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2" r:id="rId2"/>
  </p:sldMasterIdLst>
  <p:notesMasterIdLst>
    <p:notesMasterId r:id="rId25"/>
  </p:notesMasterIdLst>
  <p:sldIdLst>
    <p:sldId id="256" r:id="rId3"/>
    <p:sldId id="3577" r:id="rId4"/>
    <p:sldId id="3573" r:id="rId5"/>
    <p:sldId id="3574" r:id="rId6"/>
    <p:sldId id="3576" r:id="rId7"/>
    <p:sldId id="3560" r:id="rId8"/>
    <p:sldId id="3561" r:id="rId9"/>
    <p:sldId id="3569" r:id="rId10"/>
    <p:sldId id="3563" r:id="rId11"/>
    <p:sldId id="3564" r:id="rId12"/>
    <p:sldId id="3565" r:id="rId13"/>
    <p:sldId id="3566" r:id="rId14"/>
    <p:sldId id="3567" r:id="rId15"/>
    <p:sldId id="3568" r:id="rId16"/>
    <p:sldId id="3570" r:id="rId17"/>
    <p:sldId id="3579" r:id="rId18"/>
    <p:sldId id="3578" r:id="rId19"/>
    <p:sldId id="3580" r:id="rId20"/>
    <p:sldId id="3581" r:id="rId21"/>
    <p:sldId id="3583" r:id="rId22"/>
    <p:sldId id="3582" r:id="rId23"/>
    <p:sldId id="355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4067"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F92"/>
    <a:srgbClr val="FDFCB2"/>
    <a:srgbClr val="BCB9D8"/>
    <a:srgbClr val="D67D6F"/>
    <a:srgbClr val="8FD1C6"/>
    <a:srgbClr val="80AED0"/>
    <a:srgbClr val="7FBBB4"/>
    <a:srgbClr val="7EB9B1"/>
    <a:srgbClr val="0049A0"/>
    <a:srgbClr val="DEBC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74A7CE-8B16-4929-92E8-C83AF8405BB9}" v="128" dt="2024-08-27T09:43:20.3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62"/>
    <p:restoredTop sz="85798" autoAdjust="0"/>
  </p:normalViewPr>
  <p:slideViewPr>
    <p:cSldViewPr snapToGrid="0" snapToObjects="1" showGuides="1">
      <p:cViewPr varScale="1">
        <p:scale>
          <a:sx n="55" d="100"/>
          <a:sy n="55" d="100"/>
        </p:scale>
        <p:origin x="1308" y="72"/>
      </p:cViewPr>
      <p:guideLst>
        <p:guide orient="horz" pos="2137"/>
        <p:guide pos="4067"/>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snapToObjects="1" showGuides="1">
      <p:cViewPr varScale="1">
        <p:scale>
          <a:sx n="81" d="100"/>
          <a:sy n="81" d="100"/>
        </p:scale>
        <p:origin x="3384" y="19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khakhane, Bernard (gphealth)" userId="000d5500-5c2b-4539-a4d6-cc38c9c522eb" providerId="ADAL" clId="{8074A7CE-8B16-4929-92E8-C83AF8405BB9}"/>
    <pc:docChg chg="undo custSel addSld delSld modSld sldOrd">
      <pc:chgData name="Sikhakhane, Bernard (gphealth)" userId="000d5500-5c2b-4539-a4d6-cc38c9c522eb" providerId="ADAL" clId="{8074A7CE-8B16-4929-92E8-C83AF8405BB9}" dt="2024-08-27T09:48:19.666" v="4283" actId="1076"/>
      <pc:docMkLst>
        <pc:docMk/>
      </pc:docMkLst>
      <pc:sldChg chg="modSp mod">
        <pc:chgData name="Sikhakhane, Bernard (gphealth)" userId="000d5500-5c2b-4539-a4d6-cc38c9c522eb" providerId="ADAL" clId="{8074A7CE-8B16-4929-92E8-C83AF8405BB9}" dt="2024-08-26T12:35:43.486" v="3416" actId="14100"/>
        <pc:sldMkLst>
          <pc:docMk/>
          <pc:sldMk cId="4047111873" sldId="256"/>
        </pc:sldMkLst>
        <pc:spChg chg="mod">
          <ac:chgData name="Sikhakhane, Bernard (gphealth)" userId="000d5500-5c2b-4539-a4d6-cc38c9c522eb" providerId="ADAL" clId="{8074A7CE-8B16-4929-92E8-C83AF8405BB9}" dt="2024-08-26T12:35:43.486" v="3416" actId="14100"/>
          <ac:spMkLst>
            <pc:docMk/>
            <pc:sldMk cId="4047111873" sldId="256"/>
            <ac:spMk id="2" creationId="{6893C1C0-4C1F-B74B-80AF-40A02043A7A8}"/>
          </ac:spMkLst>
        </pc:spChg>
        <pc:spChg chg="mod">
          <ac:chgData name="Sikhakhane, Bernard (gphealth)" userId="000d5500-5c2b-4539-a4d6-cc38c9c522eb" providerId="ADAL" clId="{8074A7CE-8B16-4929-92E8-C83AF8405BB9}" dt="2024-08-26T12:35:22.542" v="3407" actId="122"/>
          <ac:spMkLst>
            <pc:docMk/>
            <pc:sldMk cId="4047111873" sldId="256"/>
            <ac:spMk id="3" creationId="{D0C774AC-01B6-654B-896A-6F5992115CC0}"/>
          </ac:spMkLst>
        </pc:spChg>
      </pc:sldChg>
      <pc:sldChg chg="modSp mod">
        <pc:chgData name="Sikhakhane, Bernard (gphealth)" userId="000d5500-5c2b-4539-a4d6-cc38c9c522eb" providerId="ADAL" clId="{8074A7CE-8B16-4929-92E8-C83AF8405BB9}" dt="2024-08-27T09:21:59.629" v="4144" actId="34135"/>
        <pc:sldMkLst>
          <pc:docMk/>
          <pc:sldMk cId="678968796" sldId="3560"/>
        </pc:sldMkLst>
        <pc:graphicFrameChg chg="mod">
          <ac:chgData name="Sikhakhane, Bernard (gphealth)" userId="000d5500-5c2b-4539-a4d6-cc38c9c522eb" providerId="ADAL" clId="{8074A7CE-8B16-4929-92E8-C83AF8405BB9}" dt="2024-08-26T12:41:31.181" v="3450" actId="20577"/>
          <ac:graphicFrameMkLst>
            <pc:docMk/>
            <pc:sldMk cId="678968796" sldId="3560"/>
            <ac:graphicFrameMk id="3" creationId="{82D1B454-4FE3-7FED-58E5-3DD81872D6E0}"/>
          </ac:graphicFrameMkLst>
        </pc:graphicFrameChg>
        <pc:graphicFrameChg chg="mod">
          <ac:chgData name="Sikhakhane, Bernard (gphealth)" userId="000d5500-5c2b-4539-a4d6-cc38c9c522eb" providerId="ADAL" clId="{8074A7CE-8B16-4929-92E8-C83AF8405BB9}" dt="2024-08-27T09:21:59.629" v="4144" actId="34135"/>
          <ac:graphicFrameMkLst>
            <pc:docMk/>
            <pc:sldMk cId="678968796" sldId="3560"/>
            <ac:graphicFrameMk id="4" creationId="{119A3805-B117-BE6E-A08F-739A2F999B90}"/>
          </ac:graphicFrameMkLst>
        </pc:graphicFrameChg>
      </pc:sldChg>
      <pc:sldChg chg="modSp mod">
        <pc:chgData name="Sikhakhane, Bernard (gphealth)" userId="000d5500-5c2b-4539-a4d6-cc38c9c522eb" providerId="ADAL" clId="{8074A7CE-8B16-4929-92E8-C83AF8405BB9}" dt="2024-08-27T09:22:57.631" v="4148" actId="113"/>
        <pc:sldMkLst>
          <pc:docMk/>
          <pc:sldMk cId="2418236976" sldId="3561"/>
        </pc:sldMkLst>
        <pc:spChg chg="mod">
          <ac:chgData name="Sikhakhane, Bernard (gphealth)" userId="000d5500-5c2b-4539-a4d6-cc38c9c522eb" providerId="ADAL" clId="{8074A7CE-8B16-4929-92E8-C83AF8405BB9}" dt="2024-08-27T09:22:57.631" v="4148" actId="113"/>
          <ac:spMkLst>
            <pc:docMk/>
            <pc:sldMk cId="2418236976" sldId="3561"/>
            <ac:spMk id="5" creationId="{6CC10AC6-EB04-6CCC-8711-E652271A5A91}"/>
          </ac:spMkLst>
        </pc:spChg>
        <pc:picChg chg="mod">
          <ac:chgData name="Sikhakhane, Bernard (gphealth)" userId="000d5500-5c2b-4539-a4d6-cc38c9c522eb" providerId="ADAL" clId="{8074A7CE-8B16-4929-92E8-C83AF8405BB9}" dt="2024-08-27T09:22:29.240" v="4146" actId="14100"/>
          <ac:picMkLst>
            <pc:docMk/>
            <pc:sldMk cId="2418236976" sldId="3561"/>
            <ac:picMk id="4" creationId="{A17918F6-2CF2-DC3E-A3AF-F6AD84BC202D}"/>
          </ac:picMkLst>
        </pc:picChg>
      </pc:sldChg>
      <pc:sldChg chg="modSp mod modNotesTx">
        <pc:chgData name="Sikhakhane, Bernard (gphealth)" userId="000d5500-5c2b-4539-a4d6-cc38c9c522eb" providerId="ADAL" clId="{8074A7CE-8B16-4929-92E8-C83AF8405BB9}" dt="2024-08-27T06:24:55.494" v="3507" actId="6549"/>
        <pc:sldMkLst>
          <pc:docMk/>
          <pc:sldMk cId="830794840" sldId="3563"/>
        </pc:sldMkLst>
        <pc:graphicFrameChg chg="mod modGraphic">
          <ac:chgData name="Sikhakhane, Bernard (gphealth)" userId="000d5500-5c2b-4539-a4d6-cc38c9c522eb" providerId="ADAL" clId="{8074A7CE-8B16-4929-92E8-C83AF8405BB9}" dt="2024-08-27T06:24:55.494" v="3507" actId="6549"/>
          <ac:graphicFrameMkLst>
            <pc:docMk/>
            <pc:sldMk cId="830794840" sldId="3563"/>
            <ac:graphicFrameMk id="4" creationId="{7C30F0E4-B66F-9AC3-D921-BEE37E371BB7}"/>
          </ac:graphicFrameMkLst>
        </pc:graphicFrameChg>
      </pc:sldChg>
      <pc:sldChg chg="modSp mod">
        <pc:chgData name="Sikhakhane, Bernard (gphealth)" userId="000d5500-5c2b-4539-a4d6-cc38c9c522eb" providerId="ADAL" clId="{8074A7CE-8B16-4929-92E8-C83AF8405BB9}" dt="2024-08-27T06:25:11.654" v="3511" actId="6549"/>
        <pc:sldMkLst>
          <pc:docMk/>
          <pc:sldMk cId="3775118838" sldId="3564"/>
        </pc:sldMkLst>
        <pc:spChg chg="mod">
          <ac:chgData name="Sikhakhane, Bernard (gphealth)" userId="000d5500-5c2b-4539-a4d6-cc38c9c522eb" providerId="ADAL" clId="{8074A7CE-8B16-4929-92E8-C83AF8405BB9}" dt="2024-08-26T11:57:41.305" v="2886" actId="20577"/>
          <ac:spMkLst>
            <pc:docMk/>
            <pc:sldMk cId="3775118838" sldId="3564"/>
            <ac:spMk id="2" creationId="{1E9A89A4-F20C-3700-BFFE-66298F7FEDAF}"/>
          </ac:spMkLst>
        </pc:spChg>
        <pc:graphicFrameChg chg="modGraphic">
          <ac:chgData name="Sikhakhane, Bernard (gphealth)" userId="000d5500-5c2b-4539-a4d6-cc38c9c522eb" providerId="ADAL" clId="{8074A7CE-8B16-4929-92E8-C83AF8405BB9}" dt="2024-08-27T06:25:11.654" v="3511" actId="6549"/>
          <ac:graphicFrameMkLst>
            <pc:docMk/>
            <pc:sldMk cId="3775118838" sldId="3564"/>
            <ac:graphicFrameMk id="4" creationId="{7C30F0E4-B66F-9AC3-D921-BEE37E371BB7}"/>
          </ac:graphicFrameMkLst>
        </pc:graphicFrameChg>
      </pc:sldChg>
      <pc:sldChg chg="modSp mod modNotesTx">
        <pc:chgData name="Sikhakhane, Bernard (gphealth)" userId="000d5500-5c2b-4539-a4d6-cc38c9c522eb" providerId="ADAL" clId="{8074A7CE-8B16-4929-92E8-C83AF8405BB9}" dt="2024-08-27T09:24:14.337" v="4153" actId="33524"/>
        <pc:sldMkLst>
          <pc:docMk/>
          <pc:sldMk cId="3914328993" sldId="3565"/>
        </pc:sldMkLst>
        <pc:spChg chg="mod">
          <ac:chgData name="Sikhakhane, Bernard (gphealth)" userId="000d5500-5c2b-4539-a4d6-cc38c9c522eb" providerId="ADAL" clId="{8074A7CE-8B16-4929-92E8-C83AF8405BB9}" dt="2024-08-26T11:58:01.003" v="2903" actId="20577"/>
          <ac:spMkLst>
            <pc:docMk/>
            <pc:sldMk cId="3914328993" sldId="3565"/>
            <ac:spMk id="2" creationId="{1E9A89A4-F20C-3700-BFFE-66298F7FEDAF}"/>
          </ac:spMkLst>
        </pc:spChg>
        <pc:graphicFrameChg chg="mod modGraphic">
          <ac:chgData name="Sikhakhane, Bernard (gphealth)" userId="000d5500-5c2b-4539-a4d6-cc38c9c522eb" providerId="ADAL" clId="{8074A7CE-8B16-4929-92E8-C83AF8405BB9}" dt="2024-08-27T09:23:56.673" v="4151" actId="13219"/>
          <ac:graphicFrameMkLst>
            <pc:docMk/>
            <pc:sldMk cId="3914328993" sldId="3565"/>
            <ac:graphicFrameMk id="4" creationId="{7C30F0E4-B66F-9AC3-D921-BEE37E371BB7}"/>
          </ac:graphicFrameMkLst>
        </pc:graphicFrameChg>
      </pc:sldChg>
      <pc:sldChg chg="modSp mod modNotesTx">
        <pc:chgData name="Sikhakhane, Bernard (gphealth)" userId="000d5500-5c2b-4539-a4d6-cc38c9c522eb" providerId="ADAL" clId="{8074A7CE-8B16-4929-92E8-C83AF8405BB9}" dt="2024-08-26T12:43:54.544" v="3456" actId="14100"/>
        <pc:sldMkLst>
          <pc:docMk/>
          <pc:sldMk cId="3329123121" sldId="3566"/>
        </pc:sldMkLst>
        <pc:graphicFrameChg chg="mod modGraphic">
          <ac:chgData name="Sikhakhane, Bernard (gphealth)" userId="000d5500-5c2b-4539-a4d6-cc38c9c522eb" providerId="ADAL" clId="{8074A7CE-8B16-4929-92E8-C83AF8405BB9}" dt="2024-08-26T12:43:54.544" v="3456" actId="14100"/>
          <ac:graphicFrameMkLst>
            <pc:docMk/>
            <pc:sldMk cId="3329123121" sldId="3566"/>
            <ac:graphicFrameMk id="4" creationId="{7C30F0E4-B66F-9AC3-D921-BEE37E371BB7}"/>
          </ac:graphicFrameMkLst>
        </pc:graphicFrameChg>
      </pc:sldChg>
      <pc:sldChg chg="modSp mod modNotesTx">
        <pc:chgData name="Sikhakhane, Bernard (gphealth)" userId="000d5500-5c2b-4539-a4d6-cc38c9c522eb" providerId="ADAL" clId="{8074A7CE-8B16-4929-92E8-C83AF8405BB9}" dt="2024-08-27T09:33:37.671" v="4165" actId="20577"/>
        <pc:sldMkLst>
          <pc:docMk/>
          <pc:sldMk cId="958556675" sldId="3567"/>
        </pc:sldMkLst>
        <pc:spChg chg="mod">
          <ac:chgData name="Sikhakhane, Bernard (gphealth)" userId="000d5500-5c2b-4539-a4d6-cc38c9c522eb" providerId="ADAL" clId="{8074A7CE-8B16-4929-92E8-C83AF8405BB9}" dt="2024-08-26T12:05:26.484" v="3145" actId="20577"/>
          <ac:spMkLst>
            <pc:docMk/>
            <pc:sldMk cId="958556675" sldId="3567"/>
            <ac:spMk id="2" creationId="{1E9A89A4-F20C-3700-BFFE-66298F7FEDAF}"/>
          </ac:spMkLst>
        </pc:spChg>
        <pc:graphicFrameChg chg="mod modGraphic">
          <ac:chgData name="Sikhakhane, Bernard (gphealth)" userId="000d5500-5c2b-4539-a4d6-cc38c9c522eb" providerId="ADAL" clId="{8074A7CE-8B16-4929-92E8-C83AF8405BB9}" dt="2024-08-27T09:33:37.671" v="4165" actId="20577"/>
          <ac:graphicFrameMkLst>
            <pc:docMk/>
            <pc:sldMk cId="958556675" sldId="3567"/>
            <ac:graphicFrameMk id="4" creationId="{7C30F0E4-B66F-9AC3-D921-BEE37E371BB7}"/>
          </ac:graphicFrameMkLst>
        </pc:graphicFrameChg>
      </pc:sldChg>
      <pc:sldChg chg="modSp mod">
        <pc:chgData name="Sikhakhane, Bernard (gphealth)" userId="000d5500-5c2b-4539-a4d6-cc38c9c522eb" providerId="ADAL" clId="{8074A7CE-8B16-4929-92E8-C83AF8405BB9}" dt="2024-08-27T06:29:38.387" v="3654" actId="948"/>
        <pc:sldMkLst>
          <pc:docMk/>
          <pc:sldMk cId="4143830458" sldId="3568"/>
        </pc:sldMkLst>
        <pc:spChg chg="mod">
          <ac:chgData name="Sikhakhane, Bernard (gphealth)" userId="000d5500-5c2b-4539-a4d6-cc38c9c522eb" providerId="ADAL" clId="{8074A7CE-8B16-4929-92E8-C83AF8405BB9}" dt="2024-08-26T12:06:37.218" v="3158" actId="20577"/>
          <ac:spMkLst>
            <pc:docMk/>
            <pc:sldMk cId="4143830458" sldId="3568"/>
            <ac:spMk id="2" creationId="{1E9A89A4-F20C-3700-BFFE-66298F7FEDAF}"/>
          </ac:spMkLst>
        </pc:spChg>
        <pc:graphicFrameChg chg="modGraphic">
          <ac:chgData name="Sikhakhane, Bernard (gphealth)" userId="000d5500-5c2b-4539-a4d6-cc38c9c522eb" providerId="ADAL" clId="{8074A7CE-8B16-4929-92E8-C83AF8405BB9}" dt="2024-08-27T06:29:38.387" v="3654" actId="948"/>
          <ac:graphicFrameMkLst>
            <pc:docMk/>
            <pc:sldMk cId="4143830458" sldId="3568"/>
            <ac:graphicFrameMk id="4" creationId="{7C30F0E4-B66F-9AC3-D921-BEE37E371BB7}"/>
          </ac:graphicFrameMkLst>
        </pc:graphicFrameChg>
      </pc:sldChg>
      <pc:sldChg chg="modSp mod">
        <pc:chgData name="Sikhakhane, Bernard (gphealth)" userId="000d5500-5c2b-4539-a4d6-cc38c9c522eb" providerId="ADAL" clId="{8074A7CE-8B16-4929-92E8-C83AF8405BB9}" dt="2024-08-26T12:43:02.590" v="3454" actId="20577"/>
        <pc:sldMkLst>
          <pc:docMk/>
          <pc:sldMk cId="1313288441" sldId="3569"/>
        </pc:sldMkLst>
        <pc:spChg chg="mod">
          <ac:chgData name="Sikhakhane, Bernard (gphealth)" userId="000d5500-5c2b-4539-a4d6-cc38c9c522eb" providerId="ADAL" clId="{8074A7CE-8B16-4929-92E8-C83AF8405BB9}" dt="2024-08-26T12:43:02.590" v="3454" actId="20577"/>
          <ac:spMkLst>
            <pc:docMk/>
            <pc:sldMk cId="1313288441" sldId="3569"/>
            <ac:spMk id="3" creationId="{034188C6-487F-B7B6-0DD8-1779DA7E496C}"/>
          </ac:spMkLst>
        </pc:spChg>
        <pc:spChg chg="mod">
          <ac:chgData name="Sikhakhane, Bernard (gphealth)" userId="000d5500-5c2b-4539-a4d6-cc38c9c522eb" providerId="ADAL" clId="{8074A7CE-8B16-4929-92E8-C83AF8405BB9}" dt="2024-08-26T11:23:21.294" v="2014" actId="1076"/>
          <ac:spMkLst>
            <pc:docMk/>
            <pc:sldMk cId="1313288441" sldId="3569"/>
            <ac:spMk id="6" creationId="{00A1B908-BCEE-52B4-C6DF-43B9C8B37F3A}"/>
          </ac:spMkLst>
        </pc:spChg>
        <pc:spChg chg="mod">
          <ac:chgData name="Sikhakhane, Bernard (gphealth)" userId="000d5500-5c2b-4539-a4d6-cc38c9c522eb" providerId="ADAL" clId="{8074A7CE-8B16-4929-92E8-C83AF8405BB9}" dt="2024-08-26T11:24:51.395" v="2023" actId="113"/>
          <ac:spMkLst>
            <pc:docMk/>
            <pc:sldMk cId="1313288441" sldId="3569"/>
            <ac:spMk id="7" creationId="{BB656B1B-F4C2-AF14-C8DA-E76FF67FD8DB}"/>
          </ac:spMkLst>
        </pc:spChg>
        <pc:picChg chg="mod">
          <ac:chgData name="Sikhakhane, Bernard (gphealth)" userId="000d5500-5c2b-4539-a4d6-cc38c9c522eb" providerId="ADAL" clId="{8074A7CE-8B16-4929-92E8-C83AF8405BB9}" dt="2024-08-26T11:23:07.651" v="2012" actId="14100"/>
          <ac:picMkLst>
            <pc:docMk/>
            <pc:sldMk cId="1313288441" sldId="3569"/>
            <ac:picMk id="4" creationId="{D0A0978C-5AA5-ED07-9C74-05BE56A59655}"/>
          </ac:picMkLst>
        </pc:picChg>
      </pc:sldChg>
      <pc:sldChg chg="modSp mod">
        <pc:chgData name="Sikhakhane, Bernard (gphealth)" userId="000d5500-5c2b-4539-a4d6-cc38c9c522eb" providerId="ADAL" clId="{8074A7CE-8B16-4929-92E8-C83AF8405BB9}" dt="2024-08-27T06:31:43.270" v="3675"/>
        <pc:sldMkLst>
          <pc:docMk/>
          <pc:sldMk cId="3368536877" sldId="3570"/>
        </pc:sldMkLst>
        <pc:graphicFrameChg chg="mod">
          <ac:chgData name="Sikhakhane, Bernard (gphealth)" userId="000d5500-5c2b-4539-a4d6-cc38c9c522eb" providerId="ADAL" clId="{8074A7CE-8B16-4929-92E8-C83AF8405BB9}" dt="2024-08-27T06:31:43.270" v="3675"/>
          <ac:graphicFrameMkLst>
            <pc:docMk/>
            <pc:sldMk cId="3368536877" sldId="3570"/>
            <ac:graphicFrameMk id="4" creationId="{F942ED4A-CFA5-EDAF-C014-11CB49BDE209}"/>
          </ac:graphicFrameMkLst>
        </pc:graphicFrameChg>
      </pc:sldChg>
      <pc:sldChg chg="modSp mod modNotesTx">
        <pc:chgData name="Sikhakhane, Bernard (gphealth)" userId="000d5500-5c2b-4539-a4d6-cc38c9c522eb" providerId="ADAL" clId="{8074A7CE-8B16-4929-92E8-C83AF8405BB9}" dt="2024-08-27T09:21:44.497" v="4143" actId="20577"/>
        <pc:sldMkLst>
          <pc:docMk/>
          <pc:sldMk cId="458547207" sldId="3576"/>
        </pc:sldMkLst>
        <pc:spChg chg="mod">
          <ac:chgData name="Sikhakhane, Bernard (gphealth)" userId="000d5500-5c2b-4539-a4d6-cc38c9c522eb" providerId="ADAL" clId="{8074A7CE-8B16-4929-92E8-C83AF8405BB9}" dt="2024-08-26T12:39:11.147" v="3438" actId="34135"/>
          <ac:spMkLst>
            <pc:docMk/>
            <pc:sldMk cId="458547207" sldId="3576"/>
            <ac:spMk id="3" creationId="{514C7522-A258-5094-3FC1-9DA11C6E91DD}"/>
          </ac:spMkLst>
        </pc:spChg>
        <pc:spChg chg="mod">
          <ac:chgData name="Sikhakhane, Bernard (gphealth)" userId="000d5500-5c2b-4539-a4d6-cc38c9c522eb" providerId="ADAL" clId="{8074A7CE-8B16-4929-92E8-C83AF8405BB9}" dt="2024-08-27T09:20:28.750" v="4133" actId="34135"/>
          <ac:spMkLst>
            <pc:docMk/>
            <pc:sldMk cId="458547207" sldId="3576"/>
            <ac:spMk id="4" creationId="{1C3D8DE7-A47C-B9FC-651D-42DF85BD7C04}"/>
          </ac:spMkLst>
        </pc:spChg>
        <pc:spChg chg="mod">
          <ac:chgData name="Sikhakhane, Bernard (gphealth)" userId="000d5500-5c2b-4539-a4d6-cc38c9c522eb" providerId="ADAL" clId="{8074A7CE-8B16-4929-92E8-C83AF8405BB9}" dt="2024-08-27T09:20:12.890" v="4131" actId="34135"/>
          <ac:spMkLst>
            <pc:docMk/>
            <pc:sldMk cId="458547207" sldId="3576"/>
            <ac:spMk id="7" creationId="{DD1C0D85-9C45-9713-D074-7FEA7019BD0F}"/>
          </ac:spMkLst>
        </pc:spChg>
        <pc:spChg chg="mod">
          <ac:chgData name="Sikhakhane, Bernard (gphealth)" userId="000d5500-5c2b-4539-a4d6-cc38c9c522eb" providerId="ADAL" clId="{8074A7CE-8B16-4929-92E8-C83AF8405BB9}" dt="2024-08-27T09:19:41.181" v="4125" actId="34135"/>
          <ac:spMkLst>
            <pc:docMk/>
            <pc:sldMk cId="458547207" sldId="3576"/>
            <ac:spMk id="8" creationId="{A262EDB3-733E-4D9E-1981-EA75F5D0EF7C}"/>
          </ac:spMkLst>
        </pc:spChg>
        <pc:spChg chg="mod">
          <ac:chgData name="Sikhakhane, Bernard (gphealth)" userId="000d5500-5c2b-4539-a4d6-cc38c9c522eb" providerId="ADAL" clId="{8074A7CE-8B16-4929-92E8-C83AF8405BB9}" dt="2024-08-27T09:20:02.815" v="4129" actId="34135"/>
          <ac:spMkLst>
            <pc:docMk/>
            <pc:sldMk cId="458547207" sldId="3576"/>
            <ac:spMk id="9" creationId="{859750A4-95C1-DC1C-4B69-E50A115F0669}"/>
          </ac:spMkLst>
        </pc:spChg>
        <pc:spChg chg="mod">
          <ac:chgData name="Sikhakhane, Bernard (gphealth)" userId="000d5500-5c2b-4539-a4d6-cc38c9c522eb" providerId="ADAL" clId="{8074A7CE-8B16-4929-92E8-C83AF8405BB9}" dt="2024-08-27T09:19:57.321" v="4128" actId="34135"/>
          <ac:spMkLst>
            <pc:docMk/>
            <pc:sldMk cId="458547207" sldId="3576"/>
            <ac:spMk id="10" creationId="{9718F7D1-61B6-4C9A-4AC2-CA342865F38F}"/>
          </ac:spMkLst>
        </pc:spChg>
        <pc:spChg chg="mod">
          <ac:chgData name="Sikhakhane, Bernard (gphealth)" userId="000d5500-5c2b-4539-a4d6-cc38c9c522eb" providerId="ADAL" clId="{8074A7CE-8B16-4929-92E8-C83AF8405BB9}" dt="2024-08-27T09:20:20.554" v="4132" actId="34135"/>
          <ac:spMkLst>
            <pc:docMk/>
            <pc:sldMk cId="458547207" sldId="3576"/>
            <ac:spMk id="11" creationId="{F29A3943-078B-2D8B-8229-638AD03ED4F3}"/>
          </ac:spMkLst>
        </pc:spChg>
        <pc:graphicFrameChg chg="mod modGraphic">
          <ac:chgData name="Sikhakhane, Bernard (gphealth)" userId="000d5500-5c2b-4539-a4d6-cc38c9c522eb" providerId="ADAL" clId="{8074A7CE-8B16-4929-92E8-C83AF8405BB9}" dt="2024-08-27T09:17:57.499" v="4113" actId="1076"/>
          <ac:graphicFrameMkLst>
            <pc:docMk/>
            <pc:sldMk cId="458547207" sldId="3576"/>
            <ac:graphicFrameMk id="6" creationId="{16E2DC8B-50C7-065A-BC4B-4F550ACDED17}"/>
          </ac:graphicFrameMkLst>
        </pc:graphicFrameChg>
        <pc:picChg chg="mod">
          <ac:chgData name="Sikhakhane, Bernard (gphealth)" userId="000d5500-5c2b-4539-a4d6-cc38c9c522eb" providerId="ADAL" clId="{8074A7CE-8B16-4929-92E8-C83AF8405BB9}" dt="2024-08-27T09:20:41.814" v="4134" actId="34135"/>
          <ac:picMkLst>
            <pc:docMk/>
            <pc:sldMk cId="458547207" sldId="3576"/>
            <ac:picMk id="5" creationId="{729255BA-216D-227F-FD39-49F6E2060E17}"/>
          </ac:picMkLst>
        </pc:picChg>
      </pc:sldChg>
      <pc:sldChg chg="addSp delSp modSp mod">
        <pc:chgData name="Sikhakhane, Bernard (gphealth)" userId="000d5500-5c2b-4539-a4d6-cc38c9c522eb" providerId="ADAL" clId="{8074A7CE-8B16-4929-92E8-C83AF8405BB9}" dt="2024-08-27T06:22:59.689" v="3506" actId="20577"/>
        <pc:sldMkLst>
          <pc:docMk/>
          <pc:sldMk cId="3319420515" sldId="3577"/>
        </pc:sldMkLst>
        <pc:spChg chg="del mod">
          <ac:chgData name="Sikhakhane, Bernard (gphealth)" userId="000d5500-5c2b-4539-a4d6-cc38c9c522eb" providerId="ADAL" clId="{8074A7CE-8B16-4929-92E8-C83AF8405BB9}" dt="2024-08-26T12:36:53.046" v="3422" actId="12084"/>
          <ac:spMkLst>
            <pc:docMk/>
            <pc:sldMk cId="3319420515" sldId="3577"/>
            <ac:spMk id="3" creationId="{8C247666-76C4-B927-535A-F5F553CBE087}"/>
          </ac:spMkLst>
        </pc:spChg>
        <pc:graphicFrameChg chg="add mod">
          <ac:chgData name="Sikhakhane, Bernard (gphealth)" userId="000d5500-5c2b-4539-a4d6-cc38c9c522eb" providerId="ADAL" clId="{8074A7CE-8B16-4929-92E8-C83AF8405BB9}" dt="2024-08-27T06:22:59.689" v="3506" actId="20577"/>
          <ac:graphicFrameMkLst>
            <pc:docMk/>
            <pc:sldMk cId="3319420515" sldId="3577"/>
            <ac:graphicFrameMk id="4" creationId="{78F90DFA-46FE-2CA0-72D3-CA4EDCD0D9B1}"/>
          </ac:graphicFrameMkLst>
        </pc:graphicFrameChg>
      </pc:sldChg>
      <pc:sldChg chg="addSp delSp modSp mod">
        <pc:chgData name="Sikhakhane, Bernard (gphealth)" userId="000d5500-5c2b-4539-a4d6-cc38c9c522eb" providerId="ADAL" clId="{8074A7CE-8B16-4929-92E8-C83AF8405BB9}" dt="2024-08-27T07:13:15.537" v="3855" actId="6549"/>
        <pc:sldMkLst>
          <pc:docMk/>
          <pc:sldMk cId="3311716439" sldId="3578"/>
        </pc:sldMkLst>
        <pc:spChg chg="mod">
          <ac:chgData name="Sikhakhane, Bernard (gphealth)" userId="000d5500-5c2b-4539-a4d6-cc38c9c522eb" providerId="ADAL" clId="{8074A7CE-8B16-4929-92E8-C83AF8405BB9}" dt="2024-08-23T08:11:55.677" v="139" actId="313"/>
          <ac:spMkLst>
            <pc:docMk/>
            <pc:sldMk cId="3311716439" sldId="3578"/>
            <ac:spMk id="2" creationId="{BC83E23C-B497-189B-8E07-9475E0A2297C}"/>
          </ac:spMkLst>
        </pc:spChg>
        <pc:spChg chg="del mod">
          <ac:chgData name="Sikhakhane, Bernard (gphealth)" userId="000d5500-5c2b-4539-a4d6-cc38c9c522eb" providerId="ADAL" clId="{8074A7CE-8B16-4929-92E8-C83AF8405BB9}" dt="2024-08-23T08:11:47.677" v="137" actId="3680"/>
          <ac:spMkLst>
            <pc:docMk/>
            <pc:sldMk cId="3311716439" sldId="3578"/>
            <ac:spMk id="3" creationId="{766D4281-993A-A874-C707-178033A4E6EF}"/>
          </ac:spMkLst>
        </pc:spChg>
        <pc:graphicFrameChg chg="add mod ord modGraphic">
          <ac:chgData name="Sikhakhane, Bernard (gphealth)" userId="000d5500-5c2b-4539-a4d6-cc38c9c522eb" providerId="ADAL" clId="{8074A7CE-8B16-4929-92E8-C83AF8405BB9}" dt="2024-08-27T07:13:15.537" v="3855" actId="6549"/>
          <ac:graphicFrameMkLst>
            <pc:docMk/>
            <pc:sldMk cId="3311716439" sldId="3578"/>
            <ac:graphicFrameMk id="4" creationId="{EC4C2C1C-ADB8-E95D-9B3C-A856644F0559}"/>
          </ac:graphicFrameMkLst>
        </pc:graphicFrameChg>
      </pc:sldChg>
      <pc:sldChg chg="modSp add mod ord">
        <pc:chgData name="Sikhakhane, Bernard (gphealth)" userId="000d5500-5c2b-4539-a4d6-cc38c9c522eb" providerId="ADAL" clId="{8074A7CE-8B16-4929-92E8-C83AF8405BB9}" dt="2024-08-27T09:44:18.425" v="4279" actId="6549"/>
        <pc:sldMkLst>
          <pc:docMk/>
          <pc:sldMk cId="3947919915" sldId="3579"/>
        </pc:sldMkLst>
        <pc:graphicFrameChg chg="mod modGraphic">
          <ac:chgData name="Sikhakhane, Bernard (gphealth)" userId="000d5500-5c2b-4539-a4d6-cc38c9c522eb" providerId="ADAL" clId="{8074A7CE-8B16-4929-92E8-C83AF8405BB9}" dt="2024-08-27T09:44:18.425" v="4279" actId="6549"/>
          <ac:graphicFrameMkLst>
            <pc:docMk/>
            <pc:sldMk cId="3947919915" sldId="3579"/>
            <ac:graphicFrameMk id="4" creationId="{EC4C2C1C-ADB8-E95D-9B3C-A856644F0559}"/>
          </ac:graphicFrameMkLst>
        </pc:graphicFrameChg>
      </pc:sldChg>
      <pc:sldChg chg="modSp add mod">
        <pc:chgData name="Sikhakhane, Bernard (gphealth)" userId="000d5500-5c2b-4539-a4d6-cc38c9c522eb" providerId="ADAL" clId="{8074A7CE-8B16-4929-92E8-C83AF8405BB9}" dt="2024-08-27T09:48:19.666" v="4283" actId="1076"/>
        <pc:sldMkLst>
          <pc:docMk/>
          <pc:sldMk cId="2502316129" sldId="3580"/>
        </pc:sldMkLst>
        <pc:graphicFrameChg chg="mod modGraphic">
          <ac:chgData name="Sikhakhane, Bernard (gphealth)" userId="000d5500-5c2b-4539-a4d6-cc38c9c522eb" providerId="ADAL" clId="{8074A7CE-8B16-4929-92E8-C83AF8405BB9}" dt="2024-08-27T09:48:19.666" v="4283" actId="1076"/>
          <ac:graphicFrameMkLst>
            <pc:docMk/>
            <pc:sldMk cId="2502316129" sldId="3580"/>
            <ac:graphicFrameMk id="4" creationId="{EC4C2C1C-ADB8-E95D-9B3C-A856644F0559}"/>
          </ac:graphicFrameMkLst>
        </pc:graphicFrameChg>
      </pc:sldChg>
      <pc:sldChg chg="modSp add mod">
        <pc:chgData name="Sikhakhane, Bernard (gphealth)" userId="000d5500-5c2b-4539-a4d6-cc38c9c522eb" providerId="ADAL" clId="{8074A7CE-8B16-4929-92E8-C83AF8405BB9}" dt="2024-08-27T09:39:02.512" v="4230" actId="20577"/>
        <pc:sldMkLst>
          <pc:docMk/>
          <pc:sldMk cId="1214278355" sldId="3581"/>
        </pc:sldMkLst>
        <pc:graphicFrameChg chg="mod modGraphic">
          <ac:chgData name="Sikhakhane, Bernard (gphealth)" userId="000d5500-5c2b-4539-a4d6-cc38c9c522eb" providerId="ADAL" clId="{8074A7CE-8B16-4929-92E8-C83AF8405BB9}" dt="2024-08-27T09:39:02.512" v="4230" actId="20577"/>
          <ac:graphicFrameMkLst>
            <pc:docMk/>
            <pc:sldMk cId="1214278355" sldId="3581"/>
            <ac:graphicFrameMk id="4" creationId="{EC4C2C1C-ADB8-E95D-9B3C-A856644F0559}"/>
          </ac:graphicFrameMkLst>
        </pc:graphicFrameChg>
      </pc:sldChg>
      <pc:sldChg chg="addSp delSp modSp new mod">
        <pc:chgData name="Sikhakhane, Bernard (gphealth)" userId="000d5500-5c2b-4539-a4d6-cc38c9c522eb" providerId="ADAL" clId="{8074A7CE-8B16-4929-92E8-C83AF8405BB9}" dt="2024-08-27T09:43:20.355" v="4273" actId="20577"/>
        <pc:sldMkLst>
          <pc:docMk/>
          <pc:sldMk cId="228114673" sldId="3582"/>
        </pc:sldMkLst>
        <pc:spChg chg="mod">
          <ac:chgData name="Sikhakhane, Bernard (gphealth)" userId="000d5500-5c2b-4539-a4d6-cc38c9c522eb" providerId="ADAL" clId="{8074A7CE-8B16-4929-92E8-C83AF8405BB9}" dt="2024-08-27T09:42:07.192" v="4271" actId="20577"/>
          <ac:spMkLst>
            <pc:docMk/>
            <pc:sldMk cId="228114673" sldId="3582"/>
            <ac:spMk id="2" creationId="{2506541C-7AB3-8F6A-7DDA-12888465AAFF}"/>
          </ac:spMkLst>
        </pc:spChg>
        <pc:spChg chg="add del mod">
          <ac:chgData name="Sikhakhane, Bernard (gphealth)" userId="000d5500-5c2b-4539-a4d6-cc38c9c522eb" providerId="ADAL" clId="{8074A7CE-8B16-4929-92E8-C83AF8405BB9}" dt="2024-08-26T12:31:00.794" v="3371" actId="12084"/>
          <ac:spMkLst>
            <pc:docMk/>
            <pc:sldMk cId="228114673" sldId="3582"/>
            <ac:spMk id="3" creationId="{9F2527E1-FA47-FECD-7A03-57E54E8C8E16}"/>
          </ac:spMkLst>
        </pc:spChg>
        <pc:graphicFrameChg chg="add mod">
          <ac:chgData name="Sikhakhane, Bernard (gphealth)" userId="000d5500-5c2b-4539-a4d6-cc38c9c522eb" providerId="ADAL" clId="{8074A7CE-8B16-4929-92E8-C83AF8405BB9}" dt="2024-08-26T12:30:09.723" v="3356" actId="12084"/>
          <ac:graphicFrameMkLst>
            <pc:docMk/>
            <pc:sldMk cId="228114673" sldId="3582"/>
            <ac:graphicFrameMk id="4" creationId="{ED181BCD-F810-0DA8-6171-FD1600C9C754}"/>
          </ac:graphicFrameMkLst>
        </pc:graphicFrameChg>
        <pc:graphicFrameChg chg="add mod">
          <ac:chgData name="Sikhakhane, Bernard (gphealth)" userId="000d5500-5c2b-4539-a4d6-cc38c9c522eb" providerId="ADAL" clId="{8074A7CE-8B16-4929-92E8-C83AF8405BB9}" dt="2024-08-27T09:43:20.355" v="4273" actId="20577"/>
          <ac:graphicFrameMkLst>
            <pc:docMk/>
            <pc:sldMk cId="228114673" sldId="3582"/>
            <ac:graphicFrameMk id="5" creationId="{1F4C6AAA-3066-B2F0-F9AB-67FE236C348A}"/>
          </ac:graphicFrameMkLst>
        </pc:graphicFrameChg>
      </pc:sldChg>
      <pc:sldChg chg="modSp new del mod">
        <pc:chgData name="Sikhakhane, Bernard (gphealth)" userId="000d5500-5c2b-4539-a4d6-cc38c9c522eb" providerId="ADAL" clId="{8074A7CE-8B16-4929-92E8-C83AF8405BB9}" dt="2024-08-23T12:12:47.804" v="1705" actId="47"/>
        <pc:sldMkLst>
          <pc:docMk/>
          <pc:sldMk cId="2105950363" sldId="3582"/>
        </pc:sldMkLst>
        <pc:spChg chg="mod">
          <ac:chgData name="Sikhakhane, Bernard (gphealth)" userId="000d5500-5c2b-4539-a4d6-cc38c9c522eb" providerId="ADAL" clId="{8074A7CE-8B16-4929-92E8-C83AF8405BB9}" dt="2024-08-23T12:12:41.494" v="1704" actId="20577"/>
          <ac:spMkLst>
            <pc:docMk/>
            <pc:sldMk cId="2105950363" sldId="3582"/>
            <ac:spMk id="3" creationId="{A89AAC1D-DB2D-5C86-C297-14B894497B92}"/>
          </ac:spMkLst>
        </pc:spChg>
      </pc:sldChg>
      <pc:sldChg chg="modSp add mod">
        <pc:chgData name="Sikhakhane, Bernard (gphealth)" userId="000d5500-5c2b-4539-a4d6-cc38c9c522eb" providerId="ADAL" clId="{8074A7CE-8B16-4929-92E8-C83AF8405BB9}" dt="2024-08-27T09:40:19.897" v="4232" actId="14100"/>
        <pc:sldMkLst>
          <pc:docMk/>
          <pc:sldMk cId="1545257479" sldId="3583"/>
        </pc:sldMkLst>
        <pc:graphicFrameChg chg="mod modGraphic">
          <ac:chgData name="Sikhakhane, Bernard (gphealth)" userId="000d5500-5c2b-4539-a4d6-cc38c9c522eb" providerId="ADAL" clId="{8074A7CE-8B16-4929-92E8-C83AF8405BB9}" dt="2024-08-27T09:40:19.897" v="4232" actId="14100"/>
          <ac:graphicFrameMkLst>
            <pc:docMk/>
            <pc:sldMk cId="1545257479" sldId="3583"/>
            <ac:graphicFrameMk id="4" creationId="{EC4C2C1C-ADB8-E95D-9B3C-A856644F0559}"/>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9F8E1D-65A3-4301-BBCD-BB48A6D538F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ZA"/>
        </a:p>
      </dgm:t>
    </dgm:pt>
    <dgm:pt modelId="{441323E3-DD52-4AD5-9D7D-33160798E7C1}">
      <dgm:prSet/>
      <dgm:spPr/>
      <dgm:t>
        <a:bodyPr/>
        <a:lstStyle/>
        <a:p>
          <a:r>
            <a:rPr lang="en-ZA" b="1" baseline="0"/>
            <a:t>Johannesburg Health District Overview </a:t>
          </a:r>
          <a:endParaRPr lang="en-ZA"/>
        </a:p>
      </dgm:t>
    </dgm:pt>
    <dgm:pt modelId="{1A4C2051-3752-40BF-931A-0E368289D0D9}" type="parTrans" cxnId="{32734FBF-4615-4316-9F29-B2999315366E}">
      <dgm:prSet/>
      <dgm:spPr/>
      <dgm:t>
        <a:bodyPr/>
        <a:lstStyle/>
        <a:p>
          <a:endParaRPr lang="en-ZA"/>
        </a:p>
      </dgm:t>
    </dgm:pt>
    <dgm:pt modelId="{4137577F-0313-4132-8928-44E32FC09A4E}" type="sibTrans" cxnId="{32734FBF-4615-4316-9F29-B2999315366E}">
      <dgm:prSet/>
      <dgm:spPr/>
      <dgm:t>
        <a:bodyPr/>
        <a:lstStyle/>
        <a:p>
          <a:endParaRPr lang="en-ZA"/>
        </a:p>
      </dgm:t>
    </dgm:pt>
    <dgm:pt modelId="{331B50CC-A8FC-4147-98BA-71464B5F3C8C}">
      <dgm:prSet/>
      <dgm:spPr/>
      <dgm:t>
        <a:bodyPr/>
        <a:lstStyle/>
        <a:p>
          <a:r>
            <a:rPr lang="en-ZA"/>
            <a:t>Demographics </a:t>
          </a:r>
        </a:p>
      </dgm:t>
    </dgm:pt>
    <dgm:pt modelId="{7CF2CDFD-861F-4A82-A533-6AE88679CA98}" type="parTrans" cxnId="{F285B8B0-CD86-44AD-881B-0B7A87ED8917}">
      <dgm:prSet/>
      <dgm:spPr/>
      <dgm:t>
        <a:bodyPr/>
        <a:lstStyle/>
        <a:p>
          <a:endParaRPr lang="en-ZA"/>
        </a:p>
      </dgm:t>
    </dgm:pt>
    <dgm:pt modelId="{1A16680A-9FCC-488E-804F-8BEBA8DB9767}" type="sibTrans" cxnId="{F285B8B0-CD86-44AD-881B-0B7A87ED8917}">
      <dgm:prSet/>
      <dgm:spPr/>
      <dgm:t>
        <a:bodyPr/>
        <a:lstStyle/>
        <a:p>
          <a:endParaRPr lang="en-ZA"/>
        </a:p>
      </dgm:t>
    </dgm:pt>
    <dgm:pt modelId="{14886952-F3D8-45D1-8926-576CD4C2CE98}">
      <dgm:prSet/>
      <dgm:spPr/>
      <dgm:t>
        <a:bodyPr/>
        <a:lstStyle/>
        <a:p>
          <a:r>
            <a:rPr lang="en-ZA"/>
            <a:t>Service Delivery Platform </a:t>
          </a:r>
        </a:p>
      </dgm:t>
    </dgm:pt>
    <dgm:pt modelId="{B73D6858-6997-45D8-87E2-32A37ABDBD19}" type="parTrans" cxnId="{C1EB7900-FBD4-437C-B6A2-AF3A63CA734A}">
      <dgm:prSet/>
      <dgm:spPr/>
      <dgm:t>
        <a:bodyPr/>
        <a:lstStyle/>
        <a:p>
          <a:endParaRPr lang="en-ZA"/>
        </a:p>
      </dgm:t>
    </dgm:pt>
    <dgm:pt modelId="{36837FDC-5CF0-4BD9-ADC5-37E038CEF940}" type="sibTrans" cxnId="{C1EB7900-FBD4-437C-B6A2-AF3A63CA734A}">
      <dgm:prSet/>
      <dgm:spPr/>
      <dgm:t>
        <a:bodyPr/>
        <a:lstStyle/>
        <a:p>
          <a:endParaRPr lang="en-ZA"/>
        </a:p>
      </dgm:t>
    </dgm:pt>
    <dgm:pt modelId="{15BF8578-02D9-406C-8762-941ED035CD2A}">
      <dgm:prSet/>
      <dgm:spPr/>
      <dgm:t>
        <a:bodyPr/>
        <a:lstStyle/>
        <a:p>
          <a:r>
            <a:rPr lang="en-ZA" b="1" baseline="0"/>
            <a:t>District Health Plan (DHP) </a:t>
          </a:r>
          <a:endParaRPr lang="en-ZA"/>
        </a:p>
      </dgm:t>
    </dgm:pt>
    <dgm:pt modelId="{F91DC251-16C9-4F96-A13E-67FA776E5E7A}" type="parTrans" cxnId="{67BBB765-79DE-4009-AB7D-DD13FEB3E36C}">
      <dgm:prSet/>
      <dgm:spPr/>
      <dgm:t>
        <a:bodyPr/>
        <a:lstStyle/>
        <a:p>
          <a:endParaRPr lang="en-ZA"/>
        </a:p>
      </dgm:t>
    </dgm:pt>
    <dgm:pt modelId="{4030489B-A449-4BAF-BB4C-BC19560CCA40}" type="sibTrans" cxnId="{67BBB765-79DE-4009-AB7D-DD13FEB3E36C}">
      <dgm:prSet/>
      <dgm:spPr/>
      <dgm:t>
        <a:bodyPr/>
        <a:lstStyle/>
        <a:p>
          <a:endParaRPr lang="en-ZA"/>
        </a:p>
      </dgm:t>
    </dgm:pt>
    <dgm:pt modelId="{E3B99927-10C5-4971-8A15-91EFDF20785C}">
      <dgm:prSet/>
      <dgm:spPr/>
      <dgm:t>
        <a:bodyPr/>
        <a:lstStyle/>
        <a:p>
          <a:r>
            <a:rPr lang="en-ZA" dirty="0"/>
            <a:t>What is the  DHP and where does fit in the Governmentwide Planning Framework? </a:t>
          </a:r>
        </a:p>
      </dgm:t>
    </dgm:pt>
    <dgm:pt modelId="{53A7CF89-AD9F-4C3B-AA67-5CD56029370F}" type="parTrans" cxnId="{97CD21EB-DEDA-4421-B82D-E70CEBB6C385}">
      <dgm:prSet/>
      <dgm:spPr/>
      <dgm:t>
        <a:bodyPr/>
        <a:lstStyle/>
        <a:p>
          <a:endParaRPr lang="en-ZA"/>
        </a:p>
      </dgm:t>
    </dgm:pt>
    <dgm:pt modelId="{C8474913-8166-4078-96F3-5931DE93C534}" type="sibTrans" cxnId="{97CD21EB-DEDA-4421-B82D-E70CEBB6C385}">
      <dgm:prSet/>
      <dgm:spPr/>
      <dgm:t>
        <a:bodyPr/>
        <a:lstStyle/>
        <a:p>
          <a:endParaRPr lang="en-ZA"/>
        </a:p>
      </dgm:t>
    </dgm:pt>
    <dgm:pt modelId="{B748CD61-AF3F-4763-AB5F-125E14FA5E66}">
      <dgm:prSet/>
      <dgm:spPr/>
      <dgm:t>
        <a:bodyPr/>
        <a:lstStyle/>
        <a:p>
          <a:r>
            <a:rPr lang="en-ZA"/>
            <a:t>DHP Planning Process</a:t>
          </a:r>
        </a:p>
      </dgm:t>
    </dgm:pt>
    <dgm:pt modelId="{645C2D80-2F99-46BD-8DF2-D1BEBDB2949D}" type="parTrans" cxnId="{FF422ED0-8F09-4156-B406-F495535B23A1}">
      <dgm:prSet/>
      <dgm:spPr/>
      <dgm:t>
        <a:bodyPr/>
        <a:lstStyle/>
        <a:p>
          <a:endParaRPr lang="en-ZA"/>
        </a:p>
      </dgm:t>
    </dgm:pt>
    <dgm:pt modelId="{22C8E396-133E-40E9-9E7C-7B255D324CA1}" type="sibTrans" cxnId="{FF422ED0-8F09-4156-B406-F495535B23A1}">
      <dgm:prSet/>
      <dgm:spPr/>
      <dgm:t>
        <a:bodyPr/>
        <a:lstStyle/>
        <a:p>
          <a:endParaRPr lang="en-ZA"/>
        </a:p>
      </dgm:t>
    </dgm:pt>
    <dgm:pt modelId="{CFFDCEDE-02A1-4009-AFF0-A921B6B6CB32}">
      <dgm:prSet/>
      <dgm:spPr/>
      <dgm:t>
        <a:bodyPr/>
        <a:lstStyle/>
        <a:p>
          <a:r>
            <a:rPr lang="en-ZA"/>
            <a:t>DHP Aspirations</a:t>
          </a:r>
        </a:p>
      </dgm:t>
    </dgm:pt>
    <dgm:pt modelId="{EB829D5A-327D-4141-91FA-B44A702EC316}" type="parTrans" cxnId="{67DB4C70-2AD4-4707-B748-7C5C61A6E8C5}">
      <dgm:prSet/>
      <dgm:spPr/>
      <dgm:t>
        <a:bodyPr/>
        <a:lstStyle/>
        <a:p>
          <a:endParaRPr lang="en-ZA"/>
        </a:p>
      </dgm:t>
    </dgm:pt>
    <dgm:pt modelId="{848ED83B-089E-4CA0-8334-12AFEDEBB55C}" type="sibTrans" cxnId="{67DB4C70-2AD4-4707-B748-7C5C61A6E8C5}">
      <dgm:prSet/>
      <dgm:spPr/>
      <dgm:t>
        <a:bodyPr/>
        <a:lstStyle/>
        <a:p>
          <a:endParaRPr lang="en-ZA"/>
        </a:p>
      </dgm:t>
    </dgm:pt>
    <dgm:pt modelId="{16B2D3CA-6AD3-4B0E-8957-1D162F8E060A}">
      <dgm:prSet/>
      <dgm:spPr/>
      <dgm:t>
        <a:bodyPr/>
        <a:lstStyle/>
        <a:p>
          <a:r>
            <a:rPr lang="en-ZA" b="1" baseline="0"/>
            <a:t>District Research Priorities  </a:t>
          </a:r>
          <a:endParaRPr lang="en-ZA"/>
        </a:p>
      </dgm:t>
    </dgm:pt>
    <dgm:pt modelId="{F7353839-E15C-4B69-AD5D-C9C73D758AE6}" type="parTrans" cxnId="{6E838115-D60B-42A7-8F2A-35939BE3065E}">
      <dgm:prSet/>
      <dgm:spPr/>
      <dgm:t>
        <a:bodyPr/>
        <a:lstStyle/>
        <a:p>
          <a:endParaRPr lang="en-ZA"/>
        </a:p>
      </dgm:t>
    </dgm:pt>
    <dgm:pt modelId="{3CBC4710-B504-44BB-A61C-0D7452E19740}" type="sibTrans" cxnId="{6E838115-D60B-42A7-8F2A-35939BE3065E}">
      <dgm:prSet/>
      <dgm:spPr/>
      <dgm:t>
        <a:bodyPr/>
        <a:lstStyle/>
        <a:p>
          <a:endParaRPr lang="en-ZA"/>
        </a:p>
      </dgm:t>
    </dgm:pt>
    <dgm:pt modelId="{0970B324-3007-4123-BED9-3AD092EB6449}" type="pres">
      <dgm:prSet presAssocID="{769F8E1D-65A3-4301-BBCD-BB48A6D538F6}" presName="linear" presStyleCnt="0">
        <dgm:presLayoutVars>
          <dgm:animLvl val="lvl"/>
          <dgm:resizeHandles val="exact"/>
        </dgm:presLayoutVars>
      </dgm:prSet>
      <dgm:spPr/>
    </dgm:pt>
    <dgm:pt modelId="{EAFB6F30-D844-45C2-92AC-6C850E040DC4}" type="pres">
      <dgm:prSet presAssocID="{441323E3-DD52-4AD5-9D7D-33160798E7C1}" presName="parentText" presStyleLbl="node1" presStyleIdx="0" presStyleCnt="3">
        <dgm:presLayoutVars>
          <dgm:chMax val="0"/>
          <dgm:bulletEnabled val="1"/>
        </dgm:presLayoutVars>
      </dgm:prSet>
      <dgm:spPr/>
    </dgm:pt>
    <dgm:pt modelId="{8705FD39-8DA2-48A7-9491-1D8FD1457EDC}" type="pres">
      <dgm:prSet presAssocID="{441323E3-DD52-4AD5-9D7D-33160798E7C1}" presName="childText" presStyleLbl="revTx" presStyleIdx="0" presStyleCnt="2">
        <dgm:presLayoutVars>
          <dgm:bulletEnabled val="1"/>
        </dgm:presLayoutVars>
      </dgm:prSet>
      <dgm:spPr/>
    </dgm:pt>
    <dgm:pt modelId="{CE1121DA-A299-4A72-8ACA-196EF467BF55}" type="pres">
      <dgm:prSet presAssocID="{15BF8578-02D9-406C-8762-941ED035CD2A}" presName="parentText" presStyleLbl="node1" presStyleIdx="1" presStyleCnt="3">
        <dgm:presLayoutVars>
          <dgm:chMax val="0"/>
          <dgm:bulletEnabled val="1"/>
        </dgm:presLayoutVars>
      </dgm:prSet>
      <dgm:spPr/>
    </dgm:pt>
    <dgm:pt modelId="{7A82F14C-66CA-4278-992A-047B1824E4F2}" type="pres">
      <dgm:prSet presAssocID="{15BF8578-02D9-406C-8762-941ED035CD2A}" presName="childText" presStyleLbl="revTx" presStyleIdx="1" presStyleCnt="2">
        <dgm:presLayoutVars>
          <dgm:bulletEnabled val="1"/>
        </dgm:presLayoutVars>
      </dgm:prSet>
      <dgm:spPr/>
    </dgm:pt>
    <dgm:pt modelId="{7B87F06E-0875-4010-A169-DE55D39AEDD4}" type="pres">
      <dgm:prSet presAssocID="{16B2D3CA-6AD3-4B0E-8957-1D162F8E060A}" presName="parentText" presStyleLbl="node1" presStyleIdx="2" presStyleCnt="3">
        <dgm:presLayoutVars>
          <dgm:chMax val="0"/>
          <dgm:bulletEnabled val="1"/>
        </dgm:presLayoutVars>
      </dgm:prSet>
      <dgm:spPr/>
    </dgm:pt>
  </dgm:ptLst>
  <dgm:cxnLst>
    <dgm:cxn modelId="{C1EB7900-FBD4-437C-B6A2-AF3A63CA734A}" srcId="{441323E3-DD52-4AD5-9D7D-33160798E7C1}" destId="{14886952-F3D8-45D1-8926-576CD4C2CE98}" srcOrd="1" destOrd="0" parTransId="{B73D6858-6997-45D8-87E2-32A37ABDBD19}" sibTransId="{36837FDC-5CF0-4BD9-ADC5-37E038CEF940}"/>
    <dgm:cxn modelId="{2AB90010-33C5-4667-B1D9-57E0AC190430}" type="presOf" srcId="{CFFDCEDE-02A1-4009-AFF0-A921B6B6CB32}" destId="{7A82F14C-66CA-4278-992A-047B1824E4F2}" srcOrd="0" destOrd="2" presId="urn:microsoft.com/office/officeart/2005/8/layout/vList2"/>
    <dgm:cxn modelId="{6E838115-D60B-42A7-8F2A-35939BE3065E}" srcId="{769F8E1D-65A3-4301-BBCD-BB48A6D538F6}" destId="{16B2D3CA-6AD3-4B0E-8957-1D162F8E060A}" srcOrd="2" destOrd="0" parTransId="{F7353839-E15C-4B69-AD5D-C9C73D758AE6}" sibTransId="{3CBC4710-B504-44BB-A61C-0D7452E19740}"/>
    <dgm:cxn modelId="{8937783C-11DD-4997-8177-71A4CD49788F}" type="presOf" srcId="{331B50CC-A8FC-4147-98BA-71464B5F3C8C}" destId="{8705FD39-8DA2-48A7-9491-1D8FD1457EDC}" srcOrd="0" destOrd="0" presId="urn:microsoft.com/office/officeart/2005/8/layout/vList2"/>
    <dgm:cxn modelId="{6A91BC5B-DCCF-41B5-B53D-0DADDF9B2AD6}" type="presOf" srcId="{E3B99927-10C5-4971-8A15-91EFDF20785C}" destId="{7A82F14C-66CA-4278-992A-047B1824E4F2}" srcOrd="0" destOrd="0" presId="urn:microsoft.com/office/officeart/2005/8/layout/vList2"/>
    <dgm:cxn modelId="{68AF1E63-BB96-4362-ABF5-F0E07D068BCB}" type="presOf" srcId="{15BF8578-02D9-406C-8762-941ED035CD2A}" destId="{CE1121DA-A299-4A72-8ACA-196EF467BF55}" srcOrd="0" destOrd="0" presId="urn:microsoft.com/office/officeart/2005/8/layout/vList2"/>
    <dgm:cxn modelId="{67BBB765-79DE-4009-AB7D-DD13FEB3E36C}" srcId="{769F8E1D-65A3-4301-BBCD-BB48A6D538F6}" destId="{15BF8578-02D9-406C-8762-941ED035CD2A}" srcOrd="1" destOrd="0" parTransId="{F91DC251-16C9-4F96-A13E-67FA776E5E7A}" sibTransId="{4030489B-A449-4BAF-BB4C-BC19560CCA40}"/>
    <dgm:cxn modelId="{51E1176E-BECC-4089-809F-2111C9CFAD61}" type="presOf" srcId="{441323E3-DD52-4AD5-9D7D-33160798E7C1}" destId="{EAFB6F30-D844-45C2-92AC-6C850E040DC4}" srcOrd="0" destOrd="0" presId="urn:microsoft.com/office/officeart/2005/8/layout/vList2"/>
    <dgm:cxn modelId="{67DB4C70-2AD4-4707-B748-7C5C61A6E8C5}" srcId="{15BF8578-02D9-406C-8762-941ED035CD2A}" destId="{CFFDCEDE-02A1-4009-AFF0-A921B6B6CB32}" srcOrd="2" destOrd="0" parTransId="{EB829D5A-327D-4141-91FA-B44A702EC316}" sibTransId="{848ED83B-089E-4CA0-8334-12AFEDEBB55C}"/>
    <dgm:cxn modelId="{2FA385A9-9A5F-4B54-A44F-2F35A94744F1}" type="presOf" srcId="{769F8E1D-65A3-4301-BBCD-BB48A6D538F6}" destId="{0970B324-3007-4123-BED9-3AD092EB6449}" srcOrd="0" destOrd="0" presId="urn:microsoft.com/office/officeart/2005/8/layout/vList2"/>
    <dgm:cxn modelId="{F285B8B0-CD86-44AD-881B-0B7A87ED8917}" srcId="{441323E3-DD52-4AD5-9D7D-33160798E7C1}" destId="{331B50CC-A8FC-4147-98BA-71464B5F3C8C}" srcOrd="0" destOrd="0" parTransId="{7CF2CDFD-861F-4A82-A533-6AE88679CA98}" sibTransId="{1A16680A-9FCC-488E-804F-8BEBA8DB9767}"/>
    <dgm:cxn modelId="{32734FBF-4615-4316-9F29-B2999315366E}" srcId="{769F8E1D-65A3-4301-BBCD-BB48A6D538F6}" destId="{441323E3-DD52-4AD5-9D7D-33160798E7C1}" srcOrd="0" destOrd="0" parTransId="{1A4C2051-3752-40BF-931A-0E368289D0D9}" sibTransId="{4137577F-0313-4132-8928-44E32FC09A4E}"/>
    <dgm:cxn modelId="{A5C103C7-7929-4F86-942C-2F29E3517489}" type="presOf" srcId="{16B2D3CA-6AD3-4B0E-8957-1D162F8E060A}" destId="{7B87F06E-0875-4010-A169-DE55D39AEDD4}" srcOrd="0" destOrd="0" presId="urn:microsoft.com/office/officeart/2005/8/layout/vList2"/>
    <dgm:cxn modelId="{FF422ED0-8F09-4156-B406-F495535B23A1}" srcId="{15BF8578-02D9-406C-8762-941ED035CD2A}" destId="{B748CD61-AF3F-4763-AB5F-125E14FA5E66}" srcOrd="1" destOrd="0" parTransId="{645C2D80-2F99-46BD-8DF2-D1BEBDB2949D}" sibTransId="{22C8E396-133E-40E9-9E7C-7B255D324CA1}"/>
    <dgm:cxn modelId="{7A3F6EDB-A71A-47F4-80E5-DA32B041DAB3}" type="presOf" srcId="{B748CD61-AF3F-4763-AB5F-125E14FA5E66}" destId="{7A82F14C-66CA-4278-992A-047B1824E4F2}" srcOrd="0" destOrd="1" presId="urn:microsoft.com/office/officeart/2005/8/layout/vList2"/>
    <dgm:cxn modelId="{97CD21EB-DEDA-4421-B82D-E70CEBB6C385}" srcId="{15BF8578-02D9-406C-8762-941ED035CD2A}" destId="{E3B99927-10C5-4971-8A15-91EFDF20785C}" srcOrd="0" destOrd="0" parTransId="{53A7CF89-AD9F-4C3B-AA67-5CD56029370F}" sibTransId="{C8474913-8166-4078-96F3-5931DE93C534}"/>
    <dgm:cxn modelId="{292003FC-72D3-4D9B-89CB-22737F3E960D}" type="presOf" srcId="{14886952-F3D8-45D1-8926-576CD4C2CE98}" destId="{8705FD39-8DA2-48A7-9491-1D8FD1457EDC}" srcOrd="0" destOrd="1" presId="urn:microsoft.com/office/officeart/2005/8/layout/vList2"/>
    <dgm:cxn modelId="{84FD656D-2C5E-4BE1-8517-D8CACDD537F7}" type="presParOf" srcId="{0970B324-3007-4123-BED9-3AD092EB6449}" destId="{EAFB6F30-D844-45C2-92AC-6C850E040DC4}" srcOrd="0" destOrd="0" presId="urn:microsoft.com/office/officeart/2005/8/layout/vList2"/>
    <dgm:cxn modelId="{382BEB63-BB74-4227-AC72-301090D71D96}" type="presParOf" srcId="{0970B324-3007-4123-BED9-3AD092EB6449}" destId="{8705FD39-8DA2-48A7-9491-1D8FD1457EDC}" srcOrd="1" destOrd="0" presId="urn:microsoft.com/office/officeart/2005/8/layout/vList2"/>
    <dgm:cxn modelId="{C581D1B3-24E6-4A8C-8CDB-1559EC6AEC03}" type="presParOf" srcId="{0970B324-3007-4123-BED9-3AD092EB6449}" destId="{CE1121DA-A299-4A72-8ACA-196EF467BF55}" srcOrd="2" destOrd="0" presId="urn:microsoft.com/office/officeart/2005/8/layout/vList2"/>
    <dgm:cxn modelId="{0444017F-2284-410B-9323-51D9EAA5D9BA}" type="presParOf" srcId="{0970B324-3007-4123-BED9-3AD092EB6449}" destId="{7A82F14C-66CA-4278-992A-047B1824E4F2}" srcOrd="3" destOrd="0" presId="urn:microsoft.com/office/officeart/2005/8/layout/vList2"/>
    <dgm:cxn modelId="{3B5DF481-D0C1-450D-B2F5-494F7C0DE272}" type="presParOf" srcId="{0970B324-3007-4123-BED9-3AD092EB6449}" destId="{7B87F06E-0875-4010-A169-DE55D39AEDD4}"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286D662-E2D3-4BD2-9C59-EF1F472D31D2}"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ZA"/>
        </a:p>
      </dgm:t>
    </dgm:pt>
    <dgm:pt modelId="{8B3A3D10-5AA9-4CDC-9126-2DCECC976C6C}">
      <dgm:prSet phldrT="[Text]" custT="1"/>
      <dgm:spPr/>
      <dgm:t>
        <a:bodyPr/>
        <a:lstStyle/>
        <a:p>
          <a:r>
            <a:rPr lang="en-ZA" sz="1400" dirty="0"/>
            <a:t>National Development Plan (NDP) 2030</a:t>
          </a:r>
        </a:p>
      </dgm:t>
    </dgm:pt>
    <dgm:pt modelId="{1D67F884-5C0B-491A-8262-64CD47983D66}" type="parTrans" cxnId="{17EE18A6-225A-43E8-B05D-18A8CB87738D}">
      <dgm:prSet/>
      <dgm:spPr/>
      <dgm:t>
        <a:bodyPr/>
        <a:lstStyle/>
        <a:p>
          <a:endParaRPr lang="en-ZA"/>
        </a:p>
      </dgm:t>
    </dgm:pt>
    <dgm:pt modelId="{24BC4DED-3EEB-407D-A8C1-776493EF972F}" type="sibTrans" cxnId="{17EE18A6-225A-43E8-B05D-18A8CB87738D}">
      <dgm:prSet/>
      <dgm:spPr/>
      <dgm:t>
        <a:bodyPr/>
        <a:lstStyle/>
        <a:p>
          <a:endParaRPr lang="en-ZA"/>
        </a:p>
      </dgm:t>
    </dgm:pt>
    <dgm:pt modelId="{1B497A32-5A15-43CD-B4BC-5BADC5CD0239}">
      <dgm:prSet phldrT="[Text]" custT="1"/>
      <dgm:spPr/>
      <dgm:t>
        <a:bodyPr/>
        <a:lstStyle/>
        <a:p>
          <a:pPr marL="273050" indent="-273050">
            <a:lnSpc>
              <a:spcPct val="100000"/>
            </a:lnSpc>
            <a:spcAft>
              <a:spcPts val="0"/>
            </a:spcAft>
          </a:pPr>
          <a:r>
            <a:rPr lang="en-ZA" sz="1400" dirty="0"/>
            <a:t>Long term plan </a:t>
          </a:r>
        </a:p>
      </dgm:t>
    </dgm:pt>
    <dgm:pt modelId="{4A7868ED-6C43-49EE-A668-5AE417511AA9}" type="parTrans" cxnId="{4ADB601F-862F-46E8-8A18-ABC905465498}">
      <dgm:prSet/>
      <dgm:spPr/>
      <dgm:t>
        <a:bodyPr/>
        <a:lstStyle/>
        <a:p>
          <a:endParaRPr lang="en-ZA"/>
        </a:p>
      </dgm:t>
    </dgm:pt>
    <dgm:pt modelId="{87A2C377-71BA-4A53-96DE-1393E36F32CC}" type="sibTrans" cxnId="{4ADB601F-862F-46E8-8A18-ABC905465498}">
      <dgm:prSet/>
      <dgm:spPr/>
      <dgm:t>
        <a:bodyPr/>
        <a:lstStyle/>
        <a:p>
          <a:endParaRPr lang="en-ZA"/>
        </a:p>
      </dgm:t>
    </dgm:pt>
    <dgm:pt modelId="{F1431EFF-370D-4BD5-A5B3-E0CA86500A75}">
      <dgm:prSet phldrT="[Text]" custT="1"/>
      <dgm:spPr/>
      <dgm:t>
        <a:bodyPr/>
        <a:lstStyle/>
        <a:p>
          <a:r>
            <a:rPr lang="en-ZA" sz="1400" dirty="0"/>
            <a:t>Medium Term Strategic Framework (MTSF)</a:t>
          </a:r>
        </a:p>
      </dgm:t>
    </dgm:pt>
    <dgm:pt modelId="{E0FFCA62-69A5-4245-8627-049592A8E6E7}" type="parTrans" cxnId="{1A12CD64-0BFF-4161-A5D8-29681A38D45A}">
      <dgm:prSet/>
      <dgm:spPr/>
      <dgm:t>
        <a:bodyPr/>
        <a:lstStyle/>
        <a:p>
          <a:endParaRPr lang="en-ZA"/>
        </a:p>
      </dgm:t>
    </dgm:pt>
    <dgm:pt modelId="{B5C48DC5-489D-412D-8D53-DE63215309AD}" type="sibTrans" cxnId="{1A12CD64-0BFF-4161-A5D8-29681A38D45A}">
      <dgm:prSet/>
      <dgm:spPr/>
      <dgm:t>
        <a:bodyPr/>
        <a:lstStyle/>
        <a:p>
          <a:endParaRPr lang="en-ZA"/>
        </a:p>
      </dgm:t>
    </dgm:pt>
    <dgm:pt modelId="{A5928A02-BF57-4FF8-A449-5A1EB90325C2}">
      <dgm:prSet phldrT="[Text]" custT="1"/>
      <dgm:spPr/>
      <dgm:t>
        <a:bodyPr/>
        <a:lstStyle/>
        <a:p>
          <a:pPr marL="176213" indent="-176213">
            <a:lnSpc>
              <a:spcPct val="100000"/>
            </a:lnSpc>
            <a:spcAft>
              <a:spcPts val="0"/>
            </a:spcAft>
          </a:pPr>
          <a:r>
            <a:rPr lang="en-ZA" sz="1400" dirty="0"/>
            <a:t>Five-year plan</a:t>
          </a:r>
        </a:p>
      </dgm:t>
    </dgm:pt>
    <dgm:pt modelId="{DD9393BA-3A5B-4D4C-BFE6-18AD2094C96A}" type="parTrans" cxnId="{36BE7DC0-8BD8-4CC7-AA28-D79D74ED1881}">
      <dgm:prSet/>
      <dgm:spPr/>
      <dgm:t>
        <a:bodyPr/>
        <a:lstStyle/>
        <a:p>
          <a:endParaRPr lang="en-ZA"/>
        </a:p>
      </dgm:t>
    </dgm:pt>
    <dgm:pt modelId="{476C54E5-EA27-4737-A23F-66D84039865A}" type="sibTrans" cxnId="{36BE7DC0-8BD8-4CC7-AA28-D79D74ED1881}">
      <dgm:prSet/>
      <dgm:spPr/>
      <dgm:t>
        <a:bodyPr/>
        <a:lstStyle/>
        <a:p>
          <a:endParaRPr lang="en-ZA"/>
        </a:p>
      </dgm:t>
    </dgm:pt>
    <dgm:pt modelId="{F1DE459B-1635-420D-B8FF-2902B1C7C8A3}">
      <dgm:prSet phldrT="[Text]" custT="1"/>
      <dgm:spPr/>
      <dgm:t>
        <a:bodyPr/>
        <a:lstStyle/>
        <a:p>
          <a:r>
            <a:rPr lang="en-US" sz="1400" dirty="0"/>
            <a:t>Medium Term Expenditure Framework (MTEF) </a:t>
          </a:r>
          <a:endParaRPr lang="en-ZA" sz="1400" dirty="0"/>
        </a:p>
      </dgm:t>
    </dgm:pt>
    <dgm:pt modelId="{DE788577-B96E-40AC-8DFD-928DD46EB841}" type="parTrans" cxnId="{8DCEDB79-FF4C-4389-B42A-4A1A7DB3C77E}">
      <dgm:prSet/>
      <dgm:spPr/>
      <dgm:t>
        <a:bodyPr/>
        <a:lstStyle/>
        <a:p>
          <a:endParaRPr lang="en-ZA"/>
        </a:p>
      </dgm:t>
    </dgm:pt>
    <dgm:pt modelId="{0E121294-AA61-414C-8A03-EC3AE5DD3B70}" type="sibTrans" cxnId="{8DCEDB79-FF4C-4389-B42A-4A1A7DB3C77E}">
      <dgm:prSet/>
      <dgm:spPr/>
      <dgm:t>
        <a:bodyPr/>
        <a:lstStyle/>
        <a:p>
          <a:endParaRPr lang="en-ZA"/>
        </a:p>
      </dgm:t>
    </dgm:pt>
    <dgm:pt modelId="{AFA149D3-9526-4067-806F-CFB36445E950}">
      <dgm:prSet phldrT="[Text]" custT="1"/>
      <dgm:spPr/>
      <dgm:t>
        <a:bodyPr/>
        <a:lstStyle/>
        <a:p>
          <a:pPr marL="176213" indent="-176213">
            <a:lnSpc>
              <a:spcPct val="100000"/>
            </a:lnSpc>
            <a:spcAft>
              <a:spcPts val="0"/>
            </a:spcAft>
            <a:buFont typeface="Arial" panose="020B0604020202020204" pitchFamily="34" charset="0"/>
            <a:buChar char="•"/>
          </a:pPr>
          <a:r>
            <a:rPr lang="en-US" sz="1400" dirty="0"/>
            <a:t>Enables government institutions to do strategic planning  </a:t>
          </a:r>
          <a:endParaRPr lang="en-ZA" sz="1400" dirty="0"/>
        </a:p>
      </dgm:t>
    </dgm:pt>
    <dgm:pt modelId="{1E9F64AD-432E-4276-99B3-8BB1C93E151C}" type="parTrans" cxnId="{41196DD8-1180-4586-9145-6C685E116665}">
      <dgm:prSet/>
      <dgm:spPr/>
      <dgm:t>
        <a:bodyPr/>
        <a:lstStyle/>
        <a:p>
          <a:endParaRPr lang="en-ZA"/>
        </a:p>
      </dgm:t>
    </dgm:pt>
    <dgm:pt modelId="{FE4C63B5-3A33-4938-917E-15E540C0C250}" type="sibTrans" cxnId="{41196DD8-1180-4586-9145-6C685E116665}">
      <dgm:prSet/>
      <dgm:spPr/>
      <dgm:t>
        <a:bodyPr/>
        <a:lstStyle/>
        <a:p>
          <a:endParaRPr lang="en-ZA"/>
        </a:p>
      </dgm:t>
    </dgm:pt>
    <dgm:pt modelId="{FB2429FC-3257-44E7-8F0D-0BA022F192E7}">
      <dgm:prSet custT="1"/>
      <dgm:spPr/>
      <dgm:t>
        <a:bodyPr/>
        <a:lstStyle/>
        <a:p>
          <a:r>
            <a:rPr lang="en-ZA" sz="1400" dirty="0"/>
            <a:t>Sectoral  &amp; Institutional Plan </a:t>
          </a:r>
        </a:p>
      </dgm:t>
    </dgm:pt>
    <dgm:pt modelId="{6D5C19BE-C37A-4D78-B85F-48F892365B96}" type="parTrans" cxnId="{0B415A52-AFC0-47CB-B8E5-0539BA03C499}">
      <dgm:prSet/>
      <dgm:spPr/>
      <dgm:t>
        <a:bodyPr/>
        <a:lstStyle/>
        <a:p>
          <a:endParaRPr lang="en-ZA"/>
        </a:p>
      </dgm:t>
    </dgm:pt>
    <dgm:pt modelId="{D1AA3349-7302-4406-A06F-204D4B89091D}" type="sibTrans" cxnId="{0B415A52-AFC0-47CB-B8E5-0539BA03C499}">
      <dgm:prSet/>
      <dgm:spPr/>
      <dgm:t>
        <a:bodyPr/>
        <a:lstStyle/>
        <a:p>
          <a:endParaRPr lang="en-ZA"/>
        </a:p>
      </dgm:t>
    </dgm:pt>
    <dgm:pt modelId="{C84E7B48-3949-4BF7-8873-A953C11716A5}">
      <dgm:prSet custT="1"/>
      <dgm:spPr/>
      <dgm:t>
        <a:bodyPr/>
        <a:lstStyle/>
        <a:p>
          <a:r>
            <a:rPr lang="en-ZA" sz="1400" dirty="0"/>
            <a:t>Annual Performance Plan (APP)</a:t>
          </a:r>
        </a:p>
      </dgm:t>
    </dgm:pt>
    <dgm:pt modelId="{F4701A9C-71AD-4A92-952F-0B88923224E0}" type="parTrans" cxnId="{3CBBA0A8-E7F5-4FD3-BED8-45EAF4D8CA19}">
      <dgm:prSet/>
      <dgm:spPr/>
      <dgm:t>
        <a:bodyPr/>
        <a:lstStyle/>
        <a:p>
          <a:endParaRPr lang="en-ZA"/>
        </a:p>
      </dgm:t>
    </dgm:pt>
    <dgm:pt modelId="{709257CD-7FE4-432F-B709-05B8FDF3155C}" type="sibTrans" cxnId="{3CBBA0A8-E7F5-4FD3-BED8-45EAF4D8CA19}">
      <dgm:prSet/>
      <dgm:spPr/>
      <dgm:t>
        <a:bodyPr/>
        <a:lstStyle/>
        <a:p>
          <a:endParaRPr lang="en-ZA"/>
        </a:p>
      </dgm:t>
    </dgm:pt>
    <dgm:pt modelId="{1773D9B4-8EE5-4847-AD7E-48E9C92428EE}">
      <dgm:prSet phldrT="[Text]" custT="1"/>
      <dgm:spPr/>
      <dgm:t>
        <a:bodyPr/>
        <a:lstStyle/>
        <a:p>
          <a:pPr marL="273050" indent="-273050">
            <a:lnSpc>
              <a:spcPct val="100000"/>
            </a:lnSpc>
            <a:spcAft>
              <a:spcPts val="0"/>
            </a:spcAft>
          </a:pPr>
          <a:r>
            <a:rPr lang="en-ZA" sz="1400" dirty="0"/>
            <a:t>Cut Across all sectors</a:t>
          </a:r>
        </a:p>
      </dgm:t>
    </dgm:pt>
    <dgm:pt modelId="{9A5292C6-E0D2-4972-B92E-CDB439A8F1DE}" type="parTrans" cxnId="{819D6C74-981A-43D6-A030-53F0E0D77BA0}">
      <dgm:prSet/>
      <dgm:spPr/>
      <dgm:t>
        <a:bodyPr/>
        <a:lstStyle/>
        <a:p>
          <a:endParaRPr lang="en-ZA"/>
        </a:p>
      </dgm:t>
    </dgm:pt>
    <dgm:pt modelId="{CAEFAFD3-99EA-4B6F-9D2A-82BEAF7D3BD4}" type="sibTrans" cxnId="{819D6C74-981A-43D6-A030-53F0E0D77BA0}">
      <dgm:prSet/>
      <dgm:spPr/>
      <dgm:t>
        <a:bodyPr/>
        <a:lstStyle/>
        <a:p>
          <a:endParaRPr lang="en-ZA"/>
        </a:p>
      </dgm:t>
    </dgm:pt>
    <dgm:pt modelId="{F3B68794-9889-4EE5-A7C0-F77D2381728F}">
      <dgm:prSet phldrT="[Text]" custT="1"/>
      <dgm:spPr/>
      <dgm:t>
        <a:bodyPr/>
        <a:lstStyle/>
        <a:p>
          <a:pPr marL="273050" indent="-273050">
            <a:lnSpc>
              <a:spcPct val="100000"/>
            </a:lnSpc>
            <a:spcAft>
              <a:spcPts val="0"/>
            </a:spcAft>
          </a:pPr>
          <a:r>
            <a:rPr lang="en-ZA" sz="1400" dirty="0"/>
            <a:t>Critical steps towards 2030 </a:t>
          </a:r>
        </a:p>
      </dgm:t>
    </dgm:pt>
    <dgm:pt modelId="{EEC87B3D-0F24-4AF8-8086-A6415133A9D0}" type="parTrans" cxnId="{4D7E7D45-6882-4506-9483-072C54EE3806}">
      <dgm:prSet/>
      <dgm:spPr/>
      <dgm:t>
        <a:bodyPr/>
        <a:lstStyle/>
        <a:p>
          <a:endParaRPr lang="en-ZA"/>
        </a:p>
      </dgm:t>
    </dgm:pt>
    <dgm:pt modelId="{B8C2767B-634B-4EAB-AE70-68E7A575CFA7}" type="sibTrans" cxnId="{4D7E7D45-6882-4506-9483-072C54EE3806}">
      <dgm:prSet/>
      <dgm:spPr/>
      <dgm:t>
        <a:bodyPr/>
        <a:lstStyle/>
        <a:p>
          <a:endParaRPr lang="en-ZA"/>
        </a:p>
      </dgm:t>
    </dgm:pt>
    <dgm:pt modelId="{A102C72E-4A36-47CA-8B8B-A70B3427FB46}">
      <dgm:prSet phldrT="[Text]" custT="1"/>
      <dgm:spPr/>
      <dgm:t>
        <a:bodyPr/>
        <a:lstStyle/>
        <a:p>
          <a:pPr marL="176213" indent="-176213">
            <a:lnSpc>
              <a:spcPct val="100000"/>
            </a:lnSpc>
            <a:spcAft>
              <a:spcPts val="0"/>
            </a:spcAft>
          </a:pPr>
          <a:r>
            <a:rPr lang="en-US" sz="1400" dirty="0"/>
            <a:t>Sets out actions government will take to implement the NDP for a specific electoral term</a:t>
          </a:r>
          <a:r>
            <a:rPr lang="en-ZA" sz="1400" dirty="0"/>
            <a:t> </a:t>
          </a:r>
        </a:p>
      </dgm:t>
    </dgm:pt>
    <dgm:pt modelId="{08C7ECD7-8D31-49F7-AFA9-0886A5B25F15}" type="parTrans" cxnId="{D01CFE0E-2E96-48CB-A518-4C65D18BA620}">
      <dgm:prSet/>
      <dgm:spPr/>
      <dgm:t>
        <a:bodyPr/>
        <a:lstStyle/>
        <a:p>
          <a:endParaRPr lang="en-ZA"/>
        </a:p>
      </dgm:t>
    </dgm:pt>
    <dgm:pt modelId="{A8B3CE51-2AFD-4E7A-B139-8415CD729CC9}" type="sibTrans" cxnId="{D01CFE0E-2E96-48CB-A518-4C65D18BA620}">
      <dgm:prSet/>
      <dgm:spPr/>
      <dgm:t>
        <a:bodyPr/>
        <a:lstStyle/>
        <a:p>
          <a:endParaRPr lang="en-ZA"/>
        </a:p>
      </dgm:t>
    </dgm:pt>
    <dgm:pt modelId="{50A2DC64-CFCC-464D-AABC-0704F467C255}">
      <dgm:prSet phldrT="[Text]" custT="1"/>
      <dgm:spPr/>
      <dgm:t>
        <a:bodyPr/>
        <a:lstStyle/>
        <a:p>
          <a:r>
            <a:rPr lang="en-ZA" sz="1400" dirty="0"/>
            <a:t>District Health Plan (DHP) </a:t>
          </a:r>
        </a:p>
      </dgm:t>
    </dgm:pt>
    <dgm:pt modelId="{C50335EA-767D-4F44-93D2-A8871E57C6A1}" type="parTrans" cxnId="{358410FD-CE52-4377-8CE0-B7AAD8891A20}">
      <dgm:prSet/>
      <dgm:spPr/>
      <dgm:t>
        <a:bodyPr/>
        <a:lstStyle/>
        <a:p>
          <a:endParaRPr lang="en-ZA"/>
        </a:p>
      </dgm:t>
    </dgm:pt>
    <dgm:pt modelId="{BBDD11A4-5731-43AA-BFDA-BCD80E073D6F}" type="sibTrans" cxnId="{358410FD-CE52-4377-8CE0-B7AAD8891A20}">
      <dgm:prSet/>
      <dgm:spPr/>
      <dgm:t>
        <a:bodyPr/>
        <a:lstStyle/>
        <a:p>
          <a:endParaRPr lang="en-ZA"/>
        </a:p>
      </dgm:t>
    </dgm:pt>
    <dgm:pt modelId="{F76029BD-4630-4D65-B41D-94B1576A4161}">
      <dgm:prSet phldrT="[Text]" custT="1"/>
      <dgm:spPr/>
      <dgm:t>
        <a:bodyPr/>
        <a:lstStyle/>
        <a:p>
          <a:pPr marL="176213" indent="-176213">
            <a:lnSpc>
              <a:spcPct val="100000"/>
            </a:lnSpc>
            <a:spcAft>
              <a:spcPts val="0"/>
            </a:spcAft>
            <a:buFont typeface="Arial" panose="020B0604020202020204" pitchFamily="34" charset="0"/>
            <a:buChar char="•"/>
          </a:pPr>
          <a:r>
            <a:rPr lang="en-US" sz="1400" dirty="0"/>
            <a:t>Draws up annual budgets in rolling three-year cycles.</a:t>
          </a:r>
          <a:endParaRPr lang="en-ZA" sz="1400" dirty="0"/>
        </a:p>
      </dgm:t>
    </dgm:pt>
    <dgm:pt modelId="{F1522F4F-2CE9-4BBD-AC04-66AF16A3CD53}" type="parTrans" cxnId="{7C4E32FB-96CA-46B8-841A-ED14F06E6883}">
      <dgm:prSet/>
      <dgm:spPr/>
      <dgm:t>
        <a:bodyPr/>
        <a:lstStyle/>
        <a:p>
          <a:endParaRPr lang="en-ZA"/>
        </a:p>
      </dgm:t>
    </dgm:pt>
    <dgm:pt modelId="{19C7E687-1A6D-417C-ADC0-56F2E44174C6}" type="sibTrans" cxnId="{7C4E32FB-96CA-46B8-841A-ED14F06E6883}">
      <dgm:prSet/>
      <dgm:spPr/>
      <dgm:t>
        <a:bodyPr/>
        <a:lstStyle/>
        <a:p>
          <a:endParaRPr lang="en-ZA"/>
        </a:p>
      </dgm:t>
    </dgm:pt>
    <dgm:pt modelId="{E021010E-8B5D-4282-9DD7-0F1070B00FB4}" type="pres">
      <dgm:prSet presAssocID="{B286D662-E2D3-4BD2-9C59-EF1F472D31D2}" presName="rootnode" presStyleCnt="0">
        <dgm:presLayoutVars>
          <dgm:chMax/>
          <dgm:chPref/>
          <dgm:dir/>
          <dgm:animLvl val="lvl"/>
        </dgm:presLayoutVars>
      </dgm:prSet>
      <dgm:spPr/>
    </dgm:pt>
    <dgm:pt modelId="{792FD131-1F97-44C2-B1CB-8BFDB939102A}" type="pres">
      <dgm:prSet presAssocID="{8B3A3D10-5AA9-4CDC-9126-2DCECC976C6C}" presName="composite" presStyleCnt="0"/>
      <dgm:spPr/>
    </dgm:pt>
    <dgm:pt modelId="{3AD7F599-408E-49E0-9C0C-A536D4055135}" type="pres">
      <dgm:prSet presAssocID="{8B3A3D10-5AA9-4CDC-9126-2DCECC976C6C}" presName="bentUpArrow1" presStyleLbl="alignImgPlace1" presStyleIdx="0" presStyleCnt="5" custScaleX="63954" custLinFactNeighborX="-81318" custLinFactNeighborY="-44684"/>
      <dgm:spPr/>
    </dgm:pt>
    <dgm:pt modelId="{7A2D8E08-9C14-4C20-8B98-8CD7CA525A90}" type="pres">
      <dgm:prSet presAssocID="{8B3A3D10-5AA9-4CDC-9126-2DCECC976C6C}" presName="ParentText" presStyleLbl="node1" presStyleIdx="0" presStyleCnt="6" custScaleX="208348" custLinFactNeighborX="-225" custLinFactNeighborY="-39147">
        <dgm:presLayoutVars>
          <dgm:chMax val="1"/>
          <dgm:chPref val="1"/>
          <dgm:bulletEnabled val="1"/>
        </dgm:presLayoutVars>
      </dgm:prSet>
      <dgm:spPr/>
    </dgm:pt>
    <dgm:pt modelId="{F8DE7758-E591-46EE-9CF4-793D21F50EE7}" type="pres">
      <dgm:prSet presAssocID="{8B3A3D10-5AA9-4CDC-9126-2DCECC976C6C}" presName="ChildText" presStyleLbl="revTx" presStyleIdx="0" presStyleCnt="5" custScaleX="409093" custLinFactX="100000" custLinFactNeighborX="149289" custLinFactNeighborY="-59753">
        <dgm:presLayoutVars>
          <dgm:chMax val="0"/>
          <dgm:chPref val="0"/>
          <dgm:bulletEnabled val="1"/>
        </dgm:presLayoutVars>
      </dgm:prSet>
      <dgm:spPr/>
    </dgm:pt>
    <dgm:pt modelId="{456289F1-7AA7-44B9-BEFA-BA4C8AF2C0E2}" type="pres">
      <dgm:prSet presAssocID="{24BC4DED-3EEB-407D-A8C1-776493EF972F}" presName="sibTrans" presStyleCnt="0"/>
      <dgm:spPr/>
    </dgm:pt>
    <dgm:pt modelId="{1686883E-E435-4931-9260-81C4CC4AA225}" type="pres">
      <dgm:prSet presAssocID="{F1431EFF-370D-4BD5-A5B3-E0CA86500A75}" presName="composite" presStyleCnt="0"/>
      <dgm:spPr/>
    </dgm:pt>
    <dgm:pt modelId="{07893402-D26E-4EC8-B5B9-D116CA373B3C}" type="pres">
      <dgm:prSet presAssocID="{F1431EFF-370D-4BD5-A5B3-E0CA86500A75}" presName="bentUpArrow1" presStyleLbl="alignImgPlace1" presStyleIdx="1" presStyleCnt="5" custScaleX="53455" custLinFactX="-200000" custLinFactNeighborX="-236970" custLinFactNeighborY="-53239"/>
      <dgm:spPr/>
    </dgm:pt>
    <dgm:pt modelId="{6D77BC7F-D36C-4470-A06B-5F880089F026}" type="pres">
      <dgm:prSet presAssocID="{F1431EFF-370D-4BD5-A5B3-E0CA86500A75}" presName="ParentText" presStyleLbl="node1" presStyleIdx="1" presStyleCnt="6" custScaleX="202718" custScaleY="85835" custLinFactX="-100000" custLinFactNeighborX="-150956" custLinFactNeighborY="-38633">
        <dgm:presLayoutVars>
          <dgm:chMax val="1"/>
          <dgm:chPref val="1"/>
          <dgm:bulletEnabled val="1"/>
        </dgm:presLayoutVars>
      </dgm:prSet>
      <dgm:spPr/>
    </dgm:pt>
    <dgm:pt modelId="{60EF8069-1DF4-4FC2-80BC-63BB5402C831}" type="pres">
      <dgm:prSet presAssocID="{F1431EFF-370D-4BD5-A5B3-E0CA86500A75}" presName="ChildText" presStyleLbl="revTx" presStyleIdx="1" presStyleCnt="5" custScaleX="941480" custScaleY="116696" custLinFactX="50019" custLinFactNeighborX="100000" custLinFactNeighborY="-58233">
        <dgm:presLayoutVars>
          <dgm:chMax val="0"/>
          <dgm:chPref val="0"/>
          <dgm:bulletEnabled val="1"/>
        </dgm:presLayoutVars>
      </dgm:prSet>
      <dgm:spPr/>
    </dgm:pt>
    <dgm:pt modelId="{D5C5C533-E211-4BC7-B79F-B790FDFD331C}" type="pres">
      <dgm:prSet presAssocID="{B5C48DC5-489D-412D-8D53-DE63215309AD}" presName="sibTrans" presStyleCnt="0"/>
      <dgm:spPr/>
    </dgm:pt>
    <dgm:pt modelId="{8CABE707-2816-4E4C-A376-F59656A09F62}" type="pres">
      <dgm:prSet presAssocID="{F1DE459B-1635-420D-B8FF-2902B1C7C8A3}" presName="composite" presStyleCnt="0"/>
      <dgm:spPr/>
    </dgm:pt>
    <dgm:pt modelId="{98DDDDB1-55B4-4A5B-A4F4-9F23D9A1C31F}" type="pres">
      <dgm:prSet presAssocID="{F1DE459B-1635-420D-B8FF-2902B1C7C8A3}" presName="bentUpArrow1" presStyleLbl="alignImgPlace1" presStyleIdx="2" presStyleCnt="5" custScaleX="61257" custScaleY="118095" custLinFactX="-200000" custLinFactNeighborX="-220086" custLinFactNeighborY="-37762"/>
      <dgm:spPr/>
    </dgm:pt>
    <dgm:pt modelId="{6534C903-4020-4764-833D-73B0606B88CF}" type="pres">
      <dgm:prSet presAssocID="{F1DE459B-1635-420D-B8FF-2902B1C7C8A3}" presName="ParentText" presStyleLbl="node1" presStyleIdx="2" presStyleCnt="6" custScaleX="201751" custScaleY="88201" custLinFactX="-100000" custLinFactNeighborX="-129457" custLinFactNeighborY="-31660">
        <dgm:presLayoutVars>
          <dgm:chMax val="1"/>
          <dgm:chPref val="1"/>
          <dgm:bulletEnabled val="1"/>
        </dgm:presLayoutVars>
      </dgm:prSet>
      <dgm:spPr/>
    </dgm:pt>
    <dgm:pt modelId="{1FA99AAC-CC42-4DC6-A25F-EF343F1F8FD0}" type="pres">
      <dgm:prSet presAssocID="{F1DE459B-1635-420D-B8FF-2902B1C7C8A3}" presName="ChildText" presStyleLbl="revTx" presStyleIdx="2" presStyleCnt="5" custScaleX="633963" custLinFactNeighborX="45086" custLinFactNeighborY="-43672">
        <dgm:presLayoutVars>
          <dgm:chMax val="0"/>
          <dgm:chPref val="0"/>
          <dgm:bulletEnabled val="1"/>
        </dgm:presLayoutVars>
      </dgm:prSet>
      <dgm:spPr/>
    </dgm:pt>
    <dgm:pt modelId="{A4D9FC8D-13D2-4F4B-959F-4CEB7E8DE734}" type="pres">
      <dgm:prSet presAssocID="{0E121294-AA61-414C-8A03-EC3AE5DD3B70}" presName="sibTrans" presStyleCnt="0"/>
      <dgm:spPr/>
    </dgm:pt>
    <dgm:pt modelId="{26BC9106-33A6-4066-A625-54931A434C3F}" type="pres">
      <dgm:prSet presAssocID="{FB2429FC-3257-44E7-8F0D-0BA022F192E7}" presName="composite" presStyleCnt="0"/>
      <dgm:spPr/>
    </dgm:pt>
    <dgm:pt modelId="{CAA8F950-7C37-4586-BC8F-69F01C37BA58}" type="pres">
      <dgm:prSet presAssocID="{FB2429FC-3257-44E7-8F0D-0BA022F192E7}" presName="bentUpArrow1" presStyleLbl="alignImgPlace1" presStyleIdx="3" presStyleCnt="5" custScaleX="62857" custLinFactX="-200000" custLinFactNeighborX="-248088" custLinFactNeighborY="-23515"/>
      <dgm:spPr/>
    </dgm:pt>
    <dgm:pt modelId="{C01E0AB5-5724-4F9F-938C-B8F372FA97BD}" type="pres">
      <dgm:prSet presAssocID="{FB2429FC-3257-44E7-8F0D-0BA022F192E7}" presName="ParentText" presStyleLbl="node1" presStyleIdx="3" presStyleCnt="6" custScaleX="146960" custScaleY="70585" custLinFactX="-100000" custLinFactNeighborX="-186303" custLinFactNeighborY="-17195">
        <dgm:presLayoutVars>
          <dgm:chMax val="1"/>
          <dgm:chPref val="1"/>
          <dgm:bulletEnabled val="1"/>
        </dgm:presLayoutVars>
      </dgm:prSet>
      <dgm:spPr/>
    </dgm:pt>
    <dgm:pt modelId="{F9A72FB2-6051-4120-9666-2B1AA9A9B7A9}" type="pres">
      <dgm:prSet presAssocID="{FB2429FC-3257-44E7-8F0D-0BA022F192E7}" presName="ChildText" presStyleLbl="revTx" presStyleIdx="3" presStyleCnt="5">
        <dgm:presLayoutVars>
          <dgm:chMax val="0"/>
          <dgm:chPref val="0"/>
          <dgm:bulletEnabled val="1"/>
        </dgm:presLayoutVars>
      </dgm:prSet>
      <dgm:spPr/>
    </dgm:pt>
    <dgm:pt modelId="{8DA7CD6B-C755-4734-B5B0-D34A24CA41C2}" type="pres">
      <dgm:prSet presAssocID="{D1AA3349-7302-4406-A06F-204D4B89091D}" presName="sibTrans" presStyleCnt="0"/>
      <dgm:spPr/>
    </dgm:pt>
    <dgm:pt modelId="{BA585D44-CB5D-4045-BB5E-83BAF07324D3}" type="pres">
      <dgm:prSet presAssocID="{C84E7B48-3949-4BF7-8873-A953C11716A5}" presName="composite" presStyleCnt="0"/>
      <dgm:spPr/>
    </dgm:pt>
    <dgm:pt modelId="{0515AA66-EE37-4D3B-8097-CC0FA6C6FA1F}" type="pres">
      <dgm:prSet presAssocID="{C84E7B48-3949-4BF7-8873-A953C11716A5}" presName="bentUpArrow1" presStyleLbl="alignImgPlace1" presStyleIdx="4" presStyleCnt="5" custScaleX="57220" custScaleY="103588" custLinFactX="-300000" custLinFactNeighborX="-307596" custLinFactNeighborY="-15548"/>
      <dgm:spPr/>
    </dgm:pt>
    <dgm:pt modelId="{25CE976A-51BA-4E5A-A683-FFD1AC62FBE2}" type="pres">
      <dgm:prSet presAssocID="{C84E7B48-3949-4BF7-8873-A953C11716A5}" presName="ParentText" presStyleLbl="node1" presStyleIdx="4" presStyleCnt="6" custScaleX="172949" custScaleY="63504" custLinFactX="-179418" custLinFactNeighborX="-200000" custLinFactNeighborY="137">
        <dgm:presLayoutVars>
          <dgm:chMax val="1"/>
          <dgm:chPref val="1"/>
          <dgm:bulletEnabled val="1"/>
        </dgm:presLayoutVars>
      </dgm:prSet>
      <dgm:spPr/>
    </dgm:pt>
    <dgm:pt modelId="{C513ECE4-A515-4187-BD84-AA1D8C073360}" type="pres">
      <dgm:prSet presAssocID="{C84E7B48-3949-4BF7-8873-A953C11716A5}" presName="ChildText" presStyleLbl="revTx" presStyleIdx="4" presStyleCnt="5">
        <dgm:presLayoutVars>
          <dgm:chMax val="0"/>
          <dgm:chPref val="0"/>
          <dgm:bulletEnabled val="1"/>
        </dgm:presLayoutVars>
      </dgm:prSet>
      <dgm:spPr/>
    </dgm:pt>
    <dgm:pt modelId="{3982F156-6251-4FF9-BCAC-240777807B35}" type="pres">
      <dgm:prSet presAssocID="{709257CD-7FE4-432F-B709-05B8FDF3155C}" presName="sibTrans" presStyleCnt="0"/>
      <dgm:spPr/>
    </dgm:pt>
    <dgm:pt modelId="{88968E4C-27A1-4107-AD9A-86722C9D585B}" type="pres">
      <dgm:prSet presAssocID="{50A2DC64-CFCC-464D-AABC-0704F467C255}" presName="composite" presStyleCnt="0"/>
      <dgm:spPr/>
    </dgm:pt>
    <dgm:pt modelId="{DC410746-1D0A-4EA1-B5EA-B558DB67EC52}" type="pres">
      <dgm:prSet presAssocID="{50A2DC64-CFCC-464D-AABC-0704F467C255}" presName="ParentText" presStyleLbl="node1" presStyleIdx="5" presStyleCnt="6" custScaleX="174503" custScaleY="63977" custLinFactX="-200000" custLinFactNeighborX="-277241" custLinFactNeighborY="6996">
        <dgm:presLayoutVars>
          <dgm:chMax val="1"/>
          <dgm:chPref val="1"/>
          <dgm:bulletEnabled val="1"/>
        </dgm:presLayoutVars>
      </dgm:prSet>
      <dgm:spPr/>
    </dgm:pt>
  </dgm:ptLst>
  <dgm:cxnLst>
    <dgm:cxn modelId="{B4300A03-3916-4F42-BB93-5228FFBEB753}" type="presOf" srcId="{FB2429FC-3257-44E7-8F0D-0BA022F192E7}" destId="{C01E0AB5-5724-4F9F-938C-B8F372FA97BD}" srcOrd="0" destOrd="0" presId="urn:microsoft.com/office/officeart/2005/8/layout/StepDownProcess"/>
    <dgm:cxn modelId="{D01CFE0E-2E96-48CB-A518-4C65D18BA620}" srcId="{F1431EFF-370D-4BD5-A5B3-E0CA86500A75}" destId="{A102C72E-4A36-47CA-8B8B-A70B3427FB46}" srcOrd="1" destOrd="0" parTransId="{08C7ECD7-8D31-49F7-AFA9-0886A5B25F15}" sibTransId="{A8B3CE51-2AFD-4E7A-B139-8415CD729CC9}"/>
    <dgm:cxn modelId="{4ADB601F-862F-46E8-8A18-ABC905465498}" srcId="{8B3A3D10-5AA9-4CDC-9126-2DCECC976C6C}" destId="{1B497A32-5A15-43CD-B4BC-5BADC5CD0239}" srcOrd="0" destOrd="0" parTransId="{4A7868ED-6C43-49EE-A668-5AE417511AA9}" sibTransId="{87A2C377-71BA-4A53-96DE-1393E36F32CC}"/>
    <dgm:cxn modelId="{1A12CD64-0BFF-4161-A5D8-29681A38D45A}" srcId="{B286D662-E2D3-4BD2-9C59-EF1F472D31D2}" destId="{F1431EFF-370D-4BD5-A5B3-E0CA86500A75}" srcOrd="1" destOrd="0" parTransId="{E0FFCA62-69A5-4245-8627-049592A8E6E7}" sibTransId="{B5C48DC5-489D-412D-8D53-DE63215309AD}"/>
    <dgm:cxn modelId="{4D7E7D45-6882-4506-9483-072C54EE3806}" srcId="{8B3A3D10-5AA9-4CDC-9126-2DCECC976C6C}" destId="{F3B68794-9889-4EE5-A7C0-F77D2381728F}" srcOrd="2" destOrd="0" parTransId="{EEC87B3D-0F24-4AF8-8086-A6415133A9D0}" sibTransId="{B8C2767B-634B-4EAB-AE70-68E7A575CFA7}"/>
    <dgm:cxn modelId="{2D4F946C-E1BD-41D2-BAB4-8F7ECE107CBA}" type="presOf" srcId="{C84E7B48-3949-4BF7-8873-A953C11716A5}" destId="{25CE976A-51BA-4E5A-A683-FFD1AC62FBE2}" srcOrd="0" destOrd="0" presId="urn:microsoft.com/office/officeart/2005/8/layout/StepDownProcess"/>
    <dgm:cxn modelId="{0B415A52-AFC0-47CB-B8E5-0539BA03C499}" srcId="{B286D662-E2D3-4BD2-9C59-EF1F472D31D2}" destId="{FB2429FC-3257-44E7-8F0D-0BA022F192E7}" srcOrd="3" destOrd="0" parTransId="{6D5C19BE-C37A-4D78-B85F-48F892365B96}" sibTransId="{D1AA3349-7302-4406-A06F-204D4B89091D}"/>
    <dgm:cxn modelId="{819D6C74-981A-43D6-A030-53F0E0D77BA0}" srcId="{8B3A3D10-5AA9-4CDC-9126-2DCECC976C6C}" destId="{1773D9B4-8EE5-4847-AD7E-48E9C92428EE}" srcOrd="1" destOrd="0" parTransId="{9A5292C6-E0D2-4972-B92E-CDB439A8F1DE}" sibTransId="{CAEFAFD3-99EA-4B6F-9D2A-82BEAF7D3BD4}"/>
    <dgm:cxn modelId="{6632FA75-EDB1-471E-94FB-06E8A688542E}" type="presOf" srcId="{8B3A3D10-5AA9-4CDC-9126-2DCECC976C6C}" destId="{7A2D8E08-9C14-4C20-8B98-8CD7CA525A90}" srcOrd="0" destOrd="0" presId="urn:microsoft.com/office/officeart/2005/8/layout/StepDownProcess"/>
    <dgm:cxn modelId="{8DCEDB79-FF4C-4389-B42A-4A1A7DB3C77E}" srcId="{B286D662-E2D3-4BD2-9C59-EF1F472D31D2}" destId="{F1DE459B-1635-420D-B8FF-2902B1C7C8A3}" srcOrd="2" destOrd="0" parTransId="{DE788577-B96E-40AC-8DFD-928DD46EB841}" sibTransId="{0E121294-AA61-414C-8A03-EC3AE5DD3B70}"/>
    <dgm:cxn modelId="{F5AA765A-A0BA-4CB7-917C-6071D26DFFB7}" type="presOf" srcId="{F1431EFF-370D-4BD5-A5B3-E0CA86500A75}" destId="{6D77BC7F-D36C-4470-A06B-5F880089F026}" srcOrd="0" destOrd="0" presId="urn:microsoft.com/office/officeart/2005/8/layout/StepDownProcess"/>
    <dgm:cxn modelId="{2718427E-8849-420D-8B4D-61F928EE3A57}" type="presOf" srcId="{A102C72E-4A36-47CA-8B8B-A70B3427FB46}" destId="{60EF8069-1DF4-4FC2-80BC-63BB5402C831}" srcOrd="0" destOrd="1" presId="urn:microsoft.com/office/officeart/2005/8/layout/StepDownProcess"/>
    <dgm:cxn modelId="{10E79C84-8561-431B-AEE4-9281DC8A486D}" type="presOf" srcId="{F1DE459B-1635-420D-B8FF-2902B1C7C8A3}" destId="{6534C903-4020-4764-833D-73B0606B88CF}" srcOrd="0" destOrd="0" presId="urn:microsoft.com/office/officeart/2005/8/layout/StepDownProcess"/>
    <dgm:cxn modelId="{A322968A-4868-476D-85D5-188BA16AE65E}" type="presOf" srcId="{A5928A02-BF57-4FF8-A449-5A1EB90325C2}" destId="{60EF8069-1DF4-4FC2-80BC-63BB5402C831}" srcOrd="0" destOrd="0" presId="urn:microsoft.com/office/officeart/2005/8/layout/StepDownProcess"/>
    <dgm:cxn modelId="{9837BA92-37E7-4E34-86B5-E80B1A3B8427}" type="presOf" srcId="{1B497A32-5A15-43CD-B4BC-5BADC5CD0239}" destId="{F8DE7758-E591-46EE-9CF4-793D21F50EE7}" srcOrd="0" destOrd="0" presId="urn:microsoft.com/office/officeart/2005/8/layout/StepDownProcess"/>
    <dgm:cxn modelId="{5518ACA2-EB83-4337-BCCC-A16695265C33}" type="presOf" srcId="{F76029BD-4630-4D65-B41D-94B1576A4161}" destId="{1FA99AAC-CC42-4DC6-A25F-EF343F1F8FD0}" srcOrd="0" destOrd="1" presId="urn:microsoft.com/office/officeart/2005/8/layout/StepDownProcess"/>
    <dgm:cxn modelId="{3B16AEA5-6C3C-45D4-959E-CC5E69BC083A}" type="presOf" srcId="{1773D9B4-8EE5-4847-AD7E-48E9C92428EE}" destId="{F8DE7758-E591-46EE-9CF4-793D21F50EE7}" srcOrd="0" destOrd="1" presId="urn:microsoft.com/office/officeart/2005/8/layout/StepDownProcess"/>
    <dgm:cxn modelId="{17EE18A6-225A-43E8-B05D-18A8CB87738D}" srcId="{B286D662-E2D3-4BD2-9C59-EF1F472D31D2}" destId="{8B3A3D10-5AA9-4CDC-9126-2DCECC976C6C}" srcOrd="0" destOrd="0" parTransId="{1D67F884-5C0B-491A-8262-64CD47983D66}" sibTransId="{24BC4DED-3EEB-407D-A8C1-776493EF972F}"/>
    <dgm:cxn modelId="{3CBBA0A8-E7F5-4FD3-BED8-45EAF4D8CA19}" srcId="{B286D662-E2D3-4BD2-9C59-EF1F472D31D2}" destId="{C84E7B48-3949-4BF7-8873-A953C11716A5}" srcOrd="4" destOrd="0" parTransId="{F4701A9C-71AD-4A92-952F-0B88923224E0}" sibTransId="{709257CD-7FE4-432F-B709-05B8FDF3155C}"/>
    <dgm:cxn modelId="{1F9664B6-2BC6-4AF1-9CB2-9427D3697671}" type="presOf" srcId="{50A2DC64-CFCC-464D-AABC-0704F467C255}" destId="{DC410746-1D0A-4EA1-B5EA-B558DB67EC52}" srcOrd="0" destOrd="0" presId="urn:microsoft.com/office/officeart/2005/8/layout/StepDownProcess"/>
    <dgm:cxn modelId="{36BE7DC0-8BD8-4CC7-AA28-D79D74ED1881}" srcId="{F1431EFF-370D-4BD5-A5B3-E0CA86500A75}" destId="{A5928A02-BF57-4FF8-A449-5A1EB90325C2}" srcOrd="0" destOrd="0" parTransId="{DD9393BA-3A5B-4D4C-BFE6-18AD2094C96A}" sibTransId="{476C54E5-EA27-4737-A23F-66D84039865A}"/>
    <dgm:cxn modelId="{7EB14FC3-307B-449D-B798-54BCA348384E}" type="presOf" srcId="{B286D662-E2D3-4BD2-9C59-EF1F472D31D2}" destId="{E021010E-8B5D-4282-9DD7-0F1070B00FB4}" srcOrd="0" destOrd="0" presId="urn:microsoft.com/office/officeart/2005/8/layout/StepDownProcess"/>
    <dgm:cxn modelId="{525A33D6-C973-4FE0-A126-E81B606D0FD7}" type="presOf" srcId="{AFA149D3-9526-4067-806F-CFB36445E950}" destId="{1FA99AAC-CC42-4DC6-A25F-EF343F1F8FD0}" srcOrd="0" destOrd="0" presId="urn:microsoft.com/office/officeart/2005/8/layout/StepDownProcess"/>
    <dgm:cxn modelId="{41196DD8-1180-4586-9145-6C685E116665}" srcId="{F1DE459B-1635-420D-B8FF-2902B1C7C8A3}" destId="{AFA149D3-9526-4067-806F-CFB36445E950}" srcOrd="0" destOrd="0" parTransId="{1E9F64AD-432E-4276-99B3-8BB1C93E151C}" sibTransId="{FE4C63B5-3A33-4938-917E-15E540C0C250}"/>
    <dgm:cxn modelId="{584333E7-0A94-44F8-ADD3-8AFD08F376DC}" type="presOf" srcId="{F3B68794-9889-4EE5-A7C0-F77D2381728F}" destId="{F8DE7758-E591-46EE-9CF4-793D21F50EE7}" srcOrd="0" destOrd="2" presId="urn:microsoft.com/office/officeart/2005/8/layout/StepDownProcess"/>
    <dgm:cxn modelId="{7C4E32FB-96CA-46B8-841A-ED14F06E6883}" srcId="{F1DE459B-1635-420D-B8FF-2902B1C7C8A3}" destId="{F76029BD-4630-4D65-B41D-94B1576A4161}" srcOrd="1" destOrd="0" parTransId="{F1522F4F-2CE9-4BBD-AC04-66AF16A3CD53}" sibTransId="{19C7E687-1A6D-417C-ADC0-56F2E44174C6}"/>
    <dgm:cxn modelId="{358410FD-CE52-4377-8CE0-B7AAD8891A20}" srcId="{B286D662-E2D3-4BD2-9C59-EF1F472D31D2}" destId="{50A2DC64-CFCC-464D-AABC-0704F467C255}" srcOrd="5" destOrd="0" parTransId="{C50335EA-767D-4F44-93D2-A8871E57C6A1}" sibTransId="{BBDD11A4-5731-43AA-BFDA-BCD80E073D6F}"/>
    <dgm:cxn modelId="{DCAC4086-899C-4092-B6D9-8CC37D6A1A5A}" type="presParOf" srcId="{E021010E-8B5D-4282-9DD7-0F1070B00FB4}" destId="{792FD131-1F97-44C2-B1CB-8BFDB939102A}" srcOrd="0" destOrd="0" presId="urn:microsoft.com/office/officeart/2005/8/layout/StepDownProcess"/>
    <dgm:cxn modelId="{A0AAF459-56A3-4E5D-A8C8-4F9B106B9975}" type="presParOf" srcId="{792FD131-1F97-44C2-B1CB-8BFDB939102A}" destId="{3AD7F599-408E-49E0-9C0C-A536D4055135}" srcOrd="0" destOrd="0" presId="urn:microsoft.com/office/officeart/2005/8/layout/StepDownProcess"/>
    <dgm:cxn modelId="{9C1B9466-3196-498F-B931-499C8F5A8942}" type="presParOf" srcId="{792FD131-1F97-44C2-B1CB-8BFDB939102A}" destId="{7A2D8E08-9C14-4C20-8B98-8CD7CA525A90}" srcOrd="1" destOrd="0" presId="urn:microsoft.com/office/officeart/2005/8/layout/StepDownProcess"/>
    <dgm:cxn modelId="{7C44CD5A-7B6E-440F-A6D0-54A51E3C423C}" type="presParOf" srcId="{792FD131-1F97-44C2-B1CB-8BFDB939102A}" destId="{F8DE7758-E591-46EE-9CF4-793D21F50EE7}" srcOrd="2" destOrd="0" presId="urn:microsoft.com/office/officeart/2005/8/layout/StepDownProcess"/>
    <dgm:cxn modelId="{AA11B7FE-35C2-4417-AD0A-53F6923F16F6}" type="presParOf" srcId="{E021010E-8B5D-4282-9DD7-0F1070B00FB4}" destId="{456289F1-7AA7-44B9-BEFA-BA4C8AF2C0E2}" srcOrd="1" destOrd="0" presId="urn:microsoft.com/office/officeart/2005/8/layout/StepDownProcess"/>
    <dgm:cxn modelId="{17C10160-2B4A-4B5B-847E-984734EA32F9}" type="presParOf" srcId="{E021010E-8B5D-4282-9DD7-0F1070B00FB4}" destId="{1686883E-E435-4931-9260-81C4CC4AA225}" srcOrd="2" destOrd="0" presId="urn:microsoft.com/office/officeart/2005/8/layout/StepDownProcess"/>
    <dgm:cxn modelId="{4EBB66ED-774F-4880-8709-7F8CC4FA7B5D}" type="presParOf" srcId="{1686883E-E435-4931-9260-81C4CC4AA225}" destId="{07893402-D26E-4EC8-B5B9-D116CA373B3C}" srcOrd="0" destOrd="0" presId="urn:microsoft.com/office/officeart/2005/8/layout/StepDownProcess"/>
    <dgm:cxn modelId="{3F5F4ACF-83E8-4908-9467-745784B0AD06}" type="presParOf" srcId="{1686883E-E435-4931-9260-81C4CC4AA225}" destId="{6D77BC7F-D36C-4470-A06B-5F880089F026}" srcOrd="1" destOrd="0" presId="urn:microsoft.com/office/officeart/2005/8/layout/StepDownProcess"/>
    <dgm:cxn modelId="{72F3957D-3A29-4DDF-BB7A-4E01CB06E986}" type="presParOf" srcId="{1686883E-E435-4931-9260-81C4CC4AA225}" destId="{60EF8069-1DF4-4FC2-80BC-63BB5402C831}" srcOrd="2" destOrd="0" presId="urn:microsoft.com/office/officeart/2005/8/layout/StepDownProcess"/>
    <dgm:cxn modelId="{E737BDC0-482D-44CD-AF45-F239F38E4F27}" type="presParOf" srcId="{E021010E-8B5D-4282-9DD7-0F1070B00FB4}" destId="{D5C5C533-E211-4BC7-B79F-B790FDFD331C}" srcOrd="3" destOrd="0" presId="urn:microsoft.com/office/officeart/2005/8/layout/StepDownProcess"/>
    <dgm:cxn modelId="{1861617C-3790-4395-B9CC-C4373A3A4D57}" type="presParOf" srcId="{E021010E-8B5D-4282-9DD7-0F1070B00FB4}" destId="{8CABE707-2816-4E4C-A376-F59656A09F62}" srcOrd="4" destOrd="0" presId="urn:microsoft.com/office/officeart/2005/8/layout/StepDownProcess"/>
    <dgm:cxn modelId="{8A16B4CF-9D46-4733-A5D5-CE55B692EFCB}" type="presParOf" srcId="{8CABE707-2816-4E4C-A376-F59656A09F62}" destId="{98DDDDB1-55B4-4A5B-A4F4-9F23D9A1C31F}" srcOrd="0" destOrd="0" presId="urn:microsoft.com/office/officeart/2005/8/layout/StepDownProcess"/>
    <dgm:cxn modelId="{0C854673-6F6C-4441-B192-4B3CDFC27693}" type="presParOf" srcId="{8CABE707-2816-4E4C-A376-F59656A09F62}" destId="{6534C903-4020-4764-833D-73B0606B88CF}" srcOrd="1" destOrd="0" presId="urn:microsoft.com/office/officeart/2005/8/layout/StepDownProcess"/>
    <dgm:cxn modelId="{9B65FEF6-F027-4526-8651-870A168AC07F}" type="presParOf" srcId="{8CABE707-2816-4E4C-A376-F59656A09F62}" destId="{1FA99AAC-CC42-4DC6-A25F-EF343F1F8FD0}" srcOrd="2" destOrd="0" presId="urn:microsoft.com/office/officeart/2005/8/layout/StepDownProcess"/>
    <dgm:cxn modelId="{896F5BEF-EE2E-4162-8597-E60BF6DDEE08}" type="presParOf" srcId="{E021010E-8B5D-4282-9DD7-0F1070B00FB4}" destId="{A4D9FC8D-13D2-4F4B-959F-4CEB7E8DE734}" srcOrd="5" destOrd="0" presId="urn:microsoft.com/office/officeart/2005/8/layout/StepDownProcess"/>
    <dgm:cxn modelId="{B2854CB5-917F-4343-ABF5-F8FA9F401835}" type="presParOf" srcId="{E021010E-8B5D-4282-9DD7-0F1070B00FB4}" destId="{26BC9106-33A6-4066-A625-54931A434C3F}" srcOrd="6" destOrd="0" presId="urn:microsoft.com/office/officeart/2005/8/layout/StepDownProcess"/>
    <dgm:cxn modelId="{7E0D0F50-CC9C-49FD-904C-7789CDD4FE93}" type="presParOf" srcId="{26BC9106-33A6-4066-A625-54931A434C3F}" destId="{CAA8F950-7C37-4586-BC8F-69F01C37BA58}" srcOrd="0" destOrd="0" presId="urn:microsoft.com/office/officeart/2005/8/layout/StepDownProcess"/>
    <dgm:cxn modelId="{A88BE8E1-1DF3-47B5-813B-19692AE8899D}" type="presParOf" srcId="{26BC9106-33A6-4066-A625-54931A434C3F}" destId="{C01E0AB5-5724-4F9F-938C-B8F372FA97BD}" srcOrd="1" destOrd="0" presId="urn:microsoft.com/office/officeart/2005/8/layout/StepDownProcess"/>
    <dgm:cxn modelId="{898106D5-FE75-49CC-B1CC-A2652BF1D4EA}" type="presParOf" srcId="{26BC9106-33A6-4066-A625-54931A434C3F}" destId="{F9A72FB2-6051-4120-9666-2B1AA9A9B7A9}" srcOrd="2" destOrd="0" presId="urn:microsoft.com/office/officeart/2005/8/layout/StepDownProcess"/>
    <dgm:cxn modelId="{C264AE42-D607-41D8-B309-07F24018E3B3}" type="presParOf" srcId="{E021010E-8B5D-4282-9DD7-0F1070B00FB4}" destId="{8DA7CD6B-C755-4734-B5B0-D34A24CA41C2}" srcOrd="7" destOrd="0" presId="urn:microsoft.com/office/officeart/2005/8/layout/StepDownProcess"/>
    <dgm:cxn modelId="{7B75BF3C-06C8-4047-A701-98A865A6A930}" type="presParOf" srcId="{E021010E-8B5D-4282-9DD7-0F1070B00FB4}" destId="{BA585D44-CB5D-4045-BB5E-83BAF07324D3}" srcOrd="8" destOrd="0" presId="urn:microsoft.com/office/officeart/2005/8/layout/StepDownProcess"/>
    <dgm:cxn modelId="{94AF767E-BF5B-4EB3-BF5E-AB5A5AA4662C}" type="presParOf" srcId="{BA585D44-CB5D-4045-BB5E-83BAF07324D3}" destId="{0515AA66-EE37-4D3B-8097-CC0FA6C6FA1F}" srcOrd="0" destOrd="0" presId="urn:microsoft.com/office/officeart/2005/8/layout/StepDownProcess"/>
    <dgm:cxn modelId="{132842E3-774C-4AF6-8881-4180565F649C}" type="presParOf" srcId="{BA585D44-CB5D-4045-BB5E-83BAF07324D3}" destId="{25CE976A-51BA-4E5A-A683-FFD1AC62FBE2}" srcOrd="1" destOrd="0" presId="urn:microsoft.com/office/officeart/2005/8/layout/StepDownProcess"/>
    <dgm:cxn modelId="{44A3CF29-3E2E-41C9-A485-ED7C373A6FDF}" type="presParOf" srcId="{BA585D44-CB5D-4045-BB5E-83BAF07324D3}" destId="{C513ECE4-A515-4187-BD84-AA1D8C073360}" srcOrd="2" destOrd="0" presId="urn:microsoft.com/office/officeart/2005/8/layout/StepDownProcess"/>
    <dgm:cxn modelId="{7C2E62E6-8949-45A2-8429-DF3486260529}" type="presParOf" srcId="{E021010E-8B5D-4282-9DD7-0F1070B00FB4}" destId="{3982F156-6251-4FF9-BCAC-240777807B35}" srcOrd="9" destOrd="0" presId="urn:microsoft.com/office/officeart/2005/8/layout/StepDownProcess"/>
    <dgm:cxn modelId="{6F0C06FC-65EB-40D7-B116-DBC3BABF2712}" type="presParOf" srcId="{E021010E-8B5D-4282-9DD7-0F1070B00FB4}" destId="{88968E4C-27A1-4107-AD9A-86722C9D585B}" srcOrd="10" destOrd="0" presId="urn:microsoft.com/office/officeart/2005/8/layout/StepDownProcess"/>
    <dgm:cxn modelId="{6BA0CEA7-14FA-4272-B0F5-582930EEE092}" type="presParOf" srcId="{88968E4C-27A1-4107-AD9A-86722C9D585B}" destId="{DC410746-1D0A-4EA1-B5EA-B558DB67EC52}"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A475720-AA64-414A-878E-6701D0C2DA3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ZA"/>
        </a:p>
      </dgm:t>
    </dgm:pt>
    <dgm:pt modelId="{3166CF71-5D1D-45D1-A5D0-670A7DB04400}">
      <dgm:prSet custT="1"/>
      <dgm:spPr/>
      <dgm:t>
        <a:bodyPr/>
        <a:lstStyle/>
        <a:p>
          <a:r>
            <a:rPr lang="en-US" sz="1200" dirty="0"/>
            <a:t>Strategic and operational document </a:t>
          </a:r>
          <a:endParaRPr lang="en-ZA" sz="1200" dirty="0"/>
        </a:p>
      </dgm:t>
    </dgm:pt>
    <dgm:pt modelId="{883B633E-397A-48DD-B78D-1D8CE50CDB52}" type="parTrans" cxnId="{8FE099C9-F77D-413D-BF8C-ED673EE4A41B}">
      <dgm:prSet/>
      <dgm:spPr/>
      <dgm:t>
        <a:bodyPr/>
        <a:lstStyle/>
        <a:p>
          <a:endParaRPr lang="en-ZA" sz="1200"/>
        </a:p>
      </dgm:t>
    </dgm:pt>
    <dgm:pt modelId="{7C53901E-B689-4CEC-91F9-4CE7A13C4E6E}" type="sibTrans" cxnId="{8FE099C9-F77D-413D-BF8C-ED673EE4A41B}">
      <dgm:prSet/>
      <dgm:spPr/>
      <dgm:t>
        <a:bodyPr/>
        <a:lstStyle/>
        <a:p>
          <a:endParaRPr lang="en-ZA" sz="1200"/>
        </a:p>
      </dgm:t>
    </dgm:pt>
    <dgm:pt modelId="{4916B6C8-4B19-450C-ACCA-E9571B7D4F39}">
      <dgm:prSet custT="1"/>
      <dgm:spPr/>
      <dgm:t>
        <a:bodyPr/>
        <a:lstStyle/>
        <a:p>
          <a:r>
            <a:rPr lang="en-US" sz="1200" dirty="0"/>
            <a:t>Guides delivery of health services in a district </a:t>
          </a:r>
          <a:endParaRPr lang="en-ZA" sz="1200" dirty="0"/>
        </a:p>
      </dgm:t>
    </dgm:pt>
    <dgm:pt modelId="{D51F946B-9D5B-43A3-BECD-9C13DE93A5D7}" type="parTrans" cxnId="{30A04F0F-01E3-4FF5-B5FD-8C1EF4A4AD4F}">
      <dgm:prSet/>
      <dgm:spPr/>
      <dgm:t>
        <a:bodyPr/>
        <a:lstStyle/>
        <a:p>
          <a:endParaRPr lang="en-ZA" sz="1200"/>
        </a:p>
      </dgm:t>
    </dgm:pt>
    <dgm:pt modelId="{ADBD81C6-B9C6-4A09-B0E7-0FBC52371A55}" type="sibTrans" cxnId="{30A04F0F-01E3-4FF5-B5FD-8C1EF4A4AD4F}">
      <dgm:prSet/>
      <dgm:spPr/>
      <dgm:t>
        <a:bodyPr/>
        <a:lstStyle/>
        <a:p>
          <a:endParaRPr lang="en-ZA" sz="1200"/>
        </a:p>
      </dgm:t>
    </dgm:pt>
    <dgm:pt modelId="{7ED87FB0-2198-403F-9E4B-F4A2E0438CE6}">
      <dgm:prSet custT="1"/>
      <dgm:spPr/>
      <dgm:t>
        <a:bodyPr/>
        <a:lstStyle/>
        <a:p>
          <a:r>
            <a:rPr lang="en-US" sz="1200" dirty="0"/>
            <a:t>Translates  APP into district actions</a:t>
          </a:r>
          <a:endParaRPr lang="en-ZA" sz="1200" dirty="0"/>
        </a:p>
      </dgm:t>
    </dgm:pt>
    <dgm:pt modelId="{E0ED9CA0-8CC8-46D5-B811-63FA2A7E2506}" type="parTrans" cxnId="{E1B92083-B45A-4815-8524-8D0F4E8B1683}">
      <dgm:prSet/>
      <dgm:spPr/>
      <dgm:t>
        <a:bodyPr/>
        <a:lstStyle/>
        <a:p>
          <a:endParaRPr lang="en-ZA" sz="1200"/>
        </a:p>
      </dgm:t>
    </dgm:pt>
    <dgm:pt modelId="{1E41A232-6CB3-4244-A520-4E5ECCB3C0CE}" type="sibTrans" cxnId="{E1B92083-B45A-4815-8524-8D0F4E8B1683}">
      <dgm:prSet/>
      <dgm:spPr/>
      <dgm:t>
        <a:bodyPr/>
        <a:lstStyle/>
        <a:p>
          <a:endParaRPr lang="en-ZA" sz="1200"/>
        </a:p>
      </dgm:t>
    </dgm:pt>
    <dgm:pt modelId="{552A82F6-0E96-4265-B546-2318583AA341}" type="pres">
      <dgm:prSet presAssocID="{5A475720-AA64-414A-878E-6701D0C2DA32}" presName="linear" presStyleCnt="0">
        <dgm:presLayoutVars>
          <dgm:animLvl val="lvl"/>
          <dgm:resizeHandles val="exact"/>
        </dgm:presLayoutVars>
      </dgm:prSet>
      <dgm:spPr/>
    </dgm:pt>
    <dgm:pt modelId="{DA464923-1FB0-427E-9F92-FA0739DE9B5B}" type="pres">
      <dgm:prSet presAssocID="{3166CF71-5D1D-45D1-A5D0-670A7DB04400}" presName="parentText" presStyleLbl="node1" presStyleIdx="0" presStyleCnt="3">
        <dgm:presLayoutVars>
          <dgm:chMax val="0"/>
          <dgm:bulletEnabled val="1"/>
        </dgm:presLayoutVars>
      </dgm:prSet>
      <dgm:spPr/>
    </dgm:pt>
    <dgm:pt modelId="{0DB316BF-E5E3-4706-9A30-52F802066639}" type="pres">
      <dgm:prSet presAssocID="{7C53901E-B689-4CEC-91F9-4CE7A13C4E6E}" presName="spacer" presStyleCnt="0"/>
      <dgm:spPr/>
    </dgm:pt>
    <dgm:pt modelId="{959995CB-3EA5-4D63-B1B4-C58797D26F5E}" type="pres">
      <dgm:prSet presAssocID="{4916B6C8-4B19-450C-ACCA-E9571B7D4F39}" presName="parentText" presStyleLbl="node1" presStyleIdx="1" presStyleCnt="3">
        <dgm:presLayoutVars>
          <dgm:chMax val="0"/>
          <dgm:bulletEnabled val="1"/>
        </dgm:presLayoutVars>
      </dgm:prSet>
      <dgm:spPr/>
    </dgm:pt>
    <dgm:pt modelId="{93DC1153-021C-46A9-A06F-0E8F98F35C5A}" type="pres">
      <dgm:prSet presAssocID="{ADBD81C6-B9C6-4A09-B0E7-0FBC52371A55}" presName="spacer" presStyleCnt="0"/>
      <dgm:spPr/>
    </dgm:pt>
    <dgm:pt modelId="{C090F402-D64F-4985-B49C-7300816D0E3E}" type="pres">
      <dgm:prSet presAssocID="{7ED87FB0-2198-403F-9E4B-F4A2E0438CE6}" presName="parentText" presStyleLbl="node1" presStyleIdx="2" presStyleCnt="3">
        <dgm:presLayoutVars>
          <dgm:chMax val="0"/>
          <dgm:bulletEnabled val="1"/>
        </dgm:presLayoutVars>
      </dgm:prSet>
      <dgm:spPr/>
    </dgm:pt>
  </dgm:ptLst>
  <dgm:cxnLst>
    <dgm:cxn modelId="{30A04F0F-01E3-4FF5-B5FD-8C1EF4A4AD4F}" srcId="{5A475720-AA64-414A-878E-6701D0C2DA32}" destId="{4916B6C8-4B19-450C-ACCA-E9571B7D4F39}" srcOrd="1" destOrd="0" parTransId="{D51F946B-9D5B-43A3-BECD-9C13DE93A5D7}" sibTransId="{ADBD81C6-B9C6-4A09-B0E7-0FBC52371A55}"/>
    <dgm:cxn modelId="{3204F815-8B0F-4FFD-9F4C-ECB02C49C8FA}" type="presOf" srcId="{5A475720-AA64-414A-878E-6701D0C2DA32}" destId="{552A82F6-0E96-4265-B546-2318583AA341}" srcOrd="0" destOrd="0" presId="urn:microsoft.com/office/officeart/2005/8/layout/vList2"/>
    <dgm:cxn modelId="{C2540A76-E24D-46B0-8EB1-9055307F8EF8}" type="presOf" srcId="{4916B6C8-4B19-450C-ACCA-E9571B7D4F39}" destId="{959995CB-3EA5-4D63-B1B4-C58797D26F5E}" srcOrd="0" destOrd="0" presId="urn:microsoft.com/office/officeart/2005/8/layout/vList2"/>
    <dgm:cxn modelId="{4AA9247A-2AE0-4A34-A275-37831D85CFC4}" type="presOf" srcId="{7ED87FB0-2198-403F-9E4B-F4A2E0438CE6}" destId="{C090F402-D64F-4985-B49C-7300816D0E3E}" srcOrd="0" destOrd="0" presId="urn:microsoft.com/office/officeart/2005/8/layout/vList2"/>
    <dgm:cxn modelId="{E1B92083-B45A-4815-8524-8D0F4E8B1683}" srcId="{5A475720-AA64-414A-878E-6701D0C2DA32}" destId="{7ED87FB0-2198-403F-9E4B-F4A2E0438CE6}" srcOrd="2" destOrd="0" parTransId="{E0ED9CA0-8CC8-46D5-B811-63FA2A7E2506}" sibTransId="{1E41A232-6CB3-4244-A520-4E5ECCB3C0CE}"/>
    <dgm:cxn modelId="{8FE099C9-F77D-413D-BF8C-ED673EE4A41B}" srcId="{5A475720-AA64-414A-878E-6701D0C2DA32}" destId="{3166CF71-5D1D-45D1-A5D0-670A7DB04400}" srcOrd="0" destOrd="0" parTransId="{883B633E-397A-48DD-B78D-1D8CE50CDB52}" sibTransId="{7C53901E-B689-4CEC-91F9-4CE7A13C4E6E}"/>
    <dgm:cxn modelId="{90003EF6-5CAC-4233-92D5-0F99F46FBEDB}" type="presOf" srcId="{3166CF71-5D1D-45D1-A5D0-670A7DB04400}" destId="{DA464923-1FB0-427E-9F92-FA0739DE9B5B}" srcOrd="0" destOrd="0" presId="urn:microsoft.com/office/officeart/2005/8/layout/vList2"/>
    <dgm:cxn modelId="{B8D36AE8-58F6-48A0-A9E6-F8586C81D555}" type="presParOf" srcId="{552A82F6-0E96-4265-B546-2318583AA341}" destId="{DA464923-1FB0-427E-9F92-FA0739DE9B5B}" srcOrd="0" destOrd="0" presId="urn:microsoft.com/office/officeart/2005/8/layout/vList2"/>
    <dgm:cxn modelId="{AAA9CDA1-746C-4315-AF69-F6CADBFD5BBB}" type="presParOf" srcId="{552A82F6-0E96-4265-B546-2318583AA341}" destId="{0DB316BF-E5E3-4706-9A30-52F802066639}" srcOrd="1" destOrd="0" presId="urn:microsoft.com/office/officeart/2005/8/layout/vList2"/>
    <dgm:cxn modelId="{8AD217CB-2B00-4A07-A1F3-361402483106}" type="presParOf" srcId="{552A82F6-0E96-4265-B546-2318583AA341}" destId="{959995CB-3EA5-4D63-B1B4-C58797D26F5E}" srcOrd="2" destOrd="0" presId="urn:microsoft.com/office/officeart/2005/8/layout/vList2"/>
    <dgm:cxn modelId="{FCAEFF76-3051-4FA2-ADC4-AAD0E5F37DD7}" type="presParOf" srcId="{552A82F6-0E96-4265-B546-2318583AA341}" destId="{93DC1153-021C-46A9-A06F-0E8F98F35C5A}" srcOrd="3" destOrd="0" presId="urn:microsoft.com/office/officeart/2005/8/layout/vList2"/>
    <dgm:cxn modelId="{93F3CD46-A669-4D5D-AA6D-B229EA0EA645}" type="presParOf" srcId="{552A82F6-0E96-4265-B546-2318583AA341}" destId="{C090F402-D64F-4985-B49C-7300816D0E3E}"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5817461-90C0-4B7B-B537-F63FE5038DB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ZA"/>
        </a:p>
      </dgm:t>
    </dgm:pt>
    <dgm:pt modelId="{EBA30767-2F18-4A4E-BF31-96097E2AEEC9}">
      <dgm:prSet custT="1"/>
      <dgm:spPr/>
      <dgm:t>
        <a:bodyPr/>
        <a:lstStyle/>
        <a:p>
          <a:r>
            <a:rPr lang="en-US" sz="2400" b="1" i="0" baseline="0" dirty="0"/>
            <a:t>National Health Research Strategy: Research Priorities for South Africa 2021-2024</a:t>
          </a:r>
          <a:endParaRPr lang="en-ZA" sz="2400" dirty="0"/>
        </a:p>
      </dgm:t>
    </dgm:pt>
    <dgm:pt modelId="{AC79D565-3DA0-4049-8E13-9EAA286E300B}" type="parTrans" cxnId="{0BDFA8CB-F0DE-4BD4-A6F1-F9AA372CDE56}">
      <dgm:prSet/>
      <dgm:spPr/>
      <dgm:t>
        <a:bodyPr/>
        <a:lstStyle/>
        <a:p>
          <a:endParaRPr lang="en-ZA"/>
        </a:p>
      </dgm:t>
    </dgm:pt>
    <dgm:pt modelId="{DFB8D527-16D2-408C-8174-9ECA4A241BF9}" type="sibTrans" cxnId="{0BDFA8CB-F0DE-4BD4-A6F1-F9AA372CDE56}">
      <dgm:prSet/>
      <dgm:spPr/>
      <dgm:t>
        <a:bodyPr/>
        <a:lstStyle/>
        <a:p>
          <a:endParaRPr lang="en-ZA"/>
        </a:p>
      </dgm:t>
    </dgm:pt>
    <dgm:pt modelId="{33A19F02-1278-409B-A610-BC49E19E0BE2}">
      <dgm:prSet custT="1"/>
      <dgm:spPr/>
      <dgm:t>
        <a:bodyPr anchor="ctr"/>
        <a:lstStyle/>
        <a:p>
          <a:pPr>
            <a:lnSpc>
              <a:spcPct val="150000"/>
            </a:lnSpc>
            <a:spcAft>
              <a:spcPts val="0"/>
            </a:spcAft>
            <a:buFont typeface="Wingdings" panose="05000000000000000000" pitchFamily="2" charset="2"/>
            <a:buChar char="§"/>
          </a:pPr>
          <a:r>
            <a:rPr lang="en-US" sz="1800" b="0" i="0" baseline="0" dirty="0"/>
            <a:t>The NHRC in identifying health research priorities, took into consideration the followings:</a:t>
          </a:r>
          <a:endParaRPr lang="en-ZA" sz="1800" dirty="0"/>
        </a:p>
      </dgm:t>
    </dgm:pt>
    <dgm:pt modelId="{52235768-19B8-426E-8FD6-4A9908B0A4C6}" type="parTrans" cxnId="{A3E1D15A-0BBE-43A3-9087-775EDEF5FBB0}">
      <dgm:prSet/>
      <dgm:spPr/>
      <dgm:t>
        <a:bodyPr/>
        <a:lstStyle/>
        <a:p>
          <a:endParaRPr lang="en-ZA"/>
        </a:p>
      </dgm:t>
    </dgm:pt>
    <dgm:pt modelId="{510525CD-2570-496E-B035-68FB27CF6228}" type="sibTrans" cxnId="{A3E1D15A-0BBE-43A3-9087-775EDEF5FBB0}">
      <dgm:prSet/>
      <dgm:spPr/>
      <dgm:t>
        <a:bodyPr/>
        <a:lstStyle/>
        <a:p>
          <a:endParaRPr lang="en-ZA"/>
        </a:p>
      </dgm:t>
    </dgm:pt>
    <dgm:pt modelId="{CB35A374-F4D2-467D-97B8-F2D9471F56D1}">
      <dgm:prSet custT="1"/>
      <dgm:spPr/>
      <dgm:t>
        <a:bodyPr anchor="ctr"/>
        <a:lstStyle/>
        <a:p>
          <a:pPr>
            <a:lnSpc>
              <a:spcPct val="150000"/>
            </a:lnSpc>
            <a:spcAft>
              <a:spcPts val="0"/>
            </a:spcAft>
          </a:pPr>
          <a:r>
            <a:rPr lang="en-ZA" sz="1800" b="0" i="0" baseline="0" dirty="0"/>
            <a:t>the burden of disease.</a:t>
          </a:r>
          <a:endParaRPr lang="en-ZA" sz="1800" dirty="0"/>
        </a:p>
      </dgm:t>
    </dgm:pt>
    <dgm:pt modelId="{D9A916CA-DA26-4ADC-B78C-9782D05FF717}" type="parTrans" cxnId="{00FBF2CB-F920-495C-B252-08D077E8BBA8}">
      <dgm:prSet/>
      <dgm:spPr/>
      <dgm:t>
        <a:bodyPr/>
        <a:lstStyle/>
        <a:p>
          <a:endParaRPr lang="en-ZA"/>
        </a:p>
      </dgm:t>
    </dgm:pt>
    <dgm:pt modelId="{F8954928-C1F1-4FC3-9B3E-4964150DB9AF}" type="sibTrans" cxnId="{00FBF2CB-F920-495C-B252-08D077E8BBA8}">
      <dgm:prSet/>
      <dgm:spPr/>
      <dgm:t>
        <a:bodyPr/>
        <a:lstStyle/>
        <a:p>
          <a:endParaRPr lang="en-ZA"/>
        </a:p>
      </dgm:t>
    </dgm:pt>
    <dgm:pt modelId="{07D19A63-E3E3-49B4-B091-7714B99C582A}">
      <dgm:prSet custT="1"/>
      <dgm:spPr/>
      <dgm:t>
        <a:bodyPr anchor="ctr"/>
        <a:lstStyle/>
        <a:p>
          <a:pPr>
            <a:lnSpc>
              <a:spcPct val="150000"/>
            </a:lnSpc>
            <a:spcAft>
              <a:spcPts val="0"/>
            </a:spcAft>
          </a:pPr>
          <a:r>
            <a:rPr lang="en-US" sz="1800" b="0" i="0" baseline="0" dirty="0"/>
            <a:t>the cost-effectiveness of interventions aimed at reducing the burden of disease.</a:t>
          </a:r>
          <a:endParaRPr lang="en-ZA" sz="1800" dirty="0"/>
        </a:p>
      </dgm:t>
    </dgm:pt>
    <dgm:pt modelId="{B9B20474-4B4B-4233-A786-4D3A8A4C27BB}" type="parTrans" cxnId="{216BF813-5860-4CBA-9452-F8E686F9BA52}">
      <dgm:prSet/>
      <dgm:spPr/>
      <dgm:t>
        <a:bodyPr/>
        <a:lstStyle/>
        <a:p>
          <a:endParaRPr lang="en-ZA"/>
        </a:p>
      </dgm:t>
    </dgm:pt>
    <dgm:pt modelId="{7DCBC215-538B-43B8-B6A6-2382C50500C4}" type="sibTrans" cxnId="{216BF813-5860-4CBA-9452-F8E686F9BA52}">
      <dgm:prSet/>
      <dgm:spPr/>
      <dgm:t>
        <a:bodyPr/>
        <a:lstStyle/>
        <a:p>
          <a:endParaRPr lang="en-ZA"/>
        </a:p>
      </dgm:t>
    </dgm:pt>
    <dgm:pt modelId="{4AAB8F39-0C7D-4847-A210-6EE6D316CB60}">
      <dgm:prSet custT="1"/>
      <dgm:spPr/>
      <dgm:t>
        <a:bodyPr anchor="ctr"/>
        <a:lstStyle/>
        <a:p>
          <a:pPr>
            <a:lnSpc>
              <a:spcPct val="150000"/>
            </a:lnSpc>
            <a:spcAft>
              <a:spcPts val="0"/>
            </a:spcAft>
          </a:pPr>
          <a:r>
            <a:rPr lang="en-US" sz="1800" b="0" i="0" baseline="0" dirty="0"/>
            <a:t>the availability of human and institutional resources for the implementation of an intervention at the level closest to the affected communities.</a:t>
          </a:r>
          <a:endParaRPr lang="en-ZA" sz="1800" dirty="0"/>
        </a:p>
      </dgm:t>
    </dgm:pt>
    <dgm:pt modelId="{35AFA925-B862-46EF-8F71-5B9E4614AEAF}" type="parTrans" cxnId="{29B4D1C0-95B5-4A13-8C9F-AA832EE96FDA}">
      <dgm:prSet/>
      <dgm:spPr/>
      <dgm:t>
        <a:bodyPr/>
        <a:lstStyle/>
        <a:p>
          <a:endParaRPr lang="en-ZA"/>
        </a:p>
      </dgm:t>
    </dgm:pt>
    <dgm:pt modelId="{B18D8A1A-8583-4756-9B00-BB16F5CEC5DA}" type="sibTrans" cxnId="{29B4D1C0-95B5-4A13-8C9F-AA832EE96FDA}">
      <dgm:prSet/>
      <dgm:spPr/>
      <dgm:t>
        <a:bodyPr/>
        <a:lstStyle/>
        <a:p>
          <a:endParaRPr lang="en-ZA"/>
        </a:p>
      </dgm:t>
    </dgm:pt>
    <dgm:pt modelId="{DDFE20B0-A601-4469-875F-A63F1B88A7B9}">
      <dgm:prSet custT="1"/>
      <dgm:spPr/>
      <dgm:t>
        <a:bodyPr anchor="ctr"/>
        <a:lstStyle/>
        <a:p>
          <a:pPr>
            <a:lnSpc>
              <a:spcPct val="150000"/>
            </a:lnSpc>
            <a:spcAft>
              <a:spcPts val="0"/>
            </a:spcAft>
          </a:pPr>
          <a:r>
            <a:rPr lang="en-US" sz="1800" b="0" i="0" baseline="0" dirty="0"/>
            <a:t>the health needs of vulnerable groups such as woman, older persons, children</a:t>
          </a:r>
          <a:endParaRPr lang="en-ZA" sz="1800" dirty="0"/>
        </a:p>
      </dgm:t>
    </dgm:pt>
    <dgm:pt modelId="{D4AD406E-9298-4180-824E-D076B9A84EEB}" type="parTrans" cxnId="{50D30DDD-A5B5-44AA-8B40-623367FFB9E2}">
      <dgm:prSet/>
      <dgm:spPr/>
      <dgm:t>
        <a:bodyPr/>
        <a:lstStyle/>
        <a:p>
          <a:endParaRPr lang="en-ZA"/>
        </a:p>
      </dgm:t>
    </dgm:pt>
    <dgm:pt modelId="{8E1667E1-715B-4C2C-B59A-75AF61ACAEB6}" type="sibTrans" cxnId="{50D30DDD-A5B5-44AA-8B40-623367FFB9E2}">
      <dgm:prSet/>
      <dgm:spPr/>
      <dgm:t>
        <a:bodyPr/>
        <a:lstStyle/>
        <a:p>
          <a:endParaRPr lang="en-ZA"/>
        </a:p>
      </dgm:t>
    </dgm:pt>
    <dgm:pt modelId="{8F311E7E-2004-49DA-88CB-90FA9159091C}">
      <dgm:prSet custT="1"/>
      <dgm:spPr/>
      <dgm:t>
        <a:bodyPr anchor="ctr"/>
        <a:lstStyle/>
        <a:p>
          <a:pPr>
            <a:lnSpc>
              <a:spcPct val="150000"/>
            </a:lnSpc>
            <a:spcAft>
              <a:spcPts val="0"/>
            </a:spcAft>
          </a:pPr>
          <a:r>
            <a:rPr lang="en-ZA" sz="1800" b="0" i="0" baseline="0" dirty="0"/>
            <a:t>people with disabilities; and </a:t>
          </a:r>
          <a:r>
            <a:rPr lang="en-US" sz="1800" b="0" i="0" baseline="0" dirty="0"/>
            <a:t>the health needs of communities</a:t>
          </a:r>
          <a:endParaRPr lang="en-ZA" sz="1800" dirty="0"/>
        </a:p>
      </dgm:t>
    </dgm:pt>
    <dgm:pt modelId="{31C69826-FA47-4FD3-94E1-D01DCAFB8807}" type="parTrans" cxnId="{09EED48E-F0CE-40E9-9E99-85B29032762A}">
      <dgm:prSet/>
      <dgm:spPr/>
      <dgm:t>
        <a:bodyPr/>
        <a:lstStyle/>
        <a:p>
          <a:endParaRPr lang="en-ZA"/>
        </a:p>
      </dgm:t>
    </dgm:pt>
    <dgm:pt modelId="{442DA68C-E1F8-4C31-ABA3-CA7FDEE7DF50}" type="sibTrans" cxnId="{09EED48E-F0CE-40E9-9E99-85B29032762A}">
      <dgm:prSet/>
      <dgm:spPr/>
      <dgm:t>
        <a:bodyPr/>
        <a:lstStyle/>
        <a:p>
          <a:endParaRPr lang="en-ZA"/>
        </a:p>
      </dgm:t>
    </dgm:pt>
    <dgm:pt modelId="{894828EC-EF9A-4A15-A2CD-7EA087D3EC12}" type="pres">
      <dgm:prSet presAssocID="{35817461-90C0-4B7B-B537-F63FE5038DB4}" presName="linear" presStyleCnt="0">
        <dgm:presLayoutVars>
          <dgm:dir/>
          <dgm:animLvl val="lvl"/>
          <dgm:resizeHandles val="exact"/>
        </dgm:presLayoutVars>
      </dgm:prSet>
      <dgm:spPr/>
    </dgm:pt>
    <dgm:pt modelId="{224ADE5F-E11C-452F-97A1-E95BE1B4352B}" type="pres">
      <dgm:prSet presAssocID="{EBA30767-2F18-4A4E-BF31-96097E2AEEC9}" presName="parentLin" presStyleCnt="0"/>
      <dgm:spPr/>
    </dgm:pt>
    <dgm:pt modelId="{F63CD440-FAC0-4C4E-AD25-6BEE39B2BF6E}" type="pres">
      <dgm:prSet presAssocID="{EBA30767-2F18-4A4E-BF31-96097E2AEEC9}" presName="parentLeftMargin" presStyleLbl="node1" presStyleIdx="0" presStyleCnt="1"/>
      <dgm:spPr/>
    </dgm:pt>
    <dgm:pt modelId="{29A80FEE-C8CA-40C6-B790-2CB9D1ECFBB0}" type="pres">
      <dgm:prSet presAssocID="{EBA30767-2F18-4A4E-BF31-96097E2AEEC9}" presName="parentText" presStyleLbl="node1" presStyleIdx="0" presStyleCnt="1" custScaleX="134949" custScaleY="148045" custLinFactNeighborX="10714" custLinFactNeighborY="-60532">
        <dgm:presLayoutVars>
          <dgm:chMax val="0"/>
          <dgm:bulletEnabled val="1"/>
        </dgm:presLayoutVars>
      </dgm:prSet>
      <dgm:spPr/>
    </dgm:pt>
    <dgm:pt modelId="{D6D9A558-9DAA-4D18-B552-AB0AB82E5F4E}" type="pres">
      <dgm:prSet presAssocID="{EBA30767-2F18-4A4E-BF31-96097E2AEEC9}" presName="negativeSpace" presStyleCnt="0"/>
      <dgm:spPr/>
    </dgm:pt>
    <dgm:pt modelId="{96877D87-2272-44FF-98B1-097361E76C8F}" type="pres">
      <dgm:prSet presAssocID="{EBA30767-2F18-4A4E-BF31-96097E2AEEC9}" presName="childText" presStyleLbl="conFgAcc1" presStyleIdx="0" presStyleCnt="1" custScaleY="118984">
        <dgm:presLayoutVars>
          <dgm:bulletEnabled val="1"/>
        </dgm:presLayoutVars>
      </dgm:prSet>
      <dgm:spPr/>
    </dgm:pt>
  </dgm:ptLst>
  <dgm:cxnLst>
    <dgm:cxn modelId="{39AC150B-A4F3-4ED3-AAB6-0024A1A96E52}" type="presOf" srcId="{07D19A63-E3E3-49B4-B091-7714B99C582A}" destId="{96877D87-2272-44FF-98B1-097361E76C8F}" srcOrd="0" destOrd="2" presId="urn:microsoft.com/office/officeart/2005/8/layout/list1"/>
    <dgm:cxn modelId="{216BF813-5860-4CBA-9452-F8E686F9BA52}" srcId="{33A19F02-1278-409B-A610-BC49E19E0BE2}" destId="{07D19A63-E3E3-49B4-B091-7714B99C582A}" srcOrd="1" destOrd="0" parTransId="{B9B20474-4B4B-4233-A786-4D3A8A4C27BB}" sibTransId="{7DCBC215-538B-43B8-B6A6-2382C50500C4}"/>
    <dgm:cxn modelId="{FEB7EC22-E6DB-42A6-91C8-736D8FBC9FCC}" type="presOf" srcId="{33A19F02-1278-409B-A610-BC49E19E0BE2}" destId="{96877D87-2272-44FF-98B1-097361E76C8F}" srcOrd="0" destOrd="0" presId="urn:microsoft.com/office/officeart/2005/8/layout/list1"/>
    <dgm:cxn modelId="{80043A37-EEFF-4544-BBEC-7A34F1852DBA}" type="presOf" srcId="{EBA30767-2F18-4A4E-BF31-96097E2AEEC9}" destId="{29A80FEE-C8CA-40C6-B790-2CB9D1ECFBB0}" srcOrd="1" destOrd="0" presId="urn:microsoft.com/office/officeart/2005/8/layout/list1"/>
    <dgm:cxn modelId="{C979845E-9C92-4DD3-9725-95EBD4CF8E15}" type="presOf" srcId="{8F311E7E-2004-49DA-88CB-90FA9159091C}" destId="{96877D87-2272-44FF-98B1-097361E76C8F}" srcOrd="0" destOrd="5" presId="urn:microsoft.com/office/officeart/2005/8/layout/list1"/>
    <dgm:cxn modelId="{72E6F36D-4EEB-405F-A863-E50EDFA12614}" type="presOf" srcId="{35817461-90C0-4B7B-B537-F63FE5038DB4}" destId="{894828EC-EF9A-4A15-A2CD-7EA087D3EC12}" srcOrd="0" destOrd="0" presId="urn:microsoft.com/office/officeart/2005/8/layout/list1"/>
    <dgm:cxn modelId="{6052F471-C2A2-4038-B7F2-89A8FB738DFC}" type="presOf" srcId="{4AAB8F39-0C7D-4847-A210-6EE6D316CB60}" destId="{96877D87-2272-44FF-98B1-097361E76C8F}" srcOrd="0" destOrd="3" presId="urn:microsoft.com/office/officeart/2005/8/layout/list1"/>
    <dgm:cxn modelId="{A3E1D15A-0BBE-43A3-9087-775EDEF5FBB0}" srcId="{EBA30767-2F18-4A4E-BF31-96097E2AEEC9}" destId="{33A19F02-1278-409B-A610-BC49E19E0BE2}" srcOrd="0" destOrd="0" parTransId="{52235768-19B8-426E-8FD6-4A9908B0A4C6}" sibTransId="{510525CD-2570-496E-B035-68FB27CF6228}"/>
    <dgm:cxn modelId="{27C77484-C86B-4342-AD8C-1BB9AD4A04B7}" type="presOf" srcId="{EBA30767-2F18-4A4E-BF31-96097E2AEEC9}" destId="{F63CD440-FAC0-4C4E-AD25-6BEE39B2BF6E}" srcOrd="0" destOrd="0" presId="urn:microsoft.com/office/officeart/2005/8/layout/list1"/>
    <dgm:cxn modelId="{09EED48E-F0CE-40E9-9E99-85B29032762A}" srcId="{33A19F02-1278-409B-A610-BC49E19E0BE2}" destId="{8F311E7E-2004-49DA-88CB-90FA9159091C}" srcOrd="4" destOrd="0" parTransId="{31C69826-FA47-4FD3-94E1-D01DCAFB8807}" sibTransId="{442DA68C-E1F8-4C31-ABA3-CA7FDEE7DF50}"/>
    <dgm:cxn modelId="{3035D093-9403-49F7-9127-45D234E3C101}" type="presOf" srcId="{CB35A374-F4D2-467D-97B8-F2D9471F56D1}" destId="{96877D87-2272-44FF-98B1-097361E76C8F}" srcOrd="0" destOrd="1" presId="urn:microsoft.com/office/officeart/2005/8/layout/list1"/>
    <dgm:cxn modelId="{F56600C0-2222-484E-952E-57D31F1051CD}" type="presOf" srcId="{DDFE20B0-A601-4469-875F-A63F1B88A7B9}" destId="{96877D87-2272-44FF-98B1-097361E76C8F}" srcOrd="0" destOrd="4" presId="urn:microsoft.com/office/officeart/2005/8/layout/list1"/>
    <dgm:cxn modelId="{29B4D1C0-95B5-4A13-8C9F-AA832EE96FDA}" srcId="{33A19F02-1278-409B-A610-BC49E19E0BE2}" destId="{4AAB8F39-0C7D-4847-A210-6EE6D316CB60}" srcOrd="2" destOrd="0" parTransId="{35AFA925-B862-46EF-8F71-5B9E4614AEAF}" sibTransId="{B18D8A1A-8583-4756-9B00-BB16F5CEC5DA}"/>
    <dgm:cxn modelId="{0BDFA8CB-F0DE-4BD4-A6F1-F9AA372CDE56}" srcId="{35817461-90C0-4B7B-B537-F63FE5038DB4}" destId="{EBA30767-2F18-4A4E-BF31-96097E2AEEC9}" srcOrd="0" destOrd="0" parTransId="{AC79D565-3DA0-4049-8E13-9EAA286E300B}" sibTransId="{DFB8D527-16D2-408C-8174-9ECA4A241BF9}"/>
    <dgm:cxn modelId="{00FBF2CB-F920-495C-B252-08D077E8BBA8}" srcId="{33A19F02-1278-409B-A610-BC49E19E0BE2}" destId="{CB35A374-F4D2-467D-97B8-F2D9471F56D1}" srcOrd="0" destOrd="0" parTransId="{D9A916CA-DA26-4ADC-B78C-9782D05FF717}" sibTransId="{F8954928-C1F1-4FC3-9B3E-4964150DB9AF}"/>
    <dgm:cxn modelId="{50D30DDD-A5B5-44AA-8B40-623367FFB9E2}" srcId="{33A19F02-1278-409B-A610-BC49E19E0BE2}" destId="{DDFE20B0-A601-4469-875F-A63F1B88A7B9}" srcOrd="3" destOrd="0" parTransId="{D4AD406E-9298-4180-824E-D076B9A84EEB}" sibTransId="{8E1667E1-715B-4C2C-B59A-75AF61ACAEB6}"/>
    <dgm:cxn modelId="{B74FE26A-C971-41A7-9E28-C40628F9AB49}" type="presParOf" srcId="{894828EC-EF9A-4A15-A2CD-7EA087D3EC12}" destId="{224ADE5F-E11C-452F-97A1-E95BE1B4352B}" srcOrd="0" destOrd="0" presId="urn:microsoft.com/office/officeart/2005/8/layout/list1"/>
    <dgm:cxn modelId="{E3E3B04D-D6DE-426F-8F9C-8218D16C6062}" type="presParOf" srcId="{224ADE5F-E11C-452F-97A1-E95BE1B4352B}" destId="{F63CD440-FAC0-4C4E-AD25-6BEE39B2BF6E}" srcOrd="0" destOrd="0" presId="urn:microsoft.com/office/officeart/2005/8/layout/list1"/>
    <dgm:cxn modelId="{29584115-746B-406F-A428-10C2D8CBDBA3}" type="presParOf" srcId="{224ADE5F-E11C-452F-97A1-E95BE1B4352B}" destId="{29A80FEE-C8CA-40C6-B790-2CB9D1ECFBB0}" srcOrd="1" destOrd="0" presId="urn:microsoft.com/office/officeart/2005/8/layout/list1"/>
    <dgm:cxn modelId="{D366C2A2-724E-470A-9073-4676623727BE}" type="presParOf" srcId="{894828EC-EF9A-4A15-A2CD-7EA087D3EC12}" destId="{D6D9A558-9DAA-4D18-B552-AB0AB82E5F4E}" srcOrd="1" destOrd="0" presId="urn:microsoft.com/office/officeart/2005/8/layout/list1"/>
    <dgm:cxn modelId="{15BB4655-D7DC-4BC4-B1CD-AC1DF62A44AA}" type="presParOf" srcId="{894828EC-EF9A-4A15-A2CD-7EA087D3EC12}" destId="{96877D87-2272-44FF-98B1-097361E76C8F}"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E6F160C-2E8B-4503-A4ED-8946624C53D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ZA"/>
        </a:p>
      </dgm:t>
    </dgm:pt>
    <dgm:pt modelId="{F2541287-921C-4BC0-9206-63103D87FC0F}">
      <dgm:prSet/>
      <dgm:spPr/>
      <dgm:t>
        <a:bodyPr/>
        <a:lstStyle/>
        <a:p>
          <a:r>
            <a:rPr lang="en-US" b="1" baseline="0" dirty="0"/>
            <a:t>Conducting health research at the municipal ward level:</a:t>
          </a:r>
          <a:endParaRPr lang="en-ZA" dirty="0"/>
        </a:p>
      </dgm:t>
    </dgm:pt>
    <dgm:pt modelId="{B2388ECB-6C9C-4275-AB5D-00A22D4AEEB0}" type="parTrans" cxnId="{336304CD-6A37-4060-BD27-574748A9C2FA}">
      <dgm:prSet/>
      <dgm:spPr/>
      <dgm:t>
        <a:bodyPr/>
        <a:lstStyle/>
        <a:p>
          <a:endParaRPr lang="en-ZA"/>
        </a:p>
      </dgm:t>
    </dgm:pt>
    <dgm:pt modelId="{3DA93C3B-AA94-408B-A940-F8AB02DACAA8}" type="sibTrans" cxnId="{336304CD-6A37-4060-BD27-574748A9C2FA}">
      <dgm:prSet/>
      <dgm:spPr/>
      <dgm:t>
        <a:bodyPr/>
        <a:lstStyle/>
        <a:p>
          <a:endParaRPr lang="en-ZA"/>
        </a:p>
      </dgm:t>
    </dgm:pt>
    <dgm:pt modelId="{79E71D4B-375B-4D69-AB02-B6561C2599AA}">
      <dgm:prSet/>
      <dgm:spPr/>
      <dgm:t>
        <a:bodyPr/>
        <a:lstStyle/>
        <a:p>
          <a:r>
            <a:rPr lang="en-US" dirty="0"/>
            <a:t>allows for highly localized data collection and analysis.</a:t>
          </a:r>
          <a:endParaRPr lang="en-ZA" dirty="0"/>
        </a:p>
      </dgm:t>
    </dgm:pt>
    <dgm:pt modelId="{AF13ADD0-73AF-422E-9C49-B5B0F5BAF159}" type="parTrans" cxnId="{7A73537F-C5C9-4581-9CE8-6228E2E28795}">
      <dgm:prSet/>
      <dgm:spPr/>
      <dgm:t>
        <a:bodyPr/>
        <a:lstStyle/>
        <a:p>
          <a:endParaRPr lang="en-ZA"/>
        </a:p>
      </dgm:t>
    </dgm:pt>
    <dgm:pt modelId="{FEBA6251-1006-42C5-8B0F-5C7AB79E9C65}" type="sibTrans" cxnId="{7A73537F-C5C9-4581-9CE8-6228E2E28795}">
      <dgm:prSet/>
      <dgm:spPr/>
      <dgm:t>
        <a:bodyPr/>
        <a:lstStyle/>
        <a:p>
          <a:endParaRPr lang="en-ZA"/>
        </a:p>
      </dgm:t>
    </dgm:pt>
    <dgm:pt modelId="{6CB61E4B-B4C4-46B4-A049-248109FB02C0}">
      <dgm:prSet/>
      <dgm:spPr/>
      <dgm:t>
        <a:bodyPr/>
        <a:lstStyle/>
        <a:p>
          <a:r>
            <a:rPr lang="en-US" b="1" baseline="0" dirty="0"/>
            <a:t>Can provide insights into the specific: </a:t>
          </a:r>
          <a:endParaRPr lang="en-ZA" dirty="0"/>
        </a:p>
      </dgm:t>
    </dgm:pt>
    <dgm:pt modelId="{49F852A9-B4C0-4CEB-82A9-B67CA69762BC}" type="parTrans" cxnId="{F009C41B-8E69-4C1F-9F5D-DD8A89067A02}">
      <dgm:prSet/>
      <dgm:spPr/>
      <dgm:t>
        <a:bodyPr/>
        <a:lstStyle/>
        <a:p>
          <a:endParaRPr lang="en-ZA"/>
        </a:p>
      </dgm:t>
    </dgm:pt>
    <dgm:pt modelId="{88F1B4C2-6F33-4904-B567-D85F7F6076C6}" type="sibTrans" cxnId="{F009C41B-8E69-4C1F-9F5D-DD8A89067A02}">
      <dgm:prSet/>
      <dgm:spPr/>
      <dgm:t>
        <a:bodyPr/>
        <a:lstStyle/>
        <a:p>
          <a:endParaRPr lang="en-ZA"/>
        </a:p>
      </dgm:t>
    </dgm:pt>
    <dgm:pt modelId="{EFF02D0E-09D9-417E-BB29-178030D06D61}">
      <dgm:prSet/>
      <dgm:spPr/>
      <dgm:t>
        <a:bodyPr/>
        <a:lstStyle/>
        <a:p>
          <a:r>
            <a:rPr lang="en-US"/>
            <a:t>health needs, </a:t>
          </a:r>
          <a:endParaRPr lang="en-ZA"/>
        </a:p>
      </dgm:t>
    </dgm:pt>
    <dgm:pt modelId="{FFEC6423-FB8C-470A-A793-D2C003CAC2B9}" type="parTrans" cxnId="{7440B54E-E380-4AE3-AD42-27C631D0C787}">
      <dgm:prSet/>
      <dgm:spPr/>
      <dgm:t>
        <a:bodyPr/>
        <a:lstStyle/>
        <a:p>
          <a:endParaRPr lang="en-ZA"/>
        </a:p>
      </dgm:t>
    </dgm:pt>
    <dgm:pt modelId="{A1F5F4F7-BEA7-4037-A98B-2778EF7B6FEE}" type="sibTrans" cxnId="{7440B54E-E380-4AE3-AD42-27C631D0C787}">
      <dgm:prSet/>
      <dgm:spPr/>
      <dgm:t>
        <a:bodyPr/>
        <a:lstStyle/>
        <a:p>
          <a:endParaRPr lang="en-ZA"/>
        </a:p>
      </dgm:t>
    </dgm:pt>
    <dgm:pt modelId="{7F24D9F8-FA32-4FAC-B082-CA2A3E1CD0D0}">
      <dgm:prSet/>
      <dgm:spPr/>
      <dgm:t>
        <a:bodyPr/>
        <a:lstStyle/>
        <a:p>
          <a:r>
            <a:rPr lang="en-US"/>
            <a:t>challenges, and</a:t>
          </a:r>
          <a:endParaRPr lang="en-ZA"/>
        </a:p>
      </dgm:t>
    </dgm:pt>
    <dgm:pt modelId="{AB716FD8-BEDA-4BAD-B3CD-D1065ADFEE0B}" type="parTrans" cxnId="{C55FBE1F-B832-4311-8705-2FE45970173F}">
      <dgm:prSet/>
      <dgm:spPr/>
      <dgm:t>
        <a:bodyPr/>
        <a:lstStyle/>
        <a:p>
          <a:endParaRPr lang="en-ZA"/>
        </a:p>
      </dgm:t>
    </dgm:pt>
    <dgm:pt modelId="{C62D75F2-79E3-4A23-85E6-B9B39F78356C}" type="sibTrans" cxnId="{C55FBE1F-B832-4311-8705-2FE45970173F}">
      <dgm:prSet/>
      <dgm:spPr/>
      <dgm:t>
        <a:bodyPr/>
        <a:lstStyle/>
        <a:p>
          <a:endParaRPr lang="en-ZA"/>
        </a:p>
      </dgm:t>
    </dgm:pt>
    <dgm:pt modelId="{F3A82801-FC50-4A5F-BD17-B3EFA5D851CD}">
      <dgm:prSet/>
      <dgm:spPr/>
      <dgm:t>
        <a:bodyPr/>
        <a:lstStyle/>
        <a:p>
          <a:r>
            <a:rPr lang="en-US"/>
            <a:t>resources of smaller communities within a municipality.</a:t>
          </a:r>
          <a:endParaRPr lang="en-ZA"/>
        </a:p>
      </dgm:t>
    </dgm:pt>
    <dgm:pt modelId="{65BEB48A-96B7-40C4-A50C-4C514ACCE449}" type="parTrans" cxnId="{AFACE79E-1318-4B51-A239-138C64529B75}">
      <dgm:prSet/>
      <dgm:spPr/>
      <dgm:t>
        <a:bodyPr/>
        <a:lstStyle/>
        <a:p>
          <a:endParaRPr lang="en-ZA"/>
        </a:p>
      </dgm:t>
    </dgm:pt>
    <dgm:pt modelId="{697047A8-BE22-46D1-91C6-F778E7B5F185}" type="sibTrans" cxnId="{AFACE79E-1318-4B51-A239-138C64529B75}">
      <dgm:prSet/>
      <dgm:spPr/>
      <dgm:t>
        <a:bodyPr/>
        <a:lstStyle/>
        <a:p>
          <a:endParaRPr lang="en-ZA"/>
        </a:p>
      </dgm:t>
    </dgm:pt>
    <dgm:pt modelId="{7DDCD8D0-C928-4F82-8223-7448696CF431}">
      <dgm:prSet/>
      <dgm:spPr/>
      <dgm:t>
        <a:bodyPr/>
        <a:lstStyle/>
        <a:p>
          <a:r>
            <a:rPr lang="en-US" b="1" baseline="0"/>
            <a:t>This approach can lead to:</a:t>
          </a:r>
          <a:endParaRPr lang="en-ZA"/>
        </a:p>
      </dgm:t>
    </dgm:pt>
    <dgm:pt modelId="{CB610777-591F-4A6D-8CF5-DD4484CCAF91}" type="parTrans" cxnId="{1834D36B-438D-421D-9F68-AACF59C6EABB}">
      <dgm:prSet/>
      <dgm:spPr/>
      <dgm:t>
        <a:bodyPr/>
        <a:lstStyle/>
        <a:p>
          <a:endParaRPr lang="en-ZA"/>
        </a:p>
      </dgm:t>
    </dgm:pt>
    <dgm:pt modelId="{02C9CB88-384C-4A8D-ADA1-B18245C968C1}" type="sibTrans" cxnId="{1834D36B-438D-421D-9F68-AACF59C6EABB}">
      <dgm:prSet/>
      <dgm:spPr/>
      <dgm:t>
        <a:bodyPr/>
        <a:lstStyle/>
        <a:p>
          <a:endParaRPr lang="en-ZA"/>
        </a:p>
      </dgm:t>
    </dgm:pt>
    <dgm:pt modelId="{91C0601F-E834-4B27-B117-6F0C50839143}">
      <dgm:prSet/>
      <dgm:spPr/>
      <dgm:t>
        <a:bodyPr/>
        <a:lstStyle/>
        <a:p>
          <a:r>
            <a:rPr lang="en-US" dirty="0"/>
            <a:t>better understanding of health disparities within a municipality </a:t>
          </a:r>
          <a:endParaRPr lang="en-ZA" dirty="0"/>
        </a:p>
      </dgm:t>
    </dgm:pt>
    <dgm:pt modelId="{09558140-E5E3-4D6B-9D86-23D803D47215}" type="parTrans" cxnId="{ED3039A7-DD37-46D1-8FB5-BCB55BC89872}">
      <dgm:prSet/>
      <dgm:spPr/>
      <dgm:t>
        <a:bodyPr/>
        <a:lstStyle/>
        <a:p>
          <a:endParaRPr lang="en-ZA"/>
        </a:p>
      </dgm:t>
    </dgm:pt>
    <dgm:pt modelId="{586E97BA-F916-4BEC-B5CC-5A911F93A384}" type="sibTrans" cxnId="{ED3039A7-DD37-46D1-8FB5-BCB55BC89872}">
      <dgm:prSet/>
      <dgm:spPr/>
      <dgm:t>
        <a:bodyPr/>
        <a:lstStyle/>
        <a:p>
          <a:endParaRPr lang="en-ZA"/>
        </a:p>
      </dgm:t>
    </dgm:pt>
    <dgm:pt modelId="{6919FDBA-26D2-4804-915E-A134216A7B08}">
      <dgm:prSet/>
      <dgm:spPr/>
      <dgm:t>
        <a:bodyPr/>
        <a:lstStyle/>
        <a:p>
          <a:r>
            <a:rPr lang="en-US" dirty="0"/>
            <a:t>support targeted interventions that are responsive to the specific needs of each ward.</a:t>
          </a:r>
          <a:endParaRPr lang="en-ZA" dirty="0"/>
        </a:p>
      </dgm:t>
    </dgm:pt>
    <dgm:pt modelId="{D4625BD8-B70C-4CA5-9E8D-CD9FA3CCFA50}" type="parTrans" cxnId="{E652FE7C-1D94-4CAC-90EE-DC26CDD86E8A}">
      <dgm:prSet/>
      <dgm:spPr/>
      <dgm:t>
        <a:bodyPr/>
        <a:lstStyle/>
        <a:p>
          <a:endParaRPr lang="en-ZA"/>
        </a:p>
      </dgm:t>
    </dgm:pt>
    <dgm:pt modelId="{DF7525F2-AB25-437D-A04E-2EEFAD03736A}" type="sibTrans" cxnId="{E652FE7C-1D94-4CAC-90EE-DC26CDD86E8A}">
      <dgm:prSet/>
      <dgm:spPr/>
      <dgm:t>
        <a:bodyPr/>
        <a:lstStyle/>
        <a:p>
          <a:endParaRPr lang="en-ZA"/>
        </a:p>
      </dgm:t>
    </dgm:pt>
    <dgm:pt modelId="{79425CBD-F10B-4F76-8A37-DF1C6485858E}">
      <dgm:prSet/>
      <dgm:spPr/>
      <dgm:t>
        <a:bodyPr/>
        <a:lstStyle/>
        <a:p>
          <a:r>
            <a:rPr lang="en-US" b="1" baseline="0"/>
            <a:t>Johannesburg Metropolitan Municipality has 131 municipal wards</a:t>
          </a:r>
          <a:endParaRPr lang="en-ZA"/>
        </a:p>
      </dgm:t>
    </dgm:pt>
    <dgm:pt modelId="{6BC6FA82-668F-44CD-A97E-F84026451844}" type="parTrans" cxnId="{9CCA1014-34DE-40CF-92FD-329122C0D468}">
      <dgm:prSet/>
      <dgm:spPr/>
      <dgm:t>
        <a:bodyPr/>
        <a:lstStyle/>
        <a:p>
          <a:endParaRPr lang="en-ZA"/>
        </a:p>
      </dgm:t>
    </dgm:pt>
    <dgm:pt modelId="{F6BD7C57-AF97-464C-9A6B-C4F7377C74A3}" type="sibTrans" cxnId="{9CCA1014-34DE-40CF-92FD-329122C0D468}">
      <dgm:prSet/>
      <dgm:spPr/>
      <dgm:t>
        <a:bodyPr/>
        <a:lstStyle/>
        <a:p>
          <a:endParaRPr lang="en-ZA"/>
        </a:p>
      </dgm:t>
    </dgm:pt>
    <dgm:pt modelId="{D061C82F-FB83-40D3-A259-21BA1CB28ECD}" type="pres">
      <dgm:prSet presAssocID="{4E6F160C-2E8B-4503-A4ED-8946624C53D8}" presName="linear" presStyleCnt="0">
        <dgm:presLayoutVars>
          <dgm:animLvl val="lvl"/>
          <dgm:resizeHandles val="exact"/>
        </dgm:presLayoutVars>
      </dgm:prSet>
      <dgm:spPr/>
    </dgm:pt>
    <dgm:pt modelId="{2C96CF34-DFE3-4CE1-800F-1F8B413D1346}" type="pres">
      <dgm:prSet presAssocID="{F2541287-921C-4BC0-9206-63103D87FC0F}" presName="parentText" presStyleLbl="node1" presStyleIdx="0" presStyleCnt="4">
        <dgm:presLayoutVars>
          <dgm:chMax val="0"/>
          <dgm:bulletEnabled val="1"/>
        </dgm:presLayoutVars>
      </dgm:prSet>
      <dgm:spPr/>
    </dgm:pt>
    <dgm:pt modelId="{2D6C8308-1DC5-4522-9EF4-71923CB8286A}" type="pres">
      <dgm:prSet presAssocID="{F2541287-921C-4BC0-9206-63103D87FC0F}" presName="childText" presStyleLbl="revTx" presStyleIdx="0" presStyleCnt="3">
        <dgm:presLayoutVars>
          <dgm:bulletEnabled val="1"/>
        </dgm:presLayoutVars>
      </dgm:prSet>
      <dgm:spPr/>
    </dgm:pt>
    <dgm:pt modelId="{B18F5C60-8CF4-427A-9C96-7F4FFE62A3FE}" type="pres">
      <dgm:prSet presAssocID="{6CB61E4B-B4C4-46B4-A049-248109FB02C0}" presName="parentText" presStyleLbl="node1" presStyleIdx="1" presStyleCnt="4">
        <dgm:presLayoutVars>
          <dgm:chMax val="0"/>
          <dgm:bulletEnabled val="1"/>
        </dgm:presLayoutVars>
      </dgm:prSet>
      <dgm:spPr/>
    </dgm:pt>
    <dgm:pt modelId="{AF1FE53B-D208-4E90-AC26-4E1CB53658DC}" type="pres">
      <dgm:prSet presAssocID="{6CB61E4B-B4C4-46B4-A049-248109FB02C0}" presName="childText" presStyleLbl="revTx" presStyleIdx="1" presStyleCnt="3">
        <dgm:presLayoutVars>
          <dgm:bulletEnabled val="1"/>
        </dgm:presLayoutVars>
      </dgm:prSet>
      <dgm:spPr/>
    </dgm:pt>
    <dgm:pt modelId="{F36A36C8-DFDC-465D-8D5C-1B3FC999EC6D}" type="pres">
      <dgm:prSet presAssocID="{7DDCD8D0-C928-4F82-8223-7448696CF431}" presName="parentText" presStyleLbl="node1" presStyleIdx="2" presStyleCnt="4">
        <dgm:presLayoutVars>
          <dgm:chMax val="0"/>
          <dgm:bulletEnabled val="1"/>
        </dgm:presLayoutVars>
      </dgm:prSet>
      <dgm:spPr/>
    </dgm:pt>
    <dgm:pt modelId="{E6B0B447-423F-4903-917A-9F8AB3E2719B}" type="pres">
      <dgm:prSet presAssocID="{7DDCD8D0-C928-4F82-8223-7448696CF431}" presName="childText" presStyleLbl="revTx" presStyleIdx="2" presStyleCnt="3">
        <dgm:presLayoutVars>
          <dgm:bulletEnabled val="1"/>
        </dgm:presLayoutVars>
      </dgm:prSet>
      <dgm:spPr/>
    </dgm:pt>
    <dgm:pt modelId="{7CD648D3-B112-478F-8DE7-B51D467E5C01}" type="pres">
      <dgm:prSet presAssocID="{79425CBD-F10B-4F76-8A37-DF1C6485858E}" presName="parentText" presStyleLbl="node1" presStyleIdx="3" presStyleCnt="4">
        <dgm:presLayoutVars>
          <dgm:chMax val="0"/>
          <dgm:bulletEnabled val="1"/>
        </dgm:presLayoutVars>
      </dgm:prSet>
      <dgm:spPr/>
    </dgm:pt>
  </dgm:ptLst>
  <dgm:cxnLst>
    <dgm:cxn modelId="{F201730D-1449-4999-9636-54EFA9B0C79F}" type="presOf" srcId="{79E71D4B-375B-4D69-AB02-B6561C2599AA}" destId="{2D6C8308-1DC5-4522-9EF4-71923CB8286A}" srcOrd="0" destOrd="0" presId="urn:microsoft.com/office/officeart/2005/8/layout/vList2"/>
    <dgm:cxn modelId="{F2D87610-BF23-4E7E-83C5-ECEB72A9CFD9}" type="presOf" srcId="{F2541287-921C-4BC0-9206-63103D87FC0F}" destId="{2C96CF34-DFE3-4CE1-800F-1F8B413D1346}" srcOrd="0" destOrd="0" presId="urn:microsoft.com/office/officeart/2005/8/layout/vList2"/>
    <dgm:cxn modelId="{9CCA1014-34DE-40CF-92FD-329122C0D468}" srcId="{4E6F160C-2E8B-4503-A4ED-8946624C53D8}" destId="{79425CBD-F10B-4F76-8A37-DF1C6485858E}" srcOrd="3" destOrd="0" parTransId="{6BC6FA82-668F-44CD-A97E-F84026451844}" sibTransId="{F6BD7C57-AF97-464C-9A6B-C4F7377C74A3}"/>
    <dgm:cxn modelId="{84D8B919-E61E-4A28-AF70-EA2D1310F7A4}" type="presOf" srcId="{6919FDBA-26D2-4804-915E-A134216A7B08}" destId="{E6B0B447-423F-4903-917A-9F8AB3E2719B}" srcOrd="0" destOrd="1" presId="urn:microsoft.com/office/officeart/2005/8/layout/vList2"/>
    <dgm:cxn modelId="{F009C41B-8E69-4C1F-9F5D-DD8A89067A02}" srcId="{4E6F160C-2E8B-4503-A4ED-8946624C53D8}" destId="{6CB61E4B-B4C4-46B4-A049-248109FB02C0}" srcOrd="1" destOrd="0" parTransId="{49F852A9-B4C0-4CEB-82A9-B67CA69762BC}" sibTransId="{88F1B4C2-6F33-4904-B567-D85F7F6076C6}"/>
    <dgm:cxn modelId="{C55FBE1F-B832-4311-8705-2FE45970173F}" srcId="{6CB61E4B-B4C4-46B4-A049-248109FB02C0}" destId="{7F24D9F8-FA32-4FAC-B082-CA2A3E1CD0D0}" srcOrd="1" destOrd="0" parTransId="{AB716FD8-BEDA-4BAD-B3CD-D1065ADFEE0B}" sibTransId="{C62D75F2-79E3-4A23-85E6-B9B39F78356C}"/>
    <dgm:cxn modelId="{C58A1D29-48F2-4C19-ACFA-86C385506C5B}" type="presOf" srcId="{79425CBD-F10B-4F76-8A37-DF1C6485858E}" destId="{7CD648D3-B112-478F-8DE7-B51D467E5C01}" srcOrd="0" destOrd="0" presId="urn:microsoft.com/office/officeart/2005/8/layout/vList2"/>
    <dgm:cxn modelId="{66E7A93F-CE95-4557-BCB8-306D7132F7B5}" type="presOf" srcId="{4E6F160C-2E8B-4503-A4ED-8946624C53D8}" destId="{D061C82F-FB83-40D3-A259-21BA1CB28ECD}" srcOrd="0" destOrd="0" presId="urn:microsoft.com/office/officeart/2005/8/layout/vList2"/>
    <dgm:cxn modelId="{D44D1C5D-B8A4-46B4-86BF-6F4A42ECA2D2}" type="presOf" srcId="{91C0601F-E834-4B27-B117-6F0C50839143}" destId="{E6B0B447-423F-4903-917A-9F8AB3E2719B}" srcOrd="0" destOrd="0" presId="urn:microsoft.com/office/officeart/2005/8/layout/vList2"/>
    <dgm:cxn modelId="{1834D36B-438D-421D-9F68-AACF59C6EABB}" srcId="{4E6F160C-2E8B-4503-A4ED-8946624C53D8}" destId="{7DDCD8D0-C928-4F82-8223-7448696CF431}" srcOrd="2" destOrd="0" parTransId="{CB610777-591F-4A6D-8CF5-DD4484CCAF91}" sibTransId="{02C9CB88-384C-4A8D-ADA1-B18245C968C1}"/>
    <dgm:cxn modelId="{7440B54E-E380-4AE3-AD42-27C631D0C787}" srcId="{6CB61E4B-B4C4-46B4-A049-248109FB02C0}" destId="{EFF02D0E-09D9-417E-BB29-178030D06D61}" srcOrd="0" destOrd="0" parTransId="{FFEC6423-FB8C-470A-A793-D2C003CAC2B9}" sibTransId="{A1F5F4F7-BEA7-4037-A98B-2778EF7B6FEE}"/>
    <dgm:cxn modelId="{6F862577-9E15-4D39-8EA3-E79974FFCE3B}" type="presOf" srcId="{7F24D9F8-FA32-4FAC-B082-CA2A3E1CD0D0}" destId="{AF1FE53B-D208-4E90-AC26-4E1CB53658DC}" srcOrd="0" destOrd="1" presId="urn:microsoft.com/office/officeart/2005/8/layout/vList2"/>
    <dgm:cxn modelId="{E652FE7C-1D94-4CAC-90EE-DC26CDD86E8A}" srcId="{7DDCD8D0-C928-4F82-8223-7448696CF431}" destId="{6919FDBA-26D2-4804-915E-A134216A7B08}" srcOrd="1" destOrd="0" parTransId="{D4625BD8-B70C-4CA5-9E8D-CD9FA3CCFA50}" sibTransId="{DF7525F2-AB25-437D-A04E-2EEFAD03736A}"/>
    <dgm:cxn modelId="{7A73537F-C5C9-4581-9CE8-6228E2E28795}" srcId="{F2541287-921C-4BC0-9206-63103D87FC0F}" destId="{79E71D4B-375B-4D69-AB02-B6561C2599AA}" srcOrd="0" destOrd="0" parTransId="{AF13ADD0-73AF-422E-9C49-B5B0F5BAF159}" sibTransId="{FEBA6251-1006-42C5-8B0F-5C7AB79E9C65}"/>
    <dgm:cxn modelId="{47DF3E98-0D06-43C0-A58E-3342E1BBBAEF}" type="presOf" srcId="{F3A82801-FC50-4A5F-BD17-B3EFA5D851CD}" destId="{AF1FE53B-D208-4E90-AC26-4E1CB53658DC}" srcOrd="0" destOrd="2" presId="urn:microsoft.com/office/officeart/2005/8/layout/vList2"/>
    <dgm:cxn modelId="{AFACE79E-1318-4B51-A239-138C64529B75}" srcId="{6CB61E4B-B4C4-46B4-A049-248109FB02C0}" destId="{F3A82801-FC50-4A5F-BD17-B3EFA5D851CD}" srcOrd="2" destOrd="0" parTransId="{65BEB48A-96B7-40C4-A50C-4C514ACCE449}" sibTransId="{697047A8-BE22-46D1-91C6-F778E7B5F185}"/>
    <dgm:cxn modelId="{ED3039A7-DD37-46D1-8FB5-BCB55BC89872}" srcId="{7DDCD8D0-C928-4F82-8223-7448696CF431}" destId="{91C0601F-E834-4B27-B117-6F0C50839143}" srcOrd="0" destOrd="0" parTransId="{09558140-E5E3-4D6B-9D86-23D803D47215}" sibTransId="{586E97BA-F916-4BEC-B5CC-5A911F93A384}"/>
    <dgm:cxn modelId="{D1F585B8-AEB6-44AD-80E2-C58FD8A62ABE}" type="presOf" srcId="{7DDCD8D0-C928-4F82-8223-7448696CF431}" destId="{F36A36C8-DFDC-465D-8D5C-1B3FC999EC6D}" srcOrd="0" destOrd="0" presId="urn:microsoft.com/office/officeart/2005/8/layout/vList2"/>
    <dgm:cxn modelId="{336304CD-6A37-4060-BD27-574748A9C2FA}" srcId="{4E6F160C-2E8B-4503-A4ED-8946624C53D8}" destId="{F2541287-921C-4BC0-9206-63103D87FC0F}" srcOrd="0" destOrd="0" parTransId="{B2388ECB-6C9C-4275-AB5D-00A22D4AEEB0}" sibTransId="{3DA93C3B-AA94-408B-A940-F8AB02DACAA8}"/>
    <dgm:cxn modelId="{E0FAA1D8-9467-491F-B0B2-E0D7116B1B2D}" type="presOf" srcId="{6CB61E4B-B4C4-46B4-A049-248109FB02C0}" destId="{B18F5C60-8CF4-427A-9C96-7F4FFE62A3FE}" srcOrd="0" destOrd="0" presId="urn:microsoft.com/office/officeart/2005/8/layout/vList2"/>
    <dgm:cxn modelId="{8A3DC6F6-DED6-4905-9A1A-1E626FA57676}" type="presOf" srcId="{EFF02D0E-09D9-417E-BB29-178030D06D61}" destId="{AF1FE53B-D208-4E90-AC26-4E1CB53658DC}" srcOrd="0" destOrd="0" presId="urn:microsoft.com/office/officeart/2005/8/layout/vList2"/>
    <dgm:cxn modelId="{DE8A0DB0-7CBF-4A32-BC48-F2C8E8BF2FF3}" type="presParOf" srcId="{D061C82F-FB83-40D3-A259-21BA1CB28ECD}" destId="{2C96CF34-DFE3-4CE1-800F-1F8B413D1346}" srcOrd="0" destOrd="0" presId="urn:microsoft.com/office/officeart/2005/8/layout/vList2"/>
    <dgm:cxn modelId="{A696D7FD-BE06-4EE6-B3AA-6307CADC909C}" type="presParOf" srcId="{D061C82F-FB83-40D3-A259-21BA1CB28ECD}" destId="{2D6C8308-1DC5-4522-9EF4-71923CB8286A}" srcOrd="1" destOrd="0" presId="urn:microsoft.com/office/officeart/2005/8/layout/vList2"/>
    <dgm:cxn modelId="{C2C034D9-5EE7-4BB9-97D5-874D3A8694F9}" type="presParOf" srcId="{D061C82F-FB83-40D3-A259-21BA1CB28ECD}" destId="{B18F5C60-8CF4-427A-9C96-7F4FFE62A3FE}" srcOrd="2" destOrd="0" presId="urn:microsoft.com/office/officeart/2005/8/layout/vList2"/>
    <dgm:cxn modelId="{614D43B6-D7D1-4C07-B6FF-4D4167DC2544}" type="presParOf" srcId="{D061C82F-FB83-40D3-A259-21BA1CB28ECD}" destId="{AF1FE53B-D208-4E90-AC26-4E1CB53658DC}" srcOrd="3" destOrd="0" presId="urn:microsoft.com/office/officeart/2005/8/layout/vList2"/>
    <dgm:cxn modelId="{9F4577A6-5DB2-4C4B-A154-468197882E1B}" type="presParOf" srcId="{D061C82F-FB83-40D3-A259-21BA1CB28ECD}" destId="{F36A36C8-DFDC-465D-8D5C-1B3FC999EC6D}" srcOrd="4" destOrd="0" presId="urn:microsoft.com/office/officeart/2005/8/layout/vList2"/>
    <dgm:cxn modelId="{EE144D87-7D4B-41E5-8E1F-455C8AEF9F6B}" type="presParOf" srcId="{D061C82F-FB83-40D3-A259-21BA1CB28ECD}" destId="{E6B0B447-423F-4903-917A-9F8AB3E2719B}" srcOrd="5" destOrd="0" presId="urn:microsoft.com/office/officeart/2005/8/layout/vList2"/>
    <dgm:cxn modelId="{84F3496C-6C5A-4F4F-8A62-00502117BD55}" type="presParOf" srcId="{D061C82F-FB83-40D3-A259-21BA1CB28ECD}" destId="{7CD648D3-B112-478F-8DE7-B51D467E5C01}"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B6F30-D844-45C2-92AC-6C850E040DC4}">
      <dsp:nvSpPr>
        <dsp:cNvPr id="0" name=""/>
        <dsp:cNvSpPr/>
      </dsp:nvSpPr>
      <dsp:spPr>
        <a:xfrm>
          <a:off x="0" y="79620"/>
          <a:ext cx="10585327" cy="7253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ZA" sz="3100" b="1" kern="1200" baseline="0"/>
            <a:t>Johannesburg Health District Overview </a:t>
          </a:r>
          <a:endParaRPr lang="en-ZA" sz="3100" kern="1200"/>
        </a:p>
      </dsp:txBody>
      <dsp:txXfrm>
        <a:off x="35411" y="115031"/>
        <a:ext cx="10514505" cy="654577"/>
      </dsp:txXfrm>
    </dsp:sp>
    <dsp:sp modelId="{8705FD39-8DA2-48A7-9491-1D8FD1457EDC}">
      <dsp:nvSpPr>
        <dsp:cNvPr id="0" name=""/>
        <dsp:cNvSpPr/>
      </dsp:nvSpPr>
      <dsp:spPr>
        <a:xfrm>
          <a:off x="0" y="805020"/>
          <a:ext cx="10585327" cy="7860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084"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n-ZA" sz="2400" kern="1200"/>
            <a:t>Demographics </a:t>
          </a:r>
        </a:p>
        <a:p>
          <a:pPr marL="228600" lvl="1" indent="-228600" algn="l" defTabSz="1066800">
            <a:lnSpc>
              <a:spcPct val="90000"/>
            </a:lnSpc>
            <a:spcBef>
              <a:spcPct val="0"/>
            </a:spcBef>
            <a:spcAft>
              <a:spcPct val="20000"/>
            </a:spcAft>
            <a:buChar char="•"/>
          </a:pPr>
          <a:r>
            <a:rPr lang="en-ZA" sz="2400" kern="1200"/>
            <a:t>Service Delivery Platform </a:t>
          </a:r>
        </a:p>
      </dsp:txBody>
      <dsp:txXfrm>
        <a:off x="0" y="805020"/>
        <a:ext cx="10585327" cy="786082"/>
      </dsp:txXfrm>
    </dsp:sp>
    <dsp:sp modelId="{CE1121DA-A299-4A72-8ACA-196EF467BF55}">
      <dsp:nvSpPr>
        <dsp:cNvPr id="0" name=""/>
        <dsp:cNvSpPr/>
      </dsp:nvSpPr>
      <dsp:spPr>
        <a:xfrm>
          <a:off x="0" y="1591103"/>
          <a:ext cx="10585327" cy="7253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ZA" sz="3100" b="1" kern="1200" baseline="0"/>
            <a:t>District Health Plan (DHP) </a:t>
          </a:r>
          <a:endParaRPr lang="en-ZA" sz="3100" kern="1200"/>
        </a:p>
      </dsp:txBody>
      <dsp:txXfrm>
        <a:off x="35411" y="1626514"/>
        <a:ext cx="10514505" cy="654577"/>
      </dsp:txXfrm>
    </dsp:sp>
    <dsp:sp modelId="{7A82F14C-66CA-4278-992A-047B1824E4F2}">
      <dsp:nvSpPr>
        <dsp:cNvPr id="0" name=""/>
        <dsp:cNvSpPr/>
      </dsp:nvSpPr>
      <dsp:spPr>
        <a:xfrm>
          <a:off x="0" y="2316503"/>
          <a:ext cx="10585327" cy="1507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084"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n-ZA" sz="2400" kern="1200" dirty="0"/>
            <a:t>What is the  DHP and where does fit in the Governmentwide Planning Framework? </a:t>
          </a:r>
        </a:p>
        <a:p>
          <a:pPr marL="228600" lvl="1" indent="-228600" algn="l" defTabSz="1066800">
            <a:lnSpc>
              <a:spcPct val="90000"/>
            </a:lnSpc>
            <a:spcBef>
              <a:spcPct val="0"/>
            </a:spcBef>
            <a:spcAft>
              <a:spcPct val="20000"/>
            </a:spcAft>
            <a:buChar char="•"/>
          </a:pPr>
          <a:r>
            <a:rPr lang="en-ZA" sz="2400" kern="1200"/>
            <a:t>DHP Planning Process</a:t>
          </a:r>
        </a:p>
        <a:p>
          <a:pPr marL="228600" lvl="1" indent="-228600" algn="l" defTabSz="1066800">
            <a:lnSpc>
              <a:spcPct val="90000"/>
            </a:lnSpc>
            <a:spcBef>
              <a:spcPct val="0"/>
            </a:spcBef>
            <a:spcAft>
              <a:spcPct val="20000"/>
            </a:spcAft>
            <a:buChar char="•"/>
          </a:pPr>
          <a:r>
            <a:rPr lang="en-ZA" sz="2400" kern="1200"/>
            <a:t>DHP Aspirations</a:t>
          </a:r>
        </a:p>
      </dsp:txBody>
      <dsp:txXfrm>
        <a:off x="0" y="2316503"/>
        <a:ext cx="10585327" cy="1507994"/>
      </dsp:txXfrm>
    </dsp:sp>
    <dsp:sp modelId="{7B87F06E-0875-4010-A169-DE55D39AEDD4}">
      <dsp:nvSpPr>
        <dsp:cNvPr id="0" name=""/>
        <dsp:cNvSpPr/>
      </dsp:nvSpPr>
      <dsp:spPr>
        <a:xfrm>
          <a:off x="0" y="3824498"/>
          <a:ext cx="10585327" cy="7253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ZA" sz="3100" b="1" kern="1200" baseline="0"/>
            <a:t>District Research Priorities  </a:t>
          </a:r>
          <a:endParaRPr lang="en-ZA" sz="3100" kern="1200"/>
        </a:p>
      </dsp:txBody>
      <dsp:txXfrm>
        <a:off x="35411" y="3859909"/>
        <a:ext cx="10514505" cy="6545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D7F599-408E-49E0-9C0C-A536D4055135}">
      <dsp:nvSpPr>
        <dsp:cNvPr id="0" name=""/>
        <dsp:cNvSpPr/>
      </dsp:nvSpPr>
      <dsp:spPr>
        <a:xfrm rot="5400000">
          <a:off x="168741" y="829197"/>
          <a:ext cx="642770" cy="467996"/>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A2D8E08-9C14-4C20-8B98-8CD7CA525A90}">
      <dsp:nvSpPr>
        <dsp:cNvPr id="0" name=""/>
        <dsp:cNvSpPr/>
      </dsp:nvSpPr>
      <dsp:spPr>
        <a:xfrm>
          <a:off x="4885" y="0"/>
          <a:ext cx="2254422" cy="757397"/>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ZA" sz="1400" kern="1200" dirty="0"/>
            <a:t>National Development Plan (NDP) 2030</a:t>
          </a:r>
        </a:p>
      </dsp:txBody>
      <dsp:txXfrm>
        <a:off x="41865" y="36980"/>
        <a:ext cx="2180462" cy="683437"/>
      </dsp:txXfrm>
    </dsp:sp>
    <dsp:sp modelId="{F8DE7758-E591-46EE-9CF4-793D21F50EE7}">
      <dsp:nvSpPr>
        <dsp:cNvPr id="0" name=""/>
        <dsp:cNvSpPr/>
      </dsp:nvSpPr>
      <dsp:spPr>
        <a:xfrm>
          <a:off x="2421156" y="0"/>
          <a:ext cx="3219470" cy="612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273050" lvl="1" indent="-273050" algn="l" defTabSz="622300">
            <a:lnSpc>
              <a:spcPct val="100000"/>
            </a:lnSpc>
            <a:spcBef>
              <a:spcPct val="0"/>
            </a:spcBef>
            <a:spcAft>
              <a:spcPts val="0"/>
            </a:spcAft>
            <a:buChar char="•"/>
          </a:pPr>
          <a:r>
            <a:rPr lang="en-ZA" sz="1400" kern="1200" dirty="0"/>
            <a:t>Long term plan </a:t>
          </a:r>
        </a:p>
        <a:p>
          <a:pPr marL="273050" lvl="1" indent="-273050" algn="l" defTabSz="622300">
            <a:lnSpc>
              <a:spcPct val="100000"/>
            </a:lnSpc>
            <a:spcBef>
              <a:spcPct val="0"/>
            </a:spcBef>
            <a:spcAft>
              <a:spcPts val="0"/>
            </a:spcAft>
            <a:buChar char="•"/>
          </a:pPr>
          <a:r>
            <a:rPr lang="en-ZA" sz="1400" kern="1200" dirty="0"/>
            <a:t>Cut Across all sectors</a:t>
          </a:r>
        </a:p>
        <a:p>
          <a:pPr marL="273050" lvl="1" indent="-273050" algn="l" defTabSz="622300">
            <a:lnSpc>
              <a:spcPct val="100000"/>
            </a:lnSpc>
            <a:spcBef>
              <a:spcPct val="0"/>
            </a:spcBef>
            <a:spcAft>
              <a:spcPts val="0"/>
            </a:spcAft>
            <a:buChar char="•"/>
          </a:pPr>
          <a:r>
            <a:rPr lang="en-ZA" sz="1400" kern="1200" dirty="0"/>
            <a:t>Critical steps towards 2030 </a:t>
          </a:r>
        </a:p>
      </dsp:txBody>
      <dsp:txXfrm>
        <a:off x="2421156" y="0"/>
        <a:ext cx="3219470" cy="612162"/>
      </dsp:txXfrm>
    </dsp:sp>
    <dsp:sp modelId="{07893402-D26E-4EC8-B5B9-D116CA373B3C}">
      <dsp:nvSpPr>
        <dsp:cNvPr id="0" name=""/>
        <dsp:cNvSpPr/>
      </dsp:nvSpPr>
      <dsp:spPr>
        <a:xfrm rot="5400000">
          <a:off x="971377" y="1642297"/>
          <a:ext cx="642770" cy="391168"/>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D77BC7F-D36C-4470-A06B-5F880089F026}">
      <dsp:nvSpPr>
        <dsp:cNvPr id="0" name=""/>
        <dsp:cNvSpPr/>
      </dsp:nvSpPr>
      <dsp:spPr>
        <a:xfrm>
          <a:off x="727514" y="862714"/>
          <a:ext cx="2193503" cy="650112"/>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ZA" sz="1400" kern="1200" dirty="0"/>
            <a:t>Medium Term Strategic Framework (MTSF)</a:t>
          </a:r>
        </a:p>
      </dsp:txBody>
      <dsp:txXfrm>
        <a:off x="759256" y="894456"/>
        <a:ext cx="2130019" cy="586628"/>
      </dsp:txXfrm>
    </dsp:sp>
    <dsp:sp modelId="{60EF8069-1DF4-4FC2-80BC-63BB5402C831}">
      <dsp:nvSpPr>
        <dsp:cNvPr id="0" name=""/>
        <dsp:cNvSpPr/>
      </dsp:nvSpPr>
      <dsp:spPr>
        <a:xfrm>
          <a:off x="2950236" y="766328"/>
          <a:ext cx="7409236" cy="714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76213" lvl="1" indent="-176213" algn="l" defTabSz="622300">
            <a:lnSpc>
              <a:spcPct val="100000"/>
            </a:lnSpc>
            <a:spcBef>
              <a:spcPct val="0"/>
            </a:spcBef>
            <a:spcAft>
              <a:spcPts val="0"/>
            </a:spcAft>
            <a:buChar char="•"/>
          </a:pPr>
          <a:r>
            <a:rPr lang="en-ZA" sz="1400" kern="1200" dirty="0"/>
            <a:t>Five-year plan</a:t>
          </a:r>
        </a:p>
        <a:p>
          <a:pPr marL="176213" lvl="1" indent="-176213" algn="l" defTabSz="622300">
            <a:lnSpc>
              <a:spcPct val="100000"/>
            </a:lnSpc>
            <a:spcBef>
              <a:spcPct val="0"/>
            </a:spcBef>
            <a:spcAft>
              <a:spcPts val="0"/>
            </a:spcAft>
            <a:buChar char="•"/>
          </a:pPr>
          <a:r>
            <a:rPr lang="en-US" sz="1400" kern="1200" dirty="0"/>
            <a:t>Sets out actions government will take to implement the NDP for a specific electoral term</a:t>
          </a:r>
          <a:r>
            <a:rPr lang="en-ZA" sz="1400" kern="1200" dirty="0"/>
            <a:t> </a:t>
          </a:r>
        </a:p>
      </dsp:txBody>
      <dsp:txXfrm>
        <a:off x="2950236" y="766328"/>
        <a:ext cx="7409236" cy="714368"/>
      </dsp:txXfrm>
    </dsp:sp>
    <dsp:sp modelId="{98DDDDB1-55B4-4A5B-A4F4-9F23D9A1C31F}">
      <dsp:nvSpPr>
        <dsp:cNvPr id="0" name=""/>
        <dsp:cNvSpPr/>
      </dsp:nvSpPr>
      <dsp:spPr>
        <a:xfrm rot="5400000">
          <a:off x="1589030" y="2519357"/>
          <a:ext cx="759079" cy="448261"/>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534C903-4020-4764-833D-73B0606B88CF}">
      <dsp:nvSpPr>
        <dsp:cNvPr id="0" name=""/>
        <dsp:cNvSpPr/>
      </dsp:nvSpPr>
      <dsp:spPr>
        <a:xfrm>
          <a:off x="1517629" y="1712692"/>
          <a:ext cx="2183039" cy="668032"/>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Medium Term Expenditure Framework (MTEF) </a:t>
          </a:r>
          <a:endParaRPr lang="en-ZA" sz="1400" kern="1200" dirty="0"/>
        </a:p>
      </dsp:txBody>
      <dsp:txXfrm>
        <a:off x="1550246" y="1745309"/>
        <a:ext cx="2117805" cy="602798"/>
      </dsp:txXfrm>
    </dsp:sp>
    <dsp:sp modelId="{1FA99AAC-CC42-4DC6-A25F-EF343F1F8FD0}">
      <dsp:nvSpPr>
        <dsp:cNvPr id="0" name=""/>
        <dsp:cNvSpPr/>
      </dsp:nvSpPr>
      <dsp:spPr>
        <a:xfrm>
          <a:off x="3886736" y="1712693"/>
          <a:ext cx="4989146" cy="612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76213" lvl="1" indent="-176213" algn="l" defTabSz="622300">
            <a:lnSpc>
              <a:spcPct val="100000"/>
            </a:lnSpc>
            <a:spcBef>
              <a:spcPct val="0"/>
            </a:spcBef>
            <a:spcAft>
              <a:spcPts val="0"/>
            </a:spcAft>
            <a:buFont typeface="Arial" panose="020B0604020202020204" pitchFamily="34" charset="0"/>
            <a:buChar char="•"/>
          </a:pPr>
          <a:r>
            <a:rPr lang="en-US" sz="1400" kern="1200" dirty="0"/>
            <a:t>Enables government institutions to do strategic planning  </a:t>
          </a:r>
          <a:endParaRPr lang="en-ZA" sz="1400" kern="1200" dirty="0"/>
        </a:p>
        <a:p>
          <a:pPr marL="176213" lvl="1" indent="-176213" algn="l" defTabSz="622300">
            <a:lnSpc>
              <a:spcPct val="100000"/>
            </a:lnSpc>
            <a:spcBef>
              <a:spcPct val="0"/>
            </a:spcBef>
            <a:spcAft>
              <a:spcPts val="0"/>
            </a:spcAft>
            <a:buFont typeface="Arial" panose="020B0604020202020204" pitchFamily="34" charset="0"/>
            <a:buChar char="•"/>
          </a:pPr>
          <a:r>
            <a:rPr lang="en-US" sz="1400" kern="1200" dirty="0"/>
            <a:t>Draws up annual budgets in rolling three-year cycles.</a:t>
          </a:r>
          <a:endParaRPr lang="en-ZA" sz="1400" kern="1200" dirty="0"/>
        </a:p>
      </dsp:txBody>
      <dsp:txXfrm>
        <a:off x="3886736" y="1712693"/>
        <a:ext cx="4989146" cy="612162"/>
      </dsp:txXfrm>
    </dsp:sp>
    <dsp:sp modelId="{CAA8F950-7C37-4586-BC8F-69F01C37BA58}">
      <dsp:nvSpPr>
        <dsp:cNvPr id="0" name=""/>
        <dsp:cNvSpPr/>
      </dsp:nvSpPr>
      <dsp:spPr>
        <a:xfrm rot="5400000">
          <a:off x="2439601" y="3441805"/>
          <a:ext cx="642770" cy="459969"/>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01E0AB5-5724-4F9F-938C-B8F372FA97BD}">
      <dsp:nvSpPr>
        <dsp:cNvPr id="0" name=""/>
        <dsp:cNvSpPr/>
      </dsp:nvSpPr>
      <dsp:spPr>
        <a:xfrm>
          <a:off x="2196288" y="2725688"/>
          <a:ext cx="1590175" cy="534609"/>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ZA" sz="1400" kern="1200" dirty="0"/>
            <a:t>Sectoral  &amp; Institutional Plan </a:t>
          </a:r>
        </a:p>
      </dsp:txBody>
      <dsp:txXfrm>
        <a:off x="2222390" y="2751790"/>
        <a:ext cx="1537971" cy="482405"/>
      </dsp:txXfrm>
    </dsp:sp>
    <dsp:sp modelId="{F9A72FB2-6051-4120-9666-2B1AA9A9B7A9}">
      <dsp:nvSpPr>
        <dsp:cNvPr id="0" name=""/>
        <dsp:cNvSpPr/>
      </dsp:nvSpPr>
      <dsp:spPr>
        <a:xfrm>
          <a:off x="6630331" y="2816763"/>
          <a:ext cx="786977" cy="612162"/>
        </a:xfrm>
        <a:prstGeom prst="rect">
          <a:avLst/>
        </a:prstGeom>
        <a:noFill/>
        <a:ln>
          <a:noFill/>
        </a:ln>
        <a:effectLst/>
      </dsp:spPr>
      <dsp:style>
        <a:lnRef idx="0">
          <a:scrgbClr r="0" g="0" b="0"/>
        </a:lnRef>
        <a:fillRef idx="0">
          <a:scrgbClr r="0" g="0" b="0"/>
        </a:fillRef>
        <a:effectRef idx="0">
          <a:scrgbClr r="0" g="0" b="0"/>
        </a:effectRef>
        <a:fontRef idx="minor"/>
      </dsp:style>
    </dsp:sp>
    <dsp:sp modelId="{0515AA66-EE37-4D3B-8097-CC0FA6C6FA1F}">
      <dsp:nvSpPr>
        <dsp:cNvPr id="0" name=""/>
        <dsp:cNvSpPr/>
      </dsp:nvSpPr>
      <dsp:spPr>
        <a:xfrm rot="5400000">
          <a:off x="3163743" y="4292212"/>
          <a:ext cx="665832" cy="418719"/>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5CE976A-51BA-4E5A-A683-FFD1AC62FBE2}">
      <dsp:nvSpPr>
        <dsp:cNvPr id="0" name=""/>
        <dsp:cNvSpPr/>
      </dsp:nvSpPr>
      <dsp:spPr>
        <a:xfrm>
          <a:off x="2951040" y="3662348"/>
          <a:ext cx="1871388" cy="480977"/>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ZA" sz="1400" kern="1200" dirty="0"/>
            <a:t>Annual Performance Plan (APP)</a:t>
          </a:r>
        </a:p>
      </dsp:txBody>
      <dsp:txXfrm>
        <a:off x="2974524" y="3685832"/>
        <a:ext cx="1824420" cy="434009"/>
      </dsp:txXfrm>
    </dsp:sp>
    <dsp:sp modelId="{C513ECE4-A515-4187-BD84-AA1D8C073360}">
      <dsp:nvSpPr>
        <dsp:cNvPr id="0" name=""/>
        <dsp:cNvSpPr/>
      </dsp:nvSpPr>
      <dsp:spPr>
        <a:xfrm>
          <a:off x="8533237" y="3595335"/>
          <a:ext cx="786977" cy="612162"/>
        </a:xfrm>
        <a:prstGeom prst="rect">
          <a:avLst/>
        </a:prstGeom>
        <a:noFill/>
        <a:ln>
          <a:noFill/>
        </a:ln>
        <a:effectLst/>
      </dsp:spPr>
      <dsp:style>
        <a:lnRef idx="0">
          <a:scrgbClr r="0" g="0" b="0"/>
        </a:lnRef>
        <a:fillRef idx="0">
          <a:scrgbClr r="0" g="0" b="0"/>
        </a:fillRef>
        <a:effectRef idx="0">
          <a:scrgbClr r="0" g="0" b="0"/>
        </a:effectRef>
        <a:fontRef idx="minor"/>
      </dsp:style>
    </dsp:sp>
    <dsp:sp modelId="{DC410746-1D0A-4EA1-B5EA-B558DB67EC52}">
      <dsp:nvSpPr>
        <dsp:cNvPr id="0" name=""/>
        <dsp:cNvSpPr/>
      </dsp:nvSpPr>
      <dsp:spPr>
        <a:xfrm>
          <a:off x="3654850" y="4438426"/>
          <a:ext cx="1888203" cy="484560"/>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ZA" sz="1400" kern="1200" dirty="0"/>
            <a:t>District Health Plan (DHP) </a:t>
          </a:r>
        </a:p>
      </dsp:txBody>
      <dsp:txXfrm>
        <a:off x="3678509" y="4462085"/>
        <a:ext cx="1840885" cy="4372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464923-1FB0-427E-9F92-FA0739DE9B5B}">
      <dsp:nvSpPr>
        <dsp:cNvPr id="0" name=""/>
        <dsp:cNvSpPr/>
      </dsp:nvSpPr>
      <dsp:spPr>
        <a:xfrm>
          <a:off x="0" y="8642"/>
          <a:ext cx="3513220" cy="280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Strategic and operational document </a:t>
          </a:r>
          <a:endParaRPr lang="en-ZA" sz="1200" kern="1200" dirty="0"/>
        </a:p>
      </dsp:txBody>
      <dsp:txXfrm>
        <a:off x="13708" y="22350"/>
        <a:ext cx="3485804" cy="253384"/>
      </dsp:txXfrm>
    </dsp:sp>
    <dsp:sp modelId="{959995CB-3EA5-4D63-B1B4-C58797D26F5E}">
      <dsp:nvSpPr>
        <dsp:cNvPr id="0" name=""/>
        <dsp:cNvSpPr/>
      </dsp:nvSpPr>
      <dsp:spPr>
        <a:xfrm>
          <a:off x="0" y="332642"/>
          <a:ext cx="3513220" cy="280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Guides delivery of health services in a district </a:t>
          </a:r>
          <a:endParaRPr lang="en-ZA" sz="1200" kern="1200" dirty="0"/>
        </a:p>
      </dsp:txBody>
      <dsp:txXfrm>
        <a:off x="13708" y="346350"/>
        <a:ext cx="3485804" cy="253384"/>
      </dsp:txXfrm>
    </dsp:sp>
    <dsp:sp modelId="{C090F402-D64F-4985-B49C-7300816D0E3E}">
      <dsp:nvSpPr>
        <dsp:cNvPr id="0" name=""/>
        <dsp:cNvSpPr/>
      </dsp:nvSpPr>
      <dsp:spPr>
        <a:xfrm>
          <a:off x="0" y="656642"/>
          <a:ext cx="3513220" cy="280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Translates  APP into district actions</a:t>
          </a:r>
          <a:endParaRPr lang="en-ZA" sz="1200" kern="1200" dirty="0"/>
        </a:p>
      </dsp:txBody>
      <dsp:txXfrm>
        <a:off x="13708" y="670350"/>
        <a:ext cx="3485804" cy="2533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77D87-2272-44FF-98B1-097361E76C8F}">
      <dsp:nvSpPr>
        <dsp:cNvPr id="0" name=""/>
        <dsp:cNvSpPr/>
      </dsp:nvSpPr>
      <dsp:spPr>
        <a:xfrm>
          <a:off x="0" y="498681"/>
          <a:ext cx="10585327" cy="4332683"/>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1539" tIns="354076" rIns="821539" bIns="128016" numCol="1" spcCol="1270" anchor="ctr" anchorCtr="0">
          <a:noAutofit/>
        </a:bodyPr>
        <a:lstStyle/>
        <a:p>
          <a:pPr marL="171450" lvl="1" indent="-171450" algn="l" defTabSz="800100">
            <a:lnSpc>
              <a:spcPct val="150000"/>
            </a:lnSpc>
            <a:spcBef>
              <a:spcPct val="0"/>
            </a:spcBef>
            <a:spcAft>
              <a:spcPts val="0"/>
            </a:spcAft>
            <a:buFont typeface="Wingdings" panose="05000000000000000000" pitchFamily="2" charset="2"/>
            <a:buChar char="§"/>
          </a:pPr>
          <a:r>
            <a:rPr lang="en-US" sz="1800" b="0" i="0" kern="1200" baseline="0" dirty="0"/>
            <a:t>The NHRC in identifying health research priorities, took into consideration the followings:</a:t>
          </a:r>
          <a:endParaRPr lang="en-ZA" sz="1800" kern="1200" dirty="0"/>
        </a:p>
        <a:p>
          <a:pPr marL="342900" lvl="2" indent="-171450" algn="l" defTabSz="800100">
            <a:lnSpc>
              <a:spcPct val="150000"/>
            </a:lnSpc>
            <a:spcBef>
              <a:spcPct val="0"/>
            </a:spcBef>
            <a:spcAft>
              <a:spcPts val="0"/>
            </a:spcAft>
            <a:buChar char="•"/>
          </a:pPr>
          <a:r>
            <a:rPr lang="en-ZA" sz="1800" b="0" i="0" kern="1200" baseline="0" dirty="0"/>
            <a:t>the burden of disease.</a:t>
          </a:r>
          <a:endParaRPr lang="en-ZA" sz="1800" kern="1200" dirty="0"/>
        </a:p>
        <a:p>
          <a:pPr marL="342900" lvl="2" indent="-171450" algn="l" defTabSz="800100">
            <a:lnSpc>
              <a:spcPct val="150000"/>
            </a:lnSpc>
            <a:spcBef>
              <a:spcPct val="0"/>
            </a:spcBef>
            <a:spcAft>
              <a:spcPts val="0"/>
            </a:spcAft>
            <a:buChar char="•"/>
          </a:pPr>
          <a:r>
            <a:rPr lang="en-US" sz="1800" b="0" i="0" kern="1200" baseline="0" dirty="0"/>
            <a:t>the cost-effectiveness of interventions aimed at reducing the burden of disease.</a:t>
          </a:r>
          <a:endParaRPr lang="en-ZA" sz="1800" kern="1200" dirty="0"/>
        </a:p>
        <a:p>
          <a:pPr marL="342900" lvl="2" indent="-171450" algn="l" defTabSz="800100">
            <a:lnSpc>
              <a:spcPct val="150000"/>
            </a:lnSpc>
            <a:spcBef>
              <a:spcPct val="0"/>
            </a:spcBef>
            <a:spcAft>
              <a:spcPts val="0"/>
            </a:spcAft>
            <a:buChar char="•"/>
          </a:pPr>
          <a:r>
            <a:rPr lang="en-US" sz="1800" b="0" i="0" kern="1200" baseline="0" dirty="0"/>
            <a:t>the availability of human and institutional resources for the implementation of an intervention at the level closest to the affected communities.</a:t>
          </a:r>
          <a:endParaRPr lang="en-ZA" sz="1800" kern="1200" dirty="0"/>
        </a:p>
        <a:p>
          <a:pPr marL="342900" lvl="2" indent="-171450" algn="l" defTabSz="800100">
            <a:lnSpc>
              <a:spcPct val="150000"/>
            </a:lnSpc>
            <a:spcBef>
              <a:spcPct val="0"/>
            </a:spcBef>
            <a:spcAft>
              <a:spcPts val="0"/>
            </a:spcAft>
            <a:buChar char="•"/>
          </a:pPr>
          <a:r>
            <a:rPr lang="en-US" sz="1800" b="0" i="0" kern="1200" baseline="0" dirty="0"/>
            <a:t>the health needs of vulnerable groups such as woman, older persons, children</a:t>
          </a:r>
          <a:endParaRPr lang="en-ZA" sz="1800" kern="1200" dirty="0"/>
        </a:p>
        <a:p>
          <a:pPr marL="342900" lvl="2" indent="-171450" algn="l" defTabSz="800100">
            <a:lnSpc>
              <a:spcPct val="150000"/>
            </a:lnSpc>
            <a:spcBef>
              <a:spcPct val="0"/>
            </a:spcBef>
            <a:spcAft>
              <a:spcPts val="0"/>
            </a:spcAft>
            <a:buChar char="•"/>
          </a:pPr>
          <a:r>
            <a:rPr lang="en-ZA" sz="1800" b="0" i="0" kern="1200" baseline="0" dirty="0"/>
            <a:t>people with disabilities; and </a:t>
          </a:r>
          <a:r>
            <a:rPr lang="en-US" sz="1800" b="0" i="0" kern="1200" baseline="0" dirty="0"/>
            <a:t>the health needs of communities</a:t>
          </a:r>
          <a:endParaRPr lang="en-ZA" sz="1800" kern="1200" dirty="0"/>
        </a:p>
      </dsp:txBody>
      <dsp:txXfrm>
        <a:off x="0" y="498681"/>
        <a:ext cx="10585327" cy="4332683"/>
      </dsp:txXfrm>
    </dsp:sp>
    <dsp:sp modelId="{29A80FEE-C8CA-40C6-B790-2CB9D1ECFBB0}">
      <dsp:nvSpPr>
        <dsp:cNvPr id="0" name=""/>
        <dsp:cNvSpPr/>
      </dsp:nvSpPr>
      <dsp:spPr>
        <a:xfrm>
          <a:off x="585971" y="0"/>
          <a:ext cx="9999355" cy="74294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0070" tIns="0" rIns="280070" bIns="0" numCol="1" spcCol="1270" anchor="ctr" anchorCtr="0">
          <a:noAutofit/>
        </a:bodyPr>
        <a:lstStyle/>
        <a:p>
          <a:pPr marL="0" lvl="0" indent="0" algn="l" defTabSz="1066800">
            <a:lnSpc>
              <a:spcPct val="90000"/>
            </a:lnSpc>
            <a:spcBef>
              <a:spcPct val="0"/>
            </a:spcBef>
            <a:spcAft>
              <a:spcPct val="35000"/>
            </a:spcAft>
            <a:buNone/>
          </a:pPr>
          <a:r>
            <a:rPr lang="en-US" sz="2400" b="1" i="0" kern="1200" baseline="0" dirty="0"/>
            <a:t>National Health Research Strategy: Research Priorities for South Africa 2021-2024</a:t>
          </a:r>
          <a:endParaRPr lang="en-ZA" sz="2400" kern="1200" dirty="0"/>
        </a:p>
      </dsp:txBody>
      <dsp:txXfrm>
        <a:off x="622239" y="36268"/>
        <a:ext cx="9926819" cy="6704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96CF34-DFE3-4CE1-800F-1F8B413D1346}">
      <dsp:nvSpPr>
        <dsp:cNvPr id="0" name=""/>
        <dsp:cNvSpPr/>
      </dsp:nvSpPr>
      <dsp:spPr>
        <a:xfrm>
          <a:off x="0" y="220477"/>
          <a:ext cx="10585327" cy="585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baseline="0" dirty="0"/>
            <a:t>Conducting health research at the municipal ward level:</a:t>
          </a:r>
          <a:endParaRPr lang="en-ZA" sz="2500" kern="1200" dirty="0"/>
        </a:p>
      </dsp:txBody>
      <dsp:txXfrm>
        <a:off x="28557" y="249034"/>
        <a:ext cx="10528213" cy="527886"/>
      </dsp:txXfrm>
    </dsp:sp>
    <dsp:sp modelId="{2D6C8308-1DC5-4522-9EF4-71923CB8286A}">
      <dsp:nvSpPr>
        <dsp:cNvPr id="0" name=""/>
        <dsp:cNvSpPr/>
      </dsp:nvSpPr>
      <dsp:spPr>
        <a:xfrm>
          <a:off x="0" y="805477"/>
          <a:ext cx="10585327"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084"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kern="1200" dirty="0"/>
            <a:t>allows for highly localized data collection and analysis.</a:t>
          </a:r>
          <a:endParaRPr lang="en-ZA" sz="2000" kern="1200" dirty="0"/>
        </a:p>
      </dsp:txBody>
      <dsp:txXfrm>
        <a:off x="0" y="805477"/>
        <a:ext cx="10585327" cy="414000"/>
      </dsp:txXfrm>
    </dsp:sp>
    <dsp:sp modelId="{B18F5C60-8CF4-427A-9C96-7F4FFE62A3FE}">
      <dsp:nvSpPr>
        <dsp:cNvPr id="0" name=""/>
        <dsp:cNvSpPr/>
      </dsp:nvSpPr>
      <dsp:spPr>
        <a:xfrm>
          <a:off x="0" y="1219477"/>
          <a:ext cx="10585327" cy="585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baseline="0" dirty="0"/>
            <a:t>Can provide insights into the specific: </a:t>
          </a:r>
          <a:endParaRPr lang="en-ZA" sz="2500" kern="1200" dirty="0"/>
        </a:p>
      </dsp:txBody>
      <dsp:txXfrm>
        <a:off x="28557" y="1248034"/>
        <a:ext cx="10528213" cy="527886"/>
      </dsp:txXfrm>
    </dsp:sp>
    <dsp:sp modelId="{AF1FE53B-D208-4E90-AC26-4E1CB53658DC}">
      <dsp:nvSpPr>
        <dsp:cNvPr id="0" name=""/>
        <dsp:cNvSpPr/>
      </dsp:nvSpPr>
      <dsp:spPr>
        <a:xfrm>
          <a:off x="0" y="1804477"/>
          <a:ext cx="10585327" cy="983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084"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kern="1200"/>
            <a:t>health needs, </a:t>
          </a:r>
          <a:endParaRPr lang="en-ZA" sz="2000" kern="1200"/>
        </a:p>
        <a:p>
          <a:pPr marL="228600" lvl="1" indent="-228600" algn="l" defTabSz="889000">
            <a:lnSpc>
              <a:spcPct val="90000"/>
            </a:lnSpc>
            <a:spcBef>
              <a:spcPct val="0"/>
            </a:spcBef>
            <a:spcAft>
              <a:spcPct val="20000"/>
            </a:spcAft>
            <a:buChar char="•"/>
          </a:pPr>
          <a:r>
            <a:rPr lang="en-US" sz="2000" kern="1200"/>
            <a:t>challenges, and</a:t>
          </a:r>
          <a:endParaRPr lang="en-ZA" sz="2000" kern="1200"/>
        </a:p>
        <a:p>
          <a:pPr marL="228600" lvl="1" indent="-228600" algn="l" defTabSz="889000">
            <a:lnSpc>
              <a:spcPct val="90000"/>
            </a:lnSpc>
            <a:spcBef>
              <a:spcPct val="0"/>
            </a:spcBef>
            <a:spcAft>
              <a:spcPct val="20000"/>
            </a:spcAft>
            <a:buChar char="•"/>
          </a:pPr>
          <a:r>
            <a:rPr lang="en-US" sz="2000" kern="1200"/>
            <a:t>resources of smaller communities within a municipality.</a:t>
          </a:r>
          <a:endParaRPr lang="en-ZA" sz="2000" kern="1200"/>
        </a:p>
      </dsp:txBody>
      <dsp:txXfrm>
        <a:off x="0" y="1804477"/>
        <a:ext cx="10585327" cy="983250"/>
      </dsp:txXfrm>
    </dsp:sp>
    <dsp:sp modelId="{F36A36C8-DFDC-465D-8D5C-1B3FC999EC6D}">
      <dsp:nvSpPr>
        <dsp:cNvPr id="0" name=""/>
        <dsp:cNvSpPr/>
      </dsp:nvSpPr>
      <dsp:spPr>
        <a:xfrm>
          <a:off x="0" y="2787727"/>
          <a:ext cx="10585327" cy="585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baseline="0"/>
            <a:t>This approach can lead to:</a:t>
          </a:r>
          <a:endParaRPr lang="en-ZA" sz="2500" kern="1200"/>
        </a:p>
      </dsp:txBody>
      <dsp:txXfrm>
        <a:off x="28557" y="2816284"/>
        <a:ext cx="10528213" cy="527886"/>
      </dsp:txXfrm>
    </dsp:sp>
    <dsp:sp modelId="{E6B0B447-423F-4903-917A-9F8AB3E2719B}">
      <dsp:nvSpPr>
        <dsp:cNvPr id="0" name=""/>
        <dsp:cNvSpPr/>
      </dsp:nvSpPr>
      <dsp:spPr>
        <a:xfrm>
          <a:off x="0" y="3372727"/>
          <a:ext cx="10585327" cy="6598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084"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kern="1200" dirty="0"/>
            <a:t>better understanding of health disparities within a municipality </a:t>
          </a:r>
          <a:endParaRPr lang="en-ZA" sz="2000" kern="1200" dirty="0"/>
        </a:p>
        <a:p>
          <a:pPr marL="228600" lvl="1" indent="-228600" algn="l" defTabSz="889000">
            <a:lnSpc>
              <a:spcPct val="90000"/>
            </a:lnSpc>
            <a:spcBef>
              <a:spcPct val="0"/>
            </a:spcBef>
            <a:spcAft>
              <a:spcPct val="20000"/>
            </a:spcAft>
            <a:buChar char="•"/>
          </a:pPr>
          <a:r>
            <a:rPr lang="en-US" sz="2000" kern="1200" dirty="0"/>
            <a:t>support targeted interventions that are responsive to the specific needs of each ward.</a:t>
          </a:r>
          <a:endParaRPr lang="en-ZA" sz="2000" kern="1200" dirty="0"/>
        </a:p>
      </dsp:txBody>
      <dsp:txXfrm>
        <a:off x="0" y="3372727"/>
        <a:ext cx="10585327" cy="659812"/>
      </dsp:txXfrm>
    </dsp:sp>
    <dsp:sp modelId="{7CD648D3-B112-478F-8DE7-B51D467E5C01}">
      <dsp:nvSpPr>
        <dsp:cNvPr id="0" name=""/>
        <dsp:cNvSpPr/>
      </dsp:nvSpPr>
      <dsp:spPr>
        <a:xfrm>
          <a:off x="0" y="4032540"/>
          <a:ext cx="10585327" cy="585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baseline="0"/>
            <a:t>Johannesburg Metropolitan Municipality has 131 municipal wards</a:t>
          </a:r>
          <a:endParaRPr lang="en-ZA" sz="2500" kern="1200"/>
        </a:p>
      </dsp:txBody>
      <dsp:txXfrm>
        <a:off x="28557" y="4061097"/>
        <a:ext cx="10528213" cy="52788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3CC75-DF66-FA45-9965-DEEDA5EDB3B5}" type="datetimeFigureOut">
              <a:rPr lang="en-US" smtClean="0"/>
              <a:t>8/27/2024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970791-6C15-154D-AEEB-02EE0555115E}" type="slidenum">
              <a:rPr lang="en-US" smtClean="0"/>
              <a:t>‹#›</a:t>
            </a:fld>
            <a:endParaRPr lang="en-US"/>
          </a:p>
        </p:txBody>
      </p:sp>
    </p:spTree>
    <p:extLst>
      <p:ext uri="{BB962C8B-B14F-4D97-AF65-F5344CB8AC3E}">
        <p14:creationId xmlns:p14="http://schemas.microsoft.com/office/powerpoint/2010/main" val="3704638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474747"/>
                </a:solidFill>
                <a:effectLst/>
                <a:latin typeface="Google Sans"/>
              </a:rPr>
              <a:t>The population pyramid </a:t>
            </a:r>
            <a:r>
              <a:rPr lang="en-US" b="0" i="0" dirty="0">
                <a:solidFill>
                  <a:srgbClr val="040C28"/>
                </a:solidFill>
                <a:effectLst/>
                <a:latin typeface="Google Sans"/>
              </a:rPr>
              <a:t>represents the breakdown of the population by gender and age at a given point in time</a:t>
            </a:r>
          </a:p>
          <a:p>
            <a:r>
              <a:rPr lang="en-US" b="0" i="0" dirty="0">
                <a:solidFill>
                  <a:srgbClr val="040C28"/>
                </a:solidFill>
                <a:effectLst/>
                <a:latin typeface="Google Sans"/>
              </a:rPr>
              <a:t>Inferences can be drawn from the  shape of the pyramid in relation to health </a:t>
            </a:r>
            <a:endParaRPr lang="en-ZA" dirty="0"/>
          </a:p>
        </p:txBody>
      </p:sp>
      <p:sp>
        <p:nvSpPr>
          <p:cNvPr id="4" name="Slide Number Placeholder 3"/>
          <p:cNvSpPr>
            <a:spLocks noGrp="1"/>
          </p:cNvSpPr>
          <p:nvPr>
            <p:ph type="sldNum" sz="quarter" idx="5"/>
          </p:nvPr>
        </p:nvSpPr>
        <p:spPr/>
        <p:txBody>
          <a:bodyPr/>
          <a:lstStyle/>
          <a:p>
            <a:fld id="{11970791-6C15-154D-AEEB-02EE0555115E}" type="slidenum">
              <a:rPr lang="en-US" smtClean="0"/>
              <a:t>3</a:t>
            </a:fld>
            <a:endParaRPr lang="en-US"/>
          </a:p>
        </p:txBody>
      </p:sp>
    </p:spTree>
    <p:extLst>
      <p:ext uri="{BB962C8B-B14F-4D97-AF65-F5344CB8AC3E}">
        <p14:creationId xmlns:p14="http://schemas.microsoft.com/office/powerpoint/2010/main" val="4280118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11970791-6C15-154D-AEEB-02EE0555115E}" type="slidenum">
              <a:rPr lang="en-US" smtClean="0"/>
              <a:t>17</a:t>
            </a:fld>
            <a:endParaRPr lang="en-US"/>
          </a:p>
        </p:txBody>
      </p:sp>
    </p:spTree>
    <p:extLst>
      <p:ext uri="{BB962C8B-B14F-4D97-AF65-F5344CB8AC3E}">
        <p14:creationId xmlns:p14="http://schemas.microsoft.com/office/powerpoint/2010/main" val="2794561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11970791-6C15-154D-AEEB-02EE0555115E}" type="slidenum">
              <a:rPr lang="en-US" smtClean="0"/>
              <a:t>18</a:t>
            </a:fld>
            <a:endParaRPr lang="en-US"/>
          </a:p>
        </p:txBody>
      </p:sp>
    </p:spTree>
    <p:extLst>
      <p:ext uri="{BB962C8B-B14F-4D97-AF65-F5344CB8AC3E}">
        <p14:creationId xmlns:p14="http://schemas.microsoft.com/office/powerpoint/2010/main" val="13109284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11970791-6C15-154D-AEEB-02EE0555115E}" type="slidenum">
              <a:rPr lang="en-US" smtClean="0"/>
              <a:t>19</a:t>
            </a:fld>
            <a:endParaRPr lang="en-US"/>
          </a:p>
        </p:txBody>
      </p:sp>
    </p:spTree>
    <p:extLst>
      <p:ext uri="{BB962C8B-B14F-4D97-AF65-F5344CB8AC3E}">
        <p14:creationId xmlns:p14="http://schemas.microsoft.com/office/powerpoint/2010/main" val="1008173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11970791-6C15-154D-AEEB-02EE0555115E}" type="slidenum">
              <a:rPr lang="en-US" smtClean="0"/>
              <a:t>20</a:t>
            </a:fld>
            <a:endParaRPr lang="en-US"/>
          </a:p>
        </p:txBody>
      </p:sp>
    </p:spTree>
    <p:extLst>
      <p:ext uri="{BB962C8B-B14F-4D97-AF65-F5344CB8AC3E}">
        <p14:creationId xmlns:p14="http://schemas.microsoft.com/office/powerpoint/2010/main" val="15355902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1970791-6C15-154D-AEEB-02EE0555115E}" type="slidenum">
              <a:rPr lang="en-US" smtClean="0"/>
              <a:t>22</a:t>
            </a:fld>
            <a:endParaRPr lang="en-US"/>
          </a:p>
        </p:txBody>
      </p:sp>
    </p:spTree>
    <p:extLst>
      <p:ext uri="{BB962C8B-B14F-4D97-AF65-F5344CB8AC3E}">
        <p14:creationId xmlns:p14="http://schemas.microsoft.com/office/powerpoint/2010/main" val="3342376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The district constitutes 39% of the GP population </a:t>
            </a:r>
          </a:p>
          <a:p>
            <a:r>
              <a:rPr lang="en-ZA" dirty="0"/>
              <a:t>25% of the JHB population is in Sub-District D (Soweto) </a:t>
            </a:r>
          </a:p>
          <a:p>
            <a:r>
              <a:rPr lang="en-ZA"/>
              <a:t>Between 2015 </a:t>
            </a:r>
            <a:r>
              <a:rPr lang="en-ZA" dirty="0"/>
              <a:t>and 2024, the population of sub-district A has increased by about 243k  </a:t>
            </a:r>
          </a:p>
        </p:txBody>
      </p:sp>
      <p:sp>
        <p:nvSpPr>
          <p:cNvPr id="4" name="Slide Number Placeholder 3"/>
          <p:cNvSpPr>
            <a:spLocks noGrp="1"/>
          </p:cNvSpPr>
          <p:nvPr>
            <p:ph type="sldNum" sz="quarter" idx="5"/>
          </p:nvPr>
        </p:nvSpPr>
        <p:spPr/>
        <p:txBody>
          <a:bodyPr/>
          <a:lstStyle/>
          <a:p>
            <a:fld id="{11970791-6C15-154D-AEEB-02EE0555115E}" type="slidenum">
              <a:rPr lang="en-US" smtClean="0"/>
              <a:t>4</a:t>
            </a:fld>
            <a:endParaRPr lang="en-US"/>
          </a:p>
        </p:txBody>
      </p:sp>
    </p:spTree>
    <p:extLst>
      <p:ext uri="{BB962C8B-B14F-4D97-AF65-F5344CB8AC3E}">
        <p14:creationId xmlns:p14="http://schemas.microsoft.com/office/powerpoint/2010/main" val="313625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dirty="0"/>
              <a:t>This slide shows </a:t>
            </a:r>
            <a:r>
              <a:rPr lang="en-GB" sz="1800" spc="-25" dirty="0">
                <a:effectLst/>
                <a:latin typeface="Arial Nova" panose="020B0504020202020204" pitchFamily="34" charset="0"/>
                <a:ea typeface="Times New Roman" panose="02020603050405020304" pitchFamily="18" charset="0"/>
              </a:rPr>
              <a:t>below shows the geographical spread of the seven sub-districts and location of health facilities</a:t>
            </a:r>
            <a:endParaRPr lang="en-ZA" sz="1800" spc="-25" dirty="0">
              <a:effectLst/>
              <a:latin typeface="Arial" panose="020B0604020202020204" pitchFamily="34" charset="0"/>
              <a:ea typeface="Times New Roman" panose="02020603050405020304" pitchFamily="18" charset="0"/>
            </a:endParaRPr>
          </a:p>
          <a:p>
            <a:pPr marL="171450" indent="-171450">
              <a:buFont typeface="Arial" panose="020B0604020202020204" pitchFamily="34" charset="0"/>
              <a:buChar char="•"/>
            </a:pPr>
            <a:r>
              <a:rPr lang="en-ZA" dirty="0"/>
              <a:t>The map shows PHC facilities, additional 3 CHC  are not showing on the Map. Sub-district  A has an additional CHC making tow CHCs in A </a:t>
            </a:r>
          </a:p>
          <a:p>
            <a:pPr marL="171450" indent="-171450">
              <a:buFont typeface="Arial" panose="020B0604020202020204" pitchFamily="34" charset="0"/>
              <a:buChar char="•"/>
            </a:pPr>
            <a:r>
              <a:rPr lang="en-ZA" dirty="0"/>
              <a:t>In sub-district B, Westbury , recently upgrade into a CHC but only the MoU is functional busy with emergency unit</a:t>
            </a:r>
          </a:p>
          <a:p>
            <a:pPr marL="171450" indent="-171450">
              <a:buFont typeface="Arial" panose="020B0604020202020204" pitchFamily="34" charset="0"/>
              <a:buChar char="•"/>
            </a:pPr>
            <a:r>
              <a:rPr lang="en-ZA" dirty="0"/>
              <a:t>Florida Clinic in process of being upgraded into a CHC  </a:t>
            </a:r>
          </a:p>
          <a:p>
            <a:pPr marL="171450" indent="-171450">
              <a:buFont typeface="Arial" panose="020B0604020202020204" pitchFamily="34" charset="0"/>
              <a:buChar char="•"/>
            </a:pPr>
            <a:r>
              <a:rPr lang="en-ZA" dirty="0"/>
              <a:t>In Sub-District G, Lenasia South CHC has been upgrade into a district hospital and Lenasia line into a CHC </a:t>
            </a:r>
          </a:p>
          <a:p>
            <a:pPr marL="171450" indent="-171450">
              <a:buFont typeface="Arial" panose="020B0604020202020204" pitchFamily="34" charset="0"/>
              <a:buChar char="•"/>
            </a:pPr>
            <a:r>
              <a:rPr lang="en-ZA" dirty="0"/>
              <a:t>There are plans to increase  district hospitals footprint particularly in Sub-Districts C and A within current MTSF  to longer term periods  </a:t>
            </a:r>
          </a:p>
        </p:txBody>
      </p:sp>
      <p:sp>
        <p:nvSpPr>
          <p:cNvPr id="4" name="Slide Number Placeholder 3"/>
          <p:cNvSpPr>
            <a:spLocks noGrp="1"/>
          </p:cNvSpPr>
          <p:nvPr>
            <p:ph type="sldNum" sz="quarter" idx="5"/>
          </p:nvPr>
        </p:nvSpPr>
        <p:spPr/>
        <p:txBody>
          <a:bodyPr/>
          <a:lstStyle/>
          <a:p>
            <a:fld id="{11970791-6C15-154D-AEEB-02EE0555115E}" type="slidenum">
              <a:rPr lang="en-US" smtClean="0"/>
              <a:t>5</a:t>
            </a:fld>
            <a:endParaRPr lang="en-US"/>
          </a:p>
        </p:txBody>
      </p:sp>
    </p:spTree>
    <p:extLst>
      <p:ext uri="{BB962C8B-B14F-4D97-AF65-F5344CB8AC3E}">
        <p14:creationId xmlns:p14="http://schemas.microsoft.com/office/powerpoint/2010/main" val="3061354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a:t>It is an iterative process requiring skilled facilitation </a:t>
            </a:r>
          </a:p>
          <a:p>
            <a:pPr marL="171450" indent="-171450">
              <a:buFont typeface="Arial" panose="020B0604020202020204" pitchFamily="34" charset="0"/>
              <a:buChar char="•"/>
            </a:pPr>
            <a:r>
              <a:rPr lang="en-ZA" dirty="0"/>
              <a:t>Ideally as per government-wide planning timeframes the process should start in September of each year </a:t>
            </a:r>
          </a:p>
          <a:p>
            <a:pPr marL="171450" indent="-171450">
              <a:buFont typeface="Arial" panose="020B0604020202020204" pitchFamily="34" charset="0"/>
              <a:buChar char="•"/>
            </a:pPr>
            <a:r>
              <a:rPr lang="en-ZA" sz="1800" b="1" dirty="0">
                <a:effectLst/>
                <a:latin typeface="Calibri" panose="020F0502020204030204" pitchFamily="34" charset="0"/>
                <a:ea typeface="Calibri" panose="020F0502020204030204" pitchFamily="34" charset="0"/>
                <a:cs typeface="Times New Roman" panose="02020603050405020304" pitchFamily="18" charset="0"/>
              </a:rPr>
              <a:t>Simplified and logical set of steps</a:t>
            </a:r>
            <a:r>
              <a:rPr lang="en-ZA" sz="1800" dirty="0">
                <a:effectLst/>
                <a:latin typeface="Calibri" panose="020F0502020204030204" pitchFamily="34" charset="0"/>
                <a:ea typeface="Calibri" panose="020F0502020204030204" pitchFamily="34" charset="0"/>
                <a:cs typeface="Times New Roman" panose="02020603050405020304" pitchFamily="18" charset="0"/>
              </a:rPr>
              <a:t> requiring District Management Team to collectively answer relevant questions that foster thinking (strategy, problem solving and learning), and encouragement through reflection</a:t>
            </a:r>
          </a:p>
          <a:p>
            <a:pPr marL="171450" indent="-171450">
              <a:buFont typeface="Arial" panose="020B0604020202020204" pitchFamily="34" charset="0"/>
              <a:buChar char="•"/>
            </a:pPr>
            <a:r>
              <a:rPr lang="en-ZA" sz="1800" dirty="0">
                <a:effectLst/>
                <a:latin typeface="Calibri" panose="020F0502020204030204" pitchFamily="34" charset="0"/>
                <a:ea typeface="Calibri" panose="020F0502020204030204" pitchFamily="34" charset="0"/>
                <a:cs typeface="Times New Roman" panose="02020603050405020304" pitchFamily="18" charset="0"/>
              </a:rPr>
              <a:t>The planning employs the generally recognised planning methodologies such as the results-based approach and planning tools such as the theory of change, Logical framework and root cause analysis such the fishbone, the 5 why techniques  </a:t>
            </a:r>
          </a:p>
          <a:p>
            <a:pPr marL="171450" indent="-171450">
              <a:buFont typeface="Arial" panose="020B0604020202020204" pitchFamily="34" charset="0"/>
              <a:buChar char="•"/>
            </a:pPr>
            <a:r>
              <a:rPr lang="en-ZA" sz="1800" dirty="0">
                <a:effectLst/>
                <a:latin typeface="Calibri" panose="020F0502020204030204" pitchFamily="34" charset="0"/>
                <a:ea typeface="Calibri" panose="020F0502020204030204" pitchFamily="34" charset="0"/>
                <a:cs typeface="Times New Roman" panose="02020603050405020304" pitchFamily="18" charset="0"/>
              </a:rPr>
              <a:t>As shown in the picture from inputs to impacts or starting with the end in mind what impacts do we intend to achieve and working back to what resources (inputs </a:t>
            </a:r>
            <a:endParaRPr lang="en-ZA" dirty="0"/>
          </a:p>
        </p:txBody>
      </p:sp>
      <p:sp>
        <p:nvSpPr>
          <p:cNvPr id="4" name="Slide Number Placeholder 3"/>
          <p:cNvSpPr>
            <a:spLocks noGrp="1"/>
          </p:cNvSpPr>
          <p:nvPr>
            <p:ph type="sldNum" sz="quarter" idx="5"/>
          </p:nvPr>
        </p:nvSpPr>
        <p:spPr/>
        <p:txBody>
          <a:bodyPr/>
          <a:lstStyle/>
          <a:p>
            <a:fld id="{11970791-6C15-154D-AEEB-02EE0555115E}" type="slidenum">
              <a:rPr lang="en-US" smtClean="0"/>
              <a:t>7</a:t>
            </a:fld>
            <a:endParaRPr lang="en-US"/>
          </a:p>
        </p:txBody>
      </p:sp>
    </p:spTree>
    <p:extLst>
      <p:ext uri="{BB962C8B-B14F-4D97-AF65-F5344CB8AC3E}">
        <p14:creationId xmlns:p14="http://schemas.microsoft.com/office/powerpoint/2010/main" val="3751205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a:t>This is a critical step in the DHP development process</a:t>
            </a:r>
          </a:p>
          <a:p>
            <a:pPr marL="171450" indent="-171450">
              <a:buFont typeface="Arial" panose="020B0604020202020204" pitchFamily="34" charset="0"/>
              <a:buChar char="•"/>
            </a:pPr>
            <a:r>
              <a:rPr lang="en-ZA" dirty="0"/>
              <a:t>This is just one example of using a credible sources , lates available sources,  to identify problems</a:t>
            </a:r>
          </a:p>
          <a:p>
            <a:pPr marL="171450" indent="-171450">
              <a:buFont typeface="Arial" panose="020B0604020202020204" pitchFamily="34" charset="0"/>
              <a:buChar char="•"/>
            </a:pPr>
            <a:r>
              <a:rPr lang="en-ZA" dirty="0"/>
              <a:t>The District Health Barometer is a national undertaking by NDoH to compile performance of the all 52 district </a:t>
            </a:r>
          </a:p>
          <a:p>
            <a:pPr marL="171450" indent="-171450">
              <a:buFont typeface="Arial" panose="020B0604020202020204" pitchFamily="34" charset="0"/>
              <a:buChar char="•"/>
            </a:pPr>
            <a:r>
              <a:rPr lang="en-ZA" dirty="0"/>
              <a:t>The displayed data was triangulated various sources   </a:t>
            </a:r>
          </a:p>
          <a:p>
            <a:pPr algn="l"/>
            <a:r>
              <a:rPr lang="en-ZA" sz="1800" b="1" i="0" u="none" strike="noStrike" baseline="0" dirty="0">
                <a:solidFill>
                  <a:srgbClr val="23408D"/>
                </a:solidFill>
                <a:latin typeface="Helvetica-Bold"/>
              </a:rPr>
              <a:t>Burden of disease profile</a:t>
            </a:r>
          </a:p>
          <a:p>
            <a:pPr algn="l"/>
            <a:r>
              <a:rPr lang="en-US" sz="1800" b="0" i="0" u="none" strike="noStrike" baseline="0" dirty="0">
                <a:solidFill>
                  <a:srgbClr val="000000"/>
                </a:solidFill>
                <a:latin typeface="MyriadPro-Regular"/>
              </a:rPr>
              <a:t>For the percentage of deaths by broad cause, deaths are classified into four groups, namely: (</a:t>
            </a:r>
            <a:r>
              <a:rPr lang="en-US" sz="1800" b="0" i="0" u="none" strike="noStrike" baseline="0" dirty="0" err="1">
                <a:solidFill>
                  <a:srgbClr val="000000"/>
                </a:solidFill>
                <a:latin typeface="MyriadPro-Regular"/>
              </a:rPr>
              <a:t>i</a:t>
            </a:r>
            <a:r>
              <a:rPr lang="en-US" sz="1800" b="0" i="0" u="none" strike="noStrike" baseline="0" dirty="0">
                <a:solidFill>
                  <a:srgbClr val="000000"/>
                </a:solidFill>
                <a:latin typeface="MyriadPro-Regular"/>
              </a:rPr>
              <a:t>) injuries; (ii) noncommunicable</a:t>
            </a:r>
          </a:p>
          <a:p>
            <a:pPr algn="l"/>
            <a:r>
              <a:rPr lang="en-US" sz="1800" b="0" i="0" u="none" strike="noStrike" baseline="0" dirty="0">
                <a:solidFill>
                  <a:srgbClr val="000000"/>
                </a:solidFill>
                <a:latin typeface="MyriadPro-Regular"/>
              </a:rPr>
              <a:t>diseases; (iii) HIV and TB; and (iv) communicable diseases together with maternal, perinatal and nutritional</a:t>
            </a:r>
          </a:p>
          <a:p>
            <a:pPr algn="l"/>
            <a:r>
              <a:rPr lang="en-US" sz="1800" b="0" i="0" u="none" strike="noStrike" baseline="0" dirty="0">
                <a:solidFill>
                  <a:srgbClr val="000000"/>
                </a:solidFill>
                <a:latin typeface="MyriadPro-Regular"/>
              </a:rPr>
              <a:t>conditions. Data are given by gender and age group for the </a:t>
            </a:r>
            <a:r>
              <a:rPr lang="en-US" sz="1800" b="0" i="0" u="none" strike="noStrike" baseline="0">
                <a:solidFill>
                  <a:srgbClr val="000000"/>
                </a:solidFill>
                <a:latin typeface="MyriadPro-Regular"/>
              </a:rPr>
              <a:t>period 2012–2017.</a:t>
            </a:r>
            <a:endParaRPr lang="en-ZA" dirty="0"/>
          </a:p>
          <a:p>
            <a:pPr marL="171450" indent="-171450">
              <a:buFont typeface="Arial" panose="020B0604020202020204" pitchFamily="34" charset="0"/>
              <a:buChar char="•"/>
            </a:pPr>
            <a:r>
              <a:rPr lang="en-ZA" dirty="0"/>
              <a:t>Additional sources are used to get a more comprehensive district picture </a:t>
            </a:r>
          </a:p>
          <a:p>
            <a:pPr marL="171450" indent="-171450">
              <a:buFont typeface="Arial" panose="020B0604020202020204" pitchFamily="34" charset="0"/>
              <a:buChar char="•"/>
            </a:pPr>
            <a:r>
              <a:rPr lang="en-ZA" dirty="0"/>
              <a:t>Any recognised planning tools such as the fishbone, five whys can be used conduct a root cause analysis </a:t>
            </a:r>
          </a:p>
        </p:txBody>
      </p:sp>
      <p:sp>
        <p:nvSpPr>
          <p:cNvPr id="4" name="Slide Number Placeholder 3"/>
          <p:cNvSpPr>
            <a:spLocks noGrp="1"/>
          </p:cNvSpPr>
          <p:nvPr>
            <p:ph type="sldNum" sz="quarter" idx="5"/>
          </p:nvPr>
        </p:nvSpPr>
        <p:spPr/>
        <p:txBody>
          <a:bodyPr/>
          <a:lstStyle/>
          <a:p>
            <a:fld id="{11970791-6C15-154D-AEEB-02EE0555115E}" type="slidenum">
              <a:rPr lang="en-US" smtClean="0"/>
              <a:t>8</a:t>
            </a:fld>
            <a:endParaRPr lang="en-US"/>
          </a:p>
        </p:txBody>
      </p:sp>
    </p:spTree>
    <p:extLst>
      <p:ext uri="{BB962C8B-B14F-4D97-AF65-F5344CB8AC3E}">
        <p14:creationId xmlns:p14="http://schemas.microsoft.com/office/powerpoint/2010/main" val="1388407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sz="1200" kern="1200" dirty="0">
                <a:solidFill>
                  <a:schemeClr val="dk1"/>
                </a:solidFill>
                <a:effectLst/>
              </a:rPr>
              <a:t>Better clinical management of pregnancy and dealing mainly with the diagnosis and management of common and serious pregnancy problems enhances chances of achieving better maternal and neonatal outcomes</a:t>
            </a:r>
          </a:p>
          <a:p>
            <a:pPr marL="171450" indent="-171450">
              <a:buFont typeface="Arial" panose="020B0604020202020204" pitchFamily="34" charset="0"/>
              <a:buChar char="•"/>
            </a:pPr>
            <a:r>
              <a:rPr lang="en-ZA" sz="1200" kern="1200" dirty="0">
                <a:solidFill>
                  <a:schemeClr val="tx1"/>
                </a:solidFill>
                <a:effectLst/>
                <a:latin typeface="+mn-lt"/>
                <a:ea typeface="+mn-ea"/>
                <a:cs typeface="+mn-cs"/>
              </a:rPr>
              <a:t>Common childhood illnesses refer diarrhoea, pneumonia, and severe malnutrition</a:t>
            </a:r>
            <a:endParaRPr lang="en-ZA" dirty="0"/>
          </a:p>
        </p:txBody>
      </p:sp>
      <p:sp>
        <p:nvSpPr>
          <p:cNvPr id="4" name="Slide Number Placeholder 3"/>
          <p:cNvSpPr>
            <a:spLocks noGrp="1"/>
          </p:cNvSpPr>
          <p:nvPr>
            <p:ph type="sldNum" sz="quarter" idx="5"/>
          </p:nvPr>
        </p:nvSpPr>
        <p:spPr/>
        <p:txBody>
          <a:bodyPr/>
          <a:lstStyle/>
          <a:p>
            <a:fld id="{11970791-6C15-154D-AEEB-02EE0555115E}" type="slidenum">
              <a:rPr lang="en-US" smtClean="0"/>
              <a:t>9</a:t>
            </a:fld>
            <a:endParaRPr lang="en-US"/>
          </a:p>
        </p:txBody>
      </p:sp>
    </p:spTree>
    <p:extLst>
      <p:ext uri="{BB962C8B-B14F-4D97-AF65-F5344CB8AC3E}">
        <p14:creationId xmlns:p14="http://schemas.microsoft.com/office/powerpoint/2010/main" val="2538798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Malaria is not endemic to JHB District, but its surveillance remains important </a:t>
            </a:r>
          </a:p>
        </p:txBody>
      </p:sp>
      <p:sp>
        <p:nvSpPr>
          <p:cNvPr id="4" name="Slide Number Placeholder 3"/>
          <p:cNvSpPr>
            <a:spLocks noGrp="1"/>
          </p:cNvSpPr>
          <p:nvPr>
            <p:ph type="sldNum" sz="quarter" idx="5"/>
          </p:nvPr>
        </p:nvSpPr>
        <p:spPr/>
        <p:txBody>
          <a:bodyPr/>
          <a:lstStyle/>
          <a:p>
            <a:fld id="{11970791-6C15-154D-AEEB-02EE0555115E}" type="slidenum">
              <a:rPr lang="en-US" smtClean="0"/>
              <a:t>11</a:t>
            </a:fld>
            <a:endParaRPr lang="en-US"/>
          </a:p>
        </p:txBody>
      </p:sp>
    </p:spTree>
    <p:extLst>
      <p:ext uri="{BB962C8B-B14F-4D97-AF65-F5344CB8AC3E}">
        <p14:creationId xmlns:p14="http://schemas.microsoft.com/office/powerpoint/2010/main" val="4131756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lgn="just">
              <a:lnSpc>
                <a:spcPct val="150000"/>
              </a:lnSpc>
              <a:spcAft>
                <a:spcPts val="0"/>
              </a:spcAft>
              <a:buFont typeface="Wingdings" panose="05000000000000000000" pitchFamily="2" charset="2"/>
              <a:buChar char="§"/>
            </a:pPr>
            <a:r>
              <a:rPr lang="en-ZA" sz="1200" kern="1200" dirty="0">
                <a:solidFill>
                  <a:schemeClr val="tx1"/>
                </a:solidFill>
                <a:effectLst/>
                <a:latin typeface="+mn-lt"/>
                <a:ea typeface="+mn-ea"/>
                <a:cs typeface="+mn-cs"/>
              </a:rPr>
              <a:t>The ideal clinic concept provides norms and standards geared towards improving quality of health care services and to which aspects such as infrastructure, staffing, adequate medicine and supplies, good administrative processes, and sufficient adequate bulk supplies, patient and staff safety should conform.</a:t>
            </a:r>
          </a:p>
          <a:p>
            <a:pPr marL="285750" lvl="0" indent="-285750" algn="just">
              <a:lnSpc>
                <a:spcPct val="150000"/>
              </a:lnSpc>
              <a:spcAft>
                <a:spcPts val="0"/>
              </a:spcAft>
              <a:buFont typeface="Wingdings" panose="05000000000000000000" pitchFamily="2" charset="2"/>
              <a:buChar char="§"/>
            </a:pPr>
            <a:r>
              <a:rPr lang="en-ZA" sz="1200" kern="1200" dirty="0">
                <a:solidFill>
                  <a:schemeClr val="tx1"/>
                </a:solidFill>
                <a:effectLst/>
                <a:latin typeface="+mn-lt"/>
                <a:ea typeface="+mn-ea"/>
                <a:cs typeface="+mn-cs"/>
              </a:rPr>
              <a:t>Increasing the number of PHC qualifying as ideal clinics infers that infrastructural, safety issues, availability of medication and other supplies are implemented to comply with the ideal clinic standards and thus improving quality of health service </a:t>
            </a:r>
            <a:endParaRPr lang="en-ZA" sz="1200" dirty="0">
              <a:effectLst/>
              <a:latin typeface="+mn-lt"/>
              <a:ea typeface="Calibri" panose="020F0502020204030204" pitchFamily="34" charset="0"/>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
            </a:pPr>
            <a:r>
              <a:rPr lang="en-ZA" sz="1200" kern="1200" dirty="0">
                <a:solidFill>
                  <a:schemeClr val="tx1"/>
                </a:solidFill>
                <a:effectLst/>
                <a:latin typeface="+mn-lt"/>
                <a:ea typeface="+mn-ea"/>
                <a:cs typeface="+mn-cs"/>
              </a:rPr>
              <a:t>The ideal clinic concept provides norms and standards geared towards improving quality of health care services and to which aspects such as infrastructure, staffing, adequate medicine and supplies, good administrative processes, and sufficient adequate bulk supplies, patient and staff safety should conform.</a:t>
            </a:r>
          </a:p>
          <a:p>
            <a:endParaRPr lang="en-ZA" dirty="0"/>
          </a:p>
        </p:txBody>
      </p:sp>
      <p:sp>
        <p:nvSpPr>
          <p:cNvPr id="4" name="Slide Number Placeholder 3"/>
          <p:cNvSpPr>
            <a:spLocks noGrp="1"/>
          </p:cNvSpPr>
          <p:nvPr>
            <p:ph type="sldNum" sz="quarter" idx="5"/>
          </p:nvPr>
        </p:nvSpPr>
        <p:spPr/>
        <p:txBody>
          <a:bodyPr/>
          <a:lstStyle/>
          <a:p>
            <a:fld id="{11970791-6C15-154D-AEEB-02EE0555115E}" type="slidenum">
              <a:rPr lang="en-US" smtClean="0"/>
              <a:t>12</a:t>
            </a:fld>
            <a:endParaRPr lang="en-US"/>
          </a:p>
        </p:txBody>
      </p:sp>
    </p:spTree>
    <p:extLst>
      <p:ext uri="{BB962C8B-B14F-4D97-AF65-F5344CB8AC3E}">
        <p14:creationId xmlns:p14="http://schemas.microsoft.com/office/powerpoint/2010/main" val="1323238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1200" dirty="0" err="1">
                <a:effectLst/>
                <a:latin typeface="+mn-lt"/>
                <a:ea typeface="Calibri" panose="020F0502020204030204" pitchFamily="34" charset="0"/>
                <a:cs typeface="Times New Roman" panose="02020603050405020304" pitchFamily="18" charset="0"/>
              </a:rPr>
              <a:t>Integrateing</a:t>
            </a:r>
            <a:r>
              <a:rPr lang="en-ZA" sz="1200" dirty="0">
                <a:effectLst/>
                <a:latin typeface="+mn-lt"/>
                <a:ea typeface="Calibri" panose="020F0502020204030204" pitchFamily="34" charset="0"/>
                <a:cs typeface="Times New Roman" panose="02020603050405020304" pitchFamily="18" charset="0"/>
              </a:rPr>
              <a:t> mental health into PHC </a:t>
            </a:r>
            <a:r>
              <a:rPr lang="en-ZA" sz="1200" dirty="0" err="1">
                <a:effectLst/>
                <a:latin typeface="+mn-lt"/>
                <a:ea typeface="Calibri" panose="020F0502020204030204" pitchFamily="34" charset="0"/>
                <a:cs typeface="Times New Roman" panose="02020603050405020304" pitchFamily="18" charset="0"/>
              </a:rPr>
              <a:t>wil</a:t>
            </a:r>
            <a:r>
              <a:rPr lang="en-ZA" sz="1200" dirty="0">
                <a:effectLst/>
                <a:latin typeface="+mn-lt"/>
                <a:ea typeface="Calibri" panose="020F0502020204030204" pitchFamily="34" charset="0"/>
                <a:cs typeface="Times New Roman" panose="02020603050405020304" pitchFamily="18" charset="0"/>
              </a:rPr>
              <a:t> be supported by the necessary training and support of health professionals, and effective delivery of community awareness campaigns on issues of mental health</a:t>
            </a:r>
          </a:p>
          <a:p>
            <a:endParaRPr lang="en-ZA" sz="1200" dirty="0">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ZA" sz="1200" dirty="0">
                <a:effectLst/>
                <a:latin typeface="+mn-lt"/>
                <a:ea typeface="Calibri" panose="020F0502020204030204" pitchFamily="34" charset="0"/>
                <a:cs typeface="Times New Roman" panose="02020603050405020304" pitchFamily="18" charset="0"/>
              </a:rPr>
              <a:t>24 hour services in particular to  access to emergency care, maternal and obstetric services </a:t>
            </a:r>
          </a:p>
          <a:p>
            <a:endParaRPr lang="en-ZA" dirty="0"/>
          </a:p>
        </p:txBody>
      </p:sp>
      <p:sp>
        <p:nvSpPr>
          <p:cNvPr id="4" name="Slide Number Placeholder 3"/>
          <p:cNvSpPr>
            <a:spLocks noGrp="1"/>
          </p:cNvSpPr>
          <p:nvPr>
            <p:ph type="sldNum" sz="quarter" idx="5"/>
          </p:nvPr>
        </p:nvSpPr>
        <p:spPr/>
        <p:txBody>
          <a:bodyPr/>
          <a:lstStyle/>
          <a:p>
            <a:fld id="{11970791-6C15-154D-AEEB-02EE0555115E}" type="slidenum">
              <a:rPr lang="en-US" smtClean="0"/>
              <a:t>13</a:t>
            </a:fld>
            <a:endParaRPr lang="en-US"/>
          </a:p>
        </p:txBody>
      </p:sp>
    </p:spTree>
    <p:extLst>
      <p:ext uri="{BB962C8B-B14F-4D97-AF65-F5344CB8AC3E}">
        <p14:creationId xmlns:p14="http://schemas.microsoft.com/office/powerpoint/2010/main" val="1726848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637C1-0809-7247-99D9-8195A8917FC1}"/>
              </a:ext>
            </a:extLst>
          </p:cNvPr>
          <p:cNvSpPr>
            <a:spLocks noGrp="1"/>
          </p:cNvSpPr>
          <p:nvPr>
            <p:ph type="title"/>
          </p:nvPr>
        </p:nvSpPr>
        <p:spPr>
          <a:xfrm>
            <a:off x="1334529" y="1103724"/>
            <a:ext cx="10585327" cy="398505"/>
          </a:xfrm>
        </p:spPr>
        <p:txBody>
          <a:bodyPr>
            <a:noAutofit/>
          </a:bodyPr>
          <a:lstStyle>
            <a:lvl1pPr algn="l">
              <a:defRPr sz="2800" b="1" i="0" baseline="0">
                <a:solidFill>
                  <a:schemeClr val="bg1"/>
                </a:solidFill>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2F5CA25E-CF18-C245-9BB5-8E40FBF338D7}"/>
              </a:ext>
            </a:extLst>
          </p:cNvPr>
          <p:cNvSpPr>
            <a:spLocks noGrp="1"/>
          </p:cNvSpPr>
          <p:nvPr>
            <p:ph idx="1" hasCustomPrompt="1"/>
          </p:nvPr>
        </p:nvSpPr>
        <p:spPr>
          <a:xfrm>
            <a:off x="1334530" y="1616532"/>
            <a:ext cx="10585327" cy="4560435"/>
          </a:xfrm>
        </p:spPr>
        <p:txBody>
          <a:bodyPr>
            <a:normAutofit/>
          </a:bodyPr>
          <a:lstStyle>
            <a:lvl1pPr marL="342900" indent="-342900" algn="l">
              <a:buFont typeface="Arial" panose="020B0604020202020204" pitchFamily="34" charset="0"/>
              <a:buChar char="•"/>
              <a:defRPr sz="2400" baseline="0">
                <a:solidFill>
                  <a:schemeClr val="tx1"/>
                </a:solidFill>
              </a:defRPr>
            </a:lvl1pPr>
            <a:lvl2pPr>
              <a:defRPr/>
            </a:lvl2pPr>
            <a:lvl3pPr>
              <a:defRPr/>
            </a:lvl3pPr>
            <a:lvl4pPr>
              <a:defRPr/>
            </a:lvl4pPr>
            <a:lvl5pP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914401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661AC-238F-FB4E-8540-C10A06D0C1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47E0514-220F-3F43-BC77-E55956F94E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0B3AD53-C140-0D4A-88F5-19039B8D1B5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764479-678C-5D43-B008-AEAA05C30E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22EF8F8-B367-5041-964A-6C003B8FFEC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2773F2-1EC4-2646-928C-F1DA518C7FC9}"/>
              </a:ext>
            </a:extLst>
          </p:cNvPr>
          <p:cNvSpPr>
            <a:spLocks noGrp="1"/>
          </p:cNvSpPr>
          <p:nvPr>
            <p:ph type="dt" sz="half" idx="10"/>
          </p:nvPr>
        </p:nvSpPr>
        <p:spPr/>
        <p:txBody>
          <a:bodyPr/>
          <a:lstStyle/>
          <a:p>
            <a:fld id="{F7A9E54D-545E-EF49-BBA9-0C3178E725F2}" type="datetimeFigureOut">
              <a:rPr lang="en-US" smtClean="0"/>
              <a:t>8/27/2024</a:t>
            </a:fld>
            <a:endParaRPr lang="en-US"/>
          </a:p>
        </p:txBody>
      </p:sp>
      <p:sp>
        <p:nvSpPr>
          <p:cNvPr id="8" name="Footer Placeholder 7">
            <a:extLst>
              <a:ext uri="{FF2B5EF4-FFF2-40B4-BE49-F238E27FC236}">
                <a16:creationId xmlns:a16="http://schemas.microsoft.com/office/drawing/2014/main" id="{ABB16E4F-433E-0E40-B116-3CB5647DE0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92B55E3-350D-F140-A58B-DD9E7B4FD1BD}"/>
              </a:ext>
            </a:extLst>
          </p:cNvPr>
          <p:cNvSpPr>
            <a:spLocks noGrp="1"/>
          </p:cNvSpPr>
          <p:nvPr>
            <p:ph type="sldNum" sz="quarter" idx="12"/>
          </p:nvPr>
        </p:nvSpPr>
        <p:spPr/>
        <p:txBody>
          <a:bodyPr/>
          <a:lstStyle/>
          <a:p>
            <a:fld id="{EA6B8D2D-F85C-4648-B88B-DCE93837ED40}" type="slidenum">
              <a:rPr lang="en-US" smtClean="0"/>
              <a:t>‹#›</a:t>
            </a:fld>
            <a:endParaRPr lang="en-US"/>
          </a:p>
        </p:txBody>
      </p:sp>
    </p:spTree>
    <p:extLst>
      <p:ext uri="{BB962C8B-B14F-4D97-AF65-F5344CB8AC3E}">
        <p14:creationId xmlns:p14="http://schemas.microsoft.com/office/powerpoint/2010/main" val="4232381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9B35F-4EDC-AA41-BC1E-3E842C4031E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CDBFE9-A665-C84D-88A4-E59D2933581C}"/>
              </a:ext>
            </a:extLst>
          </p:cNvPr>
          <p:cNvSpPr>
            <a:spLocks noGrp="1"/>
          </p:cNvSpPr>
          <p:nvPr>
            <p:ph type="dt" sz="half" idx="10"/>
          </p:nvPr>
        </p:nvSpPr>
        <p:spPr/>
        <p:txBody>
          <a:bodyPr/>
          <a:lstStyle/>
          <a:p>
            <a:fld id="{F7A9E54D-545E-EF49-BBA9-0C3178E725F2}" type="datetimeFigureOut">
              <a:rPr lang="en-US" smtClean="0"/>
              <a:t>8/27/2024</a:t>
            </a:fld>
            <a:endParaRPr lang="en-US"/>
          </a:p>
        </p:txBody>
      </p:sp>
      <p:sp>
        <p:nvSpPr>
          <p:cNvPr id="4" name="Footer Placeholder 3">
            <a:extLst>
              <a:ext uri="{FF2B5EF4-FFF2-40B4-BE49-F238E27FC236}">
                <a16:creationId xmlns:a16="http://schemas.microsoft.com/office/drawing/2014/main" id="{C3F9700E-01E0-A34D-9698-EF251B8CD5D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EFC064-C8B4-C84D-B36A-87750AD7CBAE}"/>
              </a:ext>
            </a:extLst>
          </p:cNvPr>
          <p:cNvSpPr>
            <a:spLocks noGrp="1"/>
          </p:cNvSpPr>
          <p:nvPr>
            <p:ph type="sldNum" sz="quarter" idx="12"/>
          </p:nvPr>
        </p:nvSpPr>
        <p:spPr/>
        <p:txBody>
          <a:bodyPr/>
          <a:lstStyle/>
          <a:p>
            <a:fld id="{EA6B8D2D-F85C-4648-B88B-DCE93837ED40}" type="slidenum">
              <a:rPr lang="en-US" smtClean="0"/>
              <a:t>‹#›</a:t>
            </a:fld>
            <a:endParaRPr lang="en-US"/>
          </a:p>
        </p:txBody>
      </p:sp>
    </p:spTree>
    <p:extLst>
      <p:ext uri="{BB962C8B-B14F-4D97-AF65-F5344CB8AC3E}">
        <p14:creationId xmlns:p14="http://schemas.microsoft.com/office/powerpoint/2010/main" val="5805624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265DC4-328B-BB41-92DB-C422BFA25D16}"/>
              </a:ext>
            </a:extLst>
          </p:cNvPr>
          <p:cNvSpPr>
            <a:spLocks noGrp="1"/>
          </p:cNvSpPr>
          <p:nvPr>
            <p:ph type="dt" sz="half" idx="10"/>
          </p:nvPr>
        </p:nvSpPr>
        <p:spPr/>
        <p:txBody>
          <a:bodyPr/>
          <a:lstStyle/>
          <a:p>
            <a:fld id="{F7A9E54D-545E-EF49-BBA9-0C3178E725F2}" type="datetimeFigureOut">
              <a:rPr lang="en-US" smtClean="0"/>
              <a:t>8/27/2024</a:t>
            </a:fld>
            <a:endParaRPr lang="en-US"/>
          </a:p>
        </p:txBody>
      </p:sp>
      <p:sp>
        <p:nvSpPr>
          <p:cNvPr id="3" name="Footer Placeholder 2">
            <a:extLst>
              <a:ext uri="{FF2B5EF4-FFF2-40B4-BE49-F238E27FC236}">
                <a16:creationId xmlns:a16="http://schemas.microsoft.com/office/drawing/2014/main" id="{B54DE0D9-D24A-1745-907C-1A5A5E56DB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BBD05C-E756-5840-929B-880F6C016139}"/>
              </a:ext>
            </a:extLst>
          </p:cNvPr>
          <p:cNvSpPr>
            <a:spLocks noGrp="1"/>
          </p:cNvSpPr>
          <p:nvPr>
            <p:ph type="sldNum" sz="quarter" idx="12"/>
          </p:nvPr>
        </p:nvSpPr>
        <p:spPr/>
        <p:txBody>
          <a:bodyPr/>
          <a:lstStyle/>
          <a:p>
            <a:fld id="{EA6B8D2D-F85C-4648-B88B-DCE93837ED40}" type="slidenum">
              <a:rPr lang="en-US" smtClean="0"/>
              <a:t>‹#›</a:t>
            </a:fld>
            <a:endParaRPr lang="en-US"/>
          </a:p>
        </p:txBody>
      </p:sp>
    </p:spTree>
    <p:extLst>
      <p:ext uri="{BB962C8B-B14F-4D97-AF65-F5344CB8AC3E}">
        <p14:creationId xmlns:p14="http://schemas.microsoft.com/office/powerpoint/2010/main" val="37969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FA799-071A-D14C-BB12-1B6F45F03E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52D74EB-8A1E-A34D-9462-71BC5D56F7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C48A42-5501-D341-BBEF-C61FEAA1F2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F852613-70A0-E74D-808E-843BE2C98D4A}"/>
              </a:ext>
            </a:extLst>
          </p:cNvPr>
          <p:cNvSpPr>
            <a:spLocks noGrp="1"/>
          </p:cNvSpPr>
          <p:nvPr>
            <p:ph type="dt" sz="half" idx="10"/>
          </p:nvPr>
        </p:nvSpPr>
        <p:spPr/>
        <p:txBody>
          <a:bodyPr/>
          <a:lstStyle/>
          <a:p>
            <a:fld id="{F7A9E54D-545E-EF49-BBA9-0C3178E725F2}" type="datetimeFigureOut">
              <a:rPr lang="en-US" smtClean="0"/>
              <a:t>8/27/2024</a:t>
            </a:fld>
            <a:endParaRPr lang="en-US"/>
          </a:p>
        </p:txBody>
      </p:sp>
      <p:sp>
        <p:nvSpPr>
          <p:cNvPr id="6" name="Footer Placeholder 5">
            <a:extLst>
              <a:ext uri="{FF2B5EF4-FFF2-40B4-BE49-F238E27FC236}">
                <a16:creationId xmlns:a16="http://schemas.microsoft.com/office/drawing/2014/main" id="{CCB1F20B-E973-D647-A1D8-AC0293B292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2EC49C-1F29-E94D-9BA1-EB6974A02E06}"/>
              </a:ext>
            </a:extLst>
          </p:cNvPr>
          <p:cNvSpPr>
            <a:spLocks noGrp="1"/>
          </p:cNvSpPr>
          <p:nvPr>
            <p:ph type="sldNum" sz="quarter" idx="12"/>
          </p:nvPr>
        </p:nvSpPr>
        <p:spPr/>
        <p:txBody>
          <a:bodyPr/>
          <a:lstStyle/>
          <a:p>
            <a:fld id="{EA6B8D2D-F85C-4648-B88B-DCE93837ED40}" type="slidenum">
              <a:rPr lang="en-US" smtClean="0"/>
              <a:t>‹#›</a:t>
            </a:fld>
            <a:endParaRPr lang="en-US"/>
          </a:p>
        </p:txBody>
      </p:sp>
    </p:spTree>
    <p:extLst>
      <p:ext uri="{BB962C8B-B14F-4D97-AF65-F5344CB8AC3E}">
        <p14:creationId xmlns:p14="http://schemas.microsoft.com/office/powerpoint/2010/main" val="29764304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B2A29-00F7-D341-9440-8C5D8D14FA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47CFFC-28FE-C840-B66D-EFC9FF5537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9F66BE-7C73-4E42-93A5-D7D781702E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0FF5E02-A93F-4448-A744-1E440C655930}"/>
              </a:ext>
            </a:extLst>
          </p:cNvPr>
          <p:cNvSpPr>
            <a:spLocks noGrp="1"/>
          </p:cNvSpPr>
          <p:nvPr>
            <p:ph type="dt" sz="half" idx="10"/>
          </p:nvPr>
        </p:nvSpPr>
        <p:spPr/>
        <p:txBody>
          <a:bodyPr/>
          <a:lstStyle/>
          <a:p>
            <a:fld id="{F7A9E54D-545E-EF49-BBA9-0C3178E725F2}" type="datetimeFigureOut">
              <a:rPr lang="en-US" smtClean="0"/>
              <a:t>8/27/2024</a:t>
            </a:fld>
            <a:endParaRPr lang="en-US"/>
          </a:p>
        </p:txBody>
      </p:sp>
      <p:sp>
        <p:nvSpPr>
          <p:cNvPr id="6" name="Footer Placeholder 5">
            <a:extLst>
              <a:ext uri="{FF2B5EF4-FFF2-40B4-BE49-F238E27FC236}">
                <a16:creationId xmlns:a16="http://schemas.microsoft.com/office/drawing/2014/main" id="{387ABEE7-7C98-7A40-BBA4-4111B83E43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775572-9673-694F-A1E2-C6B57DDD3872}"/>
              </a:ext>
            </a:extLst>
          </p:cNvPr>
          <p:cNvSpPr>
            <a:spLocks noGrp="1"/>
          </p:cNvSpPr>
          <p:nvPr>
            <p:ph type="sldNum" sz="quarter" idx="12"/>
          </p:nvPr>
        </p:nvSpPr>
        <p:spPr/>
        <p:txBody>
          <a:bodyPr/>
          <a:lstStyle/>
          <a:p>
            <a:fld id="{EA6B8D2D-F85C-4648-B88B-DCE93837ED40}" type="slidenum">
              <a:rPr lang="en-US" smtClean="0"/>
              <a:t>‹#›</a:t>
            </a:fld>
            <a:endParaRPr lang="en-US"/>
          </a:p>
        </p:txBody>
      </p:sp>
    </p:spTree>
    <p:extLst>
      <p:ext uri="{BB962C8B-B14F-4D97-AF65-F5344CB8AC3E}">
        <p14:creationId xmlns:p14="http://schemas.microsoft.com/office/powerpoint/2010/main" val="26378260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B7BCD-65FE-B644-9866-E3C0D20DAE1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761615-B9AC-9745-A82F-0990741C1E1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91B843-32C8-3748-A7F7-2C2613C3BF4F}"/>
              </a:ext>
            </a:extLst>
          </p:cNvPr>
          <p:cNvSpPr>
            <a:spLocks noGrp="1"/>
          </p:cNvSpPr>
          <p:nvPr>
            <p:ph type="dt" sz="half" idx="10"/>
          </p:nvPr>
        </p:nvSpPr>
        <p:spPr/>
        <p:txBody>
          <a:bodyPr/>
          <a:lstStyle/>
          <a:p>
            <a:fld id="{F7A9E54D-545E-EF49-BBA9-0C3178E725F2}" type="datetimeFigureOut">
              <a:rPr lang="en-US" smtClean="0"/>
              <a:t>8/27/2024</a:t>
            </a:fld>
            <a:endParaRPr lang="en-US"/>
          </a:p>
        </p:txBody>
      </p:sp>
      <p:sp>
        <p:nvSpPr>
          <p:cNvPr id="5" name="Footer Placeholder 4">
            <a:extLst>
              <a:ext uri="{FF2B5EF4-FFF2-40B4-BE49-F238E27FC236}">
                <a16:creationId xmlns:a16="http://schemas.microsoft.com/office/drawing/2014/main" id="{621E7954-CE3D-9E45-B496-9F8DEDA39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826B9B-1458-6442-B626-E6566F46015D}"/>
              </a:ext>
            </a:extLst>
          </p:cNvPr>
          <p:cNvSpPr>
            <a:spLocks noGrp="1"/>
          </p:cNvSpPr>
          <p:nvPr>
            <p:ph type="sldNum" sz="quarter" idx="12"/>
          </p:nvPr>
        </p:nvSpPr>
        <p:spPr/>
        <p:txBody>
          <a:bodyPr/>
          <a:lstStyle/>
          <a:p>
            <a:fld id="{EA6B8D2D-F85C-4648-B88B-DCE93837ED40}" type="slidenum">
              <a:rPr lang="en-US" smtClean="0"/>
              <a:t>‹#›</a:t>
            </a:fld>
            <a:endParaRPr lang="en-US"/>
          </a:p>
        </p:txBody>
      </p:sp>
    </p:spTree>
    <p:extLst>
      <p:ext uri="{BB962C8B-B14F-4D97-AF65-F5344CB8AC3E}">
        <p14:creationId xmlns:p14="http://schemas.microsoft.com/office/powerpoint/2010/main" val="17559598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55E244-2D04-0D47-8E9E-B0B5C0CEAE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DCD195-D520-354E-9BA1-16F1EAD030E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89E798-C3FD-6447-BB92-14C1B369D353}"/>
              </a:ext>
            </a:extLst>
          </p:cNvPr>
          <p:cNvSpPr>
            <a:spLocks noGrp="1"/>
          </p:cNvSpPr>
          <p:nvPr>
            <p:ph type="dt" sz="half" idx="10"/>
          </p:nvPr>
        </p:nvSpPr>
        <p:spPr/>
        <p:txBody>
          <a:bodyPr/>
          <a:lstStyle/>
          <a:p>
            <a:fld id="{F7A9E54D-545E-EF49-BBA9-0C3178E725F2}" type="datetimeFigureOut">
              <a:rPr lang="en-US" smtClean="0"/>
              <a:t>8/27/2024</a:t>
            </a:fld>
            <a:endParaRPr lang="en-US"/>
          </a:p>
        </p:txBody>
      </p:sp>
      <p:sp>
        <p:nvSpPr>
          <p:cNvPr id="5" name="Footer Placeholder 4">
            <a:extLst>
              <a:ext uri="{FF2B5EF4-FFF2-40B4-BE49-F238E27FC236}">
                <a16:creationId xmlns:a16="http://schemas.microsoft.com/office/drawing/2014/main" id="{BD0F9CFA-37A5-834E-BE55-336D5B602A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D9773C-52E9-AC48-B6C6-6D05803C4764}"/>
              </a:ext>
            </a:extLst>
          </p:cNvPr>
          <p:cNvSpPr>
            <a:spLocks noGrp="1"/>
          </p:cNvSpPr>
          <p:nvPr>
            <p:ph type="sldNum" sz="quarter" idx="12"/>
          </p:nvPr>
        </p:nvSpPr>
        <p:spPr/>
        <p:txBody>
          <a:bodyPr/>
          <a:lstStyle/>
          <a:p>
            <a:fld id="{EA6B8D2D-F85C-4648-B88B-DCE93837ED40}" type="slidenum">
              <a:rPr lang="en-US" smtClean="0"/>
              <a:t>‹#›</a:t>
            </a:fld>
            <a:endParaRPr lang="en-US"/>
          </a:p>
        </p:txBody>
      </p:sp>
    </p:spTree>
    <p:extLst>
      <p:ext uri="{BB962C8B-B14F-4D97-AF65-F5344CB8AC3E}">
        <p14:creationId xmlns:p14="http://schemas.microsoft.com/office/powerpoint/2010/main" val="3370960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637C1-0809-7247-99D9-8195A8917FC1}"/>
              </a:ext>
            </a:extLst>
          </p:cNvPr>
          <p:cNvSpPr>
            <a:spLocks noGrp="1"/>
          </p:cNvSpPr>
          <p:nvPr>
            <p:ph type="title"/>
          </p:nvPr>
        </p:nvSpPr>
        <p:spPr>
          <a:xfrm>
            <a:off x="1334530" y="1087396"/>
            <a:ext cx="10585326" cy="414834"/>
          </a:xfrm>
        </p:spPr>
        <p:txBody>
          <a:bodyPr>
            <a:noAutofit/>
          </a:bodyPr>
          <a:lstStyle>
            <a:lvl1pPr algn="l">
              <a:defRPr sz="2800" b="1" i="0" baseline="0">
                <a:solidFill>
                  <a:schemeClr val="bg1"/>
                </a:solidFill>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2F5CA25E-CF18-C245-9BB5-8E40FBF338D7}"/>
              </a:ext>
            </a:extLst>
          </p:cNvPr>
          <p:cNvSpPr>
            <a:spLocks noGrp="1"/>
          </p:cNvSpPr>
          <p:nvPr>
            <p:ph idx="1" hasCustomPrompt="1"/>
          </p:nvPr>
        </p:nvSpPr>
        <p:spPr>
          <a:xfrm>
            <a:off x="1334529" y="1567547"/>
            <a:ext cx="10585327" cy="4838018"/>
          </a:xfrm>
        </p:spPr>
        <p:txBody>
          <a:bodyPr>
            <a:normAutofit/>
          </a:bodyPr>
          <a:lstStyle>
            <a:lvl1pPr marL="342900" indent="-342900" algn="l">
              <a:buFont typeface="Arial" panose="020B0604020202020204" pitchFamily="34" charset="0"/>
              <a:buChar char="•"/>
              <a:defRPr sz="2400" baseline="0">
                <a:solidFill>
                  <a:schemeClr val="tx1"/>
                </a:solidFill>
              </a:defRPr>
            </a:lvl1pPr>
          </a:lstStyle>
          <a:p>
            <a:pPr lvl="0"/>
            <a:r>
              <a:rPr lang="en-GB" dirty="0"/>
              <a:t>Click to edit Master text styles</a:t>
            </a:r>
          </a:p>
          <a:p>
            <a:pPr lvl="1"/>
            <a:endParaRPr lang="en-GB" dirty="0"/>
          </a:p>
        </p:txBody>
      </p:sp>
    </p:spTree>
    <p:extLst>
      <p:ext uri="{BB962C8B-B14F-4D97-AF65-F5344CB8AC3E}">
        <p14:creationId xmlns:p14="http://schemas.microsoft.com/office/powerpoint/2010/main" val="431495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22650CF-D129-0944-B1B7-9BD9CBDEA9B6}"/>
              </a:ext>
            </a:extLst>
          </p:cNvPr>
          <p:cNvSpPr>
            <a:spLocks noGrp="1"/>
          </p:cNvSpPr>
          <p:nvPr>
            <p:ph type="subTitle" idx="1"/>
          </p:nvPr>
        </p:nvSpPr>
        <p:spPr>
          <a:xfrm>
            <a:off x="1334530" y="1649186"/>
            <a:ext cx="10585326" cy="4735285"/>
          </a:xfrm>
        </p:spPr>
        <p:txBody>
          <a:bodyPr anchor="ctr">
            <a:normAutofit/>
          </a:bodyPr>
          <a:lstStyle>
            <a:lvl1pPr marL="0" indent="0" algn="ctr">
              <a:buNone/>
              <a:defRPr sz="3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
        <p:nvSpPr>
          <p:cNvPr id="4" name="Title 1">
            <a:extLst>
              <a:ext uri="{FF2B5EF4-FFF2-40B4-BE49-F238E27FC236}">
                <a16:creationId xmlns:a16="http://schemas.microsoft.com/office/drawing/2014/main" id="{40F3B1C3-F287-9C46-B95D-4950349E7A54}"/>
              </a:ext>
            </a:extLst>
          </p:cNvPr>
          <p:cNvSpPr>
            <a:spLocks noGrp="1"/>
          </p:cNvSpPr>
          <p:nvPr>
            <p:ph type="title"/>
          </p:nvPr>
        </p:nvSpPr>
        <p:spPr>
          <a:xfrm>
            <a:off x="1334530" y="1087396"/>
            <a:ext cx="10585326" cy="414834"/>
          </a:xfrm>
        </p:spPr>
        <p:txBody>
          <a:bodyPr>
            <a:noAutofit/>
          </a:bodyPr>
          <a:lstStyle>
            <a:lvl1pPr algn="l">
              <a:defRPr sz="2800" b="1" i="0" baseline="0">
                <a:solidFill>
                  <a:schemeClr val="bg1"/>
                </a:solidFill>
              </a:defRPr>
            </a:lvl1pPr>
          </a:lstStyle>
          <a:p>
            <a:r>
              <a:rPr lang="en-GB" dirty="0"/>
              <a:t>Click to edit Master title style</a:t>
            </a:r>
            <a:endParaRPr lang="en-US" dirty="0"/>
          </a:p>
        </p:txBody>
      </p:sp>
    </p:spTree>
    <p:extLst>
      <p:ext uri="{BB962C8B-B14F-4D97-AF65-F5344CB8AC3E}">
        <p14:creationId xmlns:p14="http://schemas.microsoft.com/office/powerpoint/2010/main" val="2983769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38"/>
        <p:cNvGrpSpPr/>
        <p:nvPr/>
      </p:nvGrpSpPr>
      <p:grpSpPr>
        <a:xfrm>
          <a:off x="0" y="0"/>
          <a:ext cx="0" cy="0"/>
          <a:chOff x="0" y="0"/>
          <a:chExt cx="0" cy="0"/>
        </a:xfrm>
      </p:grpSpPr>
      <p:sp>
        <p:nvSpPr>
          <p:cNvPr id="39" name="Google Shape;39;p6"/>
          <p:cNvSpPr txBox="1">
            <a:spLocks noGrp="1"/>
          </p:cNvSpPr>
          <p:nvPr>
            <p:ph type="title"/>
          </p:nvPr>
        </p:nvSpPr>
        <p:spPr>
          <a:xfrm>
            <a:off x="1342907" y="914759"/>
            <a:ext cx="10684879"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6"/>
          <p:cNvSpPr txBox="1">
            <a:spLocks noGrp="1"/>
          </p:cNvSpPr>
          <p:nvPr>
            <p:ph type="body" idx="1"/>
          </p:nvPr>
        </p:nvSpPr>
        <p:spPr>
          <a:xfrm>
            <a:off x="1342906" y="1600200"/>
            <a:ext cx="5113313" cy="4525963"/>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6"/>
          <p:cNvSpPr txBox="1">
            <a:spLocks noGrp="1"/>
          </p:cNvSpPr>
          <p:nvPr>
            <p:ph type="body" idx="2"/>
          </p:nvPr>
        </p:nvSpPr>
        <p:spPr>
          <a:xfrm>
            <a:off x="6797425" y="1600200"/>
            <a:ext cx="5230360" cy="4525963"/>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2" name="Google Shape;42;p6"/>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800" b="0" i="0" u="none" strike="noStrike" kern="0" cap="none" spc="0" normalizeH="0" baseline="0" noProof="0" dirty="0">
              <a:ln>
                <a:noFill/>
              </a:ln>
              <a:solidFill>
                <a:srgbClr val="000000"/>
              </a:solidFill>
              <a:effectLst/>
              <a:uLnTx/>
              <a:uFillTx/>
              <a:latin typeface="Calibri"/>
              <a:cs typeface="Calibri"/>
              <a:sym typeface="Calibri"/>
            </a:endParaRPr>
          </a:p>
        </p:txBody>
      </p:sp>
      <p:sp>
        <p:nvSpPr>
          <p:cNvPr id="43" name="Google Shape;43;p6"/>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800" b="0" i="0" u="none" strike="noStrike" kern="0" cap="none" spc="0" normalizeH="0" baseline="0" noProof="0" dirty="0">
              <a:ln>
                <a:noFill/>
              </a:ln>
              <a:solidFill>
                <a:srgbClr val="000000"/>
              </a:solidFill>
              <a:effectLst/>
              <a:uLnTx/>
              <a:uFillTx/>
              <a:latin typeface="Calibri"/>
              <a:cs typeface="Calibri"/>
              <a:sym typeface="Calibri"/>
            </a:endParaRPr>
          </a:p>
        </p:txBody>
      </p:sp>
      <p:sp>
        <p:nvSpPr>
          <p:cNvPr id="44" name="Google Shape;44;p6"/>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ZA" sz="1800" b="0" i="0" u="none" strike="noStrike" kern="0" cap="none" spc="0" normalizeH="0" baseline="0" noProof="0">
                <a:ln>
                  <a:noFill/>
                </a:ln>
                <a:solidFill>
                  <a:srgbClr val="000000"/>
                </a:solidFill>
                <a:effectLst/>
                <a:uLnTx/>
                <a:uFillTx/>
                <a:latin typeface="Calibri"/>
                <a:cs typeface="Calibri"/>
                <a:sym typeface="Calibri"/>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800" b="0" i="0" u="none" strike="noStrike" kern="0" cap="none" spc="0" normalizeH="0" baseline="0" noProof="0" dirty="0">
              <a:ln>
                <a:noFill/>
              </a:ln>
              <a:solidFill>
                <a:srgbClr val="000000"/>
              </a:solidFill>
              <a:effectLst/>
              <a:uLnTx/>
              <a:uFillTx/>
              <a:latin typeface="Calibri"/>
              <a:cs typeface="Calibri"/>
              <a:sym typeface="Calibri"/>
            </a:endParaRPr>
          </a:p>
        </p:txBody>
      </p:sp>
    </p:spTree>
    <p:extLst>
      <p:ext uri="{BB962C8B-B14F-4D97-AF65-F5344CB8AC3E}">
        <p14:creationId xmlns:p14="http://schemas.microsoft.com/office/powerpoint/2010/main" val="1166068463"/>
      </p:ext>
    </p:extLst>
  </p:cSld>
  <p:clrMapOvr>
    <a:masterClrMapping/>
  </p:clrMapOvr>
  <mc:AlternateContent xmlns:mc="http://schemas.openxmlformats.org/markup-compatibility/2006" xmlns:p14="http://schemas.microsoft.com/office/powerpoint/2010/main">
    <mc:Choice Requires="p14">
      <p:transition spd="slow" p14:dur="1500">
        <p:fade thruBlk="1"/>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1342907" y="924791"/>
            <a:ext cx="10684879"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rgbClr val="FFFFFF"/>
              </a:buClr>
              <a:buSzPts val="25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body" idx="1"/>
          </p:nvPr>
        </p:nvSpPr>
        <p:spPr>
          <a:xfrm>
            <a:off x="1342906" y="1724891"/>
            <a:ext cx="5154876" cy="449984"/>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chemeClr val="dk1"/>
              </a:buClr>
              <a:buSzPts val="2000"/>
              <a:buNone/>
              <a:defRPr sz="20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8" name="Google Shape;48;p7"/>
          <p:cNvSpPr txBox="1">
            <a:spLocks noGrp="1"/>
          </p:cNvSpPr>
          <p:nvPr>
            <p:ph type="body" idx="2"/>
          </p:nvPr>
        </p:nvSpPr>
        <p:spPr>
          <a:xfrm>
            <a:off x="1342906" y="2174875"/>
            <a:ext cx="5154876"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9" name="Google Shape;49;p7"/>
          <p:cNvSpPr txBox="1">
            <a:spLocks noGrp="1"/>
          </p:cNvSpPr>
          <p:nvPr>
            <p:ph type="body" idx="3"/>
          </p:nvPr>
        </p:nvSpPr>
        <p:spPr>
          <a:xfrm>
            <a:off x="6705600" y="1724890"/>
            <a:ext cx="5310832" cy="449985"/>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chemeClr val="dk1"/>
              </a:buClr>
              <a:buSzPts val="2000"/>
              <a:buNone/>
              <a:defRPr sz="20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50" name="Google Shape;50;p7"/>
          <p:cNvSpPr txBox="1">
            <a:spLocks noGrp="1"/>
          </p:cNvSpPr>
          <p:nvPr>
            <p:ph type="body" idx="4"/>
          </p:nvPr>
        </p:nvSpPr>
        <p:spPr>
          <a:xfrm>
            <a:off x="6705600" y="2174875"/>
            <a:ext cx="5310832"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1" name="Google Shape;51;p7"/>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2" name="Google Shape;52;p7"/>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3" name="Google Shape;53;p7"/>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ZA"/>
              <a:t>‹#›</a:t>
            </a:fld>
            <a:endParaRPr dirty="0"/>
          </a:p>
        </p:txBody>
      </p:sp>
    </p:spTree>
    <p:extLst>
      <p:ext uri="{BB962C8B-B14F-4D97-AF65-F5344CB8AC3E}">
        <p14:creationId xmlns:p14="http://schemas.microsoft.com/office/powerpoint/2010/main" val="2301760470"/>
      </p:ext>
    </p:extLst>
  </p:cSld>
  <p:clrMapOvr>
    <a:masterClrMapping/>
  </p:clrMapOvr>
  <mc:AlternateContent xmlns:mc="http://schemas.openxmlformats.org/markup-compatibility/2006" xmlns:p14="http://schemas.microsoft.com/office/powerpoint/2010/main">
    <mc:Choice Requires="p14">
      <p:transition spd="slow" p14:dur="1500">
        <p:fade thruBlk="1"/>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BE02E-1FCF-4846-8C2C-0547A4D2EF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4DF0D6-80DE-FB40-890B-443DAC6265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E0EB34-9AB9-184B-AED9-37F9D7ACB034}"/>
              </a:ext>
            </a:extLst>
          </p:cNvPr>
          <p:cNvSpPr>
            <a:spLocks noGrp="1"/>
          </p:cNvSpPr>
          <p:nvPr>
            <p:ph type="dt" sz="half" idx="10"/>
          </p:nvPr>
        </p:nvSpPr>
        <p:spPr/>
        <p:txBody>
          <a:bodyPr/>
          <a:lstStyle/>
          <a:p>
            <a:fld id="{F7A9E54D-545E-EF49-BBA9-0C3178E725F2}" type="datetimeFigureOut">
              <a:rPr lang="en-US" smtClean="0"/>
              <a:t>8/27/2024</a:t>
            </a:fld>
            <a:endParaRPr lang="en-US"/>
          </a:p>
        </p:txBody>
      </p:sp>
      <p:sp>
        <p:nvSpPr>
          <p:cNvPr id="5" name="Footer Placeholder 4">
            <a:extLst>
              <a:ext uri="{FF2B5EF4-FFF2-40B4-BE49-F238E27FC236}">
                <a16:creationId xmlns:a16="http://schemas.microsoft.com/office/drawing/2014/main" id="{245B0FEB-0EF7-2F42-8F35-1003416195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DF0439-6847-FD40-9A59-BA41DB36AA16}"/>
              </a:ext>
            </a:extLst>
          </p:cNvPr>
          <p:cNvSpPr>
            <a:spLocks noGrp="1"/>
          </p:cNvSpPr>
          <p:nvPr>
            <p:ph type="sldNum" sz="quarter" idx="12"/>
          </p:nvPr>
        </p:nvSpPr>
        <p:spPr/>
        <p:txBody>
          <a:bodyPr/>
          <a:lstStyle/>
          <a:p>
            <a:fld id="{EA6B8D2D-F85C-4648-B88B-DCE93837ED40}" type="slidenum">
              <a:rPr lang="en-US" smtClean="0"/>
              <a:t>‹#›</a:t>
            </a:fld>
            <a:endParaRPr lang="en-US"/>
          </a:p>
        </p:txBody>
      </p:sp>
    </p:spTree>
    <p:extLst>
      <p:ext uri="{BB962C8B-B14F-4D97-AF65-F5344CB8AC3E}">
        <p14:creationId xmlns:p14="http://schemas.microsoft.com/office/powerpoint/2010/main" val="2277427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58EED-395D-4D43-BC7D-9BEBBA067D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328C12-966D-5045-9353-7ABD94B1A59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32C55A-EC9D-1747-9D95-23CBE49BA96D}"/>
              </a:ext>
            </a:extLst>
          </p:cNvPr>
          <p:cNvSpPr>
            <a:spLocks noGrp="1"/>
          </p:cNvSpPr>
          <p:nvPr>
            <p:ph type="dt" sz="half" idx="10"/>
          </p:nvPr>
        </p:nvSpPr>
        <p:spPr/>
        <p:txBody>
          <a:bodyPr/>
          <a:lstStyle/>
          <a:p>
            <a:fld id="{F7A9E54D-545E-EF49-BBA9-0C3178E725F2}" type="datetimeFigureOut">
              <a:rPr lang="en-US" smtClean="0"/>
              <a:t>8/27/2024</a:t>
            </a:fld>
            <a:endParaRPr lang="en-US"/>
          </a:p>
        </p:txBody>
      </p:sp>
      <p:sp>
        <p:nvSpPr>
          <p:cNvPr id="5" name="Footer Placeholder 4">
            <a:extLst>
              <a:ext uri="{FF2B5EF4-FFF2-40B4-BE49-F238E27FC236}">
                <a16:creationId xmlns:a16="http://schemas.microsoft.com/office/drawing/2014/main" id="{DE9D9409-5C27-A849-8808-25915B0B9C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3CAFF2-4938-464E-BBFE-3F261D5611E5}"/>
              </a:ext>
            </a:extLst>
          </p:cNvPr>
          <p:cNvSpPr>
            <a:spLocks noGrp="1"/>
          </p:cNvSpPr>
          <p:nvPr>
            <p:ph type="sldNum" sz="quarter" idx="12"/>
          </p:nvPr>
        </p:nvSpPr>
        <p:spPr/>
        <p:txBody>
          <a:bodyPr/>
          <a:lstStyle/>
          <a:p>
            <a:fld id="{EA6B8D2D-F85C-4648-B88B-DCE93837ED40}" type="slidenum">
              <a:rPr lang="en-US" smtClean="0"/>
              <a:t>‹#›</a:t>
            </a:fld>
            <a:endParaRPr lang="en-US"/>
          </a:p>
        </p:txBody>
      </p:sp>
    </p:spTree>
    <p:extLst>
      <p:ext uri="{BB962C8B-B14F-4D97-AF65-F5344CB8AC3E}">
        <p14:creationId xmlns:p14="http://schemas.microsoft.com/office/powerpoint/2010/main" val="1042201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A3515-6FAF-1840-9817-62D81DBC74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2005EE-EF2C-D546-BE9E-707D2BD443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3D4058C-FD20-C14C-BA08-50542B27EC74}"/>
              </a:ext>
            </a:extLst>
          </p:cNvPr>
          <p:cNvSpPr>
            <a:spLocks noGrp="1"/>
          </p:cNvSpPr>
          <p:nvPr>
            <p:ph type="dt" sz="half" idx="10"/>
          </p:nvPr>
        </p:nvSpPr>
        <p:spPr/>
        <p:txBody>
          <a:bodyPr/>
          <a:lstStyle/>
          <a:p>
            <a:fld id="{F7A9E54D-545E-EF49-BBA9-0C3178E725F2}" type="datetimeFigureOut">
              <a:rPr lang="en-US" smtClean="0"/>
              <a:t>8/27/2024</a:t>
            </a:fld>
            <a:endParaRPr lang="en-US"/>
          </a:p>
        </p:txBody>
      </p:sp>
      <p:sp>
        <p:nvSpPr>
          <p:cNvPr id="5" name="Footer Placeholder 4">
            <a:extLst>
              <a:ext uri="{FF2B5EF4-FFF2-40B4-BE49-F238E27FC236}">
                <a16:creationId xmlns:a16="http://schemas.microsoft.com/office/drawing/2014/main" id="{97974B8E-6CE1-374E-90C4-3DE065D7F7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C91FA0-B041-8747-A211-71EAB0A816A0}"/>
              </a:ext>
            </a:extLst>
          </p:cNvPr>
          <p:cNvSpPr>
            <a:spLocks noGrp="1"/>
          </p:cNvSpPr>
          <p:nvPr>
            <p:ph type="sldNum" sz="quarter" idx="12"/>
          </p:nvPr>
        </p:nvSpPr>
        <p:spPr/>
        <p:txBody>
          <a:bodyPr/>
          <a:lstStyle/>
          <a:p>
            <a:fld id="{EA6B8D2D-F85C-4648-B88B-DCE93837ED40}" type="slidenum">
              <a:rPr lang="en-US" smtClean="0"/>
              <a:t>‹#›</a:t>
            </a:fld>
            <a:endParaRPr lang="en-US"/>
          </a:p>
        </p:txBody>
      </p:sp>
    </p:spTree>
    <p:extLst>
      <p:ext uri="{BB962C8B-B14F-4D97-AF65-F5344CB8AC3E}">
        <p14:creationId xmlns:p14="http://schemas.microsoft.com/office/powerpoint/2010/main" val="2008463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89B92-D15F-F846-9A17-DA33854A82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22327D-15F7-F746-B6FD-01B133D203A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6969B6-A827-5A42-9331-51177918341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7B8126-C255-2140-9B43-85BC443A1D66}"/>
              </a:ext>
            </a:extLst>
          </p:cNvPr>
          <p:cNvSpPr>
            <a:spLocks noGrp="1"/>
          </p:cNvSpPr>
          <p:nvPr>
            <p:ph type="dt" sz="half" idx="10"/>
          </p:nvPr>
        </p:nvSpPr>
        <p:spPr/>
        <p:txBody>
          <a:bodyPr/>
          <a:lstStyle/>
          <a:p>
            <a:fld id="{F7A9E54D-545E-EF49-BBA9-0C3178E725F2}" type="datetimeFigureOut">
              <a:rPr lang="en-US" smtClean="0"/>
              <a:t>8/27/2024</a:t>
            </a:fld>
            <a:endParaRPr lang="en-US"/>
          </a:p>
        </p:txBody>
      </p:sp>
      <p:sp>
        <p:nvSpPr>
          <p:cNvPr id="6" name="Footer Placeholder 5">
            <a:extLst>
              <a:ext uri="{FF2B5EF4-FFF2-40B4-BE49-F238E27FC236}">
                <a16:creationId xmlns:a16="http://schemas.microsoft.com/office/drawing/2014/main" id="{C5F354A8-9840-CE48-B386-D2DA6D4F48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D3C94B-1CC0-8548-8B80-9F55C9A45B68}"/>
              </a:ext>
            </a:extLst>
          </p:cNvPr>
          <p:cNvSpPr>
            <a:spLocks noGrp="1"/>
          </p:cNvSpPr>
          <p:nvPr>
            <p:ph type="sldNum" sz="quarter" idx="12"/>
          </p:nvPr>
        </p:nvSpPr>
        <p:spPr/>
        <p:txBody>
          <a:bodyPr/>
          <a:lstStyle/>
          <a:p>
            <a:fld id="{EA6B8D2D-F85C-4648-B88B-DCE93837ED40}" type="slidenum">
              <a:rPr lang="en-US" smtClean="0"/>
              <a:t>‹#›</a:t>
            </a:fld>
            <a:endParaRPr lang="en-US"/>
          </a:p>
        </p:txBody>
      </p:sp>
    </p:spTree>
    <p:extLst>
      <p:ext uri="{BB962C8B-B14F-4D97-AF65-F5344CB8AC3E}">
        <p14:creationId xmlns:p14="http://schemas.microsoft.com/office/powerpoint/2010/main" val="12246489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568D9F-41F6-584F-A60F-4D2955A2526A}"/>
              </a:ext>
            </a:extLst>
          </p:cNvPr>
          <p:cNvSpPr>
            <a:spLocks noGrp="1"/>
          </p:cNvSpPr>
          <p:nvPr>
            <p:ph type="title"/>
          </p:nvPr>
        </p:nvSpPr>
        <p:spPr>
          <a:xfrm>
            <a:off x="457201" y="365125"/>
            <a:ext cx="10896599" cy="2949575"/>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18718335-4244-2140-8DCF-93F21CB29347}"/>
              </a:ext>
            </a:extLst>
          </p:cNvPr>
          <p:cNvSpPr>
            <a:spLocks noGrp="1"/>
          </p:cNvSpPr>
          <p:nvPr>
            <p:ph type="body" idx="1"/>
          </p:nvPr>
        </p:nvSpPr>
        <p:spPr>
          <a:xfrm>
            <a:off x="457201" y="3461657"/>
            <a:ext cx="10896599" cy="751114"/>
          </a:xfrm>
          <a:prstGeom prst="rect">
            <a:avLst/>
          </a:prstGeom>
        </p:spPr>
        <p:txBody>
          <a:bodyPr vert="horz" lIns="91440" tIns="45720" rIns="91440" bIns="45720" rtlCol="0">
            <a:normAutofit/>
          </a:bodyPr>
          <a:lstStyle/>
          <a:p>
            <a:pPr lvl="0"/>
            <a:endParaRPr lang="en-US" dirty="0"/>
          </a:p>
        </p:txBody>
      </p:sp>
    </p:spTree>
    <p:extLst>
      <p:ext uri="{BB962C8B-B14F-4D97-AF65-F5344CB8AC3E}">
        <p14:creationId xmlns:p14="http://schemas.microsoft.com/office/powerpoint/2010/main" val="1276255268"/>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49" r:id="rId3"/>
    <p:sldLayoutId id="2147483665" r:id="rId4"/>
    <p:sldLayoutId id="2147483666" r:id="rId5"/>
  </p:sldLayoutIdLst>
  <p:txStyles>
    <p:titleStyle>
      <a:lvl1pPr algn="ctr" defTabSz="914400" rtl="0" eaLnBrk="1" latinLnBrk="0" hangingPunct="1">
        <a:lnSpc>
          <a:spcPct val="90000"/>
        </a:lnSpc>
        <a:spcBef>
          <a:spcPct val="0"/>
        </a:spcBef>
        <a:buNone/>
        <a:defRPr sz="4400" b="1" kern="1200">
          <a:solidFill>
            <a:schemeClr val="bg1"/>
          </a:solidFill>
          <a:latin typeface="+mj-lt"/>
          <a:ea typeface="+mj-ea"/>
          <a:cs typeface="+mj-cs"/>
        </a:defRPr>
      </a:lvl1pPr>
    </p:titleStyle>
    <p:bodyStyle>
      <a:lvl1pPr marL="0" indent="0" algn="ctr" defTabSz="914400" rtl="0" eaLnBrk="1" latinLnBrk="0" hangingPunct="1">
        <a:lnSpc>
          <a:spcPct val="90000"/>
        </a:lnSpc>
        <a:spcBef>
          <a:spcPts val="1000"/>
        </a:spcBef>
        <a:buFont typeface="Arial" panose="020B0604020202020204" pitchFamily="34" charset="0"/>
        <a:buNone/>
        <a:defRPr sz="2800" b="1"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FC2ADA-F53E-814C-90AD-21E8137EB2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6DD652-EEE7-F24B-9515-22B0CA5F54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0CC879-60F1-DD45-8470-F42EFC88FD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E54D-545E-EF49-BBA9-0C3178E725F2}" type="datetimeFigureOut">
              <a:rPr lang="en-US" smtClean="0"/>
              <a:t>8/27/2024</a:t>
            </a:fld>
            <a:endParaRPr lang="en-US"/>
          </a:p>
        </p:txBody>
      </p:sp>
      <p:sp>
        <p:nvSpPr>
          <p:cNvPr id="5" name="Footer Placeholder 4">
            <a:extLst>
              <a:ext uri="{FF2B5EF4-FFF2-40B4-BE49-F238E27FC236}">
                <a16:creationId xmlns:a16="http://schemas.microsoft.com/office/drawing/2014/main" id="{F517FE70-0FA2-BA43-9D62-1FB39BF823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704A89-C35B-5047-A53D-C55FEBB5C3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B8D2D-F85C-4648-B88B-DCE93837ED40}" type="slidenum">
              <a:rPr lang="en-US" smtClean="0"/>
              <a:t>‹#›</a:t>
            </a:fld>
            <a:endParaRPr lang="en-US"/>
          </a:p>
        </p:txBody>
      </p:sp>
    </p:spTree>
    <p:extLst>
      <p:ext uri="{BB962C8B-B14F-4D97-AF65-F5344CB8AC3E}">
        <p14:creationId xmlns:p14="http://schemas.microsoft.com/office/powerpoint/2010/main" val="2384817183"/>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3C1C0-4C1F-B74B-80AF-40A02043A7A8}"/>
              </a:ext>
            </a:extLst>
          </p:cNvPr>
          <p:cNvSpPr>
            <a:spLocks noGrp="1"/>
          </p:cNvSpPr>
          <p:nvPr>
            <p:ph type="ctrTitle"/>
          </p:nvPr>
        </p:nvSpPr>
        <p:spPr>
          <a:xfrm>
            <a:off x="280987" y="439616"/>
            <a:ext cx="11630025" cy="2989384"/>
          </a:xfrm>
        </p:spPr>
        <p:txBody>
          <a:bodyPr>
            <a:normAutofit fontScale="90000"/>
          </a:bodyPr>
          <a:lstStyle/>
          <a:p>
            <a:pPr algn="ctr">
              <a:lnSpc>
                <a:spcPct val="150000"/>
              </a:lnSpc>
            </a:pPr>
            <a:br>
              <a:rPr lang="en-ZA" sz="4000" dirty="0">
                <a:effectLst/>
                <a:ea typeface="Calibri" panose="020F0502020204030204" pitchFamily="34" charset="0"/>
              </a:rPr>
            </a:br>
            <a:br>
              <a:rPr lang="en-ZA" sz="4000" dirty="0">
                <a:effectLst/>
                <a:ea typeface="Calibri" panose="020F0502020204030204" pitchFamily="34" charset="0"/>
              </a:rPr>
            </a:br>
            <a:br>
              <a:rPr lang="en-ZA" sz="4000" dirty="0">
                <a:effectLst/>
                <a:ea typeface="Calibri" panose="020F0502020204030204" pitchFamily="34" charset="0"/>
              </a:rPr>
            </a:br>
            <a:r>
              <a:rPr lang="en-ZA" sz="3600" dirty="0">
                <a:effectLst/>
                <a:ea typeface="Calibri" panose="020F0502020204030204" pitchFamily="34" charset="0"/>
              </a:rPr>
              <a:t>Johannesburg Health District Research Conference</a:t>
            </a:r>
            <a:br>
              <a:rPr lang="en-ZA" sz="3600" dirty="0">
                <a:effectLst/>
                <a:ea typeface="Calibri" panose="020F0502020204030204" pitchFamily="34" charset="0"/>
              </a:rPr>
            </a:br>
            <a:r>
              <a:rPr lang="en-ZA" sz="3600" dirty="0">
                <a:effectLst/>
                <a:ea typeface="Calibri" panose="020F0502020204030204" pitchFamily="34" charset="0"/>
              </a:rPr>
              <a:t>Date: 28-29 August 2024</a:t>
            </a:r>
            <a:br>
              <a:rPr lang="en-ZA" sz="3600" dirty="0">
                <a:effectLst/>
                <a:ea typeface="Calibri" panose="020F0502020204030204" pitchFamily="34" charset="0"/>
              </a:rPr>
            </a:br>
            <a:r>
              <a:rPr lang="en-ZA" sz="3600" dirty="0">
                <a:effectLst/>
                <a:ea typeface="Calibri" panose="020F0502020204030204" pitchFamily="34" charset="0"/>
              </a:rPr>
              <a:t>Venue: WITS School of Public Health</a:t>
            </a:r>
            <a:br>
              <a:rPr lang="en-ZA" sz="3600" dirty="0">
                <a:effectLst/>
                <a:ea typeface="Calibri" panose="020F0502020204030204" pitchFamily="34" charset="0"/>
              </a:rPr>
            </a:br>
            <a:r>
              <a:rPr lang="en-ZA" sz="3600" dirty="0">
                <a:ea typeface="Calibri" panose="020F0502020204030204" pitchFamily="34" charset="0"/>
              </a:rPr>
              <a:t>Topic: District Health Plan (DHP) and Research Priorities</a:t>
            </a:r>
            <a:br>
              <a:rPr lang="en-ZA" sz="4000" dirty="0">
                <a:ea typeface="Calibri" panose="020F0502020204030204" pitchFamily="34" charset="0"/>
              </a:rPr>
            </a:br>
            <a:br>
              <a:rPr lang="en-ZA" sz="4000" dirty="0">
                <a:effectLst/>
                <a:ea typeface="Calibri" panose="020F0502020204030204" pitchFamily="34" charset="0"/>
              </a:rPr>
            </a:br>
            <a:br>
              <a:rPr lang="en-ZA" sz="4000" dirty="0">
                <a:effectLst/>
                <a:ea typeface="Calibri" panose="020F0502020204030204" pitchFamily="34" charset="0"/>
              </a:rPr>
            </a:br>
            <a:endParaRPr lang="en-US" sz="4000" b="1" dirty="0">
              <a:solidFill>
                <a:schemeClr val="bg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D0C774AC-01B6-654B-896A-6F5992115CC0}"/>
              </a:ext>
            </a:extLst>
          </p:cNvPr>
          <p:cNvSpPr>
            <a:spLocks noGrp="1"/>
          </p:cNvSpPr>
          <p:nvPr>
            <p:ph type="subTitle" idx="1"/>
          </p:nvPr>
        </p:nvSpPr>
        <p:spPr>
          <a:xfrm>
            <a:off x="668216" y="3587260"/>
            <a:ext cx="10357338" cy="914401"/>
          </a:xfrm>
        </p:spPr>
        <p:txBody>
          <a:bodyPr>
            <a:normAutofit fontScale="70000" lnSpcReduction="20000"/>
          </a:bodyPr>
          <a:lstStyle/>
          <a:p>
            <a:pPr>
              <a:lnSpc>
                <a:spcPct val="150000"/>
              </a:lnSpc>
              <a:spcBef>
                <a:spcPts val="0"/>
              </a:spcBef>
            </a:pPr>
            <a:r>
              <a:rPr lang="en-ZA" sz="2800" dirty="0">
                <a:solidFill>
                  <a:schemeClr val="bg1"/>
                </a:solidFill>
                <a:latin typeface="Arial" panose="020B0604020202020204" pitchFamily="34" charset="0"/>
                <a:ea typeface="Calibri" panose="020F0502020204030204" pitchFamily="34" charset="0"/>
                <a:cs typeface="Arial" panose="020B0604020202020204" pitchFamily="34" charset="0"/>
              </a:rPr>
              <a:t>Presenter: Mr B Sikhakhane </a:t>
            </a:r>
          </a:p>
          <a:p>
            <a:pPr>
              <a:lnSpc>
                <a:spcPct val="150000"/>
              </a:lnSpc>
              <a:spcBef>
                <a:spcPts val="0"/>
              </a:spcBef>
            </a:pPr>
            <a:r>
              <a:rPr lang="en-ZA" sz="2800" dirty="0">
                <a:solidFill>
                  <a:schemeClr val="bg1"/>
                </a:solidFill>
                <a:latin typeface="Arial" panose="020B0604020202020204" pitchFamily="34" charset="0"/>
                <a:ea typeface="Calibri" panose="020F0502020204030204" pitchFamily="34" charset="0"/>
                <a:cs typeface="Arial" panose="020B0604020202020204" pitchFamily="34" charset="0"/>
              </a:rPr>
              <a:t>Deputy Director: Monitoring and Evaluation Johannesburg Health District </a:t>
            </a:r>
            <a:endParaRPr lang="en-US" sz="2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7111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A89A4-F20C-3700-BFFE-66298F7FEDAF}"/>
              </a:ext>
            </a:extLst>
          </p:cNvPr>
          <p:cNvSpPr>
            <a:spLocks noGrp="1"/>
          </p:cNvSpPr>
          <p:nvPr>
            <p:ph type="title"/>
          </p:nvPr>
        </p:nvSpPr>
        <p:spPr/>
        <p:txBody>
          <a:bodyPr/>
          <a:lstStyle/>
          <a:p>
            <a:r>
              <a:rPr lang="en-ZA" dirty="0"/>
              <a:t>DHP 2024/25-2026/27 Aspirations </a:t>
            </a:r>
          </a:p>
        </p:txBody>
      </p:sp>
      <p:graphicFrame>
        <p:nvGraphicFramePr>
          <p:cNvPr id="4" name="Content Placeholder 3">
            <a:extLst>
              <a:ext uri="{FF2B5EF4-FFF2-40B4-BE49-F238E27FC236}">
                <a16:creationId xmlns:a16="http://schemas.microsoft.com/office/drawing/2014/main" id="{7C30F0E4-B66F-9AC3-D921-BEE37E371BB7}"/>
              </a:ext>
            </a:extLst>
          </p:cNvPr>
          <p:cNvGraphicFramePr>
            <a:graphicFrameLocks noGrp="1"/>
          </p:cNvGraphicFramePr>
          <p:nvPr>
            <p:ph idx="1"/>
            <p:extLst>
              <p:ext uri="{D42A27DB-BD31-4B8C-83A1-F6EECF244321}">
                <p14:modId xmlns:p14="http://schemas.microsoft.com/office/powerpoint/2010/main" val="3166966635"/>
              </p:ext>
            </p:extLst>
          </p:nvPr>
        </p:nvGraphicFramePr>
        <p:xfrm>
          <a:off x="1334529" y="1683238"/>
          <a:ext cx="10585326" cy="5059149"/>
        </p:xfrm>
        <a:graphic>
          <a:graphicData uri="http://schemas.openxmlformats.org/drawingml/2006/table">
            <a:tbl>
              <a:tblPr firstRow="1" bandRow="1">
                <a:tableStyleId>{5940675A-B579-460E-94D1-54222C63F5DA}</a:tableStyleId>
              </a:tblPr>
              <a:tblGrid>
                <a:gridCol w="4905850">
                  <a:extLst>
                    <a:ext uri="{9D8B030D-6E8A-4147-A177-3AD203B41FA5}">
                      <a16:colId xmlns:a16="http://schemas.microsoft.com/office/drawing/2014/main" val="3093980624"/>
                    </a:ext>
                  </a:extLst>
                </a:gridCol>
                <a:gridCol w="5679476">
                  <a:extLst>
                    <a:ext uri="{9D8B030D-6E8A-4147-A177-3AD203B41FA5}">
                      <a16:colId xmlns:a16="http://schemas.microsoft.com/office/drawing/2014/main" val="2345590726"/>
                    </a:ext>
                  </a:extLst>
                </a:gridCol>
              </a:tblGrid>
              <a:tr h="391747">
                <a:tc>
                  <a:txBody>
                    <a:bodyPr/>
                    <a:lstStyle/>
                    <a:p>
                      <a:pPr algn="ctr">
                        <a:lnSpc>
                          <a:spcPct val="150000"/>
                        </a:lnSpc>
                        <a:spcAft>
                          <a:spcPts val="0"/>
                        </a:spcAft>
                      </a:pPr>
                      <a:r>
                        <a:rPr lang="en-ZA" sz="1600" b="1" dirty="0"/>
                        <a:t>Aspiration</a:t>
                      </a:r>
                    </a:p>
                  </a:txBody>
                  <a:tcPr anchor="ctr"/>
                </a:tc>
                <a:tc>
                  <a:txBody>
                    <a:bodyPr/>
                    <a:lstStyle/>
                    <a:p>
                      <a:pPr algn="ctr">
                        <a:lnSpc>
                          <a:spcPct val="150000"/>
                        </a:lnSpc>
                        <a:spcAft>
                          <a:spcPts val="0"/>
                        </a:spcAft>
                      </a:pPr>
                      <a:r>
                        <a:rPr lang="en-ZA" sz="1600" b="1" dirty="0"/>
                        <a:t>Rationale</a:t>
                      </a:r>
                    </a:p>
                  </a:txBody>
                  <a:tcPr anchor="ctr"/>
                </a:tc>
                <a:extLst>
                  <a:ext uri="{0D108BD9-81ED-4DB2-BD59-A6C34878D82A}">
                    <a16:rowId xmlns:a16="http://schemas.microsoft.com/office/drawing/2014/main" val="3222119629"/>
                  </a:ext>
                </a:extLst>
              </a:tr>
              <a:tr h="2369000">
                <a:tc>
                  <a:txBody>
                    <a:bodyPr/>
                    <a:lstStyle/>
                    <a:p>
                      <a:pPr>
                        <a:lnSpc>
                          <a:spcPct val="150000"/>
                        </a:lnSpc>
                        <a:spcAft>
                          <a:spcPts val="0"/>
                        </a:spcAft>
                      </a:pPr>
                      <a:r>
                        <a:rPr lang="en-ZA" sz="1600" kern="1200" dirty="0">
                          <a:solidFill>
                            <a:schemeClr val="tx1"/>
                          </a:solidFill>
                          <a:effectLst/>
                          <a:latin typeface="+mn-lt"/>
                          <a:ea typeface="+mn-ea"/>
                          <a:cs typeface="+mn-cs"/>
                        </a:rPr>
                        <a:t>Increase people living with HIV and AIDS with suppressed viral loads to 95% by 2026/27 year  through testing, initiation, and retention on treatment </a:t>
                      </a:r>
                      <a:endParaRPr lang="en-ZA" sz="1600" dirty="0"/>
                    </a:p>
                  </a:txBody>
                  <a:tcPr anchor="ctr"/>
                </a:tc>
                <a:tc>
                  <a:txBody>
                    <a:bodyPr/>
                    <a:lstStyle/>
                    <a:p>
                      <a:pPr marL="285750" lvl="0" indent="-285750" algn="just">
                        <a:lnSpc>
                          <a:spcPct val="150000"/>
                        </a:lnSpc>
                        <a:spcAft>
                          <a:spcPts val="0"/>
                        </a:spcAft>
                        <a:buFont typeface="Wingdings" panose="05000000000000000000" pitchFamily="2" charset="2"/>
                        <a:buChar char="§"/>
                      </a:pPr>
                      <a:r>
                        <a:rPr lang="en-ZA" sz="1600" kern="1200" dirty="0">
                          <a:solidFill>
                            <a:schemeClr val="tx1"/>
                          </a:solidFill>
                          <a:effectLst/>
                          <a:latin typeface="+mn-lt"/>
                          <a:ea typeface="+mn-ea"/>
                          <a:cs typeface="+mn-cs"/>
                        </a:rPr>
                        <a:t>Viral load suppression is not only a reliable and non-patient-based measure of adherence, but it also helps to keep PLHIV healthy and prevents illness. </a:t>
                      </a:r>
                    </a:p>
                    <a:p>
                      <a:pPr marL="285750" indent="-285750" algn="just">
                        <a:lnSpc>
                          <a:spcPct val="150000"/>
                        </a:lnSpc>
                        <a:spcAft>
                          <a:spcPts val="0"/>
                        </a:spcAft>
                        <a:buFont typeface="Wingdings" panose="05000000000000000000" pitchFamily="2" charset="2"/>
                        <a:buChar char="§"/>
                      </a:pPr>
                      <a:r>
                        <a:rPr lang="en-ZA" sz="1600" kern="1200" dirty="0">
                          <a:solidFill>
                            <a:schemeClr val="tx1"/>
                          </a:solidFill>
                          <a:effectLst/>
                          <a:latin typeface="+mn-lt"/>
                          <a:ea typeface="+mn-ea"/>
                          <a:cs typeface="+mn-cs"/>
                        </a:rPr>
                        <a:t>It is against this logic that the district will test for HIV, initiate, and retain clients on treatment to keep them healthy and monitor adherence (viral load suppression) </a:t>
                      </a:r>
                      <a:endParaRPr lang="en-ZA" sz="1600" dirty="0"/>
                    </a:p>
                  </a:txBody>
                  <a:tcPr anchor="ctr"/>
                </a:tc>
                <a:extLst>
                  <a:ext uri="{0D108BD9-81ED-4DB2-BD59-A6C34878D82A}">
                    <a16:rowId xmlns:a16="http://schemas.microsoft.com/office/drawing/2014/main" val="1614177577"/>
                  </a:ext>
                </a:extLst>
              </a:tr>
              <a:tr h="1215660">
                <a:tc>
                  <a:txBody>
                    <a:bodyPr/>
                    <a:lstStyle/>
                    <a:p>
                      <a:pPr algn="just">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Increase TB treatment success rate to 95% by 2026/27 through case identification and diagnosis, treatment initiation and completion (cured and completed treatment)  </a:t>
                      </a:r>
                    </a:p>
                  </a:txBody>
                  <a:tcPr anchor="ctr"/>
                </a:tc>
                <a:tc rowSpan="2">
                  <a:txBody>
                    <a:bodyPr/>
                    <a:lstStyle/>
                    <a:p>
                      <a:pPr marL="342900" marR="0" lvl="0" indent="-342900" algn="just" defTabSz="914400" rtl="0" eaLnBrk="1" fontAlgn="auto" latinLnBrk="0" hangingPunct="1">
                        <a:lnSpc>
                          <a:spcPct val="150000"/>
                        </a:lnSpc>
                        <a:spcBef>
                          <a:spcPts val="0"/>
                        </a:spcBef>
                        <a:spcAft>
                          <a:spcPts val="0"/>
                        </a:spcAft>
                        <a:buClrTx/>
                        <a:buSzTx/>
                        <a:buFont typeface="Symbol" panose="05050102010706020507" pitchFamily="18" charset="2"/>
                        <a:buChar char=""/>
                        <a:tabLst/>
                        <a:defRPr/>
                      </a:pPr>
                      <a:r>
                        <a:rPr lang="en-ZA" sz="1600" kern="1200" dirty="0">
                          <a:solidFill>
                            <a:schemeClr val="tx1"/>
                          </a:solidFill>
                          <a:effectLst/>
                          <a:latin typeface="+mn-lt"/>
                          <a:ea typeface="+mn-ea"/>
                          <a:cs typeface="+mn-cs"/>
                        </a:rPr>
                        <a:t>TB is both preventable and curable and yet it remains one of the leading causes of deaths in the district.  By scaling up TB treatment outcomes through better case identification and management, the district will reduce deaths due to this scourge </a:t>
                      </a:r>
                      <a:endParaRPr lang="en-ZA" sz="1600" dirty="0">
                        <a:latin typeface="+mn-lt"/>
                      </a:endParaRPr>
                    </a:p>
                    <a:p>
                      <a:pPr marL="342900" lvl="0" indent="-342900" algn="just">
                        <a:lnSpc>
                          <a:spcPct val="150000"/>
                        </a:lnSpc>
                        <a:spcAft>
                          <a:spcPts val="0"/>
                        </a:spcAft>
                        <a:buFont typeface="Symbol" panose="05050102010706020507" pitchFamily="18" charset="2"/>
                        <a:buChar char=""/>
                      </a:pPr>
                      <a:endParaRPr lang="en-ZA" sz="1600" dirty="0">
                        <a:effectLst/>
                        <a:latin typeface="+mn-l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040185420"/>
                  </a:ext>
                </a:extLst>
              </a:tr>
              <a:tr h="768893">
                <a:tc>
                  <a:txBody>
                    <a:bodyPr/>
                    <a:lstStyle/>
                    <a:p>
                      <a:pPr algn="just">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Increase MDR-TB treatment success rate to 90%</a:t>
                      </a:r>
                    </a:p>
                  </a:txBody>
                  <a:tcPr anchor="ctr"/>
                </a:tc>
                <a:tc vMerge="1">
                  <a:txBody>
                    <a:bodyPr/>
                    <a:lstStyle/>
                    <a:p>
                      <a:pPr marL="342900" lvl="0" indent="-342900" algn="just">
                        <a:lnSpc>
                          <a:spcPct val="107000"/>
                        </a:lnSpc>
                        <a:spcAft>
                          <a:spcPts val="800"/>
                        </a:spcAft>
                        <a:buFont typeface="Symbol" panose="05050102010706020507" pitchFamily="18" charset="2"/>
                        <a:buChar char=""/>
                      </a:pPr>
                      <a:endParaRPr lang="en-ZA"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8382722"/>
                  </a:ext>
                </a:extLst>
              </a:tr>
            </a:tbl>
          </a:graphicData>
        </a:graphic>
      </p:graphicFrame>
    </p:spTree>
    <p:extLst>
      <p:ext uri="{BB962C8B-B14F-4D97-AF65-F5344CB8AC3E}">
        <p14:creationId xmlns:p14="http://schemas.microsoft.com/office/powerpoint/2010/main" val="3775118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A89A4-F20C-3700-BFFE-66298F7FEDAF}"/>
              </a:ext>
            </a:extLst>
          </p:cNvPr>
          <p:cNvSpPr>
            <a:spLocks noGrp="1"/>
          </p:cNvSpPr>
          <p:nvPr>
            <p:ph type="title"/>
          </p:nvPr>
        </p:nvSpPr>
        <p:spPr/>
        <p:txBody>
          <a:bodyPr/>
          <a:lstStyle/>
          <a:p>
            <a:r>
              <a:rPr lang="en-ZA" dirty="0"/>
              <a:t>DHP 2024/25-2026/27 Aspiration  </a:t>
            </a:r>
          </a:p>
        </p:txBody>
      </p:sp>
      <p:graphicFrame>
        <p:nvGraphicFramePr>
          <p:cNvPr id="4" name="Content Placeholder 3">
            <a:extLst>
              <a:ext uri="{FF2B5EF4-FFF2-40B4-BE49-F238E27FC236}">
                <a16:creationId xmlns:a16="http://schemas.microsoft.com/office/drawing/2014/main" id="{7C30F0E4-B66F-9AC3-D921-BEE37E371BB7}"/>
              </a:ext>
            </a:extLst>
          </p:cNvPr>
          <p:cNvGraphicFramePr>
            <a:graphicFrameLocks noGrp="1"/>
          </p:cNvGraphicFramePr>
          <p:nvPr>
            <p:ph idx="1"/>
            <p:extLst>
              <p:ext uri="{D42A27DB-BD31-4B8C-83A1-F6EECF244321}">
                <p14:modId xmlns:p14="http://schemas.microsoft.com/office/powerpoint/2010/main" val="2594747668"/>
              </p:ext>
            </p:extLst>
          </p:nvPr>
        </p:nvGraphicFramePr>
        <p:xfrm>
          <a:off x="1334530" y="1616106"/>
          <a:ext cx="10585326" cy="4939792"/>
        </p:xfrm>
        <a:graphic>
          <a:graphicData uri="http://schemas.openxmlformats.org/drawingml/2006/table">
            <a:tbl>
              <a:tblPr firstRow="1" bandRow="1">
                <a:tableStyleId>{5940675A-B579-460E-94D1-54222C63F5DA}</a:tableStyleId>
              </a:tblPr>
              <a:tblGrid>
                <a:gridCol w="3729840">
                  <a:extLst>
                    <a:ext uri="{9D8B030D-6E8A-4147-A177-3AD203B41FA5}">
                      <a16:colId xmlns:a16="http://schemas.microsoft.com/office/drawing/2014/main" val="3093980624"/>
                    </a:ext>
                  </a:extLst>
                </a:gridCol>
                <a:gridCol w="6855486">
                  <a:extLst>
                    <a:ext uri="{9D8B030D-6E8A-4147-A177-3AD203B41FA5}">
                      <a16:colId xmlns:a16="http://schemas.microsoft.com/office/drawing/2014/main" val="2345590726"/>
                    </a:ext>
                  </a:extLst>
                </a:gridCol>
              </a:tblGrid>
              <a:tr h="399549">
                <a:tc>
                  <a:txBody>
                    <a:bodyPr/>
                    <a:lstStyle/>
                    <a:p>
                      <a:pPr algn="ctr">
                        <a:lnSpc>
                          <a:spcPct val="150000"/>
                        </a:lnSpc>
                        <a:spcAft>
                          <a:spcPts val="0"/>
                        </a:spcAft>
                      </a:pPr>
                      <a:r>
                        <a:rPr lang="en-ZA" sz="1600" b="1" dirty="0">
                          <a:latin typeface="+mn-lt"/>
                        </a:rPr>
                        <a:t>Aspiration</a:t>
                      </a:r>
                    </a:p>
                  </a:txBody>
                  <a:tcPr anchor="ctr"/>
                </a:tc>
                <a:tc>
                  <a:txBody>
                    <a:bodyPr/>
                    <a:lstStyle/>
                    <a:p>
                      <a:pPr algn="ctr">
                        <a:lnSpc>
                          <a:spcPct val="150000"/>
                        </a:lnSpc>
                        <a:spcAft>
                          <a:spcPts val="0"/>
                        </a:spcAft>
                      </a:pPr>
                      <a:r>
                        <a:rPr lang="en-ZA" sz="1600" b="1" dirty="0">
                          <a:latin typeface="+mn-lt"/>
                        </a:rPr>
                        <a:t>Rationale</a:t>
                      </a:r>
                    </a:p>
                  </a:txBody>
                  <a:tcPr anchor="ctr"/>
                </a:tc>
                <a:extLst>
                  <a:ext uri="{0D108BD9-81ED-4DB2-BD59-A6C34878D82A}">
                    <a16:rowId xmlns:a16="http://schemas.microsoft.com/office/drawing/2014/main" val="3222119629"/>
                  </a:ext>
                </a:extLst>
              </a:tr>
              <a:tr h="1108983">
                <a:tc>
                  <a:txBody>
                    <a:bodyPr/>
                    <a:lstStyle/>
                    <a:p>
                      <a:pPr algn="just">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Reduce deaths due malaria &lt; 1% by 2026/27 year </a:t>
                      </a:r>
                    </a:p>
                  </a:txBody>
                  <a:tcPr anchor="ctr"/>
                </a:tc>
                <a:tc>
                  <a:txBody>
                    <a:bodyPr/>
                    <a:lstStyle/>
                    <a:p>
                      <a:pPr marL="285750" indent="-285750" algn="just">
                        <a:lnSpc>
                          <a:spcPct val="150000"/>
                        </a:lnSpc>
                        <a:spcAft>
                          <a:spcPts val="0"/>
                        </a:spcAft>
                        <a:buFont typeface="Wingdings" panose="05000000000000000000" pitchFamily="2" charset="2"/>
                        <a:buChar char="§"/>
                      </a:pPr>
                      <a:r>
                        <a:rPr lang="en-ZA" sz="1600" dirty="0">
                          <a:effectLst/>
                          <a:latin typeface="+mn-lt"/>
                          <a:ea typeface="Calibri" panose="020F0502020204030204" pitchFamily="34" charset="0"/>
                          <a:cs typeface="Times New Roman" panose="02020603050405020304" pitchFamily="18" charset="0"/>
                        </a:rPr>
                        <a:t>To rapidly </a:t>
                      </a:r>
                      <a:r>
                        <a:rPr lang="en-ZA" sz="1600" dirty="0">
                          <a:solidFill>
                            <a:srgbClr val="202124"/>
                          </a:solidFill>
                          <a:effectLst/>
                          <a:latin typeface="+mn-lt"/>
                          <a:ea typeface="Calibri" panose="020F0502020204030204" pitchFamily="34" charset="0"/>
                          <a:cs typeface="Times New Roman" panose="02020603050405020304" pitchFamily="18" charset="0"/>
                        </a:rPr>
                        <a:t>diagnose and better treat malaria through an active surveillance system continue to curtail deaths due to malaria and prevent further spread. </a:t>
                      </a:r>
                      <a:endParaRPr lang="en-ZA" sz="1600" dirty="0">
                        <a:effectLst/>
                        <a:latin typeface="+mn-l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029534692"/>
                  </a:ext>
                </a:extLst>
              </a:tr>
              <a:tr h="1463701">
                <a:tc>
                  <a:txBody>
                    <a:bodyPr/>
                    <a:lstStyle/>
                    <a:p>
                      <a:pPr>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Men and Women 18 years and older with diabetes managed (identification and treatment)</a:t>
                      </a:r>
                    </a:p>
                  </a:txBody>
                  <a:tcPr anchor="ctr"/>
                </a:tc>
                <a:tc>
                  <a:txBody>
                    <a:bodyPr/>
                    <a:lstStyle/>
                    <a:p>
                      <a:pPr marL="342900" lvl="0" indent="-342900">
                        <a:lnSpc>
                          <a:spcPct val="150000"/>
                        </a:lnSpc>
                        <a:spcAft>
                          <a:spcPts val="0"/>
                        </a:spcAft>
                        <a:buFont typeface="Wingdings" panose="05000000000000000000" pitchFamily="2" charset="2"/>
                        <a:buChar char="§"/>
                      </a:pPr>
                      <a:r>
                        <a:rPr lang="en-ZA" sz="1600" dirty="0">
                          <a:solidFill>
                            <a:srgbClr val="000000"/>
                          </a:solidFill>
                          <a:effectLst/>
                          <a:latin typeface="+mn-lt"/>
                          <a:ea typeface="Calibri" panose="020F0502020204030204" pitchFamily="34" charset="0"/>
                          <a:cs typeface="Times New Roman" panose="02020603050405020304" pitchFamily="18" charset="0"/>
                        </a:rPr>
                        <a:t>Untreated/uncontrolled diabetes can lead to complications such as heart</a:t>
                      </a:r>
                      <a:r>
                        <a:rPr lang="en-ZA" sz="1600" dirty="0">
                          <a:solidFill>
                            <a:srgbClr val="202124"/>
                          </a:solidFill>
                          <a:effectLst/>
                          <a:latin typeface="+mn-lt"/>
                          <a:ea typeface="Times New Roman" panose="02020603050405020304" pitchFamily="18" charset="0"/>
                          <a:cs typeface="Times New Roman" panose="02020603050405020304" pitchFamily="18" charset="0"/>
                        </a:rPr>
                        <a:t> disease, stroke, kidney damage and nerve damage. </a:t>
                      </a:r>
                      <a:r>
                        <a:rPr lang="en-ZA" sz="1600" dirty="0">
                          <a:solidFill>
                            <a:srgbClr val="202124"/>
                          </a:solidFill>
                          <a:effectLst/>
                          <a:latin typeface="+mn-lt"/>
                          <a:ea typeface="Calibri" panose="020F0502020204030204" pitchFamily="34" charset="0"/>
                          <a:cs typeface="Times New Roman" panose="02020603050405020304" pitchFamily="18" charset="0"/>
                        </a:rPr>
                        <a:t> </a:t>
                      </a:r>
                      <a:endParaRPr lang="en-ZA" sz="1600" dirty="0">
                        <a:effectLst/>
                        <a:latin typeface="+mn-l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en-ZA" sz="1600" dirty="0">
                          <a:solidFill>
                            <a:srgbClr val="202124"/>
                          </a:solidFill>
                          <a:effectLst/>
                          <a:latin typeface="+mn-lt"/>
                          <a:ea typeface="Calibri" panose="020F0502020204030204" pitchFamily="34" charset="0"/>
                          <a:cs typeface="Times New Roman" panose="02020603050405020304" pitchFamily="18" charset="0"/>
                        </a:rPr>
                        <a:t>To prevent and manage the condition and prevent associated complications </a:t>
                      </a:r>
                      <a:endParaRPr lang="en-ZA" sz="1600" dirty="0">
                        <a:effectLst/>
                        <a:latin typeface="+mn-l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095845429"/>
                  </a:ext>
                </a:extLst>
              </a:tr>
              <a:tr h="1579253">
                <a:tc>
                  <a:txBody>
                    <a:bodyPr/>
                    <a:lstStyle/>
                    <a:p>
                      <a:pPr>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Men and Women 18 years and older with hypertension managed (identification and treatment)</a:t>
                      </a:r>
                    </a:p>
                  </a:txBody>
                  <a:tcPr anchor="ctr"/>
                </a:tc>
                <a:tc>
                  <a:txBody>
                    <a:bodyPr/>
                    <a:lstStyle/>
                    <a:p>
                      <a:pPr marL="342900" lvl="0" indent="-342900" algn="just">
                        <a:lnSpc>
                          <a:spcPct val="150000"/>
                        </a:lnSpc>
                        <a:spcAft>
                          <a:spcPts val="0"/>
                        </a:spcAft>
                        <a:buFont typeface="Wingdings" panose="05000000000000000000" pitchFamily="2" charset="2"/>
                        <a:buChar char="§"/>
                      </a:pPr>
                      <a:r>
                        <a:rPr lang="en-ZA" sz="1600" dirty="0">
                          <a:solidFill>
                            <a:srgbClr val="202124"/>
                          </a:solidFill>
                          <a:effectLst/>
                          <a:latin typeface="+mn-lt"/>
                          <a:ea typeface="Calibri" panose="020F0502020204030204" pitchFamily="34" charset="0"/>
                          <a:cs typeface="Times New Roman" panose="02020603050405020304" pitchFamily="18" charset="0"/>
                        </a:rPr>
                        <a:t>Untreated/uncontrolled, hypertension is the single largest contributor to cardiovascular disease, causing stroke, heart failure, and coronary artery disease, and is a major contributor to kidney disease. </a:t>
                      </a:r>
                      <a:endParaRPr lang="en-ZA" sz="1600" dirty="0">
                        <a:effectLst/>
                        <a:latin typeface="+mn-l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en-ZA" sz="1600" dirty="0">
                          <a:solidFill>
                            <a:srgbClr val="202124"/>
                          </a:solidFill>
                          <a:effectLst/>
                          <a:latin typeface="+mn-lt"/>
                          <a:ea typeface="Calibri" panose="020F0502020204030204" pitchFamily="34" charset="0"/>
                          <a:cs typeface="Times New Roman" panose="02020603050405020304" pitchFamily="18" charset="0"/>
                        </a:rPr>
                        <a:t>To prevent and if already diagnosed to manage the conditions and prevent associated complications </a:t>
                      </a:r>
                      <a:endParaRPr lang="en-ZA" sz="1600" dirty="0">
                        <a:effectLst/>
                        <a:latin typeface="+mn-l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978223556"/>
                  </a:ext>
                </a:extLst>
              </a:tr>
            </a:tbl>
          </a:graphicData>
        </a:graphic>
      </p:graphicFrame>
    </p:spTree>
    <p:extLst>
      <p:ext uri="{BB962C8B-B14F-4D97-AF65-F5344CB8AC3E}">
        <p14:creationId xmlns:p14="http://schemas.microsoft.com/office/powerpoint/2010/main" val="3914328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A89A4-F20C-3700-BFFE-66298F7FEDAF}"/>
              </a:ext>
            </a:extLst>
          </p:cNvPr>
          <p:cNvSpPr>
            <a:spLocks noGrp="1"/>
          </p:cNvSpPr>
          <p:nvPr>
            <p:ph type="title"/>
          </p:nvPr>
        </p:nvSpPr>
        <p:spPr/>
        <p:txBody>
          <a:bodyPr/>
          <a:lstStyle/>
          <a:p>
            <a:r>
              <a:rPr lang="en-ZA" dirty="0"/>
              <a:t>DHP 2024/25-2026/27</a:t>
            </a:r>
          </a:p>
        </p:txBody>
      </p:sp>
      <p:graphicFrame>
        <p:nvGraphicFramePr>
          <p:cNvPr id="4" name="Content Placeholder 3">
            <a:extLst>
              <a:ext uri="{FF2B5EF4-FFF2-40B4-BE49-F238E27FC236}">
                <a16:creationId xmlns:a16="http://schemas.microsoft.com/office/drawing/2014/main" id="{7C30F0E4-B66F-9AC3-D921-BEE37E371BB7}"/>
              </a:ext>
            </a:extLst>
          </p:cNvPr>
          <p:cNvGraphicFramePr>
            <a:graphicFrameLocks noGrp="1"/>
          </p:cNvGraphicFramePr>
          <p:nvPr>
            <p:ph idx="1"/>
            <p:extLst>
              <p:ext uri="{D42A27DB-BD31-4B8C-83A1-F6EECF244321}">
                <p14:modId xmlns:p14="http://schemas.microsoft.com/office/powerpoint/2010/main" val="2889955167"/>
              </p:ext>
            </p:extLst>
          </p:nvPr>
        </p:nvGraphicFramePr>
        <p:xfrm>
          <a:off x="1334529" y="1683241"/>
          <a:ext cx="10585326" cy="5072451"/>
        </p:xfrm>
        <a:graphic>
          <a:graphicData uri="http://schemas.openxmlformats.org/drawingml/2006/table">
            <a:tbl>
              <a:tblPr firstRow="1" bandRow="1">
                <a:tableStyleId>{5940675A-B579-460E-94D1-54222C63F5DA}</a:tableStyleId>
              </a:tblPr>
              <a:tblGrid>
                <a:gridCol w="5593809">
                  <a:extLst>
                    <a:ext uri="{9D8B030D-6E8A-4147-A177-3AD203B41FA5}">
                      <a16:colId xmlns:a16="http://schemas.microsoft.com/office/drawing/2014/main" val="3093980624"/>
                    </a:ext>
                  </a:extLst>
                </a:gridCol>
                <a:gridCol w="4991517">
                  <a:extLst>
                    <a:ext uri="{9D8B030D-6E8A-4147-A177-3AD203B41FA5}">
                      <a16:colId xmlns:a16="http://schemas.microsoft.com/office/drawing/2014/main" val="2345590726"/>
                    </a:ext>
                  </a:extLst>
                </a:gridCol>
              </a:tblGrid>
              <a:tr h="382730">
                <a:tc>
                  <a:txBody>
                    <a:bodyPr/>
                    <a:lstStyle/>
                    <a:p>
                      <a:pPr algn="ctr">
                        <a:lnSpc>
                          <a:spcPct val="150000"/>
                        </a:lnSpc>
                        <a:spcAft>
                          <a:spcPts val="0"/>
                        </a:spcAft>
                      </a:pPr>
                      <a:r>
                        <a:rPr lang="en-ZA" sz="1600" b="1" dirty="0">
                          <a:latin typeface="+mn-lt"/>
                        </a:rPr>
                        <a:t>Aspiration</a:t>
                      </a:r>
                    </a:p>
                  </a:txBody>
                  <a:tcPr/>
                </a:tc>
                <a:tc>
                  <a:txBody>
                    <a:bodyPr/>
                    <a:lstStyle/>
                    <a:p>
                      <a:pPr algn="ctr">
                        <a:lnSpc>
                          <a:spcPct val="150000"/>
                        </a:lnSpc>
                        <a:spcAft>
                          <a:spcPts val="0"/>
                        </a:spcAft>
                      </a:pPr>
                      <a:r>
                        <a:rPr lang="en-ZA" sz="1600" b="1" dirty="0">
                          <a:latin typeface="+mn-lt"/>
                        </a:rPr>
                        <a:t>Rationale</a:t>
                      </a:r>
                    </a:p>
                  </a:txBody>
                  <a:tcPr/>
                </a:tc>
                <a:extLst>
                  <a:ext uri="{0D108BD9-81ED-4DB2-BD59-A6C34878D82A}">
                    <a16:rowId xmlns:a16="http://schemas.microsoft.com/office/drawing/2014/main" val="3222119629"/>
                  </a:ext>
                </a:extLst>
              </a:tr>
              <a:tr h="382730">
                <a:tc>
                  <a:txBody>
                    <a:bodyPr/>
                    <a:lstStyle/>
                    <a:p>
                      <a:pPr>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School Grade 1 learners screened</a:t>
                      </a:r>
                    </a:p>
                  </a:txBody>
                  <a:tcPr anchor="ctr"/>
                </a:tc>
                <a:tc rowSpan="2">
                  <a:txBody>
                    <a:bodyPr/>
                    <a:lstStyle/>
                    <a:p>
                      <a:pPr marL="285750" indent="-285750" algn="just">
                        <a:lnSpc>
                          <a:spcPct val="150000"/>
                        </a:lnSpc>
                        <a:spcAft>
                          <a:spcPts val="0"/>
                        </a:spcAft>
                        <a:buFont typeface="Wingdings" panose="05000000000000000000" pitchFamily="2" charset="2"/>
                        <a:buChar char="§"/>
                      </a:pPr>
                      <a:r>
                        <a:rPr lang="en-ZA" sz="1600" kern="1200" dirty="0">
                          <a:solidFill>
                            <a:schemeClr val="tx1"/>
                          </a:solidFill>
                          <a:effectLst/>
                          <a:latin typeface="+mn-lt"/>
                          <a:ea typeface="+mn-ea"/>
                          <a:cs typeface="+mn-cs"/>
                        </a:rPr>
                        <a:t>Is not only to identify avoidable health problems that may constitute barriers to learning, but also as an opportunity of healthy development in children </a:t>
                      </a:r>
                      <a:endParaRPr lang="en-ZA" sz="1600" dirty="0">
                        <a:effectLst/>
                        <a:latin typeface="+mn-l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029534692"/>
                  </a:ext>
                </a:extLst>
              </a:tr>
              <a:tr h="1019356">
                <a:tc>
                  <a:txBody>
                    <a:bodyPr/>
                    <a:lstStyle/>
                    <a:p>
                      <a:pPr>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School Grade 8 learners screened</a:t>
                      </a:r>
                    </a:p>
                  </a:txBody>
                  <a:tcPr anchor="ctr"/>
                </a:tc>
                <a:tc vMerge="1">
                  <a:txBody>
                    <a:bodyPr/>
                    <a:lstStyle/>
                    <a:p>
                      <a:pPr marL="342900" lvl="0" indent="-342900">
                        <a:lnSpc>
                          <a:spcPct val="107000"/>
                        </a:lnSpc>
                        <a:spcAft>
                          <a:spcPts val="300"/>
                        </a:spcAft>
                        <a:buFont typeface="Symbol" panose="05050102010706020507" pitchFamily="18" charset="2"/>
                        <a:buChar char=""/>
                      </a:pPr>
                      <a:endParaRPr lang="en-ZA"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5845429"/>
                  </a:ext>
                </a:extLst>
              </a:tr>
              <a:tr h="722516">
                <a:tc>
                  <a:txBody>
                    <a:bodyPr/>
                    <a:lstStyle/>
                    <a:p>
                      <a:pPr>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Increase % of PHC facilities that qualify as Ideal clinics from 75% to 95% by 2026/27 </a:t>
                      </a:r>
                    </a:p>
                  </a:txBody>
                  <a:tcPr anchor="ctr"/>
                </a:tc>
                <a:tc rowSpan="4">
                  <a:txBody>
                    <a:bodyPr/>
                    <a:lstStyle/>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ZA" sz="1600" kern="1200" dirty="0">
                          <a:solidFill>
                            <a:schemeClr val="tx1"/>
                          </a:solidFill>
                          <a:effectLst/>
                          <a:latin typeface="+mn-lt"/>
                          <a:ea typeface="+mn-ea"/>
                          <a:cs typeface="+mn-cs"/>
                        </a:rPr>
                        <a:t>Increasing the number of PHC qualifying as ideal clinics infers that infrastructural, safety issues, availability of medication and other supplies are implemented to comply with the ideal clinic standards and thus improving quality of health</a:t>
                      </a:r>
                      <a:endParaRPr lang="en-ZA" sz="1600" dirty="0">
                        <a:effectLst/>
                        <a:latin typeface="+mn-l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978223556"/>
                  </a:ext>
                </a:extLst>
              </a:tr>
              <a:tr h="722516">
                <a:tc>
                  <a:txBody>
                    <a:bodyPr/>
                    <a:lstStyle/>
                    <a:p>
                      <a:pPr>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Increase % of patients satisfied with their experience of care in public health facilities from 75% to 95% by 2026/27 </a:t>
                      </a:r>
                    </a:p>
                  </a:txBody>
                  <a:tcPr anchor="ctr"/>
                </a:tc>
                <a:tc vMerge="1">
                  <a:txBody>
                    <a:bodyPr/>
                    <a:lstStyle/>
                    <a:p>
                      <a:pPr marL="342900" lvl="0" indent="-342900" algn="just">
                        <a:lnSpc>
                          <a:spcPct val="107000"/>
                        </a:lnSpc>
                        <a:buFont typeface="Symbol" panose="05050102010706020507" pitchFamily="18" charset="2"/>
                        <a:buChar char=""/>
                      </a:pPr>
                      <a:endParaRPr lang="en-ZA"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49805742"/>
                  </a:ext>
                </a:extLst>
              </a:tr>
              <a:tr h="722516">
                <a:tc>
                  <a:txBody>
                    <a:bodyPr/>
                    <a:lstStyle/>
                    <a:p>
                      <a:pPr>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Increase % of health facilities compliant with Occupational Health and Safety Standards to 100% by 2026/27 </a:t>
                      </a:r>
                    </a:p>
                  </a:txBody>
                  <a:tcPr anchor="ctr"/>
                </a:tc>
                <a:tc vMerge="1">
                  <a:txBody>
                    <a:bodyPr/>
                    <a:lstStyle/>
                    <a:p>
                      <a:pPr marL="342900" lvl="0" indent="-342900" algn="just">
                        <a:lnSpc>
                          <a:spcPct val="107000"/>
                        </a:lnSpc>
                        <a:buFont typeface="Symbol" panose="05050102010706020507" pitchFamily="18" charset="2"/>
                        <a:buChar char=""/>
                      </a:pPr>
                      <a:endParaRPr lang="en-ZA"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20508155"/>
                  </a:ext>
                </a:extLst>
              </a:tr>
              <a:tr h="817951">
                <a:tc>
                  <a:txBody>
                    <a:bodyPr/>
                    <a:lstStyle/>
                    <a:p>
                      <a:pPr>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Health facilities refurbished and adequately maintained to ensure effective service delivery</a:t>
                      </a:r>
                    </a:p>
                  </a:txBody>
                  <a:tcPr anchor="ctr"/>
                </a:tc>
                <a:tc vMerge="1">
                  <a:txBody>
                    <a:bodyPr/>
                    <a:lstStyle/>
                    <a:p>
                      <a:pPr marL="342900" lvl="0" indent="-342900" algn="just">
                        <a:lnSpc>
                          <a:spcPct val="107000"/>
                        </a:lnSpc>
                        <a:buFont typeface="Symbol" panose="05050102010706020507" pitchFamily="18" charset="2"/>
                        <a:buChar char=""/>
                      </a:pPr>
                      <a:endParaRPr lang="en-ZA" sz="14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0132555"/>
                  </a:ext>
                </a:extLst>
              </a:tr>
            </a:tbl>
          </a:graphicData>
        </a:graphic>
      </p:graphicFrame>
    </p:spTree>
    <p:extLst>
      <p:ext uri="{BB962C8B-B14F-4D97-AF65-F5344CB8AC3E}">
        <p14:creationId xmlns:p14="http://schemas.microsoft.com/office/powerpoint/2010/main" val="3329123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A89A4-F20C-3700-BFFE-66298F7FEDAF}"/>
              </a:ext>
            </a:extLst>
          </p:cNvPr>
          <p:cNvSpPr>
            <a:spLocks noGrp="1"/>
          </p:cNvSpPr>
          <p:nvPr>
            <p:ph type="title"/>
          </p:nvPr>
        </p:nvSpPr>
        <p:spPr/>
        <p:txBody>
          <a:bodyPr/>
          <a:lstStyle/>
          <a:p>
            <a:r>
              <a:rPr lang="en-ZA" dirty="0"/>
              <a:t>DHP 2024/25-2026/27 Aspirations </a:t>
            </a:r>
          </a:p>
        </p:txBody>
      </p:sp>
      <p:graphicFrame>
        <p:nvGraphicFramePr>
          <p:cNvPr id="4" name="Content Placeholder 3">
            <a:extLst>
              <a:ext uri="{FF2B5EF4-FFF2-40B4-BE49-F238E27FC236}">
                <a16:creationId xmlns:a16="http://schemas.microsoft.com/office/drawing/2014/main" id="{7C30F0E4-B66F-9AC3-D921-BEE37E371BB7}"/>
              </a:ext>
            </a:extLst>
          </p:cNvPr>
          <p:cNvGraphicFramePr>
            <a:graphicFrameLocks noGrp="1"/>
          </p:cNvGraphicFramePr>
          <p:nvPr>
            <p:ph idx="1"/>
            <p:extLst>
              <p:ext uri="{D42A27DB-BD31-4B8C-83A1-F6EECF244321}">
                <p14:modId xmlns:p14="http://schemas.microsoft.com/office/powerpoint/2010/main" val="2427153883"/>
              </p:ext>
            </p:extLst>
          </p:nvPr>
        </p:nvGraphicFramePr>
        <p:xfrm>
          <a:off x="1195754" y="1635369"/>
          <a:ext cx="10724101" cy="5058170"/>
        </p:xfrm>
        <a:graphic>
          <a:graphicData uri="http://schemas.openxmlformats.org/drawingml/2006/table">
            <a:tbl>
              <a:tblPr firstRow="1" bandRow="1">
                <a:tableStyleId>{5940675A-B579-460E-94D1-54222C63F5DA}</a:tableStyleId>
              </a:tblPr>
              <a:tblGrid>
                <a:gridCol w="5627077">
                  <a:extLst>
                    <a:ext uri="{9D8B030D-6E8A-4147-A177-3AD203B41FA5}">
                      <a16:colId xmlns:a16="http://schemas.microsoft.com/office/drawing/2014/main" val="3093980624"/>
                    </a:ext>
                  </a:extLst>
                </a:gridCol>
                <a:gridCol w="5097024">
                  <a:extLst>
                    <a:ext uri="{9D8B030D-6E8A-4147-A177-3AD203B41FA5}">
                      <a16:colId xmlns:a16="http://schemas.microsoft.com/office/drawing/2014/main" val="2345590726"/>
                    </a:ext>
                  </a:extLst>
                </a:gridCol>
              </a:tblGrid>
              <a:tr h="314381">
                <a:tc>
                  <a:txBody>
                    <a:bodyPr/>
                    <a:lstStyle/>
                    <a:p>
                      <a:pPr algn="ctr">
                        <a:lnSpc>
                          <a:spcPct val="100000"/>
                        </a:lnSpc>
                        <a:spcAft>
                          <a:spcPts val="0"/>
                        </a:spcAft>
                      </a:pPr>
                      <a:r>
                        <a:rPr lang="en-ZA" sz="1600" b="1" dirty="0">
                          <a:latin typeface="+mn-lt"/>
                        </a:rPr>
                        <a:t>Aspiration</a:t>
                      </a:r>
                    </a:p>
                  </a:txBody>
                  <a:tcPr/>
                </a:tc>
                <a:tc>
                  <a:txBody>
                    <a:bodyPr/>
                    <a:lstStyle/>
                    <a:p>
                      <a:pPr algn="ctr">
                        <a:lnSpc>
                          <a:spcPct val="100000"/>
                        </a:lnSpc>
                        <a:spcAft>
                          <a:spcPts val="0"/>
                        </a:spcAft>
                      </a:pPr>
                      <a:r>
                        <a:rPr lang="en-ZA" sz="1600" b="1" dirty="0">
                          <a:latin typeface="+mn-lt"/>
                        </a:rPr>
                        <a:t>Rationale</a:t>
                      </a:r>
                    </a:p>
                  </a:txBody>
                  <a:tcPr/>
                </a:tc>
                <a:extLst>
                  <a:ext uri="{0D108BD9-81ED-4DB2-BD59-A6C34878D82A}">
                    <a16:rowId xmlns:a16="http://schemas.microsoft.com/office/drawing/2014/main" val="3222119629"/>
                  </a:ext>
                </a:extLst>
              </a:tr>
              <a:tr h="1228944">
                <a:tc>
                  <a:txBody>
                    <a:bodyPr/>
                    <a:lstStyle/>
                    <a:p>
                      <a:pPr algn="just">
                        <a:lnSpc>
                          <a:spcPct val="100000"/>
                        </a:lnSpc>
                        <a:spcAft>
                          <a:spcPts val="0"/>
                        </a:spcAft>
                      </a:pPr>
                      <a:r>
                        <a:rPr lang="en-ZA" sz="1600" dirty="0">
                          <a:effectLst/>
                          <a:latin typeface="+mn-lt"/>
                          <a:ea typeface="Calibri" panose="020F0502020204030204" pitchFamily="34" charset="0"/>
                          <a:cs typeface="Times New Roman" panose="02020603050405020304" pitchFamily="18" charset="0"/>
                        </a:rPr>
                        <a:t>Increase number of patients enrolled on centralized chronic medicine dispensing and distribution programme (CCMDD)  </a:t>
                      </a:r>
                    </a:p>
                  </a:txBody>
                  <a:tcPr anchor="ctr"/>
                </a:tc>
                <a:tc>
                  <a:txBody>
                    <a:bodyPr/>
                    <a:lstStyle/>
                    <a:p>
                      <a:pPr marL="285750" indent="-285750" algn="just">
                        <a:lnSpc>
                          <a:spcPct val="100000"/>
                        </a:lnSpc>
                        <a:spcAft>
                          <a:spcPts val="0"/>
                        </a:spcAft>
                        <a:buFont typeface="Wingdings" panose="05000000000000000000" pitchFamily="2" charset="2"/>
                        <a:buChar char="§"/>
                      </a:pPr>
                      <a:r>
                        <a:rPr lang="en-ZA" sz="1600" dirty="0">
                          <a:solidFill>
                            <a:srgbClr val="000000"/>
                          </a:solidFill>
                          <a:effectLst/>
                          <a:latin typeface="+mn-lt"/>
                          <a:ea typeface="Calibri" panose="020F0502020204030204" pitchFamily="34" charset="0"/>
                          <a:cs typeface="Times New Roman" panose="02020603050405020304" pitchFamily="18" charset="0"/>
                        </a:rPr>
                        <a:t>Is to make collecting chronic medication more accessible as stable patients pick their medication at points nearest/convenient to them away from health facilities and therefore decrease waiting times and over-crowding in health facilities </a:t>
                      </a:r>
                      <a:endParaRPr lang="en-ZA" sz="1600" dirty="0">
                        <a:effectLst/>
                        <a:latin typeface="+mn-l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029534692"/>
                  </a:ext>
                </a:extLst>
              </a:tr>
              <a:tr h="1000303">
                <a:tc>
                  <a:txBody>
                    <a:bodyPr/>
                    <a:lstStyle/>
                    <a:p>
                      <a:pPr algn="just">
                        <a:lnSpc>
                          <a:spcPct val="100000"/>
                        </a:lnSpc>
                        <a:spcAft>
                          <a:spcPts val="0"/>
                        </a:spcAft>
                      </a:pPr>
                      <a:r>
                        <a:rPr lang="en-ZA" sz="1600" dirty="0">
                          <a:effectLst/>
                          <a:latin typeface="+mn-lt"/>
                          <a:ea typeface="Calibri" panose="020F0502020204030204" pitchFamily="34" charset="0"/>
                          <a:cs typeface="Times New Roman" panose="02020603050405020304" pitchFamily="18" charset="0"/>
                        </a:rPr>
                        <a:t>Quality mental health and rehabilitation services integrated into PHC health care facilities, </a:t>
                      </a:r>
                    </a:p>
                  </a:txBody>
                  <a:tcPr anchor="ctr"/>
                </a:tc>
                <a:tc>
                  <a:txBody>
                    <a:bodyPr/>
                    <a:lstStyle/>
                    <a:p>
                      <a:pPr marL="285750" indent="-285750" algn="just">
                        <a:lnSpc>
                          <a:spcPct val="100000"/>
                        </a:lnSpc>
                        <a:spcAft>
                          <a:spcPts val="0"/>
                        </a:spcAft>
                        <a:buFont typeface="Wingdings" panose="05000000000000000000" pitchFamily="2" charset="2"/>
                        <a:buChar char="§"/>
                      </a:pPr>
                      <a:r>
                        <a:rPr lang="en-ZA" sz="1600" dirty="0">
                          <a:solidFill>
                            <a:srgbClr val="000000"/>
                          </a:solidFill>
                          <a:effectLst/>
                          <a:latin typeface="+mn-lt"/>
                          <a:ea typeface="Calibri" panose="020F0502020204030204" pitchFamily="34" charset="0"/>
                          <a:cs typeface="Times New Roman" panose="02020603050405020304" pitchFamily="18" charset="0"/>
                        </a:rPr>
                        <a:t>Integrating mental health care into primary care and all other levels of care to ensure that mental health is accessible, affordable, and acceptable to people with mental health problems </a:t>
                      </a:r>
                      <a:endParaRPr lang="en-ZA" sz="1600" dirty="0">
                        <a:effectLst/>
                        <a:latin typeface="+mn-l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470991221"/>
                  </a:ext>
                </a:extLst>
              </a:tr>
              <a:tr h="801910">
                <a:tc>
                  <a:txBody>
                    <a:bodyPr/>
                    <a:lstStyle/>
                    <a:p>
                      <a:pPr>
                        <a:lnSpc>
                          <a:spcPct val="107000"/>
                        </a:lnSpc>
                        <a:spcAft>
                          <a:spcPts val="800"/>
                        </a:spcAft>
                      </a:pPr>
                      <a:r>
                        <a:rPr lang="en-ZA" sz="1600" dirty="0">
                          <a:effectLst/>
                          <a:latin typeface="+mn-lt"/>
                          <a:ea typeface="Calibri" panose="020F0502020204030204" pitchFamily="34" charset="0"/>
                          <a:cs typeface="Times New Roman" panose="02020603050405020304" pitchFamily="18" charset="0"/>
                        </a:rPr>
                        <a:t>Improve access to health services increasing the number CHC operating 24 hours  </a:t>
                      </a:r>
                    </a:p>
                  </a:txBody>
                  <a:tcPr anchor="ctr"/>
                </a:tc>
                <a:tc>
                  <a:txBody>
                    <a:bodyPr/>
                    <a:lstStyle/>
                    <a:p>
                      <a:pPr marL="285750" indent="-285750" algn="just">
                        <a:lnSpc>
                          <a:spcPct val="107000"/>
                        </a:lnSpc>
                        <a:spcAft>
                          <a:spcPts val="800"/>
                        </a:spcAft>
                        <a:buFont typeface="Wingdings" panose="05000000000000000000" pitchFamily="2" charset="2"/>
                        <a:buChar char="§"/>
                      </a:pPr>
                      <a:r>
                        <a:rPr lang="en-ZA" sz="1600" dirty="0">
                          <a:effectLst/>
                          <a:latin typeface="+mn-lt"/>
                          <a:ea typeface="Calibri" panose="020F0502020204030204" pitchFamily="34" charset="0"/>
                          <a:cs typeface="Times New Roman" panose="02020603050405020304" pitchFamily="18" charset="0"/>
                        </a:rPr>
                        <a:t>Not only access to health care service is important but access to the type of health care when needed is also important </a:t>
                      </a:r>
                    </a:p>
                  </a:txBody>
                  <a:tcPr anchor="ctr"/>
                </a:tc>
                <a:extLst>
                  <a:ext uri="{0D108BD9-81ED-4DB2-BD59-A6C34878D82A}">
                    <a16:rowId xmlns:a16="http://schemas.microsoft.com/office/drawing/2014/main" val="3978223556"/>
                  </a:ext>
                </a:extLst>
              </a:tr>
              <a:tr h="1490232">
                <a:tc>
                  <a:txBody>
                    <a:bodyPr/>
                    <a:lstStyle/>
                    <a:p>
                      <a:pPr>
                        <a:lnSpc>
                          <a:spcPct val="107000"/>
                        </a:lnSpc>
                        <a:spcAft>
                          <a:spcPts val="800"/>
                        </a:spcAft>
                      </a:pPr>
                      <a:r>
                        <a:rPr lang="en-ZA" sz="1600" dirty="0">
                          <a:effectLst/>
                          <a:latin typeface="+mn-lt"/>
                          <a:ea typeface="Calibri" panose="020F0502020204030204" pitchFamily="34" charset="0"/>
                          <a:cs typeface="Times New Roman" panose="02020603050405020304" pitchFamily="18" charset="0"/>
                        </a:rPr>
                        <a:t>Support Automation for data collection, flow, storage, and visualisation for effective performance information management </a:t>
                      </a:r>
                    </a:p>
                  </a:txBody>
                  <a:tcPr anchor="ctr"/>
                </a:tc>
                <a:tc>
                  <a:txBody>
                    <a:bodyPr/>
                    <a:lstStyle/>
                    <a:p>
                      <a:pPr marL="285750" lvl="0" indent="-285750" algn="just">
                        <a:buFont typeface="Wingdings" panose="05000000000000000000" pitchFamily="2" charset="2"/>
                        <a:buChar char="§"/>
                      </a:pPr>
                      <a:r>
                        <a:rPr lang="en-ZA" sz="1600" kern="1200" dirty="0">
                          <a:solidFill>
                            <a:schemeClr val="tx1"/>
                          </a:solidFill>
                          <a:effectLst/>
                          <a:latin typeface="+mn-lt"/>
                          <a:ea typeface="+mn-ea"/>
                          <a:cs typeface="+mn-cs"/>
                        </a:rPr>
                        <a:t>Organizational performance management and accountability is supported by availability of timely, accurate and usable information extracted from quality data </a:t>
                      </a:r>
                      <a:endParaRPr lang="en-ZA" sz="1600" dirty="0">
                        <a:effectLst/>
                        <a:latin typeface="+mn-l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309207073"/>
                  </a:ext>
                </a:extLst>
              </a:tr>
            </a:tbl>
          </a:graphicData>
        </a:graphic>
      </p:graphicFrame>
    </p:spTree>
    <p:extLst>
      <p:ext uri="{BB962C8B-B14F-4D97-AF65-F5344CB8AC3E}">
        <p14:creationId xmlns:p14="http://schemas.microsoft.com/office/powerpoint/2010/main" val="958556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A89A4-F20C-3700-BFFE-66298F7FEDAF}"/>
              </a:ext>
            </a:extLst>
          </p:cNvPr>
          <p:cNvSpPr>
            <a:spLocks noGrp="1"/>
          </p:cNvSpPr>
          <p:nvPr>
            <p:ph type="title"/>
          </p:nvPr>
        </p:nvSpPr>
        <p:spPr/>
        <p:txBody>
          <a:bodyPr/>
          <a:lstStyle/>
          <a:p>
            <a:r>
              <a:rPr lang="en-ZA" dirty="0"/>
              <a:t>DHP 2024/25-2026/27 Aspirations </a:t>
            </a:r>
          </a:p>
        </p:txBody>
      </p:sp>
      <p:graphicFrame>
        <p:nvGraphicFramePr>
          <p:cNvPr id="4" name="Content Placeholder 3">
            <a:extLst>
              <a:ext uri="{FF2B5EF4-FFF2-40B4-BE49-F238E27FC236}">
                <a16:creationId xmlns:a16="http://schemas.microsoft.com/office/drawing/2014/main" id="{7C30F0E4-B66F-9AC3-D921-BEE37E371BB7}"/>
              </a:ext>
            </a:extLst>
          </p:cNvPr>
          <p:cNvGraphicFramePr>
            <a:graphicFrameLocks noGrp="1"/>
          </p:cNvGraphicFramePr>
          <p:nvPr>
            <p:ph idx="1"/>
            <p:extLst>
              <p:ext uri="{D42A27DB-BD31-4B8C-83A1-F6EECF244321}">
                <p14:modId xmlns:p14="http://schemas.microsoft.com/office/powerpoint/2010/main" val="7745742"/>
              </p:ext>
            </p:extLst>
          </p:nvPr>
        </p:nvGraphicFramePr>
        <p:xfrm>
          <a:off x="1334529" y="1683238"/>
          <a:ext cx="10585326" cy="4453792"/>
        </p:xfrm>
        <a:graphic>
          <a:graphicData uri="http://schemas.openxmlformats.org/drawingml/2006/table">
            <a:tbl>
              <a:tblPr firstRow="1" bandRow="1">
                <a:tableStyleId>{5940675A-B579-460E-94D1-54222C63F5DA}</a:tableStyleId>
              </a:tblPr>
              <a:tblGrid>
                <a:gridCol w="4905850">
                  <a:extLst>
                    <a:ext uri="{9D8B030D-6E8A-4147-A177-3AD203B41FA5}">
                      <a16:colId xmlns:a16="http://schemas.microsoft.com/office/drawing/2014/main" val="3093980624"/>
                    </a:ext>
                  </a:extLst>
                </a:gridCol>
                <a:gridCol w="5679476">
                  <a:extLst>
                    <a:ext uri="{9D8B030D-6E8A-4147-A177-3AD203B41FA5}">
                      <a16:colId xmlns:a16="http://schemas.microsoft.com/office/drawing/2014/main" val="2345590726"/>
                    </a:ext>
                  </a:extLst>
                </a:gridCol>
              </a:tblGrid>
              <a:tr h="840950">
                <a:tc>
                  <a:txBody>
                    <a:bodyPr/>
                    <a:lstStyle/>
                    <a:p>
                      <a:pPr algn="ctr">
                        <a:lnSpc>
                          <a:spcPct val="150000"/>
                        </a:lnSpc>
                        <a:spcAft>
                          <a:spcPts val="0"/>
                        </a:spcAft>
                      </a:pPr>
                      <a:r>
                        <a:rPr lang="en-ZA" sz="1600" b="1" dirty="0">
                          <a:latin typeface="+mn-lt"/>
                        </a:rPr>
                        <a:t>Aspiration</a:t>
                      </a:r>
                    </a:p>
                  </a:txBody>
                  <a:tcPr anchor="ctr"/>
                </a:tc>
                <a:tc>
                  <a:txBody>
                    <a:bodyPr/>
                    <a:lstStyle/>
                    <a:p>
                      <a:pPr algn="ctr">
                        <a:lnSpc>
                          <a:spcPct val="150000"/>
                        </a:lnSpc>
                        <a:spcAft>
                          <a:spcPts val="0"/>
                        </a:spcAft>
                      </a:pPr>
                      <a:r>
                        <a:rPr lang="en-ZA" sz="1600" b="1" dirty="0">
                          <a:latin typeface="+mn-lt"/>
                        </a:rPr>
                        <a:t>Rationale</a:t>
                      </a:r>
                    </a:p>
                  </a:txBody>
                  <a:tcPr anchor="ctr"/>
                </a:tc>
                <a:extLst>
                  <a:ext uri="{0D108BD9-81ED-4DB2-BD59-A6C34878D82A}">
                    <a16:rowId xmlns:a16="http://schemas.microsoft.com/office/drawing/2014/main" val="3222119629"/>
                  </a:ext>
                </a:extLst>
              </a:tr>
              <a:tr h="1525946">
                <a:tc>
                  <a:txBody>
                    <a:bodyPr/>
                    <a:lstStyle/>
                    <a:p>
                      <a:pPr algn="just">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Improve equity, training and enhance management of Human Resources for Health in the district </a:t>
                      </a:r>
                    </a:p>
                  </a:txBody>
                  <a:tcPr anchor="ctr"/>
                </a:tc>
                <a:tc>
                  <a:txBody>
                    <a:bodyPr/>
                    <a:lstStyle/>
                    <a:p>
                      <a:pPr marL="285750" indent="-285750" algn="just">
                        <a:lnSpc>
                          <a:spcPct val="150000"/>
                        </a:lnSpc>
                        <a:spcAft>
                          <a:spcPts val="0"/>
                        </a:spcAft>
                        <a:buFont typeface="Wingdings" panose="05000000000000000000" pitchFamily="2" charset="2"/>
                        <a:buChar char="§"/>
                      </a:pPr>
                      <a:r>
                        <a:rPr lang="en-ZA" sz="1600" dirty="0">
                          <a:solidFill>
                            <a:srgbClr val="000000"/>
                          </a:solidFill>
                          <a:effectLst/>
                          <a:latin typeface="+mn-lt"/>
                          <a:ea typeface="Times New Roman" panose="02020603050405020304" pitchFamily="18" charset="0"/>
                          <a:cs typeface="Times New Roman" panose="02020603050405020304" pitchFamily="18" charset="0"/>
                        </a:rPr>
                        <a:t>Quality healthcare depends on the availability of talented, capable, motivated, and high-performing clinical and non-clinical staff.</a:t>
                      </a:r>
                    </a:p>
                  </a:txBody>
                  <a:tcPr anchor="ctr"/>
                </a:tc>
                <a:extLst>
                  <a:ext uri="{0D108BD9-81ED-4DB2-BD59-A6C34878D82A}">
                    <a16:rowId xmlns:a16="http://schemas.microsoft.com/office/drawing/2014/main" val="1029534692"/>
                  </a:ext>
                </a:extLst>
              </a:tr>
              <a:tr h="2086896">
                <a:tc>
                  <a:txBody>
                    <a:bodyPr/>
                    <a:lstStyle/>
                    <a:p>
                      <a:pPr algn="just">
                        <a:lnSpc>
                          <a:spcPct val="150000"/>
                        </a:lnSpc>
                        <a:spcAft>
                          <a:spcPts val="0"/>
                        </a:spcAft>
                      </a:pPr>
                      <a:r>
                        <a:rPr lang="en-ZA" sz="1600" dirty="0">
                          <a:effectLst/>
                          <a:latin typeface="+mn-lt"/>
                          <a:ea typeface="Calibri" panose="020F0502020204030204" pitchFamily="34" charset="0"/>
                          <a:cs typeface="Times New Roman" panose="02020603050405020304" pitchFamily="18" charset="0"/>
                        </a:rPr>
                        <a:t>Improve Financial Management </a:t>
                      </a:r>
                    </a:p>
                  </a:txBody>
                  <a:tcPr anchor="ctr"/>
                </a:tc>
                <a:tc>
                  <a:txBody>
                    <a:bodyPr/>
                    <a:lstStyle/>
                    <a:p>
                      <a:pPr marL="285750" indent="-285750" algn="just">
                        <a:lnSpc>
                          <a:spcPct val="150000"/>
                        </a:lnSpc>
                        <a:spcAft>
                          <a:spcPts val="0"/>
                        </a:spcAft>
                        <a:buFont typeface="Wingdings" panose="05000000000000000000" pitchFamily="2" charset="2"/>
                        <a:buChar char="§"/>
                      </a:pPr>
                      <a:r>
                        <a:rPr lang="en-ZA" sz="1600" kern="1200" dirty="0">
                          <a:solidFill>
                            <a:schemeClr val="tx1"/>
                          </a:solidFill>
                          <a:effectLst/>
                          <a:latin typeface="+mn-lt"/>
                          <a:ea typeface="+mn-ea"/>
                          <a:cs typeface="+mn-cs"/>
                        </a:rPr>
                        <a:t>Managing limited financial resources will enhance economical and efficient delivery of outputs required to achieve desired outcomes (effectiveness), that will serve the needs of the community </a:t>
                      </a:r>
                      <a:endParaRPr lang="en-ZA" sz="1600" dirty="0">
                        <a:solidFill>
                          <a:srgbClr val="000000"/>
                        </a:solidFill>
                        <a:effectLst/>
                        <a:latin typeface="+mn-lt"/>
                        <a:ea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470991221"/>
                  </a:ext>
                </a:extLst>
              </a:tr>
            </a:tbl>
          </a:graphicData>
        </a:graphic>
      </p:graphicFrame>
    </p:spTree>
    <p:extLst>
      <p:ext uri="{BB962C8B-B14F-4D97-AF65-F5344CB8AC3E}">
        <p14:creationId xmlns:p14="http://schemas.microsoft.com/office/powerpoint/2010/main" val="4143830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814C0-39FA-76C0-00E3-FB8254B3C4F4}"/>
              </a:ext>
            </a:extLst>
          </p:cNvPr>
          <p:cNvSpPr>
            <a:spLocks noGrp="1"/>
          </p:cNvSpPr>
          <p:nvPr>
            <p:ph type="title"/>
          </p:nvPr>
        </p:nvSpPr>
        <p:spPr/>
        <p:txBody>
          <a:bodyPr/>
          <a:lstStyle/>
          <a:p>
            <a:r>
              <a:rPr lang="en-ZA" dirty="0"/>
              <a:t>District </a:t>
            </a:r>
            <a:r>
              <a:rPr lang="en-ZA"/>
              <a:t>Research Priorities  </a:t>
            </a:r>
            <a:endParaRPr lang="en-ZA" dirty="0"/>
          </a:p>
        </p:txBody>
      </p:sp>
      <p:graphicFrame>
        <p:nvGraphicFramePr>
          <p:cNvPr id="4" name="Content Placeholder 3">
            <a:extLst>
              <a:ext uri="{FF2B5EF4-FFF2-40B4-BE49-F238E27FC236}">
                <a16:creationId xmlns:a16="http://schemas.microsoft.com/office/drawing/2014/main" id="{F942ED4A-CFA5-EDAF-C014-11CB49BDE209}"/>
              </a:ext>
            </a:extLst>
          </p:cNvPr>
          <p:cNvGraphicFramePr>
            <a:graphicFrameLocks noGrp="1"/>
          </p:cNvGraphicFramePr>
          <p:nvPr>
            <p:ph idx="1"/>
            <p:extLst>
              <p:ext uri="{D42A27DB-BD31-4B8C-83A1-F6EECF244321}">
                <p14:modId xmlns:p14="http://schemas.microsoft.com/office/powerpoint/2010/main" val="280962744"/>
              </p:ext>
            </p:extLst>
          </p:nvPr>
        </p:nvGraphicFramePr>
        <p:xfrm>
          <a:off x="1193852" y="1695884"/>
          <a:ext cx="10585327" cy="48380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8536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3E23C-B497-189B-8E07-9475E0A2297C}"/>
              </a:ext>
            </a:extLst>
          </p:cNvPr>
          <p:cNvSpPr>
            <a:spLocks noGrp="1"/>
          </p:cNvSpPr>
          <p:nvPr>
            <p:ph type="title"/>
          </p:nvPr>
        </p:nvSpPr>
        <p:spPr/>
        <p:txBody>
          <a:bodyPr/>
          <a:lstStyle/>
          <a:p>
            <a:r>
              <a:rPr lang="en-ZA" dirty="0"/>
              <a:t>District Research Priorities </a:t>
            </a:r>
          </a:p>
        </p:txBody>
      </p:sp>
      <p:graphicFrame>
        <p:nvGraphicFramePr>
          <p:cNvPr id="4" name="Content Placeholder 3">
            <a:extLst>
              <a:ext uri="{FF2B5EF4-FFF2-40B4-BE49-F238E27FC236}">
                <a16:creationId xmlns:a16="http://schemas.microsoft.com/office/drawing/2014/main" id="{EC4C2C1C-ADB8-E95D-9B3C-A856644F0559}"/>
              </a:ext>
            </a:extLst>
          </p:cNvPr>
          <p:cNvGraphicFramePr>
            <a:graphicFrameLocks noGrp="1"/>
          </p:cNvGraphicFramePr>
          <p:nvPr>
            <p:ph idx="1"/>
            <p:extLst>
              <p:ext uri="{D42A27DB-BD31-4B8C-83A1-F6EECF244321}">
                <p14:modId xmlns:p14="http://schemas.microsoft.com/office/powerpoint/2010/main" val="3760891307"/>
              </p:ext>
            </p:extLst>
          </p:nvPr>
        </p:nvGraphicFramePr>
        <p:xfrm>
          <a:off x="1334408" y="1777879"/>
          <a:ext cx="10585448" cy="4661999"/>
        </p:xfrm>
        <a:graphic>
          <a:graphicData uri="http://schemas.openxmlformats.org/drawingml/2006/table">
            <a:tbl>
              <a:tblPr firstRow="1" bandRow="1">
                <a:tableStyleId>{69012ECD-51FC-41F1-AA8D-1B2483CD663E}</a:tableStyleId>
              </a:tblPr>
              <a:tblGrid>
                <a:gridCol w="2077007">
                  <a:extLst>
                    <a:ext uri="{9D8B030D-6E8A-4147-A177-3AD203B41FA5}">
                      <a16:colId xmlns:a16="http://schemas.microsoft.com/office/drawing/2014/main" val="3809772526"/>
                    </a:ext>
                  </a:extLst>
                </a:gridCol>
                <a:gridCol w="1881554">
                  <a:extLst>
                    <a:ext uri="{9D8B030D-6E8A-4147-A177-3AD203B41FA5}">
                      <a16:colId xmlns:a16="http://schemas.microsoft.com/office/drawing/2014/main" val="4256862336"/>
                    </a:ext>
                  </a:extLst>
                </a:gridCol>
                <a:gridCol w="3323493">
                  <a:extLst>
                    <a:ext uri="{9D8B030D-6E8A-4147-A177-3AD203B41FA5}">
                      <a16:colId xmlns:a16="http://schemas.microsoft.com/office/drawing/2014/main" val="803206991"/>
                    </a:ext>
                  </a:extLst>
                </a:gridCol>
                <a:gridCol w="3303394">
                  <a:extLst>
                    <a:ext uri="{9D8B030D-6E8A-4147-A177-3AD203B41FA5}">
                      <a16:colId xmlns:a16="http://schemas.microsoft.com/office/drawing/2014/main" val="3326868720"/>
                    </a:ext>
                  </a:extLst>
                </a:gridCol>
              </a:tblGrid>
              <a:tr h="433793">
                <a:tc>
                  <a:txBody>
                    <a:bodyPr/>
                    <a:lstStyle/>
                    <a:p>
                      <a:pPr algn="ctr">
                        <a:lnSpc>
                          <a:spcPct val="150000"/>
                        </a:lnSpc>
                      </a:pPr>
                      <a:r>
                        <a:rPr lang="en-ZA" sz="1600" b="1" dirty="0"/>
                        <a:t>Stream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ZA" sz="1600" b="1" dirty="0"/>
                        <a:t>Priority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ZA" sz="1600" b="1" dirty="0"/>
                        <a:t>Objective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ZA" sz="1600" b="1" dirty="0"/>
                        <a:t>Rationale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4343761"/>
                  </a:ext>
                </a:extLst>
              </a:tr>
              <a:tr h="1818365">
                <a:tc rowSpan="2">
                  <a:txBody>
                    <a:bodyPr/>
                    <a:lstStyle/>
                    <a:p>
                      <a:pPr>
                        <a:lnSpc>
                          <a:spcPct val="150000"/>
                        </a:lnSpc>
                      </a:pPr>
                      <a:r>
                        <a:rPr lang="en-ZA" sz="1600" b="1" kern="1200" dirty="0">
                          <a:solidFill>
                            <a:schemeClr val="dk1"/>
                          </a:solidFill>
                          <a:effectLst/>
                        </a:rPr>
                        <a:t>Non-Communicable Diseases (NCDs</a:t>
                      </a:r>
                      <a:r>
                        <a:rPr lang="en-ZA" sz="1600" b="0" kern="1200" dirty="0">
                          <a:solidFill>
                            <a:schemeClr val="dk1"/>
                          </a:solidFill>
                          <a:effectLst/>
                        </a:rPr>
                        <a:t>)</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pPr>
                      <a:r>
                        <a:rPr lang="en-ZA" sz="1600" b="0" kern="1200" dirty="0">
                          <a:solidFill>
                            <a:schemeClr val="dk1"/>
                          </a:solidFill>
                          <a:effectLst/>
                        </a:rPr>
                        <a:t>Lifestyle-Related NCDs</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nSpc>
                          <a:spcPct val="150000"/>
                        </a:lnSpc>
                        <a:buFont typeface="Wingdings" panose="05000000000000000000" pitchFamily="2" charset="2"/>
                        <a:buChar char="§"/>
                      </a:pPr>
                      <a:r>
                        <a:rPr lang="en-ZA" sz="1600" b="0" kern="1200" dirty="0">
                          <a:solidFill>
                            <a:schemeClr val="dk1"/>
                          </a:solidFill>
                          <a:effectLst/>
                        </a:rPr>
                        <a:t>Study the prevalence of lifestyle-related NCDs, particularly diabetes, and hypertension</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nSpc>
                          <a:spcPct val="150000"/>
                        </a:lnSpc>
                        <a:buFont typeface="Wingdings" panose="05000000000000000000" pitchFamily="2" charset="2"/>
                        <a:buChar char="§"/>
                      </a:pPr>
                      <a:r>
                        <a:rPr lang="en-ZA" sz="1600" b="0" kern="1200" dirty="0">
                          <a:solidFill>
                            <a:schemeClr val="dk1"/>
                          </a:solidFill>
                          <a:effectLst/>
                        </a:rPr>
                        <a:t>The shift towards urban lifestyles has led to an increase in NCDs, which are now among the leading causes of mortality in Johannesburg</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9700858"/>
                  </a:ext>
                </a:extLst>
              </a:tr>
              <a:tr h="2353178">
                <a:tc vMerge="1">
                  <a:txBody>
                    <a:bodyPr/>
                    <a:lstStyle/>
                    <a:p>
                      <a:endParaRPr lang="en-ZA" sz="1600" dirty="0"/>
                    </a:p>
                  </a:txBody>
                  <a:tcPr/>
                </a:tc>
                <a:tc>
                  <a:txBody>
                    <a:bodyPr/>
                    <a:lstStyle/>
                    <a:p>
                      <a:pPr>
                        <a:lnSpc>
                          <a:spcPct val="150000"/>
                        </a:lnSpc>
                      </a:pPr>
                      <a:r>
                        <a:rPr lang="en-ZA" sz="1600" b="0" kern="1200" dirty="0">
                          <a:solidFill>
                            <a:schemeClr val="dk1"/>
                          </a:solidFill>
                          <a:effectLst/>
                        </a:rPr>
                        <a:t>Mental Health in Urban Settings</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nSpc>
                          <a:spcPct val="150000"/>
                        </a:lnSpc>
                        <a:buFont typeface="Wingdings" panose="05000000000000000000" pitchFamily="2" charset="2"/>
                        <a:buChar char="§"/>
                      </a:pPr>
                      <a:r>
                        <a:rPr lang="en-ZA" sz="1600" b="0" kern="1200" dirty="0">
                          <a:solidFill>
                            <a:schemeClr val="dk1"/>
                          </a:solidFill>
                          <a:effectLst/>
                        </a:rPr>
                        <a:t>Explore mental health challenges associated with urban living, such as stress, anxiety, and depression, and evaluate existing support systems.</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nSpc>
                          <a:spcPct val="150000"/>
                        </a:lnSpc>
                        <a:buFont typeface="Wingdings" panose="05000000000000000000" pitchFamily="2" charset="2"/>
                        <a:buChar char="§"/>
                      </a:pPr>
                      <a:r>
                        <a:rPr lang="en-ZA" sz="1600" b="0" kern="1200" dirty="0">
                          <a:solidFill>
                            <a:schemeClr val="dk1"/>
                          </a:solidFill>
                          <a:effectLst/>
                        </a:rPr>
                        <a:t>The fast-paced, high-stress urban environment in Johannesburg contributes to a growing mental health crisis, requiring targeted research and interventions</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9650891"/>
                  </a:ext>
                </a:extLst>
              </a:tr>
            </a:tbl>
          </a:graphicData>
        </a:graphic>
      </p:graphicFrame>
    </p:spTree>
    <p:extLst>
      <p:ext uri="{BB962C8B-B14F-4D97-AF65-F5344CB8AC3E}">
        <p14:creationId xmlns:p14="http://schemas.microsoft.com/office/powerpoint/2010/main" val="3947919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3E23C-B497-189B-8E07-9475E0A2297C}"/>
              </a:ext>
            </a:extLst>
          </p:cNvPr>
          <p:cNvSpPr>
            <a:spLocks noGrp="1"/>
          </p:cNvSpPr>
          <p:nvPr>
            <p:ph type="title"/>
          </p:nvPr>
        </p:nvSpPr>
        <p:spPr/>
        <p:txBody>
          <a:bodyPr/>
          <a:lstStyle/>
          <a:p>
            <a:r>
              <a:rPr lang="en-ZA" dirty="0"/>
              <a:t>District Research Priorities </a:t>
            </a:r>
          </a:p>
        </p:txBody>
      </p:sp>
      <p:graphicFrame>
        <p:nvGraphicFramePr>
          <p:cNvPr id="4" name="Content Placeholder 3">
            <a:extLst>
              <a:ext uri="{FF2B5EF4-FFF2-40B4-BE49-F238E27FC236}">
                <a16:creationId xmlns:a16="http://schemas.microsoft.com/office/drawing/2014/main" id="{EC4C2C1C-ADB8-E95D-9B3C-A856644F0559}"/>
              </a:ext>
            </a:extLst>
          </p:cNvPr>
          <p:cNvGraphicFramePr>
            <a:graphicFrameLocks noGrp="1"/>
          </p:cNvGraphicFramePr>
          <p:nvPr>
            <p:ph idx="1"/>
            <p:extLst>
              <p:ext uri="{D42A27DB-BD31-4B8C-83A1-F6EECF244321}">
                <p14:modId xmlns:p14="http://schemas.microsoft.com/office/powerpoint/2010/main" val="2497027598"/>
              </p:ext>
            </p:extLst>
          </p:nvPr>
        </p:nvGraphicFramePr>
        <p:xfrm>
          <a:off x="1334286" y="1660491"/>
          <a:ext cx="10585448" cy="4546600"/>
        </p:xfrm>
        <a:graphic>
          <a:graphicData uri="http://schemas.openxmlformats.org/drawingml/2006/table">
            <a:tbl>
              <a:tblPr firstRow="1" bandRow="1">
                <a:tableStyleId>{5940675A-B579-460E-94D1-54222C63F5DA}</a:tableStyleId>
              </a:tblPr>
              <a:tblGrid>
                <a:gridCol w="1743022">
                  <a:extLst>
                    <a:ext uri="{9D8B030D-6E8A-4147-A177-3AD203B41FA5}">
                      <a16:colId xmlns:a16="http://schemas.microsoft.com/office/drawing/2014/main" val="3809772526"/>
                    </a:ext>
                  </a:extLst>
                </a:gridCol>
                <a:gridCol w="2233246">
                  <a:extLst>
                    <a:ext uri="{9D8B030D-6E8A-4147-A177-3AD203B41FA5}">
                      <a16:colId xmlns:a16="http://schemas.microsoft.com/office/drawing/2014/main" val="4256862336"/>
                    </a:ext>
                  </a:extLst>
                </a:gridCol>
                <a:gridCol w="3217984">
                  <a:extLst>
                    <a:ext uri="{9D8B030D-6E8A-4147-A177-3AD203B41FA5}">
                      <a16:colId xmlns:a16="http://schemas.microsoft.com/office/drawing/2014/main" val="803206991"/>
                    </a:ext>
                  </a:extLst>
                </a:gridCol>
                <a:gridCol w="3391196">
                  <a:extLst>
                    <a:ext uri="{9D8B030D-6E8A-4147-A177-3AD203B41FA5}">
                      <a16:colId xmlns:a16="http://schemas.microsoft.com/office/drawing/2014/main" val="3326868720"/>
                    </a:ext>
                  </a:extLst>
                </a:gridCol>
              </a:tblGrid>
              <a:tr h="370840">
                <a:tc>
                  <a:txBody>
                    <a:bodyPr/>
                    <a:lstStyle/>
                    <a:p>
                      <a:pPr algn="ctr"/>
                      <a:r>
                        <a:rPr lang="en-ZA" sz="1600" b="1" dirty="0"/>
                        <a:t>Stream </a:t>
                      </a:r>
                    </a:p>
                  </a:txBody>
                  <a:tcPr/>
                </a:tc>
                <a:tc>
                  <a:txBody>
                    <a:bodyPr/>
                    <a:lstStyle/>
                    <a:p>
                      <a:pPr algn="ctr"/>
                      <a:r>
                        <a:rPr lang="en-ZA" sz="1600" b="1" dirty="0"/>
                        <a:t>Priority </a:t>
                      </a:r>
                    </a:p>
                  </a:txBody>
                  <a:tcPr/>
                </a:tc>
                <a:tc>
                  <a:txBody>
                    <a:bodyPr/>
                    <a:lstStyle/>
                    <a:p>
                      <a:pPr algn="ctr"/>
                      <a:r>
                        <a:rPr lang="en-ZA" sz="1600" b="1" dirty="0"/>
                        <a:t>Objective </a:t>
                      </a:r>
                    </a:p>
                  </a:txBody>
                  <a:tcPr/>
                </a:tc>
                <a:tc>
                  <a:txBody>
                    <a:bodyPr/>
                    <a:lstStyle/>
                    <a:p>
                      <a:pPr algn="ctr"/>
                      <a:r>
                        <a:rPr lang="en-ZA" sz="1600" b="1" dirty="0"/>
                        <a:t>Rationale </a:t>
                      </a:r>
                    </a:p>
                  </a:txBody>
                  <a:tcPr/>
                </a:tc>
                <a:extLst>
                  <a:ext uri="{0D108BD9-81ED-4DB2-BD59-A6C34878D82A}">
                    <a16:rowId xmlns:a16="http://schemas.microsoft.com/office/drawing/2014/main" val="4044343761"/>
                  </a:ext>
                </a:extLst>
              </a:tr>
              <a:tr h="370840">
                <a:tc rowSpan="3">
                  <a:txBody>
                    <a:bodyPr/>
                    <a:lstStyle/>
                    <a:p>
                      <a:r>
                        <a:rPr lang="en-ZA" sz="1600" b="1" kern="1200" dirty="0">
                          <a:solidFill>
                            <a:schemeClr val="dk1"/>
                          </a:solidFill>
                          <a:effectLst/>
                        </a:rPr>
                        <a:t>Communicable Diseases</a:t>
                      </a:r>
                      <a:endParaRPr lang="en-ZA" sz="1600" b="1" dirty="0"/>
                    </a:p>
                  </a:txBody>
                  <a:tcPr anchor="ctr"/>
                </a:tc>
                <a:tc>
                  <a:txBody>
                    <a:bodyPr/>
                    <a:lstStyle/>
                    <a:p>
                      <a:r>
                        <a:rPr lang="en-ZA" sz="1600" b="0" kern="1200" dirty="0">
                          <a:solidFill>
                            <a:schemeClr val="dk1"/>
                          </a:solidFill>
                          <a:effectLst/>
                        </a:rPr>
                        <a:t>HIV/AIDS and TB Co-Infection</a:t>
                      </a:r>
                      <a:endParaRPr lang="en-ZA" sz="1600" b="0" dirty="0"/>
                    </a:p>
                  </a:txBody>
                  <a:tcPr anchor="ctr"/>
                </a:tc>
                <a:tc>
                  <a:txBody>
                    <a:bodyPr/>
                    <a:lstStyle/>
                    <a:p>
                      <a:pPr marL="285750" indent="-285750">
                        <a:buFont typeface="Wingdings" panose="05000000000000000000" pitchFamily="2" charset="2"/>
                        <a:buChar char="§"/>
                      </a:pPr>
                      <a:r>
                        <a:rPr lang="en-ZA" sz="1600" b="0" kern="1200" dirty="0">
                          <a:solidFill>
                            <a:schemeClr val="dk1"/>
                          </a:solidFill>
                          <a:effectLst/>
                        </a:rPr>
                        <a:t>Research the co-infection rates of HIV and TB in JHB &amp; the effectiveness of integrated treatment programs</a:t>
                      </a:r>
                      <a:endParaRPr lang="en-ZA" sz="1600" b="0" dirty="0"/>
                    </a:p>
                  </a:txBody>
                  <a:tcPr anchor="ctr"/>
                </a:tc>
                <a:tc>
                  <a:txBody>
                    <a:bodyPr/>
                    <a:lstStyle/>
                    <a:p>
                      <a:pPr marL="285750" indent="-285750">
                        <a:buFont typeface="Wingdings" panose="05000000000000000000" pitchFamily="2" charset="2"/>
                        <a:buChar char="§"/>
                      </a:pPr>
                      <a:r>
                        <a:rPr lang="en-ZA" sz="1600" kern="1200" dirty="0">
                          <a:solidFill>
                            <a:schemeClr val="dk1"/>
                          </a:solidFill>
                          <a:effectLst/>
                        </a:rPr>
                        <a:t>HIV and TB co-infection remains a significant public health issue</a:t>
                      </a:r>
                      <a:endParaRPr lang="en-ZA" sz="1600" dirty="0"/>
                    </a:p>
                  </a:txBody>
                  <a:tcPr anchor="ctr"/>
                </a:tc>
                <a:extLst>
                  <a:ext uri="{0D108BD9-81ED-4DB2-BD59-A6C34878D82A}">
                    <a16:rowId xmlns:a16="http://schemas.microsoft.com/office/drawing/2014/main" val="3959700858"/>
                  </a:ext>
                </a:extLst>
              </a:tr>
              <a:tr h="370840">
                <a:tc vMerge="1">
                  <a:txBody>
                    <a:bodyPr/>
                    <a:lstStyle/>
                    <a:p>
                      <a:endParaRPr lang="en-ZA" sz="1600" dirty="0"/>
                    </a:p>
                  </a:txBody>
                  <a:tcPr/>
                </a:tc>
                <a:tc rowSpan="2">
                  <a:txBody>
                    <a:bodyPr/>
                    <a:lstStyle/>
                    <a:p>
                      <a:r>
                        <a:rPr lang="en-ZA" sz="1600" b="0" dirty="0"/>
                        <a:t>Managing advanced HIV disease</a:t>
                      </a:r>
                    </a:p>
                  </a:txBody>
                  <a:tcPr anchor="ctr"/>
                </a:tc>
                <a:tc>
                  <a:txBody>
                    <a:bodyPr/>
                    <a:lstStyle/>
                    <a:p>
                      <a:pPr marL="285750" indent="-285750">
                        <a:buFont typeface="Wingdings" panose="05000000000000000000" pitchFamily="2" charset="2"/>
                        <a:buChar char="§"/>
                      </a:pPr>
                      <a:r>
                        <a:rPr lang="en-US" sz="1600" b="0" dirty="0"/>
                        <a:t>Ensure sustained engagement in HIV care to prevent progression to advanced disease.</a:t>
                      </a:r>
                      <a:endParaRPr lang="en-ZA" sz="1600" b="0" dirty="0"/>
                    </a:p>
                  </a:txBody>
                  <a:tcPr anchor="ctr"/>
                </a:tc>
                <a:tc>
                  <a:txBody>
                    <a:bodyPr/>
                    <a:lstStyle/>
                    <a:p>
                      <a:pPr marL="285750" indent="-285750">
                        <a:buFont typeface="Wingdings" panose="05000000000000000000" pitchFamily="2" charset="2"/>
                        <a:buChar char="§"/>
                      </a:pPr>
                      <a:r>
                        <a:rPr lang="en-US" sz="1600" dirty="0"/>
                        <a:t>Study factors influencing loss to follow-up </a:t>
                      </a:r>
                    </a:p>
                    <a:p>
                      <a:pPr marL="285750" indent="-285750">
                        <a:buFont typeface="Wingdings" panose="05000000000000000000" pitchFamily="2" charset="2"/>
                        <a:buChar char="§"/>
                      </a:pPr>
                      <a:r>
                        <a:rPr lang="en-US" sz="1600" dirty="0"/>
                        <a:t>Explore the effectiveness of differentiated care models, such as multi-month ART dispensing, to improve adherence and retention.</a:t>
                      </a:r>
                      <a:endParaRPr lang="en-ZA" sz="1600" dirty="0"/>
                    </a:p>
                  </a:txBody>
                  <a:tcPr anchor="ctr"/>
                </a:tc>
                <a:extLst>
                  <a:ext uri="{0D108BD9-81ED-4DB2-BD59-A6C34878D82A}">
                    <a16:rowId xmlns:a16="http://schemas.microsoft.com/office/drawing/2014/main" val="1729403359"/>
                  </a:ext>
                </a:extLst>
              </a:tr>
              <a:tr h="370840">
                <a:tc vMerge="1">
                  <a:txBody>
                    <a:bodyPr/>
                    <a:lstStyle/>
                    <a:p>
                      <a:endParaRPr lang="en-ZA" sz="1600" dirty="0"/>
                    </a:p>
                  </a:txBody>
                  <a:tcPr/>
                </a:tc>
                <a:tc vMerge="1">
                  <a:txBody>
                    <a:bodyPr/>
                    <a:lstStyle/>
                    <a:p>
                      <a:endParaRPr lang="en-ZA" sz="1600" dirty="0"/>
                    </a:p>
                  </a:txBody>
                  <a:tcPr/>
                </a:tc>
                <a:tc>
                  <a:txBody>
                    <a:bodyPr/>
                    <a:lstStyle/>
                    <a:p>
                      <a:pPr marL="285750" indent="-285750">
                        <a:buFont typeface="Wingdings" panose="05000000000000000000" pitchFamily="2" charset="2"/>
                        <a:buChar char="§"/>
                      </a:pPr>
                      <a:r>
                        <a:rPr lang="en-US" sz="1600" dirty="0"/>
                        <a:t>Reduce morbidity and mortality from opportunistic infections and other comorbidities in people with advanced HIV.</a:t>
                      </a:r>
                      <a:endParaRPr lang="en-ZA" sz="1600" dirty="0"/>
                    </a:p>
                  </a:txBody>
                  <a:tcPr anchor="ctr"/>
                </a:tc>
                <a:tc>
                  <a:txBody>
                    <a:bodyPr/>
                    <a:lstStyle/>
                    <a:p>
                      <a:pPr marL="285750" indent="-285750">
                        <a:buFont typeface="Wingdings" panose="05000000000000000000" pitchFamily="2" charset="2"/>
                        <a:buChar char="§"/>
                      </a:pPr>
                      <a:r>
                        <a:rPr lang="en-US" sz="1600" dirty="0"/>
                        <a:t>Research the prevalence and </a:t>
                      </a:r>
                      <a:r>
                        <a:rPr lang="en-US" sz="1600" b="0" dirty="0"/>
                        <a:t>risk</a:t>
                      </a:r>
                      <a:r>
                        <a:rPr lang="en-US" sz="1600" dirty="0"/>
                        <a:t> factors for common opportunistic infections in advanced HIV patients..</a:t>
                      </a:r>
                      <a:endParaRPr lang="en-ZA" sz="1600" dirty="0"/>
                    </a:p>
                  </a:txBody>
                  <a:tcPr anchor="ctr"/>
                </a:tc>
                <a:extLst>
                  <a:ext uri="{0D108BD9-81ED-4DB2-BD59-A6C34878D82A}">
                    <a16:rowId xmlns:a16="http://schemas.microsoft.com/office/drawing/2014/main" val="2202190744"/>
                  </a:ext>
                </a:extLst>
              </a:tr>
            </a:tbl>
          </a:graphicData>
        </a:graphic>
      </p:graphicFrame>
    </p:spTree>
    <p:extLst>
      <p:ext uri="{BB962C8B-B14F-4D97-AF65-F5344CB8AC3E}">
        <p14:creationId xmlns:p14="http://schemas.microsoft.com/office/powerpoint/2010/main" val="3311716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3E23C-B497-189B-8E07-9475E0A2297C}"/>
              </a:ext>
            </a:extLst>
          </p:cNvPr>
          <p:cNvSpPr>
            <a:spLocks noGrp="1"/>
          </p:cNvSpPr>
          <p:nvPr>
            <p:ph type="title"/>
          </p:nvPr>
        </p:nvSpPr>
        <p:spPr/>
        <p:txBody>
          <a:bodyPr/>
          <a:lstStyle/>
          <a:p>
            <a:r>
              <a:rPr lang="en-ZA" dirty="0"/>
              <a:t>District Research Priorities </a:t>
            </a:r>
          </a:p>
        </p:txBody>
      </p:sp>
      <p:graphicFrame>
        <p:nvGraphicFramePr>
          <p:cNvPr id="4" name="Content Placeholder 3">
            <a:extLst>
              <a:ext uri="{FF2B5EF4-FFF2-40B4-BE49-F238E27FC236}">
                <a16:creationId xmlns:a16="http://schemas.microsoft.com/office/drawing/2014/main" id="{EC4C2C1C-ADB8-E95D-9B3C-A856644F0559}"/>
              </a:ext>
            </a:extLst>
          </p:cNvPr>
          <p:cNvGraphicFramePr>
            <a:graphicFrameLocks noGrp="1"/>
          </p:cNvGraphicFramePr>
          <p:nvPr>
            <p:ph idx="1"/>
            <p:extLst>
              <p:ext uri="{D42A27DB-BD31-4B8C-83A1-F6EECF244321}">
                <p14:modId xmlns:p14="http://schemas.microsoft.com/office/powerpoint/2010/main" val="1714316090"/>
              </p:ext>
            </p:extLst>
          </p:nvPr>
        </p:nvGraphicFramePr>
        <p:xfrm>
          <a:off x="1160585" y="1724617"/>
          <a:ext cx="10884877" cy="4898766"/>
        </p:xfrm>
        <a:graphic>
          <a:graphicData uri="http://schemas.openxmlformats.org/drawingml/2006/table">
            <a:tbl>
              <a:tblPr firstRow="1" bandRow="1">
                <a:tableStyleId>{69012ECD-51FC-41F1-AA8D-1B2483CD663E}</a:tableStyleId>
              </a:tblPr>
              <a:tblGrid>
                <a:gridCol w="1793630">
                  <a:extLst>
                    <a:ext uri="{9D8B030D-6E8A-4147-A177-3AD203B41FA5}">
                      <a16:colId xmlns:a16="http://schemas.microsoft.com/office/drawing/2014/main" val="3809772526"/>
                    </a:ext>
                  </a:extLst>
                </a:gridCol>
                <a:gridCol w="1746683">
                  <a:extLst>
                    <a:ext uri="{9D8B030D-6E8A-4147-A177-3AD203B41FA5}">
                      <a16:colId xmlns:a16="http://schemas.microsoft.com/office/drawing/2014/main" val="4256862336"/>
                    </a:ext>
                  </a:extLst>
                </a:gridCol>
                <a:gridCol w="3634210">
                  <a:extLst>
                    <a:ext uri="{9D8B030D-6E8A-4147-A177-3AD203B41FA5}">
                      <a16:colId xmlns:a16="http://schemas.microsoft.com/office/drawing/2014/main" val="803206991"/>
                    </a:ext>
                  </a:extLst>
                </a:gridCol>
                <a:gridCol w="3710354">
                  <a:extLst>
                    <a:ext uri="{9D8B030D-6E8A-4147-A177-3AD203B41FA5}">
                      <a16:colId xmlns:a16="http://schemas.microsoft.com/office/drawing/2014/main" val="3326868720"/>
                    </a:ext>
                  </a:extLst>
                </a:gridCol>
              </a:tblGrid>
              <a:tr h="320707">
                <a:tc>
                  <a:txBody>
                    <a:bodyPr/>
                    <a:lstStyle/>
                    <a:p>
                      <a:pPr algn="ctr"/>
                      <a:r>
                        <a:rPr lang="en-ZA" sz="1600" b="1" dirty="0"/>
                        <a:t>Stream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ZA" sz="1600" b="1" dirty="0"/>
                        <a:t>Priority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ZA" sz="1600" b="1" dirty="0"/>
                        <a:t>Objective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ZA" sz="1600" b="1" dirty="0"/>
                        <a:t>Rationale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4343761"/>
                  </a:ext>
                </a:extLst>
              </a:tr>
              <a:tr h="154495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ZA" sz="1600" b="1" kern="1200" dirty="0">
                          <a:solidFill>
                            <a:schemeClr val="dk1"/>
                          </a:solidFill>
                          <a:effectLst/>
                        </a:rPr>
                        <a:t>Communicable Diseases</a:t>
                      </a:r>
                      <a:endParaRPr lang="en-ZA"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ZA" sz="1600" b="0" kern="1200" dirty="0">
                          <a:solidFill>
                            <a:schemeClr val="dk1"/>
                          </a:solidFill>
                          <a:effectLst/>
                        </a:rPr>
                        <a:t>Infectious Disease Outbreak Preparedness</a:t>
                      </a:r>
                      <a:endParaRPr lang="en-ZA" sz="1600" b="0" kern="1200" dirty="0">
                        <a:solidFill>
                          <a:schemeClr val="dk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nSpc>
                          <a:spcPct val="150000"/>
                        </a:lnSpc>
                        <a:buFont typeface="Wingdings" panose="05000000000000000000" pitchFamily="2" charset="2"/>
                        <a:buChar char="§"/>
                      </a:pPr>
                      <a:r>
                        <a:rPr lang="en-ZA" sz="1600" b="0" kern="1200" dirty="0">
                          <a:solidFill>
                            <a:schemeClr val="dk1"/>
                          </a:solidFill>
                          <a:effectLst/>
                        </a:rPr>
                        <a:t>Study the city’s preparedness and response to infectious disease outbreaks</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lvl="1" indent="-285750">
                        <a:lnSpc>
                          <a:spcPct val="150000"/>
                        </a:lnSpc>
                        <a:buFont typeface="Wingdings" panose="05000000000000000000" pitchFamily="2" charset="2"/>
                        <a:buChar char="§"/>
                      </a:pPr>
                      <a:r>
                        <a:rPr lang="en-ZA" sz="1600" b="0" kern="1200" dirty="0">
                          <a:solidFill>
                            <a:schemeClr val="dk1"/>
                          </a:solidFill>
                          <a:effectLst/>
                        </a:rPr>
                        <a:t>JHB faces risk of and experiences infectious disease outbreaks, necessitating research into prevention and response strategies.</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9650891"/>
                  </a:ext>
                </a:extLst>
              </a:tr>
              <a:tr h="1443667">
                <a:tc rowSpan="2">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ZA" sz="1600" b="1" kern="1200" dirty="0">
                          <a:solidFill>
                            <a:schemeClr val="dk1"/>
                          </a:solidFill>
                          <a:effectLst/>
                        </a:rPr>
                        <a:t>Substance Abuse and Public Health</a:t>
                      </a:r>
                      <a:endParaRPr lang="en-ZA" sz="1600" b="1" kern="1200" dirty="0">
                        <a:solidFill>
                          <a:schemeClr val="dk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nSpc>
                          <a:spcPct val="150000"/>
                        </a:lnSpc>
                      </a:pPr>
                      <a:r>
                        <a:rPr lang="en-ZA" sz="1600" b="0" kern="1200" dirty="0">
                          <a:solidFill>
                            <a:schemeClr val="dk1"/>
                          </a:solidFill>
                          <a:effectLst/>
                        </a:rPr>
                        <a:t>Alcohol and Drug Abuse</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nSpc>
                          <a:spcPct val="150000"/>
                        </a:lnSpc>
                        <a:buFont typeface="Wingdings" panose="05000000000000000000" pitchFamily="2" charset="2"/>
                        <a:buChar char="§"/>
                      </a:pPr>
                      <a:r>
                        <a:rPr lang="en-ZA" sz="1600" b="0" kern="1200" dirty="0">
                          <a:solidFill>
                            <a:schemeClr val="dk1"/>
                          </a:solidFill>
                          <a:effectLst/>
                        </a:rPr>
                        <a:t>Study the prevalence of alcohol and drug abuse in Johannesburg and its impact on public health</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nSpc>
                          <a:spcPct val="150000"/>
                        </a:lnSpc>
                        <a:buFont typeface="Wingdings" panose="05000000000000000000" pitchFamily="2" charset="2"/>
                        <a:buChar char="§"/>
                      </a:pPr>
                      <a:r>
                        <a:rPr lang="en-ZA" sz="1600" b="0" kern="1200" dirty="0">
                          <a:solidFill>
                            <a:schemeClr val="dk1"/>
                          </a:solidFill>
                          <a:effectLst/>
                        </a:rPr>
                        <a:t>Substance abuse is a significant public health issue in JHB contributing to both health and social problems</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2190744"/>
                  </a:ext>
                </a:extLst>
              </a:tr>
              <a:tr h="1443667">
                <a:tc vMerge="1">
                  <a:txBody>
                    <a:bodyPr/>
                    <a:lstStyle/>
                    <a:p>
                      <a:endParaRPr lang="en-ZA" sz="1600" dirty="0"/>
                    </a:p>
                  </a:txBody>
                  <a:tcPr/>
                </a:tc>
                <a:tc vMerge="1">
                  <a:txBody>
                    <a:bodyPr/>
                    <a:lstStyle/>
                    <a:p>
                      <a:endParaRPr lang="en-ZA" sz="1600" dirty="0"/>
                    </a:p>
                  </a:txBody>
                  <a:tcPr/>
                </a:tc>
                <a:tc>
                  <a:txBody>
                    <a:bodyPr/>
                    <a:lstStyle/>
                    <a:p>
                      <a:pPr marL="285750" indent="-285750">
                        <a:lnSpc>
                          <a:spcPct val="150000"/>
                        </a:lnSpc>
                        <a:buFont typeface="Wingdings" panose="05000000000000000000" pitchFamily="2" charset="2"/>
                        <a:buChar char="§"/>
                      </a:pPr>
                      <a:r>
                        <a:rPr lang="en-ZA" sz="1600" b="0" kern="1200" dirty="0">
                          <a:solidFill>
                            <a:schemeClr val="dk1"/>
                          </a:solidFill>
                          <a:effectLst/>
                        </a:rPr>
                        <a:t>Evaluate effectiveness of current substance abuse treatment &amp; rehabilitation programs and explore strategies for improvement</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nSpc>
                          <a:spcPct val="150000"/>
                        </a:lnSpc>
                        <a:buFont typeface="Wingdings" panose="05000000000000000000" pitchFamily="2" charset="2"/>
                        <a:buChar char="§"/>
                      </a:pPr>
                      <a:r>
                        <a:rPr lang="en-ZA" sz="1600" b="0" kern="1200" dirty="0">
                          <a:solidFill>
                            <a:schemeClr val="dk1"/>
                          </a:solidFill>
                          <a:effectLst/>
                        </a:rPr>
                        <a:t>Improving access to &amp; the effectiveness of substance abuse treatment is critical for addressing this pervasive issue</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2400565"/>
                  </a:ext>
                </a:extLst>
              </a:tr>
            </a:tbl>
          </a:graphicData>
        </a:graphic>
      </p:graphicFrame>
    </p:spTree>
    <p:extLst>
      <p:ext uri="{BB962C8B-B14F-4D97-AF65-F5344CB8AC3E}">
        <p14:creationId xmlns:p14="http://schemas.microsoft.com/office/powerpoint/2010/main" val="2502316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3E23C-B497-189B-8E07-9475E0A2297C}"/>
              </a:ext>
            </a:extLst>
          </p:cNvPr>
          <p:cNvSpPr>
            <a:spLocks noGrp="1"/>
          </p:cNvSpPr>
          <p:nvPr>
            <p:ph type="title"/>
          </p:nvPr>
        </p:nvSpPr>
        <p:spPr/>
        <p:txBody>
          <a:bodyPr/>
          <a:lstStyle/>
          <a:p>
            <a:r>
              <a:rPr lang="en-ZA" dirty="0"/>
              <a:t>District Research Priorities </a:t>
            </a:r>
          </a:p>
        </p:txBody>
      </p:sp>
      <p:graphicFrame>
        <p:nvGraphicFramePr>
          <p:cNvPr id="4" name="Content Placeholder 3">
            <a:extLst>
              <a:ext uri="{FF2B5EF4-FFF2-40B4-BE49-F238E27FC236}">
                <a16:creationId xmlns:a16="http://schemas.microsoft.com/office/drawing/2014/main" id="{EC4C2C1C-ADB8-E95D-9B3C-A856644F0559}"/>
              </a:ext>
            </a:extLst>
          </p:cNvPr>
          <p:cNvGraphicFramePr>
            <a:graphicFrameLocks noGrp="1"/>
          </p:cNvGraphicFramePr>
          <p:nvPr>
            <p:ph idx="1"/>
            <p:extLst>
              <p:ext uri="{D42A27DB-BD31-4B8C-83A1-F6EECF244321}">
                <p14:modId xmlns:p14="http://schemas.microsoft.com/office/powerpoint/2010/main" val="2572367552"/>
              </p:ext>
            </p:extLst>
          </p:nvPr>
        </p:nvGraphicFramePr>
        <p:xfrm>
          <a:off x="1334408" y="1695660"/>
          <a:ext cx="10585448" cy="4828231"/>
        </p:xfrm>
        <a:graphic>
          <a:graphicData uri="http://schemas.openxmlformats.org/drawingml/2006/table">
            <a:tbl>
              <a:tblPr firstRow="1" bandRow="1">
                <a:tableStyleId>{69012ECD-51FC-41F1-AA8D-1B2483CD663E}</a:tableStyleId>
              </a:tblPr>
              <a:tblGrid>
                <a:gridCol w="1953915">
                  <a:extLst>
                    <a:ext uri="{9D8B030D-6E8A-4147-A177-3AD203B41FA5}">
                      <a16:colId xmlns:a16="http://schemas.microsoft.com/office/drawing/2014/main" val="3809772526"/>
                    </a:ext>
                  </a:extLst>
                </a:gridCol>
                <a:gridCol w="1881554">
                  <a:extLst>
                    <a:ext uri="{9D8B030D-6E8A-4147-A177-3AD203B41FA5}">
                      <a16:colId xmlns:a16="http://schemas.microsoft.com/office/drawing/2014/main" val="4256862336"/>
                    </a:ext>
                  </a:extLst>
                </a:gridCol>
                <a:gridCol w="3305908">
                  <a:extLst>
                    <a:ext uri="{9D8B030D-6E8A-4147-A177-3AD203B41FA5}">
                      <a16:colId xmlns:a16="http://schemas.microsoft.com/office/drawing/2014/main" val="803206991"/>
                    </a:ext>
                  </a:extLst>
                </a:gridCol>
                <a:gridCol w="3444071">
                  <a:extLst>
                    <a:ext uri="{9D8B030D-6E8A-4147-A177-3AD203B41FA5}">
                      <a16:colId xmlns:a16="http://schemas.microsoft.com/office/drawing/2014/main" val="3326868720"/>
                    </a:ext>
                  </a:extLst>
                </a:gridCol>
              </a:tblGrid>
              <a:tr h="439324">
                <a:tc>
                  <a:txBody>
                    <a:bodyPr/>
                    <a:lstStyle/>
                    <a:p>
                      <a:pPr algn="ctr">
                        <a:lnSpc>
                          <a:spcPct val="150000"/>
                        </a:lnSpc>
                      </a:pPr>
                      <a:r>
                        <a:rPr lang="en-ZA" sz="1600" b="1" dirty="0"/>
                        <a:t>Stream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ZA" sz="1600" b="1" dirty="0"/>
                        <a:t>Priority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ZA" sz="1600" b="1" dirty="0"/>
                        <a:t>Objective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ZA" sz="1600" b="1" dirty="0"/>
                        <a:t>Rationale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4343761"/>
                  </a:ext>
                </a:extLst>
              </a:tr>
              <a:tr h="2389468">
                <a:tc rowSpan="2">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ZA" sz="1600" b="1" kern="1200" dirty="0">
                          <a:solidFill>
                            <a:schemeClr val="tx1"/>
                          </a:solidFill>
                          <a:effectLst/>
                        </a:rPr>
                        <a:t>Urban Health and Environmental Factors</a:t>
                      </a:r>
                      <a:endParaRPr lang="en-ZA" sz="1600" b="1" kern="1200" dirty="0">
                        <a:solidFill>
                          <a:schemeClr val="dk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pPr>
                      <a:r>
                        <a:rPr lang="en-ZA" sz="1600" b="0" kern="1200" dirty="0">
                          <a:solidFill>
                            <a:schemeClr val="tx1"/>
                          </a:solidFill>
                          <a:effectLst/>
                        </a:rPr>
                        <a:t>Air Quality and Respiratory </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nSpc>
                          <a:spcPct val="150000"/>
                        </a:lnSpc>
                        <a:buFont typeface="Wingdings" panose="05000000000000000000" pitchFamily="2" charset="2"/>
                        <a:buChar char="§"/>
                      </a:pPr>
                      <a:r>
                        <a:rPr lang="en-ZA" sz="1600" kern="1200" dirty="0">
                          <a:solidFill>
                            <a:schemeClr val="tx1"/>
                          </a:solidFill>
                          <a:effectLst/>
                        </a:rPr>
                        <a:t>Research the impact of air pollution on respiratory diseases, particularly asthma and chronic obstructive pulmonary disease (COPD), in urban areas.</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nSpc>
                          <a:spcPct val="150000"/>
                        </a:lnSpc>
                        <a:buFont typeface="Wingdings" panose="05000000000000000000" pitchFamily="2" charset="2"/>
                        <a:buChar char="§"/>
                      </a:pPr>
                      <a:r>
                        <a:rPr lang="en-ZA" sz="1600" kern="1200" dirty="0">
                          <a:solidFill>
                            <a:schemeClr val="tx1"/>
                          </a:solidFill>
                          <a:effectLst/>
                        </a:rPr>
                        <a:t>Johannesburg’s high levels of air pollution from traffic and industry contribute to a significant burden of respiratory illnesses</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2190744"/>
                  </a:ext>
                </a:extLst>
              </a:tr>
              <a:tr h="1999439">
                <a:tc vMerge="1">
                  <a:txBody>
                    <a:bodyPr/>
                    <a:lstStyle/>
                    <a:p>
                      <a:endParaRPr lang="en-ZA" sz="1400" dirty="0"/>
                    </a:p>
                  </a:txBody>
                  <a:tcPr anchor="ctr"/>
                </a:tc>
                <a:tc>
                  <a:txBody>
                    <a:bodyPr/>
                    <a:lstStyle/>
                    <a:p>
                      <a:pPr>
                        <a:lnSpc>
                          <a:spcPct val="150000"/>
                        </a:lnSpc>
                      </a:pPr>
                      <a:r>
                        <a:rPr lang="en-ZA" sz="1600" b="0" kern="1200" dirty="0">
                          <a:solidFill>
                            <a:schemeClr val="tx1"/>
                          </a:solidFill>
                          <a:effectLst/>
                        </a:rPr>
                        <a:t>Water and Sanitation</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lvl="1" indent="-285750" algn="l">
                        <a:lnSpc>
                          <a:spcPct val="150000"/>
                        </a:lnSpc>
                        <a:buFont typeface="Wingdings" panose="05000000000000000000" pitchFamily="2" charset="2"/>
                        <a:buChar char="§"/>
                      </a:pPr>
                      <a:r>
                        <a:rPr lang="en-ZA" sz="1600" b="0" kern="1200" dirty="0">
                          <a:solidFill>
                            <a:schemeClr val="tx1"/>
                          </a:solidFill>
                          <a:effectLst/>
                        </a:rPr>
                        <a:t>Investigate quality of drinking water and sanitation in informal settlements and their impact on public health.</a:t>
                      </a:r>
                      <a:endParaRPr lang="en-ZA" sz="1600" b="0" kern="12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lvl="1" indent="-285750" algn="l">
                        <a:lnSpc>
                          <a:spcPct val="150000"/>
                        </a:lnSpc>
                        <a:buFont typeface="Wingdings" panose="05000000000000000000" pitchFamily="2" charset="2"/>
                        <a:buChar char="§"/>
                      </a:pPr>
                      <a:r>
                        <a:rPr lang="en-ZA" sz="1600" b="0" kern="1200" dirty="0">
                          <a:solidFill>
                            <a:schemeClr val="tx1"/>
                          </a:solidFill>
                          <a:effectLst/>
                        </a:rPr>
                        <a:t>Access to clean water and proper sanitation is critical for preventing waterborne diseases, which are prevalent in densely populated areas.</a:t>
                      </a:r>
                      <a:endParaRPr lang="en-ZA" sz="1600" b="0" kern="12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2400565"/>
                  </a:ext>
                </a:extLst>
              </a:tr>
            </a:tbl>
          </a:graphicData>
        </a:graphic>
      </p:graphicFrame>
    </p:spTree>
    <p:extLst>
      <p:ext uri="{BB962C8B-B14F-4D97-AF65-F5344CB8AC3E}">
        <p14:creationId xmlns:p14="http://schemas.microsoft.com/office/powerpoint/2010/main" val="1214278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D5BAB-E429-049F-7907-42F0219B577E}"/>
              </a:ext>
            </a:extLst>
          </p:cNvPr>
          <p:cNvSpPr>
            <a:spLocks noGrp="1"/>
          </p:cNvSpPr>
          <p:nvPr>
            <p:ph type="title"/>
          </p:nvPr>
        </p:nvSpPr>
        <p:spPr/>
        <p:txBody>
          <a:bodyPr/>
          <a:lstStyle/>
          <a:p>
            <a:r>
              <a:rPr lang="en-ZA" dirty="0"/>
              <a:t>Presentation Outline </a:t>
            </a:r>
          </a:p>
        </p:txBody>
      </p:sp>
      <p:graphicFrame>
        <p:nvGraphicFramePr>
          <p:cNvPr id="4" name="Content Placeholder 3">
            <a:extLst>
              <a:ext uri="{FF2B5EF4-FFF2-40B4-BE49-F238E27FC236}">
                <a16:creationId xmlns:a16="http://schemas.microsoft.com/office/drawing/2014/main" id="{78F90DFA-46FE-2CA0-72D3-CA4EDCD0D9B1}"/>
              </a:ext>
            </a:extLst>
          </p:cNvPr>
          <p:cNvGraphicFramePr>
            <a:graphicFrameLocks noGrp="1"/>
          </p:cNvGraphicFramePr>
          <p:nvPr>
            <p:ph idx="1"/>
            <p:extLst>
              <p:ext uri="{D42A27DB-BD31-4B8C-83A1-F6EECF244321}">
                <p14:modId xmlns:p14="http://schemas.microsoft.com/office/powerpoint/2010/main" val="1482132435"/>
              </p:ext>
            </p:extLst>
          </p:nvPr>
        </p:nvGraphicFramePr>
        <p:xfrm>
          <a:off x="1334529" y="1776045"/>
          <a:ext cx="10585327" cy="4629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9420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3E23C-B497-189B-8E07-9475E0A2297C}"/>
              </a:ext>
            </a:extLst>
          </p:cNvPr>
          <p:cNvSpPr>
            <a:spLocks noGrp="1"/>
          </p:cNvSpPr>
          <p:nvPr>
            <p:ph type="title"/>
          </p:nvPr>
        </p:nvSpPr>
        <p:spPr/>
        <p:txBody>
          <a:bodyPr/>
          <a:lstStyle/>
          <a:p>
            <a:r>
              <a:rPr lang="en-ZA" dirty="0"/>
              <a:t>District Research Priorities </a:t>
            </a:r>
          </a:p>
        </p:txBody>
      </p:sp>
      <p:graphicFrame>
        <p:nvGraphicFramePr>
          <p:cNvPr id="4" name="Content Placeholder 3">
            <a:extLst>
              <a:ext uri="{FF2B5EF4-FFF2-40B4-BE49-F238E27FC236}">
                <a16:creationId xmlns:a16="http://schemas.microsoft.com/office/drawing/2014/main" id="{EC4C2C1C-ADB8-E95D-9B3C-A856644F0559}"/>
              </a:ext>
            </a:extLst>
          </p:cNvPr>
          <p:cNvGraphicFramePr>
            <a:graphicFrameLocks noGrp="1"/>
          </p:cNvGraphicFramePr>
          <p:nvPr>
            <p:ph idx="1"/>
            <p:extLst>
              <p:ext uri="{D42A27DB-BD31-4B8C-83A1-F6EECF244321}">
                <p14:modId xmlns:p14="http://schemas.microsoft.com/office/powerpoint/2010/main" val="2830244797"/>
              </p:ext>
            </p:extLst>
          </p:nvPr>
        </p:nvGraphicFramePr>
        <p:xfrm>
          <a:off x="1334408" y="1695660"/>
          <a:ext cx="10585448" cy="3720402"/>
        </p:xfrm>
        <a:graphic>
          <a:graphicData uri="http://schemas.openxmlformats.org/drawingml/2006/table">
            <a:tbl>
              <a:tblPr firstRow="1" bandRow="1">
                <a:tableStyleId>{69012ECD-51FC-41F1-AA8D-1B2483CD663E}</a:tableStyleId>
              </a:tblPr>
              <a:tblGrid>
                <a:gridCol w="1953915">
                  <a:extLst>
                    <a:ext uri="{9D8B030D-6E8A-4147-A177-3AD203B41FA5}">
                      <a16:colId xmlns:a16="http://schemas.microsoft.com/office/drawing/2014/main" val="3809772526"/>
                    </a:ext>
                  </a:extLst>
                </a:gridCol>
                <a:gridCol w="1881554">
                  <a:extLst>
                    <a:ext uri="{9D8B030D-6E8A-4147-A177-3AD203B41FA5}">
                      <a16:colId xmlns:a16="http://schemas.microsoft.com/office/drawing/2014/main" val="4256862336"/>
                    </a:ext>
                  </a:extLst>
                </a:gridCol>
                <a:gridCol w="3305908">
                  <a:extLst>
                    <a:ext uri="{9D8B030D-6E8A-4147-A177-3AD203B41FA5}">
                      <a16:colId xmlns:a16="http://schemas.microsoft.com/office/drawing/2014/main" val="803206991"/>
                    </a:ext>
                  </a:extLst>
                </a:gridCol>
                <a:gridCol w="3444071">
                  <a:extLst>
                    <a:ext uri="{9D8B030D-6E8A-4147-A177-3AD203B41FA5}">
                      <a16:colId xmlns:a16="http://schemas.microsoft.com/office/drawing/2014/main" val="3326868720"/>
                    </a:ext>
                  </a:extLst>
                </a:gridCol>
              </a:tblGrid>
              <a:tr h="812045">
                <a:tc>
                  <a:txBody>
                    <a:bodyPr/>
                    <a:lstStyle/>
                    <a:p>
                      <a:pPr algn="ctr">
                        <a:lnSpc>
                          <a:spcPct val="150000"/>
                        </a:lnSpc>
                      </a:pPr>
                      <a:r>
                        <a:rPr lang="en-ZA" sz="1600" b="1" dirty="0"/>
                        <a:t>Stream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ZA" sz="1600" b="1" dirty="0"/>
                        <a:t>Priority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ZA" sz="1600" b="1" dirty="0"/>
                        <a:t>Objective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ZA" sz="1600" b="1" dirty="0"/>
                        <a:t>Rationale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4343761"/>
                  </a:ext>
                </a:extLst>
              </a:tr>
              <a:tr h="2908357">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ZA" sz="1600" b="1" kern="1200" dirty="0">
                          <a:solidFill>
                            <a:schemeClr val="tx1"/>
                          </a:solidFill>
                          <a:effectLst/>
                        </a:rPr>
                        <a:t>Maternal and Child Health</a:t>
                      </a:r>
                      <a:endParaRPr lang="en-ZA"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ZA" sz="1600" b="0" kern="1200" dirty="0">
                          <a:solidFill>
                            <a:schemeClr val="tx1"/>
                          </a:solidFill>
                          <a:effectLst/>
                        </a:rPr>
                        <a:t>Reducing Infant and Maternal Mortality</a:t>
                      </a:r>
                      <a:endParaRPr lang="en-ZA" sz="1600" b="0" kern="1200" dirty="0">
                        <a:solidFill>
                          <a:schemeClr val="dk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nSpc>
                          <a:spcPct val="150000"/>
                        </a:lnSpc>
                        <a:buFont typeface="Wingdings" panose="05000000000000000000" pitchFamily="2" charset="2"/>
                        <a:buChar char="§"/>
                      </a:pPr>
                      <a:r>
                        <a:rPr lang="en-ZA" sz="1600" kern="1200" dirty="0">
                          <a:solidFill>
                            <a:schemeClr val="tx1"/>
                          </a:solidFill>
                          <a:effectLst/>
                        </a:rPr>
                        <a:t>Research the leading causes of infant and maternal mortality in Johannesburg and develop targeted interventions</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lvl="1" indent="-285750">
                        <a:lnSpc>
                          <a:spcPct val="150000"/>
                        </a:lnSpc>
                        <a:buFont typeface="Wingdings" panose="05000000000000000000" pitchFamily="2" charset="2"/>
                        <a:buChar char="§"/>
                      </a:pPr>
                      <a:r>
                        <a:rPr lang="en-ZA" sz="1600" kern="1200" dirty="0">
                          <a:solidFill>
                            <a:schemeClr val="tx1"/>
                          </a:solidFill>
                          <a:effectLst/>
                        </a:rPr>
                        <a:t>Despite improvements, maternal and infant mortality rates remain </a:t>
                      </a:r>
                      <a:r>
                        <a:rPr lang="en-ZA" sz="1600" b="0" kern="1200" dirty="0">
                          <a:solidFill>
                            <a:schemeClr val="tx1"/>
                          </a:solidFill>
                          <a:effectLst/>
                        </a:rPr>
                        <a:t>concerning</a:t>
                      </a:r>
                      <a:r>
                        <a:rPr lang="en-ZA" sz="1600" kern="1200" dirty="0">
                          <a:solidFill>
                            <a:schemeClr val="tx1"/>
                          </a:solidFill>
                          <a:effectLst/>
                        </a:rPr>
                        <a:t> in certain areas</a:t>
                      </a:r>
                      <a:endParaRPr lang="en-ZA"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9650891"/>
                  </a:ext>
                </a:extLst>
              </a:tr>
            </a:tbl>
          </a:graphicData>
        </a:graphic>
      </p:graphicFrame>
    </p:spTree>
    <p:extLst>
      <p:ext uri="{BB962C8B-B14F-4D97-AF65-F5344CB8AC3E}">
        <p14:creationId xmlns:p14="http://schemas.microsoft.com/office/powerpoint/2010/main" val="1545257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6541C-7AB3-8F6A-7DDA-12888465AAFF}"/>
              </a:ext>
            </a:extLst>
          </p:cNvPr>
          <p:cNvSpPr>
            <a:spLocks noGrp="1"/>
          </p:cNvSpPr>
          <p:nvPr>
            <p:ph type="title"/>
          </p:nvPr>
        </p:nvSpPr>
        <p:spPr/>
        <p:txBody>
          <a:bodyPr/>
          <a:lstStyle/>
          <a:p>
            <a:r>
              <a:rPr lang="en-ZA" dirty="0"/>
              <a:t>Gap – Availability data at local level  </a:t>
            </a:r>
          </a:p>
        </p:txBody>
      </p:sp>
      <p:graphicFrame>
        <p:nvGraphicFramePr>
          <p:cNvPr id="5" name="Content Placeholder 4">
            <a:extLst>
              <a:ext uri="{FF2B5EF4-FFF2-40B4-BE49-F238E27FC236}">
                <a16:creationId xmlns:a16="http://schemas.microsoft.com/office/drawing/2014/main" id="{1F4C6AAA-3066-B2F0-F9AB-67FE236C348A}"/>
              </a:ext>
            </a:extLst>
          </p:cNvPr>
          <p:cNvGraphicFramePr>
            <a:graphicFrameLocks noGrp="1"/>
          </p:cNvGraphicFramePr>
          <p:nvPr>
            <p:ph idx="1"/>
            <p:extLst>
              <p:ext uri="{D42A27DB-BD31-4B8C-83A1-F6EECF244321}">
                <p14:modId xmlns:p14="http://schemas.microsoft.com/office/powerpoint/2010/main" val="3852511597"/>
              </p:ext>
            </p:extLst>
          </p:nvPr>
        </p:nvGraphicFramePr>
        <p:xfrm>
          <a:off x="1334529" y="1690639"/>
          <a:ext cx="10585327" cy="48380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1146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042FCC-630E-9B41-98E8-919BE101E428}"/>
              </a:ext>
            </a:extLst>
          </p:cNvPr>
          <p:cNvSpPr>
            <a:spLocks noGrp="1"/>
          </p:cNvSpPr>
          <p:nvPr>
            <p:ph idx="1"/>
          </p:nvPr>
        </p:nvSpPr>
        <p:spPr>
          <a:xfrm>
            <a:off x="1334529" y="3585029"/>
            <a:ext cx="10585327" cy="928914"/>
          </a:xfrm>
        </p:spPr>
        <p:txBody>
          <a:bodyPr>
            <a:normAutofit/>
          </a:bodyPr>
          <a:lstStyle/>
          <a:p>
            <a:pPr marL="0" indent="0" algn="ctr">
              <a:buNone/>
            </a:pPr>
            <a:r>
              <a:rPr lang="en-US" sz="6000" dirty="0">
                <a:solidFill>
                  <a:schemeClr val="accent1"/>
                </a:solidFill>
              </a:rPr>
              <a:t>THANK YOU</a:t>
            </a:r>
          </a:p>
        </p:txBody>
      </p:sp>
      <p:sp>
        <p:nvSpPr>
          <p:cNvPr id="2" name="TextBox 1">
            <a:extLst>
              <a:ext uri="{FF2B5EF4-FFF2-40B4-BE49-F238E27FC236}">
                <a16:creationId xmlns:a16="http://schemas.microsoft.com/office/drawing/2014/main" id="{37B7ECF7-1A49-2341-A5B8-2EE0E9714312}"/>
              </a:ext>
            </a:extLst>
          </p:cNvPr>
          <p:cNvSpPr txBox="1"/>
          <p:nvPr/>
        </p:nvSpPr>
        <p:spPr>
          <a:xfrm>
            <a:off x="0" y="0"/>
            <a:ext cx="2566930" cy="936434"/>
          </a:xfrm>
          <a:prstGeom prst="rect">
            <a:avLst/>
          </a:prstGeom>
          <a:solidFill>
            <a:schemeClr val="bg1"/>
          </a:solidFill>
        </p:spPr>
        <p:txBody>
          <a:bodyPr wrap="square" rtlCol="0">
            <a:spAutoFit/>
          </a:bodyPr>
          <a:lstStyle/>
          <a:p>
            <a:endParaRPr lang="en-US" dirty="0"/>
          </a:p>
        </p:txBody>
      </p:sp>
      <p:pic>
        <p:nvPicPr>
          <p:cNvPr id="4" name="Picture 3">
            <a:extLst>
              <a:ext uri="{FF2B5EF4-FFF2-40B4-BE49-F238E27FC236}">
                <a16:creationId xmlns:a16="http://schemas.microsoft.com/office/drawing/2014/main" id="{A4A36A20-2F77-DF49-8B0D-0DE30E8097BB}"/>
              </a:ext>
            </a:extLst>
          </p:cNvPr>
          <p:cNvPicPr>
            <a:picLocks noChangeAspect="1"/>
          </p:cNvPicPr>
          <p:nvPr/>
        </p:nvPicPr>
        <p:blipFill>
          <a:blip r:embed="rId3"/>
          <a:stretch>
            <a:fillRect/>
          </a:stretch>
        </p:blipFill>
        <p:spPr>
          <a:xfrm>
            <a:off x="150959" y="69648"/>
            <a:ext cx="2823595" cy="806741"/>
          </a:xfrm>
          <a:prstGeom prst="rect">
            <a:avLst/>
          </a:prstGeom>
        </p:spPr>
      </p:pic>
    </p:spTree>
    <p:extLst>
      <p:ext uri="{BB962C8B-B14F-4D97-AF65-F5344CB8AC3E}">
        <p14:creationId xmlns:p14="http://schemas.microsoft.com/office/powerpoint/2010/main" val="125562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F3F21-DB8A-FBE8-215F-410FB6A11F99}"/>
              </a:ext>
            </a:extLst>
          </p:cNvPr>
          <p:cNvSpPr>
            <a:spLocks noGrp="1"/>
          </p:cNvSpPr>
          <p:nvPr>
            <p:ph type="title"/>
          </p:nvPr>
        </p:nvSpPr>
        <p:spPr/>
        <p:txBody>
          <a:bodyPr/>
          <a:lstStyle/>
          <a:p>
            <a:r>
              <a:rPr lang="en-ZA" dirty="0"/>
              <a:t>Johannesburg Population Pyramid - Implications for Health</a:t>
            </a:r>
          </a:p>
        </p:txBody>
      </p:sp>
      <p:graphicFrame>
        <p:nvGraphicFramePr>
          <p:cNvPr id="6" name="Content Placeholder 5">
            <a:extLst>
              <a:ext uri="{FF2B5EF4-FFF2-40B4-BE49-F238E27FC236}">
                <a16:creationId xmlns:a16="http://schemas.microsoft.com/office/drawing/2014/main" id="{09671F94-F857-AF7E-3B59-82DF0D1869B3}"/>
              </a:ext>
            </a:extLst>
          </p:cNvPr>
          <p:cNvGraphicFramePr>
            <a:graphicFrameLocks noGrp="1"/>
          </p:cNvGraphicFramePr>
          <p:nvPr>
            <p:ph idx="1"/>
            <p:extLst>
              <p:ext uri="{D42A27DB-BD31-4B8C-83A1-F6EECF244321}">
                <p14:modId xmlns:p14="http://schemas.microsoft.com/office/powerpoint/2010/main" val="1249274817"/>
              </p:ext>
            </p:extLst>
          </p:nvPr>
        </p:nvGraphicFramePr>
        <p:xfrm>
          <a:off x="1110823" y="1744451"/>
          <a:ext cx="6262991" cy="4922486"/>
        </p:xfrm>
        <a:graphic>
          <a:graphicData uri="http://schemas.openxmlformats.org/drawingml/2006/table">
            <a:tbl>
              <a:tblPr firstRow="1" bandRow="1">
                <a:tableStyleId>{5940675A-B579-460E-94D1-54222C63F5DA}</a:tableStyleId>
              </a:tblPr>
              <a:tblGrid>
                <a:gridCol w="2179825">
                  <a:extLst>
                    <a:ext uri="{9D8B030D-6E8A-4147-A177-3AD203B41FA5}">
                      <a16:colId xmlns:a16="http://schemas.microsoft.com/office/drawing/2014/main" val="3900030890"/>
                    </a:ext>
                  </a:extLst>
                </a:gridCol>
                <a:gridCol w="4083166">
                  <a:extLst>
                    <a:ext uri="{9D8B030D-6E8A-4147-A177-3AD203B41FA5}">
                      <a16:colId xmlns:a16="http://schemas.microsoft.com/office/drawing/2014/main" val="2725079328"/>
                    </a:ext>
                  </a:extLst>
                </a:gridCol>
              </a:tblGrid>
              <a:tr h="274555">
                <a:tc gridSpan="2">
                  <a:txBody>
                    <a:bodyPr/>
                    <a:lstStyle/>
                    <a:p>
                      <a:pPr algn="ctr">
                        <a:lnSpc>
                          <a:spcPct val="100000"/>
                        </a:lnSpc>
                        <a:spcAft>
                          <a:spcPts val="0"/>
                        </a:spcAft>
                      </a:pPr>
                      <a:r>
                        <a:rPr lang="en-ZA" sz="1400" b="1" dirty="0"/>
                        <a:t>Young population - </a:t>
                      </a:r>
                      <a:r>
                        <a:rPr lang="en-ZA" sz="1400" b="1" kern="1200" dirty="0">
                          <a:solidFill>
                            <a:schemeClr val="tx1"/>
                          </a:solidFill>
                          <a:effectLst/>
                          <a:latin typeface="+mn-lt"/>
                          <a:ea typeface="+mn-ea"/>
                          <a:cs typeface="+mn-cs"/>
                        </a:rPr>
                        <a:t>shows a bulge in the 20 to 39 age group</a:t>
                      </a:r>
                      <a:r>
                        <a:rPr lang="en-ZA" sz="1400" b="1" dirty="0"/>
                        <a:t> </a:t>
                      </a:r>
                    </a:p>
                  </a:txBody>
                  <a:tcPr/>
                </a:tc>
                <a:tc hMerge="1">
                  <a:txBody>
                    <a:bodyPr/>
                    <a:lstStyle/>
                    <a:p>
                      <a:endParaRPr lang="en-ZA" dirty="0"/>
                    </a:p>
                  </a:txBody>
                  <a:tcPr/>
                </a:tc>
                <a:extLst>
                  <a:ext uri="{0D108BD9-81ED-4DB2-BD59-A6C34878D82A}">
                    <a16:rowId xmlns:a16="http://schemas.microsoft.com/office/drawing/2014/main" val="3959390629"/>
                  </a:ext>
                </a:extLst>
              </a:tr>
              <a:tr h="658933">
                <a:tc>
                  <a:txBody>
                    <a:bodyPr/>
                    <a:lstStyle/>
                    <a:p>
                      <a:pPr>
                        <a:lnSpc>
                          <a:spcPct val="100000"/>
                        </a:lnSpc>
                        <a:spcAft>
                          <a:spcPts val="0"/>
                        </a:spcAft>
                      </a:pPr>
                      <a:r>
                        <a:rPr lang="en-ZA" sz="1400" b="1" dirty="0">
                          <a:effectLst/>
                        </a:rPr>
                        <a:t>Reproductive Health</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nSpc>
                          <a:spcPct val="100000"/>
                        </a:lnSpc>
                        <a:spcAft>
                          <a:spcPts val="0"/>
                        </a:spcAft>
                      </a:pPr>
                      <a:r>
                        <a:rPr lang="en-ZA" sz="1400" dirty="0">
                          <a:effectLst/>
                        </a:rPr>
                        <a:t>Increased demand for maternal and child health services, family planning, and reproductive health education.</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729461340"/>
                  </a:ext>
                </a:extLst>
              </a:tr>
              <a:tr h="851121">
                <a:tc>
                  <a:txBody>
                    <a:bodyPr/>
                    <a:lstStyle/>
                    <a:p>
                      <a:pPr>
                        <a:lnSpc>
                          <a:spcPct val="100000"/>
                        </a:lnSpc>
                        <a:spcAft>
                          <a:spcPts val="0"/>
                        </a:spcAft>
                      </a:pPr>
                      <a:r>
                        <a:rPr lang="en-ZA" sz="1400" b="1" dirty="0">
                          <a:effectLst/>
                        </a:rPr>
                        <a:t>Infectious Diseases &amp;  Behavioural Health</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nSpc>
                          <a:spcPct val="100000"/>
                        </a:lnSpc>
                        <a:spcAft>
                          <a:spcPts val="0"/>
                        </a:spcAft>
                      </a:pPr>
                      <a:r>
                        <a:rPr lang="en-ZA" sz="1400" dirty="0">
                          <a:effectLst/>
                        </a:rPr>
                        <a:t>Young adults may be more susceptible to certain infectious diseases due to lifestyle factors</a:t>
                      </a:r>
                    </a:p>
                    <a:p>
                      <a:pPr>
                        <a:lnSpc>
                          <a:spcPct val="100000"/>
                        </a:lnSpc>
                        <a:spcAft>
                          <a:spcPts val="0"/>
                        </a:spcAft>
                      </a:pPr>
                      <a:r>
                        <a:rPr lang="en-ZA" sz="1400" dirty="0">
                          <a:effectLst/>
                        </a:rPr>
                        <a:t>may be more prone to engaging in risky behaviours such as substance abuse</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507179386"/>
                  </a:ext>
                </a:extLst>
              </a:tr>
              <a:tr h="511757">
                <a:tc>
                  <a:txBody>
                    <a:bodyPr/>
                    <a:lstStyle/>
                    <a:p>
                      <a:pPr>
                        <a:lnSpc>
                          <a:spcPct val="100000"/>
                        </a:lnSpc>
                        <a:spcAft>
                          <a:spcPts val="0"/>
                        </a:spcAft>
                      </a:pPr>
                      <a:r>
                        <a:rPr lang="en-ZA" sz="1400" b="1" dirty="0">
                          <a:effectLst/>
                        </a:rPr>
                        <a:t>Workforce Health &amp; safety</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nSpc>
                          <a:spcPct val="100000"/>
                        </a:lnSpc>
                        <a:spcAft>
                          <a:spcPts val="0"/>
                        </a:spcAft>
                      </a:pPr>
                      <a:r>
                        <a:rPr lang="en-ZA" sz="1400" dirty="0">
                          <a:effectLst/>
                        </a:rPr>
                        <a:t>There may be greater emphasis on occupational health and safety measures </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4142058449"/>
                  </a:ext>
                </a:extLst>
              </a:tr>
              <a:tr h="658933">
                <a:tc>
                  <a:txBody>
                    <a:bodyPr/>
                    <a:lstStyle/>
                    <a:p>
                      <a:pPr>
                        <a:lnSpc>
                          <a:spcPct val="100000"/>
                        </a:lnSpc>
                        <a:spcAft>
                          <a:spcPts val="0"/>
                        </a:spcAft>
                      </a:pPr>
                      <a:r>
                        <a:rPr lang="en-ZA" sz="1400" b="1">
                          <a:effectLst/>
                        </a:rPr>
                        <a:t>Chronic Disease Management</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nSpc>
                          <a:spcPct val="100000"/>
                        </a:lnSpc>
                        <a:spcAft>
                          <a:spcPts val="0"/>
                        </a:spcAft>
                      </a:pPr>
                      <a:r>
                        <a:rPr lang="en-ZA" sz="1400" dirty="0">
                          <a:effectLst/>
                        </a:rPr>
                        <a:t>As individuals age within this demographic, there may be an increased prevalence of chronic diseases </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528485721"/>
                  </a:ext>
                </a:extLst>
              </a:tr>
              <a:tr h="851121">
                <a:tc>
                  <a:txBody>
                    <a:bodyPr/>
                    <a:lstStyle/>
                    <a:p>
                      <a:pPr>
                        <a:lnSpc>
                          <a:spcPct val="100000"/>
                        </a:lnSpc>
                        <a:spcAft>
                          <a:spcPts val="0"/>
                        </a:spcAft>
                      </a:pPr>
                      <a:r>
                        <a:rPr lang="en-ZA" sz="1400" b="1" dirty="0">
                          <a:effectLst/>
                        </a:rPr>
                        <a:t>Healthcare Infrastructure Planning</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nSpc>
                          <a:spcPct val="100000"/>
                        </a:lnSpc>
                        <a:spcAft>
                          <a:spcPts val="0"/>
                        </a:spcAft>
                      </a:pPr>
                      <a:r>
                        <a:rPr lang="en-ZA" sz="1400" dirty="0">
                          <a:effectLst/>
                        </a:rPr>
                        <a:t>Plan for increased healthcare infrastructure, including hospitals, clinics, and healthcare professionals, to meet the needs of a growing young adult population.</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39234123"/>
                  </a:ext>
                </a:extLst>
              </a:tr>
              <a:tr h="746726">
                <a:tc>
                  <a:txBody>
                    <a:bodyPr/>
                    <a:lstStyle/>
                    <a:p>
                      <a:pPr>
                        <a:lnSpc>
                          <a:spcPct val="100000"/>
                        </a:lnSpc>
                        <a:spcAft>
                          <a:spcPts val="0"/>
                        </a:spcAft>
                      </a:pPr>
                      <a:r>
                        <a:rPr lang="en-ZA" sz="1400" b="1">
                          <a:effectLst/>
                        </a:rPr>
                        <a:t>Health Education and Promotion</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nSpc>
                          <a:spcPct val="100000"/>
                        </a:lnSpc>
                        <a:spcAft>
                          <a:spcPts val="0"/>
                        </a:spcAft>
                      </a:pPr>
                      <a:r>
                        <a:rPr lang="en-ZA" sz="1400" dirty="0">
                          <a:effectLst/>
                        </a:rPr>
                        <a:t>Present opportunities for  health education and promotion programs targeted towards young adults</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360704728"/>
                  </a:ext>
                </a:extLst>
              </a:tr>
            </a:tbl>
          </a:graphicData>
        </a:graphic>
      </p:graphicFrame>
      <p:pic>
        <p:nvPicPr>
          <p:cNvPr id="4" name="Picture 3">
            <a:extLst>
              <a:ext uri="{FF2B5EF4-FFF2-40B4-BE49-F238E27FC236}">
                <a16:creationId xmlns:a16="http://schemas.microsoft.com/office/drawing/2014/main" id="{8C2C004D-95B3-DFF1-5B6B-A7F25ECE509A}"/>
              </a:ext>
            </a:extLst>
          </p:cNvPr>
          <p:cNvPicPr>
            <a:picLocks noChangeAspect="1"/>
          </p:cNvPicPr>
          <p:nvPr/>
        </p:nvPicPr>
        <p:blipFill>
          <a:blip r:embed="rId3"/>
          <a:stretch>
            <a:fillRect/>
          </a:stretch>
        </p:blipFill>
        <p:spPr>
          <a:xfrm>
            <a:off x="7725747" y="1809762"/>
            <a:ext cx="4194109" cy="4457301"/>
          </a:xfrm>
          <a:prstGeom prst="rect">
            <a:avLst/>
          </a:prstGeom>
        </p:spPr>
      </p:pic>
      <p:sp>
        <p:nvSpPr>
          <p:cNvPr id="5" name="TextBox 4">
            <a:extLst>
              <a:ext uri="{FF2B5EF4-FFF2-40B4-BE49-F238E27FC236}">
                <a16:creationId xmlns:a16="http://schemas.microsoft.com/office/drawing/2014/main" id="{25EC2507-C30D-3F59-ABD3-54812AC5CB2D}"/>
              </a:ext>
            </a:extLst>
          </p:cNvPr>
          <p:cNvSpPr txBox="1"/>
          <p:nvPr/>
        </p:nvSpPr>
        <p:spPr>
          <a:xfrm>
            <a:off x="7949682" y="6297596"/>
            <a:ext cx="4242318" cy="276999"/>
          </a:xfrm>
          <a:prstGeom prst="rect">
            <a:avLst/>
          </a:prstGeom>
          <a:noFill/>
        </p:spPr>
        <p:txBody>
          <a:bodyPr wrap="square" rtlCol="0">
            <a:spAutoFit/>
          </a:bodyPr>
          <a:lstStyle/>
          <a:p>
            <a:pPr algn="ctr"/>
            <a:r>
              <a:rPr lang="en-ZA" sz="1200" b="1" i="1" dirty="0">
                <a:effectLst/>
                <a:latin typeface="Arial Nova" panose="020B0504020202020204" pitchFamily="34" charset="0"/>
                <a:ea typeface="Calibri" panose="020F0502020204030204" pitchFamily="34" charset="0"/>
                <a:cs typeface="Times New Roman" panose="02020603050405020304" pitchFamily="18" charset="0"/>
              </a:rPr>
              <a:t>Source: City of Johannesburg, 2023/24 IDP</a:t>
            </a:r>
            <a:endParaRPr lang="en-ZA"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9557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DBFBA-9BA4-FDA6-4A65-BFD1113E0838}"/>
              </a:ext>
            </a:extLst>
          </p:cNvPr>
          <p:cNvSpPr>
            <a:spLocks noGrp="1"/>
          </p:cNvSpPr>
          <p:nvPr>
            <p:ph type="title"/>
          </p:nvPr>
        </p:nvSpPr>
        <p:spPr/>
        <p:txBody>
          <a:bodyPr/>
          <a:lstStyle/>
          <a:p>
            <a:r>
              <a:rPr lang="en-ZA" dirty="0"/>
              <a:t>Population Distribution </a:t>
            </a:r>
          </a:p>
        </p:txBody>
      </p:sp>
      <p:graphicFrame>
        <p:nvGraphicFramePr>
          <p:cNvPr id="4" name="Content Placeholder 3">
            <a:extLst>
              <a:ext uri="{FF2B5EF4-FFF2-40B4-BE49-F238E27FC236}">
                <a16:creationId xmlns:a16="http://schemas.microsoft.com/office/drawing/2014/main" id="{44EBA8EC-92A6-1265-AB8E-C0A9E2C2073E}"/>
              </a:ext>
            </a:extLst>
          </p:cNvPr>
          <p:cNvGraphicFramePr>
            <a:graphicFrameLocks noGrp="1"/>
          </p:cNvGraphicFramePr>
          <p:nvPr>
            <p:ph idx="1"/>
          </p:nvPr>
        </p:nvGraphicFramePr>
        <p:xfrm>
          <a:off x="1548882" y="1772815"/>
          <a:ext cx="10370973" cy="4543430"/>
        </p:xfrm>
        <a:graphic>
          <a:graphicData uri="http://schemas.openxmlformats.org/drawingml/2006/table">
            <a:tbl>
              <a:tblPr firstRow="1" firstCol="1" bandRow="1">
                <a:tableStyleId>{5940675A-B579-460E-94D1-54222C63F5DA}</a:tableStyleId>
              </a:tblPr>
              <a:tblGrid>
                <a:gridCol w="4310742">
                  <a:extLst>
                    <a:ext uri="{9D8B030D-6E8A-4147-A177-3AD203B41FA5}">
                      <a16:colId xmlns:a16="http://schemas.microsoft.com/office/drawing/2014/main" val="452826629"/>
                    </a:ext>
                  </a:extLst>
                </a:gridCol>
                <a:gridCol w="2343592">
                  <a:extLst>
                    <a:ext uri="{9D8B030D-6E8A-4147-A177-3AD203B41FA5}">
                      <a16:colId xmlns:a16="http://schemas.microsoft.com/office/drawing/2014/main" val="317750823"/>
                    </a:ext>
                  </a:extLst>
                </a:gridCol>
                <a:gridCol w="1735961">
                  <a:extLst>
                    <a:ext uri="{9D8B030D-6E8A-4147-A177-3AD203B41FA5}">
                      <a16:colId xmlns:a16="http://schemas.microsoft.com/office/drawing/2014/main" val="2730489336"/>
                    </a:ext>
                  </a:extLst>
                </a:gridCol>
                <a:gridCol w="1980678">
                  <a:extLst>
                    <a:ext uri="{9D8B030D-6E8A-4147-A177-3AD203B41FA5}">
                      <a16:colId xmlns:a16="http://schemas.microsoft.com/office/drawing/2014/main" val="2225389850"/>
                    </a:ext>
                  </a:extLst>
                </a:gridCol>
              </a:tblGrid>
              <a:tr h="412197">
                <a:tc>
                  <a:txBody>
                    <a:bodyPr/>
                    <a:lstStyle/>
                    <a:p>
                      <a:pPr algn="ctr">
                        <a:lnSpc>
                          <a:spcPct val="150000"/>
                        </a:lnSpc>
                        <a:spcAft>
                          <a:spcPts val="800"/>
                        </a:spcAft>
                      </a:pPr>
                      <a:r>
                        <a:rPr lang="en-ZA" sz="1600" b="1" dirty="0">
                          <a:effectLst/>
                        </a:rPr>
                        <a:t>Unit </a:t>
                      </a:r>
                      <a:endParaRPr lang="en-ZA" sz="1600" b="1"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b="1" dirty="0">
                          <a:effectLst/>
                        </a:rPr>
                        <a:t>Total Population </a:t>
                      </a:r>
                      <a:endParaRPr lang="en-ZA" sz="1600" b="1"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b="1" dirty="0">
                          <a:effectLst/>
                        </a:rPr>
                        <a:t>% of District </a:t>
                      </a:r>
                      <a:endParaRPr lang="en-ZA" sz="1600" b="1"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b="1" dirty="0">
                          <a:effectLst/>
                        </a:rPr>
                        <a:t>% of Province </a:t>
                      </a:r>
                      <a:endParaRPr lang="en-ZA" sz="1600" b="1"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604331764"/>
                  </a:ext>
                </a:extLst>
              </a:tr>
              <a:tr h="412197">
                <a:tc>
                  <a:txBody>
                    <a:bodyPr/>
                    <a:lstStyle/>
                    <a:p>
                      <a:pPr>
                        <a:lnSpc>
                          <a:spcPct val="150000"/>
                        </a:lnSpc>
                        <a:spcAft>
                          <a:spcPts val="800"/>
                        </a:spcAft>
                      </a:pPr>
                      <a:r>
                        <a:rPr lang="en-ZA" sz="1600" dirty="0">
                          <a:effectLst/>
                        </a:rPr>
                        <a:t>Gauteng Province</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dirty="0">
                          <a:effectLst/>
                        </a:rPr>
                        <a:t>16 723 636</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dirty="0">
                          <a:effectLst/>
                        </a:rPr>
                        <a:t>-</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 </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537762618"/>
                  </a:ext>
                </a:extLst>
              </a:tr>
              <a:tr h="582315">
                <a:tc>
                  <a:txBody>
                    <a:bodyPr/>
                    <a:lstStyle/>
                    <a:p>
                      <a:pPr>
                        <a:lnSpc>
                          <a:spcPct val="150000"/>
                        </a:lnSpc>
                        <a:spcAft>
                          <a:spcPts val="800"/>
                        </a:spcAft>
                      </a:pPr>
                      <a:r>
                        <a:rPr lang="en-ZA" sz="1600" dirty="0">
                          <a:effectLst/>
                        </a:rPr>
                        <a:t>City of Johannesburg Metropolitan Municipality</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6 465 812</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 -</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39%</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740993271"/>
                  </a:ext>
                </a:extLst>
              </a:tr>
              <a:tr h="412197">
                <a:tc>
                  <a:txBody>
                    <a:bodyPr/>
                    <a:lstStyle/>
                    <a:p>
                      <a:pPr>
                        <a:lnSpc>
                          <a:spcPct val="150000"/>
                        </a:lnSpc>
                        <a:spcAft>
                          <a:spcPts val="800"/>
                        </a:spcAft>
                      </a:pPr>
                      <a:r>
                        <a:rPr lang="en-ZA" sz="1600" dirty="0">
                          <a:effectLst/>
                        </a:rPr>
                        <a:t>Johannesburg A Health sub-District</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1 064 603</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16%</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6%</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535300612"/>
                  </a:ext>
                </a:extLst>
              </a:tr>
              <a:tr h="412197">
                <a:tc>
                  <a:txBody>
                    <a:bodyPr/>
                    <a:lstStyle/>
                    <a:p>
                      <a:pPr>
                        <a:lnSpc>
                          <a:spcPct val="150000"/>
                        </a:lnSpc>
                        <a:spcAft>
                          <a:spcPts val="800"/>
                        </a:spcAft>
                      </a:pPr>
                      <a:r>
                        <a:rPr lang="en-ZA" sz="1600" dirty="0">
                          <a:effectLst/>
                        </a:rPr>
                        <a:t>Johannesburg B Health sub-District</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348 630</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5%</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2%</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688423862"/>
                  </a:ext>
                </a:extLst>
              </a:tr>
              <a:tr h="412197">
                <a:tc>
                  <a:txBody>
                    <a:bodyPr/>
                    <a:lstStyle/>
                    <a:p>
                      <a:pPr>
                        <a:lnSpc>
                          <a:spcPct val="150000"/>
                        </a:lnSpc>
                        <a:spcAft>
                          <a:spcPts val="800"/>
                        </a:spcAft>
                      </a:pPr>
                      <a:r>
                        <a:rPr lang="en-ZA" sz="1600" dirty="0">
                          <a:effectLst/>
                        </a:rPr>
                        <a:t>Johannesburg C Health sub-District</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dirty="0">
                          <a:effectLst/>
                        </a:rPr>
                        <a:t>741 587</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11%</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4%</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189373944"/>
                  </a:ext>
                </a:extLst>
              </a:tr>
              <a:tr h="412197">
                <a:tc>
                  <a:txBody>
                    <a:bodyPr/>
                    <a:lstStyle/>
                    <a:p>
                      <a:pPr>
                        <a:lnSpc>
                          <a:spcPct val="150000"/>
                        </a:lnSpc>
                        <a:spcAft>
                          <a:spcPts val="800"/>
                        </a:spcAft>
                      </a:pPr>
                      <a:r>
                        <a:rPr lang="en-ZA" sz="1600" dirty="0">
                          <a:effectLst/>
                        </a:rPr>
                        <a:t>Johannesburg D Health sub-District</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dirty="0">
                          <a:effectLst/>
                        </a:rPr>
                        <a:t>1 615 422</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25%</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10%</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013919410"/>
                  </a:ext>
                </a:extLst>
              </a:tr>
              <a:tr h="412197">
                <a:tc>
                  <a:txBody>
                    <a:bodyPr/>
                    <a:lstStyle/>
                    <a:p>
                      <a:pPr>
                        <a:lnSpc>
                          <a:spcPct val="150000"/>
                        </a:lnSpc>
                        <a:spcAft>
                          <a:spcPts val="800"/>
                        </a:spcAft>
                      </a:pPr>
                      <a:r>
                        <a:rPr lang="en-ZA" sz="1600" dirty="0">
                          <a:effectLst/>
                        </a:rPr>
                        <a:t>Johannesburg E Health sub-District</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dirty="0">
                          <a:effectLst/>
                        </a:rPr>
                        <a:t>651 534</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10%</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4%</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298535169"/>
                  </a:ext>
                </a:extLst>
              </a:tr>
              <a:tr h="412197">
                <a:tc>
                  <a:txBody>
                    <a:bodyPr/>
                    <a:lstStyle/>
                    <a:p>
                      <a:pPr>
                        <a:lnSpc>
                          <a:spcPct val="150000"/>
                        </a:lnSpc>
                        <a:spcAft>
                          <a:spcPts val="800"/>
                        </a:spcAft>
                      </a:pPr>
                      <a:r>
                        <a:rPr lang="en-ZA" sz="1600" dirty="0">
                          <a:effectLst/>
                        </a:rPr>
                        <a:t>Johannesburg F Health sub-District</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dirty="0">
                          <a:effectLst/>
                        </a:rPr>
                        <a:t>1 077 845</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dirty="0">
                          <a:effectLst/>
                        </a:rPr>
                        <a:t>17%</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a:effectLst/>
                        </a:rPr>
                        <a:t>6%</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4017236456"/>
                  </a:ext>
                </a:extLst>
              </a:tr>
              <a:tr h="412197">
                <a:tc>
                  <a:txBody>
                    <a:bodyPr/>
                    <a:lstStyle/>
                    <a:p>
                      <a:pPr>
                        <a:lnSpc>
                          <a:spcPct val="150000"/>
                        </a:lnSpc>
                        <a:spcAft>
                          <a:spcPts val="800"/>
                        </a:spcAft>
                      </a:pPr>
                      <a:r>
                        <a:rPr lang="en-ZA" sz="1600">
                          <a:effectLst/>
                        </a:rPr>
                        <a:t>Johannesburg G Health sub-District</a:t>
                      </a:r>
                      <a:endParaRPr lang="en-ZA" sz="16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dirty="0">
                          <a:effectLst/>
                        </a:rPr>
                        <a:t>966 191</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dirty="0">
                          <a:effectLst/>
                        </a:rPr>
                        <a:t>15%</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50000"/>
                        </a:lnSpc>
                        <a:spcAft>
                          <a:spcPts val="800"/>
                        </a:spcAft>
                      </a:pPr>
                      <a:r>
                        <a:rPr lang="en-ZA" sz="1600" dirty="0">
                          <a:effectLst/>
                        </a:rPr>
                        <a:t>6%</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423872008"/>
                  </a:ext>
                </a:extLst>
              </a:tr>
            </a:tbl>
          </a:graphicData>
        </a:graphic>
      </p:graphicFrame>
      <p:sp>
        <p:nvSpPr>
          <p:cNvPr id="3" name="TextBox 2">
            <a:extLst>
              <a:ext uri="{FF2B5EF4-FFF2-40B4-BE49-F238E27FC236}">
                <a16:creationId xmlns:a16="http://schemas.microsoft.com/office/drawing/2014/main" id="{7C636046-BCD8-E834-FF2D-3CFB53C457E3}"/>
              </a:ext>
            </a:extLst>
          </p:cNvPr>
          <p:cNvSpPr txBox="1"/>
          <p:nvPr/>
        </p:nvSpPr>
        <p:spPr>
          <a:xfrm>
            <a:off x="5374433" y="6307494"/>
            <a:ext cx="1827744" cy="307777"/>
          </a:xfrm>
          <a:prstGeom prst="rect">
            <a:avLst/>
          </a:prstGeom>
          <a:noFill/>
        </p:spPr>
        <p:txBody>
          <a:bodyPr wrap="none" rtlCol="0">
            <a:spAutoFit/>
          </a:bodyPr>
          <a:lstStyle/>
          <a:p>
            <a:r>
              <a:rPr lang="en-ZA" sz="1400" b="1" i="1" dirty="0"/>
              <a:t>Source: DHIS 2024 </a:t>
            </a:r>
          </a:p>
        </p:txBody>
      </p:sp>
    </p:spTree>
    <p:extLst>
      <p:ext uri="{BB962C8B-B14F-4D97-AF65-F5344CB8AC3E}">
        <p14:creationId xmlns:p14="http://schemas.microsoft.com/office/powerpoint/2010/main" val="668180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3CD1E-5DF4-8F0A-6ABF-5B505A65FAD0}"/>
              </a:ext>
            </a:extLst>
          </p:cNvPr>
          <p:cNvSpPr>
            <a:spLocks noGrp="1"/>
          </p:cNvSpPr>
          <p:nvPr>
            <p:ph type="title"/>
          </p:nvPr>
        </p:nvSpPr>
        <p:spPr/>
        <p:txBody>
          <a:bodyPr/>
          <a:lstStyle/>
          <a:p>
            <a:r>
              <a:rPr lang="en-ZA" dirty="0"/>
              <a:t>Service Delivery Platform </a:t>
            </a:r>
          </a:p>
        </p:txBody>
      </p:sp>
      <p:graphicFrame>
        <p:nvGraphicFramePr>
          <p:cNvPr id="6" name="Content Placeholder 5">
            <a:extLst>
              <a:ext uri="{FF2B5EF4-FFF2-40B4-BE49-F238E27FC236}">
                <a16:creationId xmlns:a16="http://schemas.microsoft.com/office/drawing/2014/main" id="{16E2DC8B-50C7-065A-BC4B-4F550ACDED17}"/>
              </a:ext>
            </a:extLst>
          </p:cNvPr>
          <p:cNvGraphicFramePr>
            <a:graphicFrameLocks noGrp="1"/>
          </p:cNvGraphicFramePr>
          <p:nvPr>
            <p:ph idx="1"/>
            <p:extLst>
              <p:ext uri="{D42A27DB-BD31-4B8C-83A1-F6EECF244321}">
                <p14:modId xmlns:p14="http://schemas.microsoft.com/office/powerpoint/2010/main" val="3201114897"/>
              </p:ext>
            </p:extLst>
          </p:nvPr>
        </p:nvGraphicFramePr>
        <p:xfrm>
          <a:off x="438999" y="1754065"/>
          <a:ext cx="4887466" cy="4500234"/>
        </p:xfrm>
        <a:graphic>
          <a:graphicData uri="http://schemas.openxmlformats.org/drawingml/2006/table">
            <a:tbl>
              <a:tblPr firstRow="1" firstCol="1" bandRow="1">
                <a:tableStyleId>{5940675A-B579-460E-94D1-54222C63F5DA}</a:tableStyleId>
              </a:tblPr>
              <a:tblGrid>
                <a:gridCol w="1516634">
                  <a:extLst>
                    <a:ext uri="{9D8B030D-6E8A-4147-A177-3AD203B41FA5}">
                      <a16:colId xmlns:a16="http://schemas.microsoft.com/office/drawing/2014/main" val="2726050475"/>
                    </a:ext>
                  </a:extLst>
                </a:gridCol>
                <a:gridCol w="421354">
                  <a:extLst>
                    <a:ext uri="{9D8B030D-6E8A-4147-A177-3AD203B41FA5}">
                      <a16:colId xmlns:a16="http://schemas.microsoft.com/office/drawing/2014/main" val="1815016562"/>
                    </a:ext>
                  </a:extLst>
                </a:gridCol>
                <a:gridCol w="421354">
                  <a:extLst>
                    <a:ext uri="{9D8B030D-6E8A-4147-A177-3AD203B41FA5}">
                      <a16:colId xmlns:a16="http://schemas.microsoft.com/office/drawing/2014/main" val="3198486129"/>
                    </a:ext>
                  </a:extLst>
                </a:gridCol>
                <a:gridCol w="421354">
                  <a:extLst>
                    <a:ext uri="{9D8B030D-6E8A-4147-A177-3AD203B41FA5}">
                      <a16:colId xmlns:a16="http://schemas.microsoft.com/office/drawing/2014/main" val="3935545513"/>
                    </a:ext>
                  </a:extLst>
                </a:gridCol>
                <a:gridCol w="421354">
                  <a:extLst>
                    <a:ext uri="{9D8B030D-6E8A-4147-A177-3AD203B41FA5}">
                      <a16:colId xmlns:a16="http://schemas.microsoft.com/office/drawing/2014/main" val="2095148394"/>
                    </a:ext>
                  </a:extLst>
                </a:gridCol>
                <a:gridCol w="308374">
                  <a:extLst>
                    <a:ext uri="{9D8B030D-6E8A-4147-A177-3AD203B41FA5}">
                      <a16:colId xmlns:a16="http://schemas.microsoft.com/office/drawing/2014/main" val="121909651"/>
                    </a:ext>
                  </a:extLst>
                </a:gridCol>
                <a:gridCol w="382138">
                  <a:extLst>
                    <a:ext uri="{9D8B030D-6E8A-4147-A177-3AD203B41FA5}">
                      <a16:colId xmlns:a16="http://schemas.microsoft.com/office/drawing/2014/main" val="615927773"/>
                    </a:ext>
                  </a:extLst>
                </a:gridCol>
                <a:gridCol w="423232">
                  <a:extLst>
                    <a:ext uri="{9D8B030D-6E8A-4147-A177-3AD203B41FA5}">
                      <a16:colId xmlns:a16="http://schemas.microsoft.com/office/drawing/2014/main" val="1768116878"/>
                    </a:ext>
                  </a:extLst>
                </a:gridCol>
                <a:gridCol w="571672">
                  <a:extLst>
                    <a:ext uri="{9D8B030D-6E8A-4147-A177-3AD203B41FA5}">
                      <a16:colId xmlns:a16="http://schemas.microsoft.com/office/drawing/2014/main" val="4183029591"/>
                    </a:ext>
                  </a:extLst>
                </a:gridCol>
              </a:tblGrid>
              <a:tr h="325269">
                <a:tc rowSpan="2">
                  <a:txBody>
                    <a:bodyPr/>
                    <a:lstStyle/>
                    <a:p>
                      <a:pPr algn="ctr">
                        <a:lnSpc>
                          <a:spcPct val="107000"/>
                        </a:lnSpc>
                        <a:spcAft>
                          <a:spcPts val="800"/>
                        </a:spcAft>
                      </a:pPr>
                      <a:r>
                        <a:rPr lang="en-ZA" sz="1400" b="1" dirty="0">
                          <a:effectLst/>
                          <a:latin typeface="+mn-lt"/>
                        </a:rPr>
                        <a:t>Type</a:t>
                      </a:r>
                      <a:endParaRPr lang="en-ZA" sz="1400" b="1" dirty="0">
                        <a:effectLst/>
                        <a:latin typeface="+mn-lt"/>
                        <a:ea typeface="Calibri" panose="020F0502020204030204" pitchFamily="34" charset="0"/>
                        <a:cs typeface="Times New Roman" panose="02020603050405020304" pitchFamily="18" charset="0"/>
                      </a:endParaRPr>
                    </a:p>
                  </a:txBody>
                  <a:tcPr anchor="ctr"/>
                </a:tc>
                <a:tc gridSpan="7">
                  <a:txBody>
                    <a:bodyPr/>
                    <a:lstStyle/>
                    <a:p>
                      <a:pPr algn="ctr">
                        <a:lnSpc>
                          <a:spcPct val="107000"/>
                        </a:lnSpc>
                        <a:spcAft>
                          <a:spcPts val="800"/>
                        </a:spcAft>
                      </a:pPr>
                      <a:r>
                        <a:rPr lang="en-ZA" sz="1400" b="1" dirty="0">
                          <a:effectLst/>
                          <a:latin typeface="+mn-lt"/>
                          <a:ea typeface="Calibri" panose="020F0502020204030204" pitchFamily="34" charset="0"/>
                          <a:cs typeface="Times New Roman" panose="02020603050405020304" pitchFamily="18" charset="0"/>
                        </a:rPr>
                        <a:t>Sub-District </a:t>
                      </a:r>
                    </a:p>
                  </a:txBody>
                  <a:tcPr anchor="ctr"/>
                </a:tc>
                <a:tc hMerge="1">
                  <a:txBody>
                    <a:bodyPr/>
                    <a:lstStyle/>
                    <a:p>
                      <a:pPr algn="ctr">
                        <a:lnSpc>
                          <a:spcPct val="107000"/>
                        </a:lnSpc>
                        <a:spcAft>
                          <a:spcPts val="800"/>
                        </a:spcAft>
                      </a:pP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hMerge="1">
                  <a:txBody>
                    <a:bodyPr/>
                    <a:lstStyle/>
                    <a:p>
                      <a:pPr algn="ctr">
                        <a:lnSpc>
                          <a:spcPct val="107000"/>
                        </a:lnSpc>
                        <a:spcAft>
                          <a:spcPts val="800"/>
                        </a:spcAft>
                      </a:pP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hMerge="1">
                  <a:txBody>
                    <a:bodyPr/>
                    <a:lstStyle/>
                    <a:p>
                      <a:pPr algn="ctr">
                        <a:lnSpc>
                          <a:spcPct val="107000"/>
                        </a:lnSpc>
                        <a:spcAft>
                          <a:spcPts val="800"/>
                        </a:spcAft>
                      </a:pP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hMerge="1">
                  <a:txBody>
                    <a:bodyPr/>
                    <a:lstStyle/>
                    <a:p>
                      <a:pPr algn="ctr">
                        <a:lnSpc>
                          <a:spcPct val="107000"/>
                        </a:lnSpc>
                        <a:spcAft>
                          <a:spcPts val="800"/>
                        </a:spcAft>
                      </a:pP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hMerge="1">
                  <a:txBody>
                    <a:bodyPr/>
                    <a:lstStyle/>
                    <a:p>
                      <a:pPr algn="ctr">
                        <a:lnSpc>
                          <a:spcPct val="107000"/>
                        </a:lnSpc>
                        <a:spcAft>
                          <a:spcPts val="800"/>
                        </a:spcAft>
                      </a:pP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hMerge="1">
                  <a:txBody>
                    <a:bodyPr/>
                    <a:lstStyle/>
                    <a:p>
                      <a:pPr algn="ctr">
                        <a:lnSpc>
                          <a:spcPct val="107000"/>
                        </a:lnSpc>
                        <a:spcAft>
                          <a:spcPts val="800"/>
                        </a:spcAft>
                      </a:pP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rowSpan="2">
                  <a:txBody>
                    <a:bodyPr/>
                    <a:lstStyle/>
                    <a:p>
                      <a:pPr algn="ctr">
                        <a:lnSpc>
                          <a:spcPct val="107000"/>
                        </a:lnSpc>
                        <a:spcAft>
                          <a:spcPts val="800"/>
                        </a:spcAft>
                      </a:pPr>
                      <a:r>
                        <a:rPr lang="en-ZA" sz="1400" b="1" dirty="0">
                          <a:effectLst/>
                          <a:latin typeface="+mn-lt"/>
                        </a:rPr>
                        <a:t>JHB</a:t>
                      </a:r>
                      <a:endParaRPr lang="en-ZA" sz="1400" b="1" dirty="0">
                        <a:effectLst/>
                        <a:latin typeface="+mn-lt"/>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12634036"/>
                  </a:ext>
                </a:extLst>
              </a:tr>
              <a:tr h="419877">
                <a:tc vMerge="1">
                  <a:txBody>
                    <a:bodyPr/>
                    <a:lstStyle/>
                    <a:p>
                      <a:endParaRPr dirty="0"/>
                    </a:p>
                  </a:txBody>
                  <a:tcPr anchor="ctr"/>
                </a:tc>
                <a:tc>
                  <a:txBody>
                    <a:bodyPr/>
                    <a:lstStyle/>
                    <a:p>
                      <a:pPr algn="ctr">
                        <a:lnSpc>
                          <a:spcPct val="107000"/>
                        </a:lnSpc>
                        <a:spcAft>
                          <a:spcPts val="800"/>
                        </a:spcAft>
                      </a:pPr>
                      <a:r>
                        <a:rPr lang="en-ZA" sz="1400" b="1" dirty="0">
                          <a:effectLst/>
                          <a:latin typeface="+mn-lt"/>
                        </a:rPr>
                        <a:t>A</a:t>
                      </a:r>
                      <a:endParaRPr lang="en-ZA" sz="1400" b="1"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b="1" dirty="0">
                          <a:effectLst/>
                          <a:latin typeface="+mn-lt"/>
                        </a:rPr>
                        <a:t>B</a:t>
                      </a:r>
                      <a:endParaRPr lang="en-ZA" sz="1400" b="1"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b="1" dirty="0">
                          <a:effectLst/>
                          <a:latin typeface="+mn-lt"/>
                        </a:rPr>
                        <a:t>C</a:t>
                      </a:r>
                      <a:endParaRPr lang="en-ZA" sz="1400" b="1"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b="1" dirty="0">
                          <a:effectLst/>
                          <a:latin typeface="+mn-lt"/>
                        </a:rPr>
                        <a:t>D</a:t>
                      </a:r>
                      <a:endParaRPr lang="en-ZA" sz="1400" b="1"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b="1" dirty="0">
                          <a:effectLst/>
                          <a:latin typeface="+mn-lt"/>
                        </a:rPr>
                        <a:t>E</a:t>
                      </a:r>
                      <a:endParaRPr lang="en-ZA" sz="1400" b="1"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b="1" dirty="0">
                          <a:effectLst/>
                          <a:latin typeface="+mn-lt"/>
                        </a:rPr>
                        <a:t>F</a:t>
                      </a:r>
                      <a:endParaRPr lang="en-ZA" sz="1400" b="1" dirty="0">
                        <a:effectLst/>
                        <a:latin typeface="+mn-lt"/>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b="1" dirty="0">
                          <a:effectLst/>
                          <a:latin typeface="+mn-lt"/>
                        </a:rPr>
                        <a:t>G</a:t>
                      </a:r>
                      <a:endParaRPr lang="en-ZA" sz="1400" b="1" dirty="0">
                        <a:effectLst/>
                        <a:latin typeface="+mn-lt"/>
                        <a:ea typeface="Calibri" panose="020F0502020204030204" pitchFamily="34" charset="0"/>
                        <a:cs typeface="Times New Roman" panose="02020603050405020304" pitchFamily="18" charset="0"/>
                      </a:endParaRPr>
                    </a:p>
                  </a:txBody>
                  <a:tcPr anchor="ctr"/>
                </a:tc>
                <a:tc vMerge="1">
                  <a:txBody>
                    <a:bodyPr/>
                    <a:lstStyle/>
                    <a:p>
                      <a:endParaRPr dirty="0"/>
                    </a:p>
                  </a:txBody>
                  <a:tcPr anchor="ctr"/>
                </a:tc>
                <a:extLst>
                  <a:ext uri="{0D108BD9-81ED-4DB2-BD59-A6C34878D82A}">
                    <a16:rowId xmlns:a16="http://schemas.microsoft.com/office/drawing/2014/main" val="775040717"/>
                  </a:ext>
                </a:extLst>
              </a:tr>
              <a:tr h="419877">
                <a:tc>
                  <a:txBody>
                    <a:bodyPr/>
                    <a:lstStyle/>
                    <a:p>
                      <a:pPr>
                        <a:lnSpc>
                          <a:spcPct val="107000"/>
                        </a:lnSpc>
                        <a:spcAft>
                          <a:spcPts val="800"/>
                        </a:spcAft>
                      </a:pPr>
                      <a:r>
                        <a:rPr lang="en-ZA" sz="1400">
                          <a:effectLst/>
                        </a:rPr>
                        <a:t>Clinic</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12</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latin typeface="Calibri" panose="020F0502020204030204" pitchFamily="34" charset="0"/>
                          <a:ea typeface="Calibri" panose="020F0502020204030204" pitchFamily="34" charset="0"/>
                          <a:cs typeface="Times New Roman" panose="02020603050405020304" pitchFamily="18" charset="0"/>
                        </a:rPr>
                        <a:t>8</a:t>
                      </a:r>
                    </a:p>
                  </a:txBody>
                  <a:tcPr anchor="ctr"/>
                </a:tc>
                <a:tc>
                  <a:txBody>
                    <a:bodyPr/>
                    <a:lstStyle/>
                    <a:p>
                      <a:pPr algn="ctr">
                        <a:lnSpc>
                          <a:spcPct val="107000"/>
                        </a:lnSpc>
                        <a:spcAft>
                          <a:spcPts val="800"/>
                        </a:spcAft>
                      </a:pPr>
                      <a:r>
                        <a:rPr lang="en-ZA" sz="1400">
                          <a:effectLst/>
                        </a:rPr>
                        <a:t>12</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24</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8</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13</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24</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101</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106801678"/>
                  </a:ext>
                </a:extLst>
              </a:tr>
              <a:tr h="419877">
                <a:tc>
                  <a:txBody>
                    <a:bodyPr/>
                    <a:lstStyle/>
                    <a:p>
                      <a:pPr>
                        <a:lnSpc>
                          <a:spcPct val="107000"/>
                        </a:lnSpc>
                        <a:spcAft>
                          <a:spcPts val="800"/>
                        </a:spcAft>
                      </a:pPr>
                      <a:r>
                        <a:rPr lang="en-ZA" sz="1400" dirty="0">
                          <a:effectLst/>
                        </a:rPr>
                        <a:t>CHC</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2</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5</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latin typeface="Calibri" panose="020F0502020204030204" pitchFamily="34" charset="0"/>
                          <a:ea typeface="Calibri" panose="020F0502020204030204" pitchFamily="34" charset="0"/>
                          <a:cs typeface="Times New Roman" panose="02020603050405020304" pitchFamily="18" charset="0"/>
                        </a:rPr>
                        <a:t>2</a:t>
                      </a:r>
                    </a:p>
                  </a:txBody>
                  <a:tcPr anchor="ctr"/>
                </a:tc>
                <a:tc>
                  <a:txBody>
                    <a:bodyPr/>
                    <a:lstStyle/>
                    <a:p>
                      <a:pPr algn="ctr">
                        <a:lnSpc>
                          <a:spcPct val="107000"/>
                        </a:lnSpc>
                        <a:spcAft>
                          <a:spcPts val="800"/>
                        </a:spcAft>
                      </a:pPr>
                      <a:r>
                        <a:rPr lang="en-ZA" sz="1400" dirty="0">
                          <a:effectLst/>
                        </a:rPr>
                        <a:t>13</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73936658"/>
                  </a:ext>
                </a:extLst>
              </a:tr>
              <a:tr h="419877">
                <a:tc>
                  <a:txBody>
                    <a:bodyPr/>
                    <a:lstStyle/>
                    <a:p>
                      <a:pPr>
                        <a:lnSpc>
                          <a:spcPct val="107000"/>
                        </a:lnSpc>
                        <a:spcAft>
                          <a:spcPts val="800"/>
                        </a:spcAft>
                      </a:pPr>
                      <a:r>
                        <a:rPr lang="en-ZA" sz="1400">
                          <a:effectLst/>
                        </a:rPr>
                        <a:t>Mobile Service</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5</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2</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4</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5</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3</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6</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26</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220030638"/>
                  </a:ext>
                </a:extLst>
              </a:tr>
              <a:tr h="387750">
                <a:tc>
                  <a:txBody>
                    <a:bodyPr/>
                    <a:lstStyle/>
                    <a:p>
                      <a:pPr>
                        <a:lnSpc>
                          <a:spcPct val="107000"/>
                        </a:lnSpc>
                        <a:spcAft>
                          <a:spcPts val="800"/>
                        </a:spcAft>
                      </a:pPr>
                      <a:r>
                        <a:rPr lang="en-ZA" sz="1400">
                          <a:effectLst/>
                        </a:rPr>
                        <a:t>Satellite Clinic</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0</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0</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0</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0</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2</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643806172"/>
                  </a:ext>
                </a:extLst>
              </a:tr>
              <a:tr h="419877">
                <a:tc>
                  <a:txBody>
                    <a:bodyPr/>
                    <a:lstStyle/>
                    <a:p>
                      <a:pPr>
                        <a:lnSpc>
                          <a:spcPct val="107000"/>
                        </a:lnSpc>
                        <a:spcAft>
                          <a:spcPts val="800"/>
                        </a:spcAft>
                      </a:pPr>
                      <a:r>
                        <a:rPr lang="en-ZA" sz="1400">
                          <a:effectLst/>
                        </a:rPr>
                        <a:t>District Hospital</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0</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0</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1</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latin typeface="Calibri" panose="020F0502020204030204" pitchFamily="34" charset="0"/>
                          <a:ea typeface="Calibri" panose="020F0502020204030204" pitchFamily="34" charset="0"/>
                          <a:cs typeface="Times New Roman" panose="02020603050405020304" pitchFamily="18" charset="0"/>
                        </a:rPr>
                        <a:t>1</a:t>
                      </a:r>
                    </a:p>
                  </a:txBody>
                  <a:tcPr anchor="ctr"/>
                </a:tc>
                <a:tc>
                  <a:txBody>
                    <a:bodyPr/>
                    <a:lstStyle/>
                    <a:p>
                      <a:pPr algn="ctr">
                        <a:lnSpc>
                          <a:spcPct val="107000"/>
                        </a:lnSpc>
                        <a:spcAft>
                          <a:spcPts val="800"/>
                        </a:spcAft>
                      </a:pPr>
                      <a:r>
                        <a:rPr lang="en-ZA" sz="1400" dirty="0">
                          <a:effectLst/>
                          <a:latin typeface="Calibri" panose="020F0502020204030204" pitchFamily="34" charset="0"/>
                          <a:ea typeface="Calibri" panose="020F0502020204030204" pitchFamily="34" charset="0"/>
                          <a:cs typeface="Times New Roman" panose="02020603050405020304" pitchFamily="18" charset="0"/>
                        </a:rPr>
                        <a:t>3</a:t>
                      </a:r>
                    </a:p>
                  </a:txBody>
                  <a:tcPr anchor="ctr"/>
                </a:tc>
                <a:extLst>
                  <a:ext uri="{0D108BD9-81ED-4DB2-BD59-A6C34878D82A}">
                    <a16:rowId xmlns:a16="http://schemas.microsoft.com/office/drawing/2014/main" val="4217170808"/>
                  </a:ext>
                </a:extLst>
              </a:tr>
              <a:tr h="419877">
                <a:tc>
                  <a:txBody>
                    <a:bodyPr/>
                    <a:lstStyle/>
                    <a:p>
                      <a:pPr>
                        <a:lnSpc>
                          <a:spcPct val="107000"/>
                        </a:lnSpc>
                        <a:spcAft>
                          <a:spcPts val="800"/>
                        </a:spcAft>
                      </a:pPr>
                      <a:r>
                        <a:rPr lang="en-ZA" sz="1400">
                          <a:effectLst/>
                        </a:rPr>
                        <a:t>Regional Hospital</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0</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1</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0</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0</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2</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67377522"/>
                  </a:ext>
                </a:extLst>
              </a:tr>
              <a:tr h="575659">
                <a:tc>
                  <a:txBody>
                    <a:bodyPr/>
                    <a:lstStyle/>
                    <a:p>
                      <a:pPr>
                        <a:lnSpc>
                          <a:spcPct val="107000"/>
                        </a:lnSpc>
                        <a:spcAft>
                          <a:spcPts val="800"/>
                        </a:spcAft>
                      </a:pPr>
                      <a:r>
                        <a:rPr lang="en-ZA" sz="1400">
                          <a:effectLst/>
                        </a:rPr>
                        <a:t>Provincial Tertiary Hospital</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0</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1</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0</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0</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endParaRPr lang="en-ZA" sz="1400" dirty="0">
                        <a:effectLst/>
                        <a:latin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1</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4086008917"/>
                  </a:ext>
                </a:extLst>
              </a:tr>
              <a:tr h="575659">
                <a:tc>
                  <a:txBody>
                    <a:bodyPr/>
                    <a:lstStyle/>
                    <a:p>
                      <a:pPr>
                        <a:lnSpc>
                          <a:spcPct val="107000"/>
                        </a:lnSpc>
                        <a:spcAft>
                          <a:spcPts val="800"/>
                        </a:spcAft>
                      </a:pPr>
                      <a:r>
                        <a:rPr lang="en-ZA" sz="1400">
                          <a:effectLst/>
                        </a:rPr>
                        <a:t>National Central Hospital</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0</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0</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0</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a:effectLst/>
                        </a:rPr>
                        <a:t>1</a:t>
                      </a:r>
                      <a:endParaRPr lang="en-ZA" sz="140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1</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en-ZA" sz="1400" dirty="0">
                          <a:effectLst/>
                        </a:rPr>
                        <a:t>2</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680339566"/>
                  </a:ext>
                </a:extLst>
              </a:tr>
            </a:tbl>
          </a:graphicData>
        </a:graphic>
      </p:graphicFrame>
      <p:pic>
        <p:nvPicPr>
          <p:cNvPr id="5" name="Picture 4">
            <a:extLst>
              <a:ext uri="{FF2B5EF4-FFF2-40B4-BE49-F238E27FC236}">
                <a16:creationId xmlns:a16="http://schemas.microsoft.com/office/drawing/2014/main" id="{729255BA-216D-227F-FD39-49F6E2060E17}"/>
              </a:ext>
            </a:extLst>
          </p:cNvPr>
          <p:cNvPicPr>
            <a:picLocks noGrp="1" noRot="1" noChangeAspect="1" noMove="1" noResize="1" noEditPoints="1" noAdjustHandles="1" noChangeArrowheads="1" noChangeShapeType="1" noCrop="1"/>
          </p:cNvPicPr>
          <p:nvPr/>
        </p:nvPicPr>
        <p:blipFill>
          <a:blip r:embed="rId3"/>
          <a:stretch>
            <a:fillRect/>
          </a:stretch>
        </p:blipFill>
        <p:spPr>
          <a:xfrm>
            <a:off x="5627077" y="1643973"/>
            <a:ext cx="6476905" cy="4967841"/>
          </a:xfrm>
          <a:prstGeom prst="rect">
            <a:avLst/>
          </a:prstGeom>
          <a:ln>
            <a:noFill/>
          </a:ln>
          <a:effectLst>
            <a:softEdge rad="112500"/>
          </a:effectLst>
        </p:spPr>
      </p:pic>
      <p:sp>
        <p:nvSpPr>
          <p:cNvPr id="3" name="TextBox 2">
            <a:extLst>
              <a:ext uri="{FF2B5EF4-FFF2-40B4-BE49-F238E27FC236}">
                <a16:creationId xmlns:a16="http://schemas.microsoft.com/office/drawing/2014/main" id="{514C7522-A258-5094-3FC1-9DA11C6E91DD}"/>
              </a:ext>
            </a:extLst>
          </p:cNvPr>
          <p:cNvSpPr txBox="1">
            <a:spLocks noGrp="1" noRot="1" noMove="1" noResize="1" noEditPoints="1" noAdjustHandles="1" noChangeArrowheads="1" noChangeShapeType="1"/>
          </p:cNvSpPr>
          <p:nvPr/>
        </p:nvSpPr>
        <p:spPr>
          <a:xfrm>
            <a:off x="8466972" y="2044911"/>
            <a:ext cx="304892" cy="307777"/>
          </a:xfrm>
          <a:prstGeom prst="rect">
            <a:avLst/>
          </a:prstGeom>
          <a:noFill/>
        </p:spPr>
        <p:txBody>
          <a:bodyPr wrap="none" rtlCol="0">
            <a:spAutoFit/>
          </a:bodyPr>
          <a:lstStyle/>
          <a:p>
            <a:r>
              <a:rPr lang="en-ZA" sz="1400" dirty="0"/>
              <a:t>A</a:t>
            </a:r>
          </a:p>
        </p:txBody>
      </p:sp>
      <p:sp>
        <p:nvSpPr>
          <p:cNvPr id="4" name="TextBox 3">
            <a:extLst>
              <a:ext uri="{FF2B5EF4-FFF2-40B4-BE49-F238E27FC236}">
                <a16:creationId xmlns:a16="http://schemas.microsoft.com/office/drawing/2014/main" id="{1C3D8DE7-A47C-B9FC-651D-42DF85BD7C04}"/>
              </a:ext>
            </a:extLst>
          </p:cNvPr>
          <p:cNvSpPr txBox="1">
            <a:spLocks noGrp="1" noRot="1" noMove="1" noResize="1" noEditPoints="1" noAdjustHandles="1" noChangeArrowheads="1" noChangeShapeType="1"/>
          </p:cNvSpPr>
          <p:nvPr/>
        </p:nvSpPr>
        <p:spPr>
          <a:xfrm>
            <a:off x="8075398" y="3484641"/>
            <a:ext cx="304892" cy="307777"/>
          </a:xfrm>
          <a:prstGeom prst="rect">
            <a:avLst/>
          </a:prstGeom>
          <a:noFill/>
        </p:spPr>
        <p:txBody>
          <a:bodyPr wrap="none" rtlCol="0">
            <a:spAutoFit/>
          </a:bodyPr>
          <a:lstStyle/>
          <a:p>
            <a:r>
              <a:rPr lang="en-ZA" sz="1400" dirty="0"/>
              <a:t>B</a:t>
            </a:r>
          </a:p>
        </p:txBody>
      </p:sp>
      <p:sp>
        <p:nvSpPr>
          <p:cNvPr id="7" name="TextBox 6">
            <a:extLst>
              <a:ext uri="{FF2B5EF4-FFF2-40B4-BE49-F238E27FC236}">
                <a16:creationId xmlns:a16="http://schemas.microsoft.com/office/drawing/2014/main" id="{DD1C0D85-9C45-9713-D074-7FEA7019BD0F}"/>
              </a:ext>
            </a:extLst>
          </p:cNvPr>
          <p:cNvSpPr txBox="1">
            <a:spLocks noGrp="1" noRot="1" noMove="1" noResize="1" noEditPoints="1" noAdjustHandles="1" noChangeArrowheads="1" noChangeShapeType="1"/>
          </p:cNvSpPr>
          <p:nvPr/>
        </p:nvSpPr>
        <p:spPr>
          <a:xfrm>
            <a:off x="7320514" y="3176864"/>
            <a:ext cx="314510" cy="307777"/>
          </a:xfrm>
          <a:prstGeom prst="rect">
            <a:avLst/>
          </a:prstGeom>
          <a:noFill/>
        </p:spPr>
        <p:txBody>
          <a:bodyPr wrap="none" rtlCol="0">
            <a:spAutoFit/>
          </a:bodyPr>
          <a:lstStyle/>
          <a:p>
            <a:r>
              <a:rPr lang="en-ZA" sz="1400" dirty="0"/>
              <a:t>C</a:t>
            </a:r>
          </a:p>
        </p:txBody>
      </p:sp>
      <p:sp>
        <p:nvSpPr>
          <p:cNvPr id="8" name="TextBox 7">
            <a:extLst>
              <a:ext uri="{FF2B5EF4-FFF2-40B4-BE49-F238E27FC236}">
                <a16:creationId xmlns:a16="http://schemas.microsoft.com/office/drawing/2014/main" id="{A262EDB3-733E-4D9E-1981-EA75F5D0EF7C}"/>
              </a:ext>
            </a:extLst>
          </p:cNvPr>
          <p:cNvSpPr txBox="1">
            <a:spLocks noGrp="1" noRot="1" noMove="1" noResize="1" noEditPoints="1" noAdjustHandles="1" noChangeArrowheads="1" noChangeShapeType="1"/>
          </p:cNvSpPr>
          <p:nvPr/>
        </p:nvSpPr>
        <p:spPr>
          <a:xfrm>
            <a:off x="6451504" y="4127893"/>
            <a:ext cx="351378" cy="307777"/>
          </a:xfrm>
          <a:prstGeom prst="rect">
            <a:avLst/>
          </a:prstGeom>
          <a:noFill/>
        </p:spPr>
        <p:txBody>
          <a:bodyPr wrap="square" rtlCol="0">
            <a:spAutoFit/>
          </a:bodyPr>
          <a:lstStyle/>
          <a:p>
            <a:r>
              <a:rPr lang="en-ZA" sz="1400" dirty="0"/>
              <a:t>D</a:t>
            </a:r>
          </a:p>
        </p:txBody>
      </p:sp>
      <p:sp>
        <p:nvSpPr>
          <p:cNvPr id="9" name="TextBox 8">
            <a:extLst>
              <a:ext uri="{FF2B5EF4-FFF2-40B4-BE49-F238E27FC236}">
                <a16:creationId xmlns:a16="http://schemas.microsoft.com/office/drawing/2014/main" id="{859750A4-95C1-DC1C-4B69-E50A115F0669}"/>
              </a:ext>
            </a:extLst>
          </p:cNvPr>
          <p:cNvSpPr txBox="1">
            <a:spLocks noGrp="1" noRot="1" noMove="1" noResize="1" noEditPoints="1" noAdjustHandles="1" noChangeArrowheads="1" noChangeShapeType="1"/>
          </p:cNvSpPr>
          <p:nvPr/>
        </p:nvSpPr>
        <p:spPr>
          <a:xfrm>
            <a:off x="8227844" y="4435670"/>
            <a:ext cx="293670" cy="307777"/>
          </a:xfrm>
          <a:prstGeom prst="rect">
            <a:avLst/>
          </a:prstGeom>
          <a:noFill/>
        </p:spPr>
        <p:txBody>
          <a:bodyPr wrap="none" rtlCol="0">
            <a:spAutoFit/>
          </a:bodyPr>
          <a:lstStyle/>
          <a:p>
            <a:r>
              <a:rPr lang="en-ZA" sz="1400" b="1" dirty="0"/>
              <a:t>F</a:t>
            </a:r>
          </a:p>
        </p:txBody>
      </p:sp>
      <p:sp>
        <p:nvSpPr>
          <p:cNvPr id="10" name="TextBox 9">
            <a:extLst>
              <a:ext uri="{FF2B5EF4-FFF2-40B4-BE49-F238E27FC236}">
                <a16:creationId xmlns:a16="http://schemas.microsoft.com/office/drawing/2014/main" id="{9718F7D1-61B6-4C9A-4AC2-CA342865F38F}"/>
              </a:ext>
            </a:extLst>
          </p:cNvPr>
          <p:cNvSpPr txBox="1">
            <a:spLocks noGrp="1" noRot="1" noMove="1" noResize="1" noEditPoints="1" noAdjustHandles="1" noChangeArrowheads="1" noChangeShapeType="1"/>
          </p:cNvSpPr>
          <p:nvPr/>
        </p:nvSpPr>
        <p:spPr>
          <a:xfrm>
            <a:off x="6802882" y="5616715"/>
            <a:ext cx="324128" cy="307777"/>
          </a:xfrm>
          <a:prstGeom prst="rect">
            <a:avLst/>
          </a:prstGeom>
          <a:noFill/>
        </p:spPr>
        <p:txBody>
          <a:bodyPr wrap="none" rtlCol="0">
            <a:spAutoFit/>
          </a:bodyPr>
          <a:lstStyle/>
          <a:p>
            <a:r>
              <a:rPr lang="en-ZA" sz="1400" dirty="0"/>
              <a:t>G</a:t>
            </a:r>
          </a:p>
        </p:txBody>
      </p:sp>
      <p:sp>
        <p:nvSpPr>
          <p:cNvPr id="11" name="TextBox 10">
            <a:extLst>
              <a:ext uri="{FF2B5EF4-FFF2-40B4-BE49-F238E27FC236}">
                <a16:creationId xmlns:a16="http://schemas.microsoft.com/office/drawing/2014/main" id="{F29A3943-078B-2D8B-8229-638AD03ED4F3}"/>
              </a:ext>
            </a:extLst>
          </p:cNvPr>
          <p:cNvSpPr txBox="1">
            <a:spLocks noGrp="1" noRot="1" noMove="1" noResize="1" noEditPoints="1" noAdjustHandles="1" noChangeArrowheads="1" noChangeShapeType="1"/>
          </p:cNvSpPr>
          <p:nvPr/>
        </p:nvSpPr>
        <p:spPr>
          <a:xfrm>
            <a:off x="9081935" y="2883710"/>
            <a:ext cx="304892" cy="307777"/>
          </a:xfrm>
          <a:prstGeom prst="rect">
            <a:avLst/>
          </a:prstGeom>
          <a:noFill/>
        </p:spPr>
        <p:txBody>
          <a:bodyPr wrap="none" rtlCol="0">
            <a:spAutoFit/>
          </a:bodyPr>
          <a:lstStyle/>
          <a:p>
            <a:r>
              <a:rPr lang="en-ZA" sz="1400" b="1" dirty="0"/>
              <a:t>E</a:t>
            </a:r>
          </a:p>
        </p:txBody>
      </p:sp>
    </p:spTree>
    <p:extLst>
      <p:ext uri="{BB962C8B-B14F-4D97-AF65-F5344CB8AC3E}">
        <p14:creationId xmlns:p14="http://schemas.microsoft.com/office/powerpoint/2010/main" val="458547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47585-97FD-483B-FFDA-BB28B550B9F0}"/>
              </a:ext>
            </a:extLst>
          </p:cNvPr>
          <p:cNvSpPr>
            <a:spLocks noGrp="1"/>
          </p:cNvSpPr>
          <p:nvPr>
            <p:ph type="title"/>
          </p:nvPr>
        </p:nvSpPr>
        <p:spPr/>
        <p:txBody>
          <a:bodyPr/>
          <a:lstStyle/>
          <a:p>
            <a:r>
              <a:rPr lang="en-ZA" sz="2400" dirty="0"/>
              <a:t>Where does the DHP Fit in the Governmentwide Planning Framework?  </a:t>
            </a:r>
          </a:p>
        </p:txBody>
      </p:sp>
      <p:graphicFrame>
        <p:nvGraphicFramePr>
          <p:cNvPr id="4" name="Content Placeholder 3">
            <a:extLst>
              <a:ext uri="{FF2B5EF4-FFF2-40B4-BE49-F238E27FC236}">
                <a16:creationId xmlns:a16="http://schemas.microsoft.com/office/drawing/2014/main" id="{119A3805-B117-BE6E-A08F-739A2F999B90}"/>
              </a:ext>
            </a:extLst>
          </p:cNvPr>
          <p:cNvGraphicFramePr>
            <a:graphicFrameLocks noGrp="1" noDrilldown="1" noMove="1" noResize="1"/>
          </p:cNvGraphicFramePr>
          <p:nvPr>
            <p:ph idx="1"/>
            <p:extLst>
              <p:ext uri="{D42A27DB-BD31-4B8C-83A1-F6EECF244321}">
                <p14:modId xmlns:p14="http://schemas.microsoft.com/office/powerpoint/2010/main" val="4071125387"/>
              </p:ext>
            </p:extLst>
          </p:nvPr>
        </p:nvGraphicFramePr>
        <p:xfrm>
          <a:off x="1335088" y="1651572"/>
          <a:ext cx="10714344" cy="52064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03B5E76E-7DC0-9DE6-7987-BB03E13E6976}"/>
              </a:ext>
            </a:extLst>
          </p:cNvPr>
          <p:cNvSpPr txBox="1"/>
          <p:nvPr/>
        </p:nvSpPr>
        <p:spPr>
          <a:xfrm>
            <a:off x="5313612" y="4159988"/>
            <a:ext cx="6284830" cy="954107"/>
          </a:xfrm>
          <a:prstGeom prst="rect">
            <a:avLst/>
          </a:prstGeom>
          <a:noFill/>
        </p:spPr>
        <p:txBody>
          <a:bodyPr wrap="square" rtlCol="0" anchor="ctr">
            <a:spAutoFit/>
          </a:bodyPr>
          <a:lstStyle/>
          <a:p>
            <a:pPr marL="285750" indent="-285750">
              <a:buFont typeface="Arial" panose="020B0604020202020204" pitchFamily="34" charset="0"/>
              <a:buChar char="•"/>
            </a:pPr>
            <a:r>
              <a:rPr lang="en-ZA" sz="1400" dirty="0"/>
              <a:t>Five-year sectoral &amp; institutional plans</a:t>
            </a:r>
          </a:p>
          <a:p>
            <a:pPr marL="285750" indent="-285750">
              <a:buFont typeface="Arial" panose="020B0604020202020204" pitchFamily="34" charset="0"/>
              <a:buChar char="•"/>
            </a:pPr>
            <a:r>
              <a:rPr lang="en-ZA" sz="1400" dirty="0"/>
              <a:t>Includes priorities in the MTSF </a:t>
            </a:r>
          </a:p>
          <a:p>
            <a:pPr marL="285750" indent="-285750">
              <a:buFont typeface="Arial" panose="020B0604020202020204" pitchFamily="34" charset="0"/>
              <a:buChar char="•"/>
            </a:pPr>
            <a:r>
              <a:rPr lang="en-ZA" sz="1400" dirty="0">
                <a:effectLst/>
                <a:ea typeface="Calibri" panose="020F0502020204030204" pitchFamily="34" charset="0"/>
                <a:cs typeface="Times New Roman" panose="02020603050405020304" pitchFamily="18" charset="0"/>
              </a:rPr>
              <a:t>Strategic plans are tools that enable departments to priorities and plan the incremental implementation of more long-term strategic intentions</a:t>
            </a:r>
            <a:endParaRPr lang="en-ZA" sz="1400" dirty="0"/>
          </a:p>
        </p:txBody>
      </p:sp>
      <p:sp>
        <p:nvSpPr>
          <p:cNvPr id="6" name="TextBox 5">
            <a:extLst>
              <a:ext uri="{FF2B5EF4-FFF2-40B4-BE49-F238E27FC236}">
                <a16:creationId xmlns:a16="http://schemas.microsoft.com/office/drawing/2014/main" id="{9EC30B60-D854-21F7-6038-AD22AC4C2283}"/>
              </a:ext>
            </a:extLst>
          </p:cNvPr>
          <p:cNvSpPr txBox="1"/>
          <p:nvPr/>
        </p:nvSpPr>
        <p:spPr>
          <a:xfrm>
            <a:off x="6290011" y="5331533"/>
            <a:ext cx="4827167" cy="523220"/>
          </a:xfrm>
          <a:prstGeom prst="rect">
            <a:avLst/>
          </a:prstGeom>
          <a:noFill/>
        </p:spPr>
        <p:txBody>
          <a:bodyPr wrap="square" rtlCol="0" anchor="ctr">
            <a:spAutoFit/>
          </a:bodyPr>
          <a:lstStyle/>
          <a:p>
            <a:pPr marL="285750" indent="-285750">
              <a:buFont typeface="Arial" panose="020B0604020202020204" pitchFamily="34" charset="0"/>
              <a:buChar char="•"/>
            </a:pPr>
            <a:r>
              <a:rPr lang="en-ZA" sz="1400" dirty="0"/>
              <a:t>Actions required to meet sectoral and intuitional plans in a given financial year  </a:t>
            </a:r>
          </a:p>
        </p:txBody>
      </p:sp>
      <p:graphicFrame>
        <p:nvGraphicFramePr>
          <p:cNvPr id="3" name="Diagram 2">
            <a:extLst>
              <a:ext uri="{FF2B5EF4-FFF2-40B4-BE49-F238E27FC236}">
                <a16:creationId xmlns:a16="http://schemas.microsoft.com/office/drawing/2014/main" id="{82D1B454-4FE3-7FED-58E5-3DD81872D6E0}"/>
              </a:ext>
            </a:extLst>
          </p:cNvPr>
          <p:cNvGraphicFramePr/>
          <p:nvPr>
            <p:extLst>
              <p:ext uri="{D42A27DB-BD31-4B8C-83A1-F6EECF244321}">
                <p14:modId xmlns:p14="http://schemas.microsoft.com/office/powerpoint/2010/main" val="3551146215"/>
              </p:ext>
            </p:extLst>
          </p:nvPr>
        </p:nvGraphicFramePr>
        <p:xfrm>
          <a:off x="7063625" y="5859235"/>
          <a:ext cx="3513220" cy="9460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78968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0CF14-448A-2619-86CE-24B2162DD74F}"/>
              </a:ext>
            </a:extLst>
          </p:cNvPr>
          <p:cNvSpPr>
            <a:spLocks noGrp="1"/>
          </p:cNvSpPr>
          <p:nvPr>
            <p:ph type="title"/>
          </p:nvPr>
        </p:nvSpPr>
        <p:spPr/>
        <p:txBody>
          <a:bodyPr/>
          <a:lstStyle/>
          <a:p>
            <a:r>
              <a:rPr lang="en-ZA" dirty="0"/>
              <a:t>DHP Planning Process </a:t>
            </a:r>
          </a:p>
        </p:txBody>
      </p:sp>
      <p:pic>
        <p:nvPicPr>
          <p:cNvPr id="4" name="Picture 3">
            <a:extLst>
              <a:ext uri="{FF2B5EF4-FFF2-40B4-BE49-F238E27FC236}">
                <a16:creationId xmlns:a16="http://schemas.microsoft.com/office/drawing/2014/main" id="{A17918F6-2CF2-DC3E-A3AF-F6AD84BC202D}"/>
              </a:ext>
            </a:extLst>
          </p:cNvPr>
          <p:cNvPicPr>
            <a:picLocks noChangeAspect="1"/>
          </p:cNvPicPr>
          <p:nvPr/>
        </p:nvPicPr>
        <p:blipFill>
          <a:blip r:embed="rId3"/>
          <a:stretch>
            <a:fillRect/>
          </a:stretch>
        </p:blipFill>
        <p:spPr>
          <a:xfrm>
            <a:off x="1334530" y="1644332"/>
            <a:ext cx="10148224" cy="461208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a:extLst>
              <a:ext uri="{FF2B5EF4-FFF2-40B4-BE49-F238E27FC236}">
                <a16:creationId xmlns:a16="http://schemas.microsoft.com/office/drawing/2014/main" id="{6CC10AC6-EB04-6CCC-8711-E652271A5A91}"/>
              </a:ext>
            </a:extLst>
          </p:cNvPr>
          <p:cNvSpPr txBox="1"/>
          <p:nvPr/>
        </p:nvSpPr>
        <p:spPr>
          <a:xfrm>
            <a:off x="1666281" y="6430607"/>
            <a:ext cx="9623041" cy="276999"/>
          </a:xfrm>
          <a:prstGeom prst="rect">
            <a:avLst/>
          </a:prstGeom>
          <a:noFill/>
        </p:spPr>
        <p:txBody>
          <a:bodyPr wrap="square" rtlCol="0">
            <a:spAutoFit/>
          </a:bodyPr>
          <a:lstStyle/>
          <a:p>
            <a:r>
              <a:rPr lang="en-ZA" sz="1200" b="1" dirty="0"/>
              <a:t>Source: </a:t>
            </a:r>
            <a:r>
              <a:rPr lang="en-ZA" sz="1200" b="1" dirty="0">
                <a:solidFill>
                  <a:srgbClr val="000000"/>
                </a:solidFill>
                <a:effectLst/>
                <a:ea typeface="Calibri" panose="020F0502020204030204" pitchFamily="34" charset="0"/>
                <a:cs typeface="Times New Roman" panose="02020603050405020304" pitchFamily="18" charset="0"/>
              </a:rPr>
              <a:t>District Health Planning and Monitoring Framework, National Department of Health,  August 2017</a:t>
            </a:r>
            <a:endParaRPr lang="en-ZA" b="1" dirty="0"/>
          </a:p>
        </p:txBody>
      </p:sp>
    </p:spTree>
    <p:extLst>
      <p:ext uri="{BB962C8B-B14F-4D97-AF65-F5344CB8AC3E}">
        <p14:creationId xmlns:p14="http://schemas.microsoft.com/office/powerpoint/2010/main" val="2418236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4860D-ECC7-9141-F006-4600F197924E}"/>
              </a:ext>
            </a:extLst>
          </p:cNvPr>
          <p:cNvSpPr>
            <a:spLocks noGrp="1"/>
          </p:cNvSpPr>
          <p:nvPr>
            <p:ph type="title"/>
          </p:nvPr>
        </p:nvSpPr>
        <p:spPr/>
        <p:txBody>
          <a:bodyPr/>
          <a:lstStyle/>
          <a:p>
            <a:r>
              <a:rPr lang="en-ZA" dirty="0"/>
              <a:t>DHP Planning Process – The Diagnosis Step   </a:t>
            </a:r>
          </a:p>
        </p:txBody>
      </p:sp>
      <p:sp>
        <p:nvSpPr>
          <p:cNvPr id="3" name="Content Placeholder 2">
            <a:extLst>
              <a:ext uri="{FF2B5EF4-FFF2-40B4-BE49-F238E27FC236}">
                <a16:creationId xmlns:a16="http://schemas.microsoft.com/office/drawing/2014/main" id="{034188C6-487F-B7B6-0DD8-1779DA7E496C}"/>
              </a:ext>
            </a:extLst>
          </p:cNvPr>
          <p:cNvSpPr>
            <a:spLocks noGrp="1"/>
          </p:cNvSpPr>
          <p:nvPr>
            <p:ph idx="1"/>
          </p:nvPr>
        </p:nvSpPr>
        <p:spPr>
          <a:xfrm>
            <a:off x="1211087" y="1655078"/>
            <a:ext cx="4862101" cy="5079829"/>
          </a:xfrm>
        </p:spPr>
        <p:txBody>
          <a:bodyPr>
            <a:noAutofit/>
          </a:bodyPr>
          <a:lstStyle/>
          <a:p>
            <a:pPr>
              <a:lnSpc>
                <a:spcPct val="150000"/>
              </a:lnSpc>
              <a:spcBef>
                <a:spcPts val="0"/>
              </a:spcBef>
            </a:pPr>
            <a:r>
              <a:rPr lang="en-ZA" sz="1600" dirty="0"/>
              <a:t>Identify major problems </a:t>
            </a:r>
          </a:p>
          <a:p>
            <a:pPr marL="352425" lvl="1" indent="-176213" algn="just">
              <a:lnSpc>
                <a:spcPct val="150000"/>
              </a:lnSpc>
              <a:spcBef>
                <a:spcPts val="0"/>
              </a:spcBef>
              <a:buFont typeface="Courier New" panose="02070309020205020404" pitchFamily="49" charset="0"/>
              <a:buChar char="-"/>
            </a:pPr>
            <a:r>
              <a:rPr lang="en-ZA" sz="1600" b="0" dirty="0"/>
              <a:t>Communicable, maternal, perinatal, &amp; nutritional conditions contribute significantly to &lt;5 years  deaths</a:t>
            </a:r>
          </a:p>
          <a:p>
            <a:pPr marL="352425" lvl="1" indent="-176213" algn="just">
              <a:lnSpc>
                <a:spcPct val="150000"/>
              </a:lnSpc>
              <a:spcBef>
                <a:spcPts val="0"/>
              </a:spcBef>
              <a:buFont typeface="Courier New" panose="02070309020205020404" pitchFamily="49" charset="0"/>
              <a:buChar char="-"/>
            </a:pPr>
            <a:r>
              <a:rPr lang="en-ZA" sz="1600" b="0" dirty="0"/>
              <a:t>HIV &amp; TB deaths are higher in the 15-24 female cohort &amp; 25-64 age group for both genders</a:t>
            </a:r>
          </a:p>
          <a:p>
            <a:pPr marL="352425" lvl="1" indent="-176213" algn="just">
              <a:lnSpc>
                <a:spcPct val="150000"/>
              </a:lnSpc>
              <a:spcBef>
                <a:spcPts val="0"/>
              </a:spcBef>
              <a:buFont typeface="Courier New" panose="02070309020205020404" pitchFamily="49" charset="0"/>
              <a:buChar char="-"/>
            </a:pPr>
            <a:r>
              <a:rPr lang="en-ZA" sz="1600" b="0" dirty="0"/>
              <a:t>Non communicable  diseases are significant cause of deaths in the district with the 65+ deaths accounting for a  largest proportion  </a:t>
            </a:r>
          </a:p>
          <a:p>
            <a:pPr marL="352425" lvl="1" indent="-176213" algn="just">
              <a:lnSpc>
                <a:spcPct val="150000"/>
              </a:lnSpc>
              <a:spcBef>
                <a:spcPts val="0"/>
              </a:spcBef>
              <a:buFont typeface="Courier New" panose="02070309020205020404" pitchFamily="49" charset="0"/>
              <a:buChar char="-"/>
            </a:pPr>
            <a:r>
              <a:rPr lang="en-ZA" sz="1600" b="0" dirty="0"/>
              <a:t>Injury are notable higher in the 5-14 and 15-24 age groups for males  </a:t>
            </a:r>
          </a:p>
          <a:p>
            <a:pPr marL="176213" indent="-176213" algn="just">
              <a:lnSpc>
                <a:spcPct val="150000"/>
              </a:lnSpc>
              <a:spcBef>
                <a:spcPts val="0"/>
              </a:spcBef>
            </a:pPr>
            <a:r>
              <a:rPr lang="en-ZA" sz="1600" dirty="0"/>
              <a:t>Conduct a root-cause analysis and identify key interventions</a:t>
            </a:r>
          </a:p>
        </p:txBody>
      </p:sp>
      <p:pic>
        <p:nvPicPr>
          <p:cNvPr id="4" name="Content Placeholder 4">
            <a:extLst>
              <a:ext uri="{FF2B5EF4-FFF2-40B4-BE49-F238E27FC236}">
                <a16:creationId xmlns:a16="http://schemas.microsoft.com/office/drawing/2014/main" id="{D0A0978C-5AA5-ED07-9C74-05BE56A59655}"/>
              </a:ext>
            </a:extLst>
          </p:cNvPr>
          <p:cNvPicPr>
            <a:picLocks noChangeAspect="1"/>
          </p:cNvPicPr>
          <p:nvPr/>
        </p:nvPicPr>
        <p:blipFill rotWithShape="1">
          <a:blip r:embed="rId3"/>
          <a:stretch/>
        </p:blipFill>
        <p:spPr>
          <a:xfrm>
            <a:off x="6242537" y="2220022"/>
            <a:ext cx="5636275" cy="3144252"/>
          </a:xfrm>
          <a:prstGeom prst="rect">
            <a:avLst/>
          </a:prstGeom>
        </p:spPr>
      </p:pic>
      <p:pic>
        <p:nvPicPr>
          <p:cNvPr id="5" name="Picture 4">
            <a:extLst>
              <a:ext uri="{FF2B5EF4-FFF2-40B4-BE49-F238E27FC236}">
                <a16:creationId xmlns:a16="http://schemas.microsoft.com/office/drawing/2014/main" id="{85E367D6-1DD0-1B46-7681-9E30B8D96C93}"/>
              </a:ext>
            </a:extLst>
          </p:cNvPr>
          <p:cNvPicPr>
            <a:picLocks noChangeAspect="1"/>
          </p:cNvPicPr>
          <p:nvPr/>
        </p:nvPicPr>
        <p:blipFill>
          <a:blip r:embed="rId4"/>
          <a:stretch>
            <a:fillRect/>
          </a:stretch>
        </p:blipFill>
        <p:spPr>
          <a:xfrm>
            <a:off x="10108257" y="5455406"/>
            <a:ext cx="1479484" cy="994611"/>
          </a:xfrm>
          <a:prstGeom prst="rect">
            <a:avLst/>
          </a:prstGeom>
        </p:spPr>
      </p:pic>
      <p:sp>
        <p:nvSpPr>
          <p:cNvPr id="6" name="TextBox 5">
            <a:extLst>
              <a:ext uri="{FF2B5EF4-FFF2-40B4-BE49-F238E27FC236}">
                <a16:creationId xmlns:a16="http://schemas.microsoft.com/office/drawing/2014/main" id="{00A1B908-BCEE-52B4-C6DF-43B9C8B37F3A}"/>
              </a:ext>
            </a:extLst>
          </p:cNvPr>
          <p:cNvSpPr txBox="1"/>
          <p:nvPr/>
        </p:nvSpPr>
        <p:spPr>
          <a:xfrm>
            <a:off x="6462713" y="5455406"/>
            <a:ext cx="3256020" cy="276999"/>
          </a:xfrm>
          <a:prstGeom prst="rect">
            <a:avLst/>
          </a:prstGeom>
          <a:noFill/>
        </p:spPr>
        <p:txBody>
          <a:bodyPr wrap="none" rtlCol="0">
            <a:spAutoFit/>
          </a:bodyPr>
          <a:lstStyle/>
          <a:p>
            <a:r>
              <a:rPr lang="en-ZA" sz="1200" b="1" i="1" dirty="0"/>
              <a:t>Source: District Health Barometer 2019-20</a:t>
            </a:r>
          </a:p>
        </p:txBody>
      </p:sp>
      <p:sp>
        <p:nvSpPr>
          <p:cNvPr id="7" name="TextBox 6">
            <a:extLst>
              <a:ext uri="{FF2B5EF4-FFF2-40B4-BE49-F238E27FC236}">
                <a16:creationId xmlns:a16="http://schemas.microsoft.com/office/drawing/2014/main" id="{BB656B1B-F4C2-AF14-C8DA-E76FF67FD8DB}"/>
              </a:ext>
            </a:extLst>
          </p:cNvPr>
          <p:cNvSpPr txBox="1"/>
          <p:nvPr/>
        </p:nvSpPr>
        <p:spPr>
          <a:xfrm>
            <a:off x="6118813" y="1705739"/>
            <a:ext cx="6034322" cy="523220"/>
          </a:xfrm>
          <a:prstGeom prst="rect">
            <a:avLst/>
          </a:prstGeom>
          <a:noFill/>
        </p:spPr>
        <p:txBody>
          <a:bodyPr wrap="square" rtlCol="0">
            <a:spAutoFit/>
          </a:bodyPr>
          <a:lstStyle/>
          <a:p>
            <a:pPr algn="ctr"/>
            <a:r>
              <a:rPr lang="en-US" sz="1400" b="1" i="0" u="none" strike="noStrike" baseline="0" dirty="0"/>
              <a:t>Percentage of deaths by broad cause and leading causes, </a:t>
            </a:r>
          </a:p>
          <a:p>
            <a:pPr algn="ctr"/>
            <a:r>
              <a:rPr lang="en-US" sz="1400" b="1" i="0" u="none" strike="noStrike" baseline="0" dirty="0"/>
              <a:t>2012–2017, JHB Metropolitan District </a:t>
            </a:r>
            <a:endParaRPr lang="en-ZA" sz="1400" b="1" dirty="0"/>
          </a:p>
        </p:txBody>
      </p:sp>
    </p:spTree>
    <p:extLst>
      <p:ext uri="{BB962C8B-B14F-4D97-AF65-F5344CB8AC3E}">
        <p14:creationId xmlns:p14="http://schemas.microsoft.com/office/powerpoint/2010/main" val="1313288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A89A4-F20C-3700-BFFE-66298F7FEDAF}"/>
              </a:ext>
            </a:extLst>
          </p:cNvPr>
          <p:cNvSpPr>
            <a:spLocks noGrp="1"/>
          </p:cNvSpPr>
          <p:nvPr>
            <p:ph type="title"/>
          </p:nvPr>
        </p:nvSpPr>
        <p:spPr/>
        <p:txBody>
          <a:bodyPr/>
          <a:lstStyle/>
          <a:p>
            <a:r>
              <a:rPr lang="en-ZA"/>
              <a:t>DHP 2024/25-2026/27 Aspirations </a:t>
            </a:r>
            <a:endParaRPr lang="en-ZA" dirty="0"/>
          </a:p>
        </p:txBody>
      </p:sp>
      <p:graphicFrame>
        <p:nvGraphicFramePr>
          <p:cNvPr id="4" name="Content Placeholder 3">
            <a:extLst>
              <a:ext uri="{FF2B5EF4-FFF2-40B4-BE49-F238E27FC236}">
                <a16:creationId xmlns:a16="http://schemas.microsoft.com/office/drawing/2014/main" id="{7C30F0E4-B66F-9AC3-D921-BEE37E371BB7}"/>
              </a:ext>
            </a:extLst>
          </p:cNvPr>
          <p:cNvGraphicFramePr>
            <a:graphicFrameLocks noGrp="1"/>
          </p:cNvGraphicFramePr>
          <p:nvPr>
            <p:ph idx="1"/>
            <p:extLst>
              <p:ext uri="{D42A27DB-BD31-4B8C-83A1-F6EECF244321}">
                <p14:modId xmlns:p14="http://schemas.microsoft.com/office/powerpoint/2010/main" val="2028605018"/>
              </p:ext>
            </p:extLst>
          </p:nvPr>
        </p:nvGraphicFramePr>
        <p:xfrm>
          <a:off x="1334530" y="1714126"/>
          <a:ext cx="10585326" cy="4816856"/>
        </p:xfrm>
        <a:graphic>
          <a:graphicData uri="http://schemas.openxmlformats.org/drawingml/2006/table">
            <a:tbl>
              <a:tblPr firstRow="1" bandRow="1">
                <a:tableStyleId>{5940675A-B579-460E-94D1-54222C63F5DA}</a:tableStyleId>
              </a:tblPr>
              <a:tblGrid>
                <a:gridCol w="4538732">
                  <a:extLst>
                    <a:ext uri="{9D8B030D-6E8A-4147-A177-3AD203B41FA5}">
                      <a16:colId xmlns:a16="http://schemas.microsoft.com/office/drawing/2014/main" val="3093980624"/>
                    </a:ext>
                  </a:extLst>
                </a:gridCol>
                <a:gridCol w="6046594">
                  <a:extLst>
                    <a:ext uri="{9D8B030D-6E8A-4147-A177-3AD203B41FA5}">
                      <a16:colId xmlns:a16="http://schemas.microsoft.com/office/drawing/2014/main" val="2345590726"/>
                    </a:ext>
                  </a:extLst>
                </a:gridCol>
              </a:tblGrid>
              <a:tr h="317429">
                <a:tc>
                  <a:txBody>
                    <a:bodyPr/>
                    <a:lstStyle/>
                    <a:p>
                      <a:pPr algn="ctr"/>
                      <a:r>
                        <a:rPr lang="en-ZA" sz="1600" b="1" dirty="0"/>
                        <a:t>Aspiration</a:t>
                      </a:r>
                    </a:p>
                  </a:txBody>
                  <a:tcPr>
                    <a:noFill/>
                  </a:tcPr>
                </a:tc>
                <a:tc>
                  <a:txBody>
                    <a:bodyPr/>
                    <a:lstStyle/>
                    <a:p>
                      <a:pPr algn="ctr"/>
                      <a:r>
                        <a:rPr lang="en-ZA" sz="1600" b="1" dirty="0"/>
                        <a:t>Rationale</a:t>
                      </a:r>
                    </a:p>
                  </a:txBody>
                  <a:tcPr>
                    <a:noFill/>
                  </a:tcPr>
                </a:tc>
                <a:extLst>
                  <a:ext uri="{0D108BD9-81ED-4DB2-BD59-A6C34878D82A}">
                    <a16:rowId xmlns:a16="http://schemas.microsoft.com/office/drawing/2014/main" val="3222119629"/>
                  </a:ext>
                </a:extLst>
              </a:tr>
              <a:tr h="939979">
                <a:tc>
                  <a:txBody>
                    <a:bodyPr/>
                    <a:lstStyle/>
                    <a:p>
                      <a:pPr>
                        <a:lnSpc>
                          <a:spcPct val="150000"/>
                        </a:lnSpc>
                      </a:pPr>
                      <a:r>
                        <a:rPr lang="en-ZA" sz="1600" kern="1200" dirty="0">
                          <a:solidFill>
                            <a:schemeClr val="dk1"/>
                          </a:solidFill>
                          <a:effectLst/>
                        </a:rPr>
                        <a:t>Reduce from 98.7 to 85 maternal deaths per 100,000 live births by 2026/27 year </a:t>
                      </a:r>
                      <a:endParaRPr lang="en-ZA" sz="1600" dirty="0"/>
                    </a:p>
                  </a:txBody>
                  <a:tcPr anchor="ctr">
                    <a:noFill/>
                  </a:tcPr>
                </a:tc>
                <a:tc rowSpan="2">
                  <a:txBody>
                    <a:bodyPr/>
                    <a:lstStyle/>
                    <a:p>
                      <a:pPr marL="285750" indent="-285750">
                        <a:lnSpc>
                          <a:spcPct val="150000"/>
                        </a:lnSpc>
                        <a:buFont typeface="Arial" panose="020B0604020202020204" pitchFamily="34" charset="0"/>
                        <a:buChar char="•"/>
                      </a:pPr>
                      <a:r>
                        <a:rPr lang="en-ZA" sz="1600" kern="1200" dirty="0">
                          <a:solidFill>
                            <a:schemeClr val="dk1"/>
                          </a:solidFill>
                          <a:effectLst/>
                        </a:rPr>
                        <a:t>An increased number of contacts between a pregnant woman and a skilled health provider is most likely to reduce perinatal mortality and improve women’s experience of care. </a:t>
                      </a:r>
                    </a:p>
                    <a:p>
                      <a:pPr marL="285750" indent="-285750">
                        <a:lnSpc>
                          <a:spcPct val="150000"/>
                        </a:lnSpc>
                        <a:buFont typeface="Arial" panose="020B0604020202020204" pitchFamily="34" charset="0"/>
                        <a:buChar char="•"/>
                      </a:pPr>
                      <a:r>
                        <a:rPr lang="en-ZA" sz="1600" kern="1200" dirty="0">
                          <a:solidFill>
                            <a:schemeClr val="dk1"/>
                          </a:solidFill>
                          <a:effectLst/>
                        </a:rPr>
                        <a:t>Includes women’s’ health focussing on sexual and reproductive health   </a:t>
                      </a:r>
                      <a:endParaRPr lang="en-ZA" sz="1600" dirty="0"/>
                    </a:p>
                  </a:txBody>
                  <a:tcPr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6814736"/>
                  </a:ext>
                </a:extLst>
              </a:tr>
              <a:tr h="736338">
                <a:tc>
                  <a:txBody>
                    <a:bodyPr/>
                    <a:lstStyle/>
                    <a:p>
                      <a:pPr>
                        <a:lnSpc>
                          <a:spcPct val="150000"/>
                        </a:lnSpc>
                      </a:pPr>
                      <a:r>
                        <a:rPr lang="en-ZA" sz="1600" kern="1200" dirty="0">
                          <a:solidFill>
                            <a:schemeClr val="dk1"/>
                          </a:solidFill>
                          <a:effectLst/>
                        </a:rPr>
                        <a:t>Reduce from 14 to 10 neonatal deaths per 1000 live births by 2026/27 </a:t>
                      </a:r>
                      <a:endParaRPr lang="en-ZA" sz="1600" dirty="0"/>
                    </a:p>
                  </a:txBody>
                  <a:tcPr anchor="ctr">
                    <a:noFill/>
                  </a:tcPr>
                </a:tc>
                <a:tc vMerge="1">
                  <a:txBody>
                    <a:bodyPr/>
                    <a:lstStyle/>
                    <a:p>
                      <a:endParaRPr lang="en-ZA" dirty="0"/>
                    </a:p>
                  </a:txBody>
                  <a:tcPr/>
                </a:tc>
                <a:extLst>
                  <a:ext uri="{0D108BD9-81ED-4DB2-BD59-A6C34878D82A}">
                    <a16:rowId xmlns:a16="http://schemas.microsoft.com/office/drawing/2014/main" val="2275109399"/>
                  </a:ext>
                </a:extLst>
              </a:tr>
              <a:tr h="2467767">
                <a:tc>
                  <a:txBody>
                    <a:bodyPr/>
                    <a:lstStyle/>
                    <a:p>
                      <a:pPr>
                        <a:lnSpc>
                          <a:spcPct val="150000"/>
                        </a:lnSpc>
                      </a:pPr>
                      <a:r>
                        <a:rPr lang="en-ZA" sz="1600" kern="1200" dirty="0">
                          <a:solidFill>
                            <a:schemeClr val="tx1"/>
                          </a:solidFill>
                          <a:effectLst/>
                          <a:latin typeface="+mn-lt"/>
                          <a:ea typeface="+mn-ea"/>
                          <a:cs typeface="+mn-cs"/>
                        </a:rPr>
                        <a:t>Reduce from 1,8 to 1.4 of children under 5 years who die in health facilities rate by 2040/25 year</a:t>
                      </a:r>
                      <a:endParaRPr lang="en-ZA" sz="1600" dirty="0"/>
                    </a:p>
                  </a:txBody>
                  <a:tcPr anchor="ctr">
                    <a:lnR w="12700" cap="flat" cmpd="sng" algn="ctr">
                      <a:solidFill>
                        <a:schemeClr val="tx1"/>
                      </a:solidFill>
                      <a:prstDash val="solid"/>
                      <a:round/>
                      <a:headEnd type="none" w="med" len="med"/>
                      <a:tailEnd type="none" w="med" len="med"/>
                    </a:lnR>
                    <a:noFill/>
                  </a:tcPr>
                </a:tc>
                <a:tc>
                  <a:txBody>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ZA" sz="1600" kern="1200" dirty="0">
                          <a:solidFill>
                            <a:schemeClr val="tx1"/>
                          </a:solidFill>
                          <a:effectLst/>
                          <a:latin typeface="+mn-lt"/>
                          <a:ea typeface="+mn-ea"/>
                          <a:cs typeface="+mn-cs"/>
                        </a:rPr>
                        <a:t>To reduce preventable deaths among children under five years through prevention and improved management of common childhood illnesses.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ZA" sz="1600" kern="1200" dirty="0">
                          <a:solidFill>
                            <a:schemeClr val="tx1"/>
                          </a:solidFill>
                          <a:effectLst/>
                          <a:latin typeface="+mn-lt"/>
                          <a:ea typeface="+mn-ea"/>
                          <a:cs typeface="+mn-cs"/>
                        </a:rPr>
                        <a:t>Neonatal deaths are the major contributor to deaths under-fives in the district and therefore paying special attention to reduction of neonatal deaths will significantly reduce under-fives deaths</a:t>
                      </a:r>
                      <a:endParaRPr lang="en-ZA"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9534692"/>
                  </a:ext>
                </a:extLst>
              </a:tr>
            </a:tbl>
          </a:graphicData>
        </a:graphic>
      </p:graphicFrame>
    </p:spTree>
    <p:extLst>
      <p:ext uri="{BB962C8B-B14F-4D97-AF65-F5344CB8AC3E}">
        <p14:creationId xmlns:p14="http://schemas.microsoft.com/office/powerpoint/2010/main" val="830794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4605</TotalTime>
  <Words>2917</Words>
  <Application>Microsoft Office PowerPoint</Application>
  <PresentationFormat>Widescreen</PresentationFormat>
  <Paragraphs>383</Paragraphs>
  <Slides>22</Slides>
  <Notes>14</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22</vt:i4>
      </vt:variant>
    </vt:vector>
  </HeadingPairs>
  <TitlesOfParts>
    <vt:vector size="34" baseType="lpstr">
      <vt:lpstr>Arial</vt:lpstr>
      <vt:lpstr>Arial Nova</vt:lpstr>
      <vt:lpstr>Calibri</vt:lpstr>
      <vt:lpstr>Calibri Light</vt:lpstr>
      <vt:lpstr>Courier New</vt:lpstr>
      <vt:lpstr>Google Sans</vt:lpstr>
      <vt:lpstr>Helvetica-Bold</vt:lpstr>
      <vt:lpstr>MyriadPro-Regular</vt:lpstr>
      <vt:lpstr>Symbol</vt:lpstr>
      <vt:lpstr>Wingdings</vt:lpstr>
      <vt:lpstr>Office Theme</vt:lpstr>
      <vt:lpstr>Custom Design</vt:lpstr>
      <vt:lpstr>   Johannesburg Health District Research Conference Date: 28-29 August 2024 Venue: WITS School of Public Health Topic: District Health Plan (DHP) and Research Priorities   </vt:lpstr>
      <vt:lpstr>Presentation Outline </vt:lpstr>
      <vt:lpstr>Johannesburg Population Pyramid - Implications for Health</vt:lpstr>
      <vt:lpstr>Population Distribution </vt:lpstr>
      <vt:lpstr>Service Delivery Platform </vt:lpstr>
      <vt:lpstr>Where does the DHP Fit in the Governmentwide Planning Framework?  </vt:lpstr>
      <vt:lpstr>DHP Planning Process </vt:lpstr>
      <vt:lpstr>DHP Planning Process – The Diagnosis Step   </vt:lpstr>
      <vt:lpstr>DHP 2024/25-2026/27 Aspirations </vt:lpstr>
      <vt:lpstr>DHP 2024/25-2026/27 Aspirations </vt:lpstr>
      <vt:lpstr>DHP 2024/25-2026/27 Aspiration  </vt:lpstr>
      <vt:lpstr>DHP 2024/25-2026/27</vt:lpstr>
      <vt:lpstr>DHP 2024/25-2026/27 Aspirations </vt:lpstr>
      <vt:lpstr>DHP 2024/25-2026/27 Aspirations </vt:lpstr>
      <vt:lpstr>District Research Priorities  </vt:lpstr>
      <vt:lpstr>District Research Priorities </vt:lpstr>
      <vt:lpstr>District Research Priorities </vt:lpstr>
      <vt:lpstr>District Research Priorities </vt:lpstr>
      <vt:lpstr>District Research Priorities </vt:lpstr>
      <vt:lpstr>District Research Priorities </vt:lpstr>
      <vt:lpstr>Gap – Availability data at local level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Sikhakhane, Bernard (gphealth)</cp:lastModifiedBy>
  <cp:revision>659</cp:revision>
  <cp:lastPrinted>2020-05-07T11:14:32Z</cp:lastPrinted>
  <dcterms:created xsi:type="dcterms:W3CDTF">2020-04-22T09:10:44Z</dcterms:created>
  <dcterms:modified xsi:type="dcterms:W3CDTF">2024-08-27T09:48:25Z</dcterms:modified>
</cp:coreProperties>
</file>