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3" r:id="rId4"/>
    <p:sldId id="265" r:id="rId5"/>
    <p:sldId id="267" r:id="rId6"/>
    <p:sldId id="268" r:id="rId7"/>
    <p:sldId id="269" r:id="rId8"/>
    <p:sldId id="270" r:id="rId9"/>
    <p:sldId id="271" r:id="rId10"/>
    <p:sldId id="273" r:id="rId11"/>
    <p:sldId id="272" r:id="rId12"/>
    <p:sldId id="274" r:id="rId13"/>
    <p:sldId id="275" r:id="rId14"/>
    <p:sldId id="276" r:id="rId15"/>
    <p:sldId id="277" r:id="rId16"/>
    <p:sldId id="278" r:id="rId17"/>
    <p:sldId id="279" r:id="rId18"/>
    <p:sldId id="280" r:id="rId19"/>
    <p:sldId id="262" r:id="rId20"/>
  </p:sldIdLst>
  <p:sldSz cx="18288000" cy="10287000"/>
  <p:notesSz cx="6858000" cy="9144000"/>
  <p:embeddedFontLst>
    <p:embeddedFont>
      <p:font typeface="Josefin Sans" pitchFamily="2" charset="0"/>
      <p:regular r:id="rId21"/>
      <p:bold r:id="rId22"/>
    </p:embeddedFont>
    <p:embeddedFont>
      <p:font typeface="Montserrat Ultra-Bold" panose="020B060402020202020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CF13B3-8219-4CC2-8C2B-D298040CAC13}" v="7" dt="2024-08-28T22:54:45.4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590" autoAdjust="0"/>
  </p:normalViewPr>
  <p:slideViewPr>
    <p:cSldViewPr>
      <p:cViewPr varScale="1">
        <p:scale>
          <a:sx n="39" d="100"/>
          <a:sy n="39" d="100"/>
        </p:scale>
        <p:origin x="210"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79"/>
              </a:lnSpc>
            </a:pPr>
            <a:r>
              <a:rPr lang="en-US" sz="6699">
                <a:solidFill>
                  <a:srgbClr val="DCB05B"/>
                </a:solidFill>
                <a:latin typeface="Montserrat Ultra-Bold"/>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79"/>
              </a:lnSpc>
            </a:pPr>
            <a:r>
              <a:rPr lang="en-US" sz="6699">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a:grpSpLocks noChangeAspect="1"/>
          </p:cNvGrpSpPr>
          <p:nvPr/>
        </p:nvGrpSpPr>
        <p:grpSpPr>
          <a:xfrm>
            <a:off x="14497763" y="617278"/>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2817021" y="3344309"/>
            <a:ext cx="12649200" cy="2510373"/>
          </a:xfrm>
        </p:spPr>
        <p:txBody>
          <a:bodyPr>
            <a:normAutofit/>
          </a:bodyPr>
          <a:lstStyle/>
          <a:p>
            <a:r>
              <a:rPr lang="en-US" sz="4400" dirty="0">
                <a:latin typeface="Arial" panose="020B0604020202020204" pitchFamily="34" charset="0"/>
                <a:cs typeface="Arial" panose="020B0604020202020204" pitchFamily="34" charset="0"/>
              </a:rPr>
              <a:t>Primary Health Care (PHC) Systems, and Miscellaneous</a:t>
            </a:r>
            <a:endParaRPr lang="en-US" dirty="0"/>
          </a:p>
        </p:txBody>
      </p:sp>
      <p:sp>
        <p:nvSpPr>
          <p:cNvPr id="12" name="Subtitle 11">
            <a:extLst>
              <a:ext uri="{FF2B5EF4-FFF2-40B4-BE49-F238E27FC236}">
                <a16:creationId xmlns:a16="http://schemas.microsoft.com/office/drawing/2014/main" id="{F1F19105-7E69-742F-8A31-59279A138F5E}"/>
              </a:ext>
            </a:extLst>
          </p:cNvPr>
          <p:cNvSpPr>
            <a:spLocks noGrp="1"/>
          </p:cNvSpPr>
          <p:nvPr>
            <p:ph type="subTitle" idx="1"/>
          </p:nvPr>
        </p:nvSpPr>
        <p:spPr>
          <a:xfrm>
            <a:off x="5941221" y="5935726"/>
            <a:ext cx="6400800" cy="1752600"/>
          </a:xfrm>
        </p:spPr>
        <p:txBody>
          <a:bodyPr>
            <a:normAutofit/>
          </a:bodyPr>
          <a:lstStyle/>
          <a:p>
            <a:r>
              <a:rPr lang="en-ZA" sz="4000" dirty="0">
                <a:latin typeface="Arial" panose="020B0604020202020204" pitchFamily="34" charset="0"/>
                <a:cs typeface="Arial" panose="020B0604020202020204" pitchFamily="34" charset="0"/>
              </a:rPr>
              <a:t>Mr Bernard Sikhakhane</a:t>
            </a:r>
          </a:p>
          <a:p>
            <a:r>
              <a:rPr lang="en-ZA" sz="4000" dirty="0">
                <a:latin typeface="Arial" panose="020B0604020202020204" pitchFamily="34" charset="0"/>
                <a:cs typeface="Arial" panose="020B0604020202020204" pitchFamily="34" charset="0"/>
              </a:rPr>
              <a:t>Mr Brightwell Monnye</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4" y="8958086"/>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4865" y="1547067"/>
            <a:ext cx="16640925" cy="1143000"/>
          </a:xfrm>
        </p:spPr>
        <p:txBody>
          <a:bodyPr/>
          <a:lstStyle/>
          <a:p>
            <a:r>
              <a:rPr lang="en-ZA" dirty="0">
                <a:latin typeface="Arial" panose="020B0604020202020204" pitchFamily="34" charset="0"/>
                <a:cs typeface="Arial" panose="020B0604020202020204" pitchFamily="34" charset="0"/>
              </a:rPr>
              <a:t>Key Findings from the HR Themed Research Presentations</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fontScale="85000" lnSpcReduction="10000"/>
          </a:bodyPr>
          <a:lstStyle/>
          <a:p>
            <a:pPr algn="just">
              <a:lnSpc>
                <a:spcPct val="120000"/>
              </a:lnSpc>
            </a:pPr>
            <a:r>
              <a:rPr lang="en-US" dirty="0">
                <a:latin typeface="Arial" panose="020B0604020202020204" pitchFamily="34" charset="0"/>
                <a:cs typeface="Arial" panose="020B0604020202020204" pitchFamily="34" charset="0"/>
              </a:rPr>
              <a:t>Burnout and Stress - Dietitians and Nutritionists in South Africa face moderate levels of burnout and stress, with only slightly low job satisfaction - Specific guidelines have been developed to address these issues, focusing on mental health, workplace environment, and improving job satisfaction.</a:t>
            </a:r>
          </a:p>
          <a:p>
            <a:pPr algn="just">
              <a:lnSpc>
                <a:spcPct val="120000"/>
              </a:lnSpc>
            </a:pPr>
            <a:r>
              <a:rPr lang="en-US" dirty="0">
                <a:latin typeface="Arial" panose="020B0604020202020204" pitchFamily="34" charset="0"/>
                <a:cs typeface="Arial" panose="020B0604020202020204" pitchFamily="34" charset="0"/>
              </a:rPr>
              <a:t>Human Rights Awareness Gaps: While healthcare workers have a basic understanding of patients’ human rights, discriminatory practices still occur, leading to potential human rights violations – The impact being that these practices can undermine patient care and lead to legal and ethical challenges for healthcare institutions.</a:t>
            </a:r>
          </a:p>
          <a:p>
            <a:pPr algn="just">
              <a:lnSpc>
                <a:spcPct val="120000"/>
              </a:lnSpc>
            </a:pPr>
            <a:r>
              <a:rPr lang="en-US" dirty="0">
                <a:latin typeface="Arial" panose="020B0604020202020204" pitchFamily="34" charset="0"/>
                <a:cs typeface="Arial" panose="020B0604020202020204" pitchFamily="34" charset="0"/>
              </a:rPr>
              <a:t>Marginal Readiness for Change: Public nursing colleges show a marginal readiness for integration into the higher education system, with significant differences in readiness across institutions, influenced largely by staff experience levels – The impact of this marginal readiness could hinder the successful integration and improvement of nursing education, which is crucial for meeting future healthcare demands.</a:t>
            </a:r>
          </a:p>
        </p:txBody>
      </p:sp>
    </p:spTree>
    <p:extLst>
      <p:ext uri="{BB962C8B-B14F-4D97-AF65-F5344CB8AC3E}">
        <p14:creationId xmlns:p14="http://schemas.microsoft.com/office/powerpoint/2010/main" val="4098179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ZA" dirty="0">
                <a:latin typeface="Arial" panose="020B0604020202020204" pitchFamily="34" charset="0"/>
                <a:cs typeface="Arial" panose="020B0604020202020204" pitchFamily="34" charset="0"/>
              </a:rPr>
              <a:t>Recommendations from the HR Themed Research Presentations</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fontScale="77500" lnSpcReduction="20000"/>
          </a:bodyPr>
          <a:lstStyle/>
          <a:p>
            <a:pPr algn="just">
              <a:lnSpc>
                <a:spcPct val="120000"/>
              </a:lnSpc>
            </a:pPr>
            <a:r>
              <a:rPr lang="en-US" dirty="0">
                <a:latin typeface="Arial" panose="020B0604020202020204" pitchFamily="34" charset="0"/>
                <a:cs typeface="Arial" panose="020B0604020202020204" pitchFamily="34" charset="0"/>
              </a:rPr>
              <a:t>For Nurse Educators: Review and enhance policies related to salaries, employment conditions, and workload management to retain nurse educators and reduce attrition.</a:t>
            </a:r>
          </a:p>
          <a:p>
            <a:pPr algn="just">
              <a:lnSpc>
                <a:spcPct val="120000"/>
              </a:lnSpc>
            </a:pPr>
            <a:r>
              <a:rPr lang="en-US" dirty="0">
                <a:latin typeface="Arial" panose="020B0604020202020204" pitchFamily="34" charset="0"/>
                <a:cs typeface="Arial" panose="020B0604020202020204" pitchFamily="34" charset="0"/>
              </a:rPr>
              <a:t>For Professional Nurses: Implement and promote self-care initiatives, including access to mental health resources, physical activity programs, and supportive work environments.</a:t>
            </a:r>
          </a:p>
          <a:p>
            <a:pPr algn="just">
              <a:lnSpc>
                <a:spcPct val="120000"/>
              </a:lnSpc>
            </a:pPr>
            <a:r>
              <a:rPr lang="en-US" dirty="0">
                <a:latin typeface="Arial" panose="020B0604020202020204" pitchFamily="34" charset="0"/>
                <a:cs typeface="Arial" panose="020B0604020202020204" pitchFamily="34" charset="0"/>
              </a:rPr>
              <a:t>For Work Engagement: Foster a supportive work environment to enhance work engagement and address stressors that lead to counterproductive behaviors.</a:t>
            </a:r>
          </a:p>
          <a:p>
            <a:pPr algn="just">
              <a:lnSpc>
                <a:spcPct val="120000"/>
              </a:lnSpc>
            </a:pPr>
            <a:r>
              <a:rPr lang="en-US" dirty="0">
                <a:latin typeface="Arial" panose="020B0604020202020204" pitchFamily="34" charset="0"/>
                <a:cs typeface="Arial" panose="020B0604020202020204" pitchFamily="34" charset="0"/>
              </a:rPr>
              <a:t>For Dietitians and Nutritionists: Adopt and implement the developed guidelines to reduce burnout and stress, and improve job satisfaction.</a:t>
            </a:r>
          </a:p>
          <a:p>
            <a:pPr algn="just">
              <a:lnSpc>
                <a:spcPct val="120000"/>
              </a:lnSpc>
            </a:pPr>
            <a:r>
              <a:rPr lang="en-US" dirty="0">
                <a:latin typeface="Arial" panose="020B0604020202020204" pitchFamily="34" charset="0"/>
                <a:cs typeface="Arial" panose="020B0604020202020204" pitchFamily="34" charset="0"/>
              </a:rPr>
              <a:t>For Human Rights Awareness: Strengthen human rights training, promote awareness through visible reminders in healthcare settings, and integrate human rights principles into daily healthcare practices.</a:t>
            </a:r>
          </a:p>
          <a:p>
            <a:pPr algn="just">
              <a:lnSpc>
                <a:spcPct val="120000"/>
              </a:lnSpc>
            </a:pPr>
            <a:r>
              <a:rPr lang="en-US" dirty="0">
                <a:latin typeface="Arial" panose="020B0604020202020204" pitchFamily="34" charset="0"/>
                <a:cs typeface="Arial" panose="020B0604020202020204" pitchFamily="34" charset="0"/>
              </a:rPr>
              <a:t>For Nursing Colleges: Conduct needs assessments to identify and address barriers to change readiness, particularly in historically disadvantaged institutions. Engage stakeholders early and develop location-specific strategies for effective integration into higher education.</a:t>
            </a:r>
          </a:p>
        </p:txBody>
      </p:sp>
    </p:spTree>
    <p:extLst>
      <p:ext uri="{BB962C8B-B14F-4D97-AF65-F5344CB8AC3E}">
        <p14:creationId xmlns:p14="http://schemas.microsoft.com/office/powerpoint/2010/main" val="4189007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4" y="8958086"/>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4865" y="1547067"/>
            <a:ext cx="16640925" cy="1143000"/>
          </a:xfrm>
        </p:spPr>
        <p:txBody>
          <a:bodyPr/>
          <a:lstStyle/>
          <a:p>
            <a:r>
              <a:rPr lang="en-ZA" dirty="0">
                <a:latin typeface="Arial" panose="020B0604020202020204" pitchFamily="34" charset="0"/>
                <a:cs typeface="Arial" panose="020B0604020202020204" pitchFamily="34" charset="0"/>
              </a:rPr>
              <a:t>Key Findings from the IT Themed Research Presentations</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fontScale="92500" lnSpcReduction="20000"/>
          </a:bodyPr>
          <a:lstStyle/>
          <a:p>
            <a:pPr algn="just">
              <a:lnSpc>
                <a:spcPct val="120000"/>
              </a:lnSpc>
            </a:pPr>
            <a:r>
              <a:rPr lang="en-US" dirty="0">
                <a:latin typeface="Arial" panose="020B0604020202020204" pitchFamily="34" charset="0"/>
                <a:cs typeface="Arial" panose="020B0604020202020204" pitchFamily="34" charset="0"/>
              </a:rPr>
              <a:t>Wearable technology- There were mixed reactions where some healthcare workers found the wearable tags convenient and easy to use, others were skeptical and uncomfortable with the design, suggesting alternatives like rubber wristbands. There were patient concerns where patients also expressed discomfort with the tags, citing traditional beliefs, difficulties with breastfeeding, and potential stigma</a:t>
            </a:r>
          </a:p>
          <a:p>
            <a:pPr algn="just">
              <a:lnSpc>
                <a:spcPct val="120000"/>
              </a:lnSpc>
            </a:pPr>
            <a:r>
              <a:rPr lang="en-US" dirty="0">
                <a:latin typeface="Arial" panose="020B0604020202020204" pitchFamily="34" charset="0"/>
                <a:cs typeface="Arial" panose="020B0604020202020204" pitchFamily="34" charset="0"/>
              </a:rPr>
              <a:t>Use of Mobile Messaging Apps - The use of these apps facilitates quicker communication, reduces the need for physical meetings, and enhances the efficiency of information sharing within healthcare teams. The challenges revolved around the reliance on personal devices and data for work-related communication raises concerns about costs and work-life balance. Additionally, the absence of clear guidelines for the use of these apps in a professional context is problematic.</a:t>
            </a:r>
          </a:p>
        </p:txBody>
      </p:sp>
    </p:spTree>
    <p:extLst>
      <p:ext uri="{BB962C8B-B14F-4D97-AF65-F5344CB8AC3E}">
        <p14:creationId xmlns:p14="http://schemas.microsoft.com/office/powerpoint/2010/main" val="1504460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4" y="8958086"/>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4865" y="1547067"/>
            <a:ext cx="16640925" cy="1143000"/>
          </a:xfrm>
        </p:spPr>
        <p:txBody>
          <a:bodyPr/>
          <a:lstStyle/>
          <a:p>
            <a:r>
              <a:rPr lang="en-ZA" dirty="0">
                <a:latin typeface="Arial" panose="020B0604020202020204" pitchFamily="34" charset="0"/>
                <a:cs typeface="Arial" panose="020B0604020202020204" pitchFamily="34" charset="0"/>
              </a:rPr>
              <a:t>Key Findings from the IT Themed Research Presentations</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fontScale="92500"/>
          </a:bodyPr>
          <a:lstStyle/>
          <a:p>
            <a:pPr algn="just">
              <a:lnSpc>
                <a:spcPct val="120000"/>
              </a:lnSpc>
            </a:pPr>
            <a:r>
              <a:rPr lang="en-US" dirty="0">
                <a:latin typeface="Arial" panose="020B0604020202020204" pitchFamily="34" charset="0"/>
                <a:cs typeface="Arial" panose="020B0604020202020204" pitchFamily="34" charset="0"/>
              </a:rPr>
              <a:t>Automated Pharmacy Dispensing Units (PDUs) – PDUs were appreciated for their convenience, reduced waiting times and effective communication through SMS notifications; however, some patients experienced issues with the ATM-like interfaces and only a minority reported neutral or negative experiences with the innovation.</a:t>
            </a:r>
          </a:p>
          <a:p>
            <a:pPr algn="just">
              <a:lnSpc>
                <a:spcPct val="120000"/>
              </a:lnSpc>
            </a:pPr>
            <a:r>
              <a:rPr lang="en-US" dirty="0">
                <a:latin typeface="Arial" panose="020B0604020202020204" pitchFamily="34" charset="0"/>
                <a:cs typeface="Arial" panose="020B0604020202020204" pitchFamily="34" charset="0"/>
              </a:rPr>
              <a:t>Digital Health - Information Technology (IT) plays a vital role in enhancing healthcare service delivery in South Africa. IT systems are essential for improving patient management, streamlining data storage and retrieval, and facilitating effective communication among healthcare providers. The study identified infrastructure gaps many health facilities where there's inadequate IT infrastructure, poor access to high-speed internet and outdated hardware. This leads to a disconnected, divided and uninformed health system.</a:t>
            </a:r>
          </a:p>
        </p:txBody>
      </p:sp>
    </p:spTree>
    <p:extLst>
      <p:ext uri="{BB962C8B-B14F-4D97-AF65-F5344CB8AC3E}">
        <p14:creationId xmlns:p14="http://schemas.microsoft.com/office/powerpoint/2010/main" val="4021282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4" y="8958086"/>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4865" y="1547067"/>
            <a:ext cx="16640925" cy="1143000"/>
          </a:xfrm>
        </p:spPr>
        <p:txBody>
          <a:bodyPr/>
          <a:lstStyle/>
          <a:p>
            <a:r>
              <a:rPr lang="en-ZA" dirty="0">
                <a:latin typeface="Arial" panose="020B0604020202020204" pitchFamily="34" charset="0"/>
                <a:cs typeface="Arial" panose="020B0604020202020204" pitchFamily="34" charset="0"/>
              </a:rPr>
              <a:t>Recommendations from the IT Themed Research Presentations</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fontScale="85000" lnSpcReduction="10000"/>
          </a:bodyPr>
          <a:lstStyle/>
          <a:p>
            <a:pPr>
              <a:lnSpc>
                <a:spcPct val="120000"/>
              </a:lnSpc>
            </a:pPr>
            <a:r>
              <a:rPr lang="en-US" dirty="0">
                <a:latin typeface="Arial" panose="020B0604020202020204" pitchFamily="34" charset="0"/>
                <a:cs typeface="Arial" panose="020B0604020202020204" pitchFamily="34" charset="0"/>
              </a:rPr>
              <a:t>Infrastructure Investment: There is a pressing need for investment in IT infrastructure, particularly in under-resourced areas, to ensure all healthcare facilities can benefit from modern technologies</a:t>
            </a:r>
          </a:p>
          <a:p>
            <a:pPr>
              <a:lnSpc>
                <a:spcPct val="120000"/>
              </a:lnSpc>
            </a:pPr>
            <a:r>
              <a:rPr lang="en-US" dirty="0">
                <a:latin typeface="Arial" panose="020B0604020202020204" pitchFamily="34" charset="0"/>
                <a:cs typeface="Arial" panose="020B0604020202020204" pitchFamily="34" charset="0"/>
              </a:rPr>
              <a:t>Enhance Communication and Design: For wearable technologies and PDUs, improving communication about their purpose and considering user-friendly design changes can increase acceptance among healthcare workers and patients</a:t>
            </a:r>
          </a:p>
          <a:p>
            <a:pPr>
              <a:lnSpc>
                <a:spcPct val="120000"/>
              </a:lnSpc>
            </a:pPr>
            <a:r>
              <a:rPr lang="en-US" dirty="0">
                <a:latin typeface="Arial" panose="020B0604020202020204" pitchFamily="34" charset="0"/>
                <a:cs typeface="Arial" panose="020B0604020202020204" pitchFamily="34" charset="0"/>
              </a:rPr>
              <a:t>Expand the availability of PDUs, enhance user interfaces, and conduct further research on the impact of other innovative healthcare delivery models</a:t>
            </a:r>
          </a:p>
          <a:p>
            <a:pPr>
              <a:lnSpc>
                <a:spcPct val="120000"/>
              </a:lnSpc>
            </a:pPr>
            <a:r>
              <a:rPr lang="en-US" dirty="0">
                <a:latin typeface="Arial" panose="020B0604020202020204" pitchFamily="34" charset="0"/>
                <a:cs typeface="Arial" panose="020B0604020202020204" pitchFamily="34" charset="0"/>
              </a:rPr>
              <a:t>Formalize IT Use in Healthcare: Establish clear guidelines for the use of mobile messaging apps like WhatsApp in healthcare settings to ensure they are used effectively and equitably</a:t>
            </a:r>
          </a:p>
          <a:p>
            <a:pPr>
              <a:lnSpc>
                <a:spcPct val="120000"/>
              </a:lnSpc>
            </a:pPr>
            <a:r>
              <a:rPr lang="en-US" dirty="0">
                <a:latin typeface="Arial" panose="020B0604020202020204" pitchFamily="34" charset="0"/>
                <a:cs typeface="Arial" panose="020B0604020202020204" pitchFamily="34" charset="0"/>
              </a:rPr>
              <a:t>Support IT Integration: Consider providing financial support, such as data allowances, to healthcare workers using personal devices for work-related communication to address equity concerns</a:t>
            </a:r>
          </a:p>
          <a:p>
            <a:pPr>
              <a:lnSpc>
                <a:spcPct val="120000"/>
              </a:lnSpc>
            </a:pPr>
            <a:endParaRPr lang="en-US" dirty="0"/>
          </a:p>
        </p:txBody>
      </p:sp>
    </p:spTree>
    <p:extLst>
      <p:ext uri="{BB962C8B-B14F-4D97-AF65-F5344CB8AC3E}">
        <p14:creationId xmlns:p14="http://schemas.microsoft.com/office/powerpoint/2010/main" val="1849514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4" y="8958086"/>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4865" y="1547067"/>
            <a:ext cx="16640925" cy="1143000"/>
          </a:xfrm>
        </p:spPr>
        <p:txBody>
          <a:bodyPr/>
          <a:lstStyle/>
          <a:p>
            <a:r>
              <a:rPr lang="en-ZA" dirty="0">
                <a:latin typeface="Arial" panose="020B0604020202020204" pitchFamily="34" charset="0"/>
                <a:cs typeface="Arial" panose="020B0604020202020204" pitchFamily="34" charset="0"/>
              </a:rPr>
              <a:t>Key Findings from the ‘Other’ Themed Research Presentations</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a:bodyPr>
          <a:lstStyle/>
          <a:p>
            <a:pPr algn="just">
              <a:lnSpc>
                <a:spcPct val="120000"/>
              </a:lnSpc>
            </a:pPr>
            <a:r>
              <a:rPr lang="en-US" dirty="0">
                <a:latin typeface="Arial" panose="020B0604020202020204" pitchFamily="34" charset="0"/>
                <a:cs typeface="Arial" panose="020B0604020202020204" pitchFamily="34" charset="0"/>
              </a:rPr>
              <a:t>Assessing losses across the pathology value chain – The study identified significant losses in the pre-analytical phase that were not captured by the Laboratory Information System (LIS). There was a high match rate of 93.7% between registered, tested, and reviewed barcodes, however; a 4.8% rejection rate was observed.</a:t>
            </a:r>
          </a:p>
          <a:p>
            <a:pPr algn="just">
              <a:lnSpc>
                <a:spcPct val="120000"/>
              </a:lnSpc>
            </a:pPr>
            <a:r>
              <a:rPr lang="en-US" dirty="0">
                <a:latin typeface="Arial" panose="020B0604020202020204" pitchFamily="34" charset="0"/>
                <a:cs typeface="Arial" panose="020B0604020202020204" pitchFamily="34" charset="0"/>
              </a:rPr>
              <a:t>Impact of the EPWP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 The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contributes towards poverty alleviation and unemployment reduction but there are significant challenges that the Johannesburg Health District faces with regards to this </a:t>
            </a:r>
            <a:r>
              <a:rPr lang="en-US" dirty="0" err="1">
                <a:latin typeface="Arial" panose="020B0604020202020204" pitchFamily="34" charset="0"/>
                <a:cs typeface="Arial" panose="020B0604020202020204" pitchFamily="34" charset="0"/>
              </a:rPr>
              <a:t>programme</a:t>
            </a:r>
            <a:r>
              <a:rPr lang="en-US" dirty="0">
                <a:latin typeface="Arial" panose="020B0604020202020204" pitchFamily="34" charset="0"/>
                <a:cs typeface="Arial" panose="020B0604020202020204" pitchFamily="34" charset="0"/>
              </a:rPr>
              <a:t>. There are issues such as poor exit strategy, constant renewal of contracts, lack of stipend increments, and insufficient skills development were identified.</a:t>
            </a:r>
          </a:p>
        </p:txBody>
      </p:sp>
    </p:spTree>
    <p:extLst>
      <p:ext uri="{BB962C8B-B14F-4D97-AF65-F5344CB8AC3E}">
        <p14:creationId xmlns:p14="http://schemas.microsoft.com/office/powerpoint/2010/main" val="3411971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4" y="8958086"/>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4865" y="1547067"/>
            <a:ext cx="16640925" cy="1143000"/>
          </a:xfrm>
        </p:spPr>
        <p:txBody>
          <a:bodyPr/>
          <a:lstStyle/>
          <a:p>
            <a:r>
              <a:rPr lang="en-ZA" dirty="0">
                <a:latin typeface="Arial" panose="020B0604020202020204" pitchFamily="34" charset="0"/>
                <a:cs typeface="Arial" panose="020B0604020202020204" pitchFamily="34" charset="0"/>
              </a:rPr>
              <a:t>Key Findings from the ‘Other’ Themed Research Presentations</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lnSpcReduction="10000"/>
          </a:bodyPr>
          <a:lstStyle/>
          <a:p>
            <a:pPr algn="just">
              <a:lnSpc>
                <a:spcPct val="120000"/>
              </a:lnSpc>
            </a:pPr>
            <a:r>
              <a:rPr lang="en-US" dirty="0">
                <a:latin typeface="Arial" panose="020B0604020202020204" pitchFamily="34" charset="0"/>
                <a:cs typeface="Arial" panose="020B0604020202020204" pitchFamily="34" charset="0"/>
              </a:rPr>
              <a:t>Radiography Managers Perceptions of Management Skills – There were challenges in transition that were identified, and this was due to a lack of structured orientation, induction, and management support. In the requirement for incumbents of these management posts, institutions focus on clinical experience whilst there is a need for postgraduate management qualifications for this roles. In this case, tailored management courses for Radiographers are desired.</a:t>
            </a:r>
          </a:p>
          <a:p>
            <a:pPr algn="just">
              <a:lnSpc>
                <a:spcPct val="120000"/>
              </a:lnSpc>
            </a:pPr>
            <a:r>
              <a:rPr lang="en-US" dirty="0">
                <a:latin typeface="Arial" panose="020B0604020202020204" pitchFamily="34" charset="0"/>
                <a:cs typeface="Arial" panose="020B0604020202020204" pitchFamily="34" charset="0"/>
              </a:rPr>
              <a:t>Knowledge Assessment of CT Scanning Parameters – The study identified low overall knowledge levels with regards to scanning parameters with radiotherapy and nuclear medicine radiographers leaving many questions unanswered and the Diagnostic Radiographers showing better knowledge</a:t>
            </a:r>
          </a:p>
        </p:txBody>
      </p:sp>
    </p:spTree>
    <p:extLst>
      <p:ext uri="{BB962C8B-B14F-4D97-AF65-F5344CB8AC3E}">
        <p14:creationId xmlns:p14="http://schemas.microsoft.com/office/powerpoint/2010/main" val="3157059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4" y="8958086"/>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4865" y="1547067"/>
            <a:ext cx="16640925" cy="1143000"/>
          </a:xfrm>
        </p:spPr>
        <p:txBody>
          <a:bodyPr>
            <a:normAutofit fontScale="90000"/>
          </a:bodyPr>
          <a:lstStyle/>
          <a:p>
            <a:r>
              <a:rPr lang="en-ZA" dirty="0">
                <a:latin typeface="Arial" panose="020B0604020202020204" pitchFamily="34" charset="0"/>
                <a:cs typeface="Arial" panose="020B0604020202020204" pitchFamily="34" charset="0"/>
              </a:rPr>
              <a:t>Recommendations from the ‘Other’ Themed Research Presentations</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fontScale="92500"/>
          </a:bodyPr>
          <a:lstStyle/>
          <a:p>
            <a:pPr algn="just">
              <a:lnSpc>
                <a:spcPct val="120000"/>
              </a:lnSpc>
            </a:pPr>
            <a:r>
              <a:rPr lang="en-US" dirty="0">
                <a:latin typeface="Arial" panose="020B0604020202020204" pitchFamily="34" charset="0"/>
                <a:cs typeface="Arial" panose="020B0604020202020204" pitchFamily="34" charset="0"/>
              </a:rPr>
              <a:t>Continuous audits of the PVC and the implementation of order entry systems to enhance tracking and reconciliation of specimens are recommended to reduce these losses</a:t>
            </a:r>
          </a:p>
          <a:p>
            <a:pPr algn="just">
              <a:lnSpc>
                <a:spcPct val="120000"/>
              </a:lnSpc>
            </a:pPr>
            <a:r>
              <a:rPr lang="en-US" dirty="0">
                <a:latin typeface="Arial" panose="020B0604020202020204" pitchFamily="34" charset="0"/>
                <a:cs typeface="Arial" panose="020B0604020202020204" pitchFamily="34" charset="0"/>
              </a:rPr>
              <a:t>Implementing a robust exit strategy, prioritizing EPWP beneficiaries for entry-level vacancies, and providing accredited training are key to improving the program’s effectiveness.</a:t>
            </a:r>
          </a:p>
          <a:p>
            <a:pPr algn="just">
              <a:lnSpc>
                <a:spcPct val="120000"/>
              </a:lnSpc>
            </a:pPr>
            <a:r>
              <a:rPr lang="en-US" dirty="0">
                <a:latin typeface="Arial" panose="020B0604020202020204" pitchFamily="34" charset="0"/>
                <a:cs typeface="Arial" panose="020B0604020202020204" pitchFamily="34" charset="0"/>
              </a:rPr>
              <a:t>Developing structured induction and mentoring programs, alongside specialized management training for radiographers, is essential to improve management effectiveness. Conduct research on the effectiveness of management development programs.</a:t>
            </a:r>
          </a:p>
          <a:p>
            <a:pPr algn="just">
              <a:lnSpc>
                <a:spcPct val="120000"/>
              </a:lnSpc>
            </a:pPr>
            <a:r>
              <a:rPr lang="en-US" dirty="0">
                <a:latin typeface="Arial" panose="020B0604020202020204" pitchFamily="34" charset="0"/>
                <a:cs typeface="Arial" panose="020B0604020202020204" pitchFamily="34" charset="0"/>
              </a:rPr>
              <a:t>Regular training, proper allocation of tasks based on competency, and increased involvement in protocol development are crucial to improving knowledge and practice</a:t>
            </a:r>
          </a:p>
          <a:p>
            <a:pPr>
              <a:lnSpc>
                <a:spcPct val="120000"/>
              </a:lnSpc>
            </a:pPr>
            <a:endParaRPr lang="en-US" dirty="0"/>
          </a:p>
          <a:p>
            <a:pPr>
              <a:lnSpc>
                <a:spcPct val="120000"/>
              </a:lnSpc>
            </a:pPr>
            <a:endParaRPr lang="en-US" dirty="0"/>
          </a:p>
        </p:txBody>
      </p:sp>
    </p:spTree>
    <p:extLst>
      <p:ext uri="{BB962C8B-B14F-4D97-AF65-F5344CB8AC3E}">
        <p14:creationId xmlns:p14="http://schemas.microsoft.com/office/powerpoint/2010/main" val="1091177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4" y="8958086"/>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4865" y="1547067"/>
            <a:ext cx="16640925" cy="1143000"/>
          </a:xfrm>
        </p:spPr>
        <p:txBody>
          <a:bodyPr>
            <a:normAutofit fontScale="90000"/>
          </a:bodyPr>
          <a:lstStyle/>
          <a:p>
            <a:r>
              <a:rPr lang="en-ZA" dirty="0">
                <a:latin typeface="Arial" panose="020B0604020202020204" pitchFamily="34" charset="0"/>
                <a:cs typeface="Arial" panose="020B0604020202020204" pitchFamily="34" charset="0"/>
              </a:rPr>
              <a:t>Recommendations from the ‘Other’ Themed Research Presentations</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fontScale="92500" lnSpcReduction="20000"/>
          </a:bodyPr>
          <a:lstStyle/>
          <a:p>
            <a:pPr algn="just">
              <a:lnSpc>
                <a:spcPct val="120000"/>
              </a:lnSpc>
            </a:pPr>
            <a:r>
              <a:rPr lang="en-US" dirty="0">
                <a:latin typeface="Arial" panose="020B0604020202020204" pitchFamily="34" charset="0"/>
                <a:cs typeface="Arial" panose="020B0604020202020204" pitchFamily="34" charset="0"/>
              </a:rPr>
              <a:t>Training and Development: Regular, targeted training programs are essential across various healthcare roles to ensure competency, particularly in specialized areas like radiography and CT scanning.</a:t>
            </a:r>
          </a:p>
          <a:p>
            <a:pPr algn="just">
              <a:lnSpc>
                <a:spcPct val="120000"/>
              </a:lnSpc>
            </a:pPr>
            <a:r>
              <a:rPr lang="en-US" dirty="0">
                <a:latin typeface="Arial" panose="020B0604020202020204" pitchFamily="34" charset="0"/>
                <a:cs typeface="Arial" panose="020B0604020202020204" pitchFamily="34" charset="0"/>
              </a:rPr>
              <a:t>Improving Management Practices: Structured induction, mentoring, and continuous professional development programs should be established to support healthcare managers, particularly in complex roles like radiography management.</a:t>
            </a:r>
          </a:p>
          <a:p>
            <a:pPr algn="just">
              <a:lnSpc>
                <a:spcPct val="120000"/>
              </a:lnSpc>
            </a:pPr>
            <a:r>
              <a:rPr lang="en-US" dirty="0">
                <a:latin typeface="Arial" panose="020B0604020202020204" pitchFamily="34" charset="0"/>
                <a:cs typeface="Arial" panose="020B0604020202020204" pitchFamily="34" charset="0"/>
              </a:rPr>
              <a:t>Audit and Monitoring Systems: Implement continuous audits and enhanced tracking systems in the Pathology Value Chain to reduce losses and improve operational efficiency.</a:t>
            </a:r>
          </a:p>
          <a:p>
            <a:pPr algn="just">
              <a:lnSpc>
                <a:spcPct val="120000"/>
              </a:lnSpc>
            </a:pPr>
            <a:r>
              <a:rPr lang="en-US" dirty="0">
                <a:latin typeface="Arial" panose="020B0604020202020204" pitchFamily="34" charset="0"/>
                <a:cs typeface="Arial" panose="020B0604020202020204" pitchFamily="34" charset="0"/>
              </a:rPr>
              <a:t>Program Enhancement: Strengthen programs like the EPWP by addressing identified gaps, such as developing exit strategies and providing accredited training, to ensure sustainable impact on poverty alleviation and employment.</a:t>
            </a:r>
          </a:p>
        </p:txBody>
      </p:sp>
    </p:spTree>
    <p:extLst>
      <p:ext uri="{BB962C8B-B14F-4D97-AF65-F5344CB8AC3E}">
        <p14:creationId xmlns:p14="http://schemas.microsoft.com/office/powerpoint/2010/main" val="3790387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a:bodyPr>
          <a:lstStyle/>
          <a:p>
            <a:pPr marL="0" indent="0" algn="ctr">
              <a:buNone/>
            </a:pPr>
            <a:r>
              <a:rPr lang="en-US" sz="9600"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828709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ZA" dirty="0">
                <a:latin typeface="Arial" panose="020B0604020202020204" pitchFamily="34" charset="0"/>
                <a:cs typeface="Arial" panose="020B0604020202020204" pitchFamily="34" charset="0"/>
              </a:rPr>
              <a:t>Background</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pPr algn="just">
              <a:lnSpc>
                <a:spcPct val="120000"/>
              </a:lnSpc>
            </a:pPr>
            <a:r>
              <a:rPr lang="en-US" dirty="0">
                <a:effectLst/>
                <a:latin typeface="Arial" panose="020B0604020202020204" pitchFamily="34" charset="0"/>
                <a:ea typeface="Calibri" panose="020F0502020204030204" pitchFamily="34" charset="0"/>
                <a:cs typeface="Calibri" panose="020F0502020204030204" pitchFamily="34" charset="0"/>
              </a:rPr>
              <a:t>This commission was allocated 24 research presentations and only 23 were presented</a:t>
            </a:r>
          </a:p>
          <a:p>
            <a:pPr algn="just">
              <a:lnSpc>
                <a:spcPct val="120000"/>
              </a:lnSpc>
            </a:pPr>
            <a:r>
              <a:rPr lang="en-US" dirty="0">
                <a:latin typeface="Arial" panose="020B0604020202020204" pitchFamily="34" charset="0"/>
                <a:ea typeface="Calibri" panose="020F0502020204030204" pitchFamily="34" charset="0"/>
                <a:cs typeface="Calibri" panose="020F0502020204030204" pitchFamily="34" charset="0"/>
              </a:rPr>
              <a:t>The themes/ categorization of these research presentation were as follows:</a:t>
            </a:r>
          </a:p>
          <a:p>
            <a:pPr marL="514350" indent="-514350" algn="just">
              <a:lnSpc>
                <a:spcPct val="120000"/>
              </a:lnSpc>
              <a:buFont typeface="+mj-lt"/>
              <a:buAutoNum type="arabicPeriod"/>
            </a:pPr>
            <a:r>
              <a:rPr lang="en-US" dirty="0">
                <a:latin typeface="Arial" panose="020B0604020202020204" pitchFamily="34" charset="0"/>
                <a:ea typeface="Calibri" panose="020F0502020204030204" pitchFamily="34" charset="0"/>
                <a:cs typeface="Calibri" panose="020F0502020204030204" pitchFamily="34" charset="0"/>
              </a:rPr>
              <a:t>National Health Insurance (NHI) - 3</a:t>
            </a:r>
          </a:p>
          <a:p>
            <a:pPr marL="514350" indent="-514350" algn="just">
              <a:lnSpc>
                <a:spcPct val="120000"/>
              </a:lnSpc>
              <a:buFont typeface="+mj-lt"/>
              <a:buAutoNum type="arabicPeriod"/>
            </a:pPr>
            <a:r>
              <a:rPr lang="en-US" dirty="0">
                <a:effectLst/>
                <a:latin typeface="Arial" panose="020B0604020202020204" pitchFamily="34" charset="0"/>
                <a:ea typeface="Calibri" panose="020F0502020204030204" pitchFamily="34" charset="0"/>
                <a:cs typeface="Calibri" panose="020F0502020204030204" pitchFamily="34" charset="0"/>
              </a:rPr>
              <a:t>Quality Assurance (QA) – 4</a:t>
            </a:r>
          </a:p>
          <a:p>
            <a:pPr marL="514350" indent="-514350" algn="just">
              <a:lnSpc>
                <a:spcPct val="120000"/>
              </a:lnSpc>
              <a:buFont typeface="+mj-lt"/>
              <a:buAutoNum type="arabicPeriod"/>
            </a:pPr>
            <a:r>
              <a:rPr lang="en-US" dirty="0">
                <a:latin typeface="Arial" panose="020B0604020202020204" pitchFamily="34" charset="0"/>
                <a:ea typeface="Calibri" panose="020F0502020204030204" pitchFamily="34" charset="0"/>
                <a:cs typeface="Calibri" panose="020F0502020204030204" pitchFamily="34" charset="0"/>
              </a:rPr>
              <a:t>Human Resources (HR) – 7</a:t>
            </a:r>
          </a:p>
          <a:p>
            <a:pPr marL="514350" indent="-514350" algn="just">
              <a:lnSpc>
                <a:spcPct val="120000"/>
              </a:lnSpc>
              <a:buFont typeface="+mj-lt"/>
              <a:buAutoNum type="arabicPeriod"/>
            </a:pPr>
            <a:r>
              <a:rPr lang="en-US" dirty="0">
                <a:effectLst/>
                <a:latin typeface="Arial" panose="020B0604020202020204" pitchFamily="34" charset="0"/>
                <a:ea typeface="Calibri" panose="020F0502020204030204" pitchFamily="34" charset="0"/>
                <a:cs typeface="Calibri" panose="020F0502020204030204" pitchFamily="34" charset="0"/>
              </a:rPr>
              <a:t>Information Technology (IT) – 5</a:t>
            </a:r>
          </a:p>
          <a:p>
            <a:pPr marL="514350" indent="-514350" algn="just">
              <a:lnSpc>
                <a:spcPct val="120000"/>
              </a:lnSpc>
              <a:buFont typeface="+mj-lt"/>
              <a:buAutoNum type="arabicPeriod"/>
            </a:pPr>
            <a:r>
              <a:rPr lang="en-US" dirty="0">
                <a:latin typeface="Arial" panose="020B0604020202020204" pitchFamily="34" charset="0"/>
                <a:ea typeface="Calibri" panose="020F0502020204030204" pitchFamily="34" charset="0"/>
                <a:cs typeface="Calibri" panose="020F0502020204030204" pitchFamily="34" charset="0"/>
              </a:rPr>
              <a:t>Other - 4</a:t>
            </a:r>
            <a:endParaRPr lang="en-US" dirty="0">
              <a:effectLst/>
              <a:latin typeface="Arial" panose="020B0604020202020204" pitchFamily="34" charset="0"/>
              <a:ea typeface="Calibri" panose="020F0502020204030204" pitchFamily="34" charset="0"/>
              <a:cs typeface="Calibri" panose="020F0502020204030204" pitchFamily="34" charset="0"/>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ZA" dirty="0">
                <a:latin typeface="Arial" panose="020B0604020202020204" pitchFamily="34" charset="0"/>
                <a:cs typeface="Arial" panose="020B0604020202020204" pitchFamily="34" charset="0"/>
              </a:rPr>
              <a:t>Key Findings from the NHI Themed Research Presentations</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fontScale="85000" lnSpcReduction="10000"/>
          </a:bodyPr>
          <a:lstStyle/>
          <a:p>
            <a:pPr algn="just">
              <a:lnSpc>
                <a:spcPct val="120000"/>
              </a:lnSpc>
            </a:pPr>
            <a:r>
              <a:rPr lang="en-US" dirty="0">
                <a:latin typeface="Arial" panose="020B0604020202020204" pitchFamily="34" charset="0"/>
                <a:cs typeface="Calibri" panose="020F0502020204030204" pitchFamily="34" charset="0"/>
              </a:rPr>
              <a:t>Infrastructure and Resource Challenges – public health facilities and essential equipment are poorly maintained, and this is found to be a contributor to long queues, extended waiting times and overall poor patient care.</a:t>
            </a:r>
          </a:p>
          <a:p>
            <a:pPr algn="just">
              <a:lnSpc>
                <a:spcPct val="120000"/>
              </a:lnSpc>
            </a:pPr>
            <a:r>
              <a:rPr lang="en-US" dirty="0">
                <a:latin typeface="Arial" panose="020B0604020202020204" pitchFamily="34" charset="0"/>
                <a:cs typeface="Calibri" panose="020F0502020204030204" pitchFamily="34" charset="0"/>
              </a:rPr>
              <a:t>Workforce Challenges – high turnover rates, staff shortages and burnout among health care workers in public sector negatively impacts service delivery. This leads to sub-optimal patient care. Enhancing management support and addressing workforce challenges are critical to improving quality of care in public sector facilities</a:t>
            </a:r>
          </a:p>
          <a:p>
            <a:pPr algn="just">
              <a:lnSpc>
                <a:spcPct val="120000"/>
              </a:lnSpc>
            </a:pPr>
            <a:r>
              <a:rPr lang="en-US" dirty="0">
                <a:latin typeface="Arial" panose="020B0604020202020204" pitchFamily="34" charset="0"/>
                <a:cs typeface="Calibri" panose="020F0502020204030204" pitchFamily="34" charset="0"/>
              </a:rPr>
              <a:t>Emerging Private PHC Models – various primary health care models have emerged in Soweto (Sub-District D / Region D), these include independent Nurse-led clinics and group GP practices. These models may be seen as potential contributors to the NHI, providing alternative and accessible health services. However, the quality and efficiency of these models need further evaluation to ensure alignment to NHI goals.</a:t>
            </a:r>
            <a:endParaRPr lang="en-US" dirty="0"/>
          </a:p>
        </p:txBody>
      </p:sp>
    </p:spTree>
    <p:extLst>
      <p:ext uri="{BB962C8B-B14F-4D97-AF65-F5344CB8AC3E}">
        <p14:creationId xmlns:p14="http://schemas.microsoft.com/office/powerpoint/2010/main" val="1409512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ZA" dirty="0">
                <a:latin typeface="Arial" panose="020B0604020202020204" pitchFamily="34" charset="0"/>
                <a:cs typeface="Arial" panose="020B0604020202020204" pitchFamily="34" charset="0"/>
              </a:rPr>
              <a:t>Key Findings from the NHI Themed Research Presentations</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a:bodyPr>
          <a:lstStyle/>
          <a:p>
            <a:pPr algn="just">
              <a:lnSpc>
                <a:spcPct val="120000"/>
              </a:lnSpc>
            </a:pPr>
            <a:r>
              <a:rPr lang="en-US" dirty="0">
                <a:latin typeface="Arial" panose="020B0604020202020204" pitchFamily="34" charset="0"/>
                <a:cs typeface="Arial" panose="020B0604020202020204" pitchFamily="34" charset="0"/>
              </a:rPr>
              <a:t>Quality of Care – care varies significantly across the PHC providers. Private GPs provided better care for conditions like asthma, migraine and post partum depression whilst public clinics were better at managing TB. For an effective NHI, improving quality of care including the achievement of a positive PEC will be pivotal</a:t>
            </a:r>
          </a:p>
          <a:p>
            <a:pPr algn="just">
              <a:lnSpc>
                <a:spcPct val="120000"/>
              </a:lnSpc>
            </a:pPr>
            <a:r>
              <a:rPr lang="en-US" dirty="0">
                <a:latin typeface="Arial" panose="020B0604020202020204" pitchFamily="34" charset="0"/>
                <a:cs typeface="Arial" panose="020B0604020202020204" pitchFamily="34" charset="0"/>
              </a:rPr>
              <a:t>Ideal Clinic – the initiative is positively received in public health facilities and has led to improvements in resource availability, infrastructure and overall service delivery. This better prepares facilities for NHI implementation.</a:t>
            </a:r>
          </a:p>
        </p:txBody>
      </p:sp>
    </p:spTree>
    <p:extLst>
      <p:ext uri="{BB962C8B-B14F-4D97-AF65-F5344CB8AC3E}">
        <p14:creationId xmlns:p14="http://schemas.microsoft.com/office/powerpoint/2010/main" val="988813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ZA" dirty="0">
                <a:latin typeface="Arial" panose="020B0604020202020204" pitchFamily="34" charset="0"/>
                <a:cs typeface="Arial" panose="020B0604020202020204" pitchFamily="34" charset="0"/>
              </a:rPr>
              <a:t>Recommendations from the NHI Themed Research Presentations</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a:bodyPr>
          <a:lstStyle/>
          <a:p>
            <a:pPr marL="0" indent="0" algn="just">
              <a:buNone/>
            </a:pPr>
            <a:r>
              <a:rPr lang="en-ZA" dirty="0">
                <a:effectLst/>
                <a:latin typeface="Arial" panose="020B0604020202020204" pitchFamily="34" charset="0"/>
                <a:cs typeface="Arial" panose="020B0604020202020204" pitchFamily="34" charset="0"/>
              </a:rPr>
              <a:t>To ensure the successful implementation of NHI, there is a need for:</a:t>
            </a:r>
          </a:p>
          <a:p>
            <a:pPr marL="0" indent="0" algn="just">
              <a:buNone/>
            </a:pPr>
            <a:endParaRPr lang="en-ZA" dirty="0">
              <a:effectLst/>
              <a:latin typeface="Arial" panose="020B0604020202020204" pitchFamily="34" charset="0"/>
              <a:cs typeface="Arial" panose="020B0604020202020204" pitchFamily="34" charset="0"/>
            </a:endParaRPr>
          </a:p>
          <a:p>
            <a:pPr algn="just"/>
            <a:r>
              <a:rPr lang="en-ZA" dirty="0">
                <a:effectLst/>
                <a:latin typeface="Arial" panose="020B0604020202020204" pitchFamily="34" charset="0"/>
                <a:cs typeface="Arial" panose="020B0604020202020204" pitchFamily="34" charset="0"/>
              </a:rPr>
              <a:t>Comprehensive upgrades to public health infrastructure.</a:t>
            </a:r>
          </a:p>
          <a:p>
            <a:pPr algn="just"/>
            <a:r>
              <a:rPr lang="en-ZA" dirty="0">
                <a:effectLst/>
                <a:latin typeface="Arial" panose="020B0604020202020204" pitchFamily="34" charset="0"/>
                <a:cs typeface="Arial" panose="020B0604020202020204" pitchFamily="34" charset="0"/>
              </a:rPr>
              <a:t>Increased investment in medical equipment and proper maintenance systems.</a:t>
            </a:r>
          </a:p>
          <a:p>
            <a:pPr algn="just"/>
            <a:r>
              <a:rPr lang="en-ZA" dirty="0">
                <a:effectLst/>
                <a:latin typeface="Arial" panose="020B0604020202020204" pitchFamily="34" charset="0"/>
                <a:cs typeface="Arial" panose="020B0604020202020204" pitchFamily="34" charset="0"/>
              </a:rPr>
              <a:t>Strengthened management support and workforce motivation strategies.</a:t>
            </a:r>
          </a:p>
          <a:p>
            <a:pPr algn="just"/>
            <a:r>
              <a:rPr lang="en-ZA" dirty="0">
                <a:effectLst/>
                <a:latin typeface="Arial" panose="020B0604020202020204" pitchFamily="34" charset="0"/>
                <a:cs typeface="Arial" panose="020B0604020202020204" pitchFamily="34" charset="0"/>
              </a:rPr>
              <a:t>Continued evaluation and improvement of private PHC models to ensure they meet the quality standards required under NHI.</a:t>
            </a:r>
          </a:p>
          <a:p>
            <a:pPr algn="just"/>
            <a:r>
              <a:rPr lang="en-ZA" dirty="0">
                <a:effectLst/>
                <a:latin typeface="Arial" panose="020B0604020202020204" pitchFamily="34" charset="0"/>
                <a:cs typeface="Arial" panose="020B0604020202020204" pitchFamily="34" charset="0"/>
              </a:rPr>
              <a:t>A focus on value-based contracting in NHI to ensure that the cost and quality of care are optimized across both public and private sectors</a:t>
            </a:r>
          </a:p>
          <a:p>
            <a:pPr marL="0" indent="0">
              <a:lnSpc>
                <a:spcPct val="120000"/>
              </a:lnSpc>
              <a:buNone/>
            </a:pPr>
            <a:endParaRPr lang="en-US" dirty="0"/>
          </a:p>
        </p:txBody>
      </p:sp>
    </p:spTree>
    <p:extLst>
      <p:ext uri="{BB962C8B-B14F-4D97-AF65-F5344CB8AC3E}">
        <p14:creationId xmlns:p14="http://schemas.microsoft.com/office/powerpoint/2010/main" val="779165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ZA" dirty="0">
                <a:latin typeface="Arial" panose="020B0604020202020204" pitchFamily="34" charset="0"/>
                <a:cs typeface="Arial" panose="020B0604020202020204" pitchFamily="34" charset="0"/>
              </a:rPr>
              <a:t>Key Findings from the QA Themed Research Presentations</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fontScale="92500"/>
          </a:bodyPr>
          <a:lstStyle/>
          <a:p>
            <a:pPr algn="just">
              <a:lnSpc>
                <a:spcPct val="120000"/>
              </a:lnSpc>
            </a:pPr>
            <a:r>
              <a:rPr lang="en-US" dirty="0">
                <a:latin typeface="Arial" panose="020B0604020202020204" pitchFamily="34" charset="0"/>
                <a:cs typeface="Arial" panose="020B0604020202020204" pitchFamily="34" charset="0"/>
              </a:rPr>
              <a:t>Lack of support for HCPs involved in AEs – professionals involved in AEs experience immense emotional stress. Current support systems are found to be inadequate with managers often unaware of the magnitude of these events on their staff.</a:t>
            </a:r>
          </a:p>
          <a:p>
            <a:pPr algn="just">
              <a:lnSpc>
                <a:spcPct val="120000"/>
              </a:lnSpc>
            </a:pPr>
            <a:r>
              <a:rPr lang="en-US" dirty="0">
                <a:latin typeface="Arial" panose="020B0604020202020204" pitchFamily="34" charset="0"/>
                <a:cs typeface="Arial" panose="020B0604020202020204" pitchFamily="34" charset="0"/>
              </a:rPr>
              <a:t>Just Culture – principles of just culture were often disregarded with no procedures in place for proper implementation</a:t>
            </a:r>
          </a:p>
          <a:p>
            <a:pPr algn="just">
              <a:lnSpc>
                <a:spcPct val="120000"/>
              </a:lnSpc>
            </a:pPr>
            <a:r>
              <a:rPr lang="en-US" dirty="0">
                <a:latin typeface="Arial" panose="020B0604020202020204" pitchFamily="34" charset="0"/>
                <a:cs typeface="Arial" panose="020B0604020202020204" pitchFamily="34" charset="0"/>
              </a:rPr>
              <a:t>Challenge: The use of TM and AM without disclosure can lead to negative interactions and non-adherence to treatment plans. AMPs often lack knowledge of TM thus exacerbating this issue.</a:t>
            </a:r>
          </a:p>
          <a:p>
            <a:pPr algn="just">
              <a:lnSpc>
                <a:spcPct val="120000"/>
              </a:lnSpc>
            </a:pPr>
            <a:r>
              <a:rPr lang="en-US" dirty="0">
                <a:latin typeface="Arial" panose="020B0604020202020204" pitchFamily="34" charset="0"/>
                <a:cs typeface="Arial" panose="020B0604020202020204" pitchFamily="34" charset="0"/>
              </a:rPr>
              <a:t>Perceptions of disclosure- disclosure is seen as essential for improving treatment outcomes and patient safety</a:t>
            </a:r>
          </a:p>
        </p:txBody>
      </p:sp>
    </p:spTree>
    <p:extLst>
      <p:ext uri="{BB962C8B-B14F-4D97-AF65-F5344CB8AC3E}">
        <p14:creationId xmlns:p14="http://schemas.microsoft.com/office/powerpoint/2010/main" val="2463976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ZA" dirty="0">
                <a:latin typeface="Arial" panose="020B0604020202020204" pitchFamily="34" charset="0"/>
                <a:cs typeface="Arial" panose="020B0604020202020204" pitchFamily="34" charset="0"/>
              </a:rPr>
              <a:t>Key Findings from the QA Themed Research Presentations</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a:bodyPr>
          <a:lstStyle/>
          <a:p>
            <a:pPr algn="just">
              <a:lnSpc>
                <a:spcPct val="120000"/>
              </a:lnSpc>
            </a:pPr>
            <a:r>
              <a:rPr lang="en-US" dirty="0">
                <a:latin typeface="Arial" panose="020B0604020202020204" pitchFamily="34" charset="0"/>
                <a:cs typeface="Arial" panose="020B0604020202020204" pitchFamily="34" charset="0"/>
              </a:rPr>
              <a:t>Lack of culturally competent care - LGBTQI+ patients often do not receive culturally competent care. They face discrimination and feel uncared for by healthcare professionals, leading to mistrust in the healthcare system</a:t>
            </a:r>
          </a:p>
          <a:p>
            <a:pPr algn="just">
              <a:lnSpc>
                <a:spcPct val="120000"/>
              </a:lnSpc>
            </a:pPr>
            <a:r>
              <a:rPr lang="en-US" dirty="0">
                <a:latin typeface="Arial" panose="020B0604020202020204" pitchFamily="34" charset="0"/>
                <a:cs typeface="Arial" panose="020B0604020202020204" pitchFamily="34" charset="0"/>
              </a:rPr>
              <a:t>LGBTQI+ community reported experiencing the following in public PHC facilities:</a:t>
            </a:r>
          </a:p>
          <a:p>
            <a:pPr lvl="2" indent="-342900" algn="just">
              <a:lnSpc>
                <a:spcPct val="120000"/>
              </a:lnSpc>
              <a:buFont typeface="Wingdings" panose="05000000000000000000" pitchFamily="2" charset="2"/>
              <a:buChar char="Ø"/>
            </a:pPr>
            <a:r>
              <a:rPr lang="en-US" dirty="0">
                <a:latin typeface="Arial" panose="020B0604020202020204" pitchFamily="34" charset="0"/>
                <a:cs typeface="Arial" panose="020B0604020202020204" pitchFamily="34" charset="0"/>
              </a:rPr>
              <a:t>Uncaring Moments: Participants reported being treated differently, leading to negative healthcare experiences</a:t>
            </a:r>
          </a:p>
          <a:p>
            <a:pPr lvl="2" indent="-342900" algn="just">
              <a:lnSpc>
                <a:spcPct val="120000"/>
              </a:lnSpc>
              <a:buFont typeface="Wingdings" panose="05000000000000000000" pitchFamily="2" charset="2"/>
              <a:buChar char="Ø"/>
            </a:pPr>
            <a:r>
              <a:rPr lang="en-US" dirty="0">
                <a:latin typeface="Arial" panose="020B0604020202020204" pitchFamily="34" charset="0"/>
                <a:cs typeface="Arial" panose="020B0604020202020204" pitchFamily="34" charset="0"/>
              </a:rPr>
              <a:t>Social Injustice: Care received was linked to broader social injustices, with professional nurses often lacking the knowledge and skills to address LGBTQI+ health needs</a:t>
            </a:r>
          </a:p>
          <a:p>
            <a:pPr>
              <a:lnSpc>
                <a:spcPct val="120000"/>
              </a:lnSpc>
            </a:pPr>
            <a:endParaRPr lang="en-US" dirty="0"/>
          </a:p>
        </p:txBody>
      </p:sp>
    </p:spTree>
    <p:extLst>
      <p:ext uri="{BB962C8B-B14F-4D97-AF65-F5344CB8AC3E}">
        <p14:creationId xmlns:p14="http://schemas.microsoft.com/office/powerpoint/2010/main" val="4228188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ZA" dirty="0">
                <a:latin typeface="Arial" panose="020B0604020202020204" pitchFamily="34" charset="0"/>
                <a:cs typeface="Arial" panose="020B0604020202020204" pitchFamily="34" charset="0"/>
              </a:rPr>
              <a:t>Recommendations from the QA Themed Research Presentations</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3538" y="3009900"/>
            <a:ext cx="16640924" cy="5667257"/>
          </a:xfrm>
        </p:spPr>
        <p:txBody>
          <a:bodyPr>
            <a:normAutofit fontScale="92500" lnSpcReduction="20000"/>
          </a:bodyPr>
          <a:lstStyle/>
          <a:p>
            <a:pPr algn="just">
              <a:lnSpc>
                <a:spcPct val="120000"/>
              </a:lnSpc>
            </a:pPr>
            <a:r>
              <a:rPr lang="en-US" dirty="0">
                <a:latin typeface="Arial" panose="020B0604020202020204" pitchFamily="34" charset="0"/>
                <a:cs typeface="Arial" panose="020B0604020202020204" pitchFamily="34" charset="0"/>
              </a:rPr>
              <a:t>Enhanced training on A/E identification, reporting, and prevention, as well as empathetic management practices and better resource allocation, particularly staffing, to reduce A/E occurrences.</a:t>
            </a:r>
          </a:p>
          <a:p>
            <a:pPr algn="just">
              <a:lnSpc>
                <a:spcPct val="120000"/>
              </a:lnSpc>
            </a:pPr>
            <a:r>
              <a:rPr lang="en-US" dirty="0">
                <a:latin typeface="Arial" panose="020B0604020202020204" pitchFamily="34" charset="0"/>
                <a:cs typeface="Arial" panose="020B0604020202020204" pitchFamily="34" charset="0"/>
              </a:rPr>
              <a:t>Proposal to develop guidelines to encourage disclosure, including integrating TM knowledge into AMP training, developing effective communication skills for AMPs, and providing non-prejudicial support to patients using both TM and AM. These guidelines aim to improve treatment outcomes and patient safety</a:t>
            </a:r>
          </a:p>
          <a:p>
            <a:pPr algn="just">
              <a:lnSpc>
                <a:spcPct val="120000"/>
              </a:lnSpc>
            </a:pPr>
            <a:r>
              <a:rPr lang="en-US" dirty="0">
                <a:latin typeface="Arial" panose="020B0604020202020204" pitchFamily="34" charset="0"/>
                <a:cs typeface="Arial" panose="020B0604020202020204" pitchFamily="34" charset="0"/>
              </a:rPr>
              <a:t>Recommendation to develop and validate strategies that promote inclusive healthcare services for LGBTQI+ persons. This includes training healthcare professionals in cultural competence, particularly in addressing the specific needs of LGBTQI+ patients, and creating a more welcoming and respectful environment in healthcare facilities</a:t>
            </a:r>
          </a:p>
        </p:txBody>
      </p:sp>
    </p:spTree>
    <p:extLst>
      <p:ext uri="{BB962C8B-B14F-4D97-AF65-F5344CB8AC3E}">
        <p14:creationId xmlns:p14="http://schemas.microsoft.com/office/powerpoint/2010/main" val="2720509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ZA" dirty="0">
                <a:latin typeface="Arial" panose="020B0604020202020204" pitchFamily="34" charset="0"/>
                <a:cs typeface="Arial" panose="020B0604020202020204" pitchFamily="34" charset="0"/>
              </a:rPr>
              <a:t>Key Findings from the HR Themed Research Presentations</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normAutofit fontScale="85000" lnSpcReduction="10000"/>
          </a:bodyPr>
          <a:lstStyle/>
          <a:p>
            <a:pPr algn="just">
              <a:lnSpc>
                <a:spcPct val="120000"/>
              </a:lnSpc>
            </a:pPr>
            <a:r>
              <a:rPr lang="en-US" dirty="0">
                <a:latin typeface="Arial" panose="020B0604020202020204" pitchFamily="34" charset="0"/>
                <a:cs typeface="Arial" panose="020B0604020202020204" pitchFamily="34" charset="0"/>
              </a:rPr>
              <a:t>High Attrition Rates - Nurse educators at Gauteng public nursing institutions frequently leave within 8 months to 5 years, primarily due to high workloads, lack of recognition, emotional stress, and poor interpersonal relationships – This undermines the ability of these institutions to effectively train nurses, impacting the broader healthcare system</a:t>
            </a:r>
          </a:p>
          <a:p>
            <a:pPr algn="just">
              <a:lnSpc>
                <a:spcPct val="120000"/>
              </a:lnSpc>
            </a:pPr>
            <a:r>
              <a:rPr lang="en-US" dirty="0">
                <a:latin typeface="Arial" panose="020B0604020202020204" pitchFamily="34" charset="0"/>
                <a:cs typeface="Arial" panose="020B0604020202020204" pitchFamily="34" charset="0"/>
              </a:rPr>
              <a:t>Neglect of Self-Care - Many professional nurses neglect essential self-care practices, including adequate sleep, proper nutrition, and physical activity. Additionally, they often feel undervalued and unsupported in their work environments - This neglect contributes to burnout and reduces the overall effectiveness of nurses in providing care.</a:t>
            </a:r>
          </a:p>
          <a:p>
            <a:pPr algn="just">
              <a:lnSpc>
                <a:spcPct val="120000"/>
              </a:lnSpc>
            </a:pPr>
            <a:r>
              <a:rPr lang="en-US" dirty="0">
                <a:latin typeface="Arial" panose="020B0604020202020204" pitchFamily="34" charset="0"/>
                <a:cs typeface="Arial" panose="020B0604020202020204" pitchFamily="34" charset="0"/>
              </a:rPr>
              <a:t>Work Engagement: A strong sense of coherence among healthcare workers is associated with higher levels of work engagement, though it does not significantly reduce counterproductive behaviors like absenteeism or workplace deviance - Other factors beyond work engagement may contribute to these negative behaviors, suggesting a need for more comprehensive interventions</a:t>
            </a:r>
          </a:p>
        </p:txBody>
      </p:sp>
    </p:spTree>
    <p:extLst>
      <p:ext uri="{BB962C8B-B14F-4D97-AF65-F5344CB8AC3E}">
        <p14:creationId xmlns:p14="http://schemas.microsoft.com/office/powerpoint/2010/main" val="4008962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2326</Words>
  <Application>Microsoft Office PowerPoint</Application>
  <PresentationFormat>Custom</PresentationFormat>
  <Paragraphs>141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Wingdings</vt:lpstr>
      <vt:lpstr>Josefin Sans</vt:lpstr>
      <vt:lpstr>Arial</vt:lpstr>
      <vt:lpstr>Montserrat Ultra-Bold</vt:lpstr>
      <vt:lpstr>Calibri</vt:lpstr>
      <vt:lpstr>Office Theme</vt:lpstr>
      <vt:lpstr>Primary Health Care (PHC) Systems, and Miscellaneous</vt:lpstr>
      <vt:lpstr>Background</vt:lpstr>
      <vt:lpstr>Key Findings from the NHI Themed Research Presentations</vt:lpstr>
      <vt:lpstr>Key Findings from the NHI Themed Research Presentations</vt:lpstr>
      <vt:lpstr>Recommendations from the NHI Themed Research Presentations</vt:lpstr>
      <vt:lpstr>Key Findings from the QA Themed Research Presentations</vt:lpstr>
      <vt:lpstr>Key Findings from the QA Themed Research Presentations</vt:lpstr>
      <vt:lpstr>Recommendations from the QA Themed Research Presentations</vt:lpstr>
      <vt:lpstr>Key Findings from the HR Themed Research Presentations</vt:lpstr>
      <vt:lpstr>Key Findings from the HR Themed Research Presentations</vt:lpstr>
      <vt:lpstr>Recommendations from the HR Themed Research Presentations</vt:lpstr>
      <vt:lpstr>Key Findings from the IT Themed Research Presentations</vt:lpstr>
      <vt:lpstr>Key Findings from the IT Themed Research Presentations</vt:lpstr>
      <vt:lpstr>Recommendations from the IT Themed Research Presentations</vt:lpstr>
      <vt:lpstr>Key Findings from the ‘Other’ Themed Research Presentations</vt:lpstr>
      <vt:lpstr>Key Findings from the ‘Other’ Themed Research Presentations</vt:lpstr>
      <vt:lpstr>Recommendations from the ‘Other’ Themed Research Presentations</vt:lpstr>
      <vt:lpstr>Recommendations from the ‘Other’ Themed Research Presentations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Title Slide</dc:title>
  <dc:creator>Buthelezi, Philani (gphealth)</dc:creator>
  <cp:lastModifiedBy>Sikhakhane, Bernard (gphealth)</cp:lastModifiedBy>
  <cp:revision>9</cp:revision>
  <dcterms:created xsi:type="dcterms:W3CDTF">2006-08-16T00:00:00Z</dcterms:created>
  <dcterms:modified xsi:type="dcterms:W3CDTF">2024-09-04T09:48:46Z</dcterms:modified>
  <dc:identifier>DAGBbZIf2EI</dc:identifier>
</cp:coreProperties>
</file>