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5"/>
  </p:notesMasterIdLst>
  <p:sldIdLst>
    <p:sldId id="295" r:id="rId3"/>
    <p:sldId id="307" r:id="rId4"/>
    <p:sldId id="308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04" r:id="rId13"/>
    <p:sldId id="30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4B8DD2-2C61-4184-8139-918F756EC02F}" v="89" dt="2024-08-29T07:58:01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051" autoAdjust="0"/>
  </p:normalViewPr>
  <p:slideViewPr>
    <p:cSldViewPr snapToGrid="0">
      <p:cViewPr varScale="1">
        <p:scale>
          <a:sx n="59" d="100"/>
          <a:sy n="59" d="100"/>
        </p:scale>
        <p:origin x="11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3748D-84CE-49DF-B08F-58EA828ADDA8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41EE0-CE77-46DC-97BF-A348AE9AE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68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970791-6C15-154D-AEEB-02EE055511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468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C41EE0-CE77-46DC-97BF-A348AE9AED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50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103726"/>
            <a:ext cx="10585327" cy="398505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1" y="1616532"/>
            <a:ext cx="10585327" cy="4560435"/>
          </a:xfrm>
        </p:spPr>
        <p:txBody>
          <a:bodyPr>
            <a:normAutofit/>
          </a:bodyPr>
          <a:lstStyle>
            <a:lvl1pPr marL="257175" indent="-257175" algn="l"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068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718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42909" y="935185"/>
            <a:ext cx="10684879" cy="32557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6B55194-B518-4F2B-834D-7C330032CB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685800">
              <a:defRPr/>
            </a:pPr>
            <a:fld id="{39963F70-E9FE-49B5-9FCB-EC92DE6DE9E0}" type="datetimeFigureOut">
              <a:rPr lang="en-US" sz="1350" smtClean="0">
                <a:solidFill>
                  <a:prstClr val="black"/>
                </a:solidFill>
              </a:rPr>
              <a:pPr defTabSz="685800">
                <a:defRPr/>
              </a:pPr>
              <a:t>9/4/2024</a:t>
            </a:fld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A2F095B-DF08-40AE-A67F-680862077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685800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5DD82AA-7D3E-463E-85EC-A286E8CA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685800"/>
            <a:fld id="{EA5CB812-F736-4544-B5E4-900BF036189D}" type="slidenum">
              <a:rPr lang="en-US" altLang="en-US" sz="1350" smtClean="0">
                <a:solidFill>
                  <a:prstClr val="black"/>
                </a:solidFill>
              </a:rPr>
              <a:pPr defTabSz="685800"/>
              <a:t>‹#›</a:t>
            </a:fld>
            <a:endParaRPr lang="en-US" alt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976201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42909" y="935185"/>
            <a:ext cx="10684879" cy="32557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6B55194-B518-4F2B-834D-7C330032CB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685800">
              <a:defRPr/>
            </a:pPr>
            <a:fld id="{39963F70-E9FE-49B5-9FCB-EC92DE6DE9E0}" type="datetimeFigureOut">
              <a:rPr lang="en-US" sz="1350" smtClean="0">
                <a:solidFill>
                  <a:prstClr val="black"/>
                </a:solidFill>
              </a:rPr>
              <a:pPr defTabSz="685800">
                <a:defRPr/>
              </a:pPr>
              <a:t>9/4/2024</a:t>
            </a:fld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A2F095B-DF08-40AE-A67F-680862077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685800">
              <a:defRPr/>
            </a:pPr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5DD82AA-7D3E-463E-85EC-A286E8CA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685800"/>
            <a:fld id="{EA5CB812-F736-4544-B5E4-900BF036189D}" type="slidenum">
              <a:rPr lang="en-US" altLang="en-US" sz="1350" smtClean="0">
                <a:solidFill>
                  <a:prstClr val="black"/>
                </a:solidFill>
              </a:rPr>
              <a:pPr defTabSz="685800"/>
              <a:t>‹#›</a:t>
            </a:fld>
            <a:endParaRPr lang="en-US" alt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659243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34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7" y="935183"/>
            <a:ext cx="10684879" cy="32557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907" y="1412384"/>
            <a:ext cx="10684879" cy="51208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538913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 dirty="0"/>
              <a:t>13</a:t>
            </a:r>
            <a:r>
              <a:rPr lang="en-US" baseline="30000" dirty="0"/>
              <a:t>th</a:t>
            </a:r>
            <a:r>
              <a:rPr lang="en-US" dirty="0"/>
              <a:t> June 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85551" y="6533217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r>
              <a:rPr lang="en-US" dirty="0"/>
              <a:t>OoP SOPA input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8612" y="6546664"/>
            <a:ext cx="606749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093862CD-2CE4-D846-9F15-15300DCE1B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3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181" y="353406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6181" y="1701007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3C3B79-85AB-484C-B635-28E848BDA4E5}"/>
              </a:ext>
            </a:extLst>
          </p:cNvPr>
          <p:cNvSpPr txBox="1">
            <a:spLocks/>
          </p:cNvSpPr>
          <p:nvPr userDrawn="1"/>
        </p:nvSpPr>
        <p:spPr>
          <a:xfrm>
            <a:off x="1342907" y="935183"/>
            <a:ext cx="10684879" cy="325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kern="120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/>
              <a:t>Click to edit Master title style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2546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7" y="914759"/>
            <a:ext cx="10684879" cy="3651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2906" y="1600200"/>
            <a:ext cx="511331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97425" y="1600200"/>
            <a:ext cx="523036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895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7" y="924791"/>
            <a:ext cx="10684879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2906" y="1724891"/>
            <a:ext cx="5154876" cy="449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2906" y="2174875"/>
            <a:ext cx="51548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05600" y="1724890"/>
            <a:ext cx="5310832" cy="44998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05600" y="2174875"/>
            <a:ext cx="53108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0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7" y="925150"/>
            <a:ext cx="10684879" cy="3651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99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CE6F17-BA95-494B-91A3-DCBD76065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907" y="935183"/>
            <a:ext cx="10684879" cy="32557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600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7" cy="414834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567547"/>
            <a:ext cx="10585327" cy="4838018"/>
          </a:xfrm>
        </p:spPr>
        <p:txBody>
          <a:bodyPr>
            <a:normAutofit/>
          </a:bodyPr>
          <a:lstStyle>
            <a:lvl1pPr marL="257175" indent="-257175" algn="l"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490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474" y="1435101"/>
            <a:ext cx="4932217" cy="365125"/>
          </a:xfrm>
        </p:spPr>
        <p:txBody>
          <a:bodyPr anchor="b"/>
          <a:lstStyle>
            <a:lvl1pPr algn="l">
              <a:defRPr sz="20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1532" y="1435101"/>
            <a:ext cx="5680357" cy="4691063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8473" y="1800226"/>
            <a:ext cx="4932216" cy="43259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DB4AA36-669E-864D-BF7E-6DED31BC9FB0}"/>
              </a:ext>
            </a:extLst>
          </p:cNvPr>
          <p:cNvSpPr txBox="1">
            <a:spLocks/>
          </p:cNvSpPr>
          <p:nvPr userDrawn="1"/>
        </p:nvSpPr>
        <p:spPr>
          <a:xfrm>
            <a:off x="1342907" y="935183"/>
            <a:ext cx="10684879" cy="325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kern="120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/>
              <a:t>Click to edit Master title style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60308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181" y="4800600"/>
            <a:ext cx="1070956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16181" y="1350818"/>
            <a:ext cx="10709564" cy="33767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16181" y="5367338"/>
            <a:ext cx="1070956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581F9D-C64A-BB4C-8033-7795EA41917D}"/>
              </a:ext>
            </a:extLst>
          </p:cNvPr>
          <p:cNvSpPr txBox="1">
            <a:spLocks/>
          </p:cNvSpPr>
          <p:nvPr userDrawn="1"/>
        </p:nvSpPr>
        <p:spPr>
          <a:xfrm>
            <a:off x="1342907" y="935183"/>
            <a:ext cx="10684879" cy="325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kern="120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/>
              <a:t>Click to edit Master title style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24687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907" y="924791"/>
            <a:ext cx="10684879" cy="3343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3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13164"/>
            <a:ext cx="2743200" cy="4712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8473" y="1413164"/>
            <a:ext cx="7347527" cy="471299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4EF6776-A4B7-1C4D-B1F9-2B9029E89AE3}" type="datetimeFigureOut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93862CD-2CE4-D846-9F15-15300DCE1B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25ACE83-0F60-CC47-802A-4D891EAD32D2}"/>
              </a:ext>
            </a:extLst>
          </p:cNvPr>
          <p:cNvSpPr txBox="1">
            <a:spLocks/>
          </p:cNvSpPr>
          <p:nvPr userDrawn="1"/>
        </p:nvSpPr>
        <p:spPr>
          <a:xfrm>
            <a:off x="1342907" y="935183"/>
            <a:ext cx="10684879" cy="325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kern="1200">
                <a:solidFill>
                  <a:srgbClr val="FFFF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/>
              <a:t>Click to edit Master title style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65166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637C1-0809-7247-99D9-8195A891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7" cy="414834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CA25E-CF18-C245-9BB5-8E40FBF338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4530" y="1567547"/>
            <a:ext cx="10585327" cy="4838018"/>
          </a:xfrm>
        </p:spPr>
        <p:txBody>
          <a:bodyPr>
            <a:normAutofit/>
          </a:bodyPr>
          <a:lstStyle>
            <a:lvl1pPr marL="257175" indent="-257175" algn="l"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27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2650CF-D129-0944-B1B7-9BD9CBDEA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7"/>
            <a:ext cx="10585327" cy="47352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F3B1C3-F287-9C46-B95D-4950349E7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530" y="1087396"/>
            <a:ext cx="10585327" cy="414834"/>
          </a:xfrm>
        </p:spPr>
        <p:txBody>
          <a:bodyPr>
            <a:noAutofit/>
          </a:bodyPr>
          <a:lstStyle>
            <a:lvl1pPr algn="l">
              <a:defRPr sz="2100" b="1" i="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70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1342909" y="914761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342907" y="1600202"/>
            <a:ext cx="5113313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6797425" y="1600202"/>
            <a:ext cx="523036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6pPr>
            <a:lvl7pPr marL="2400300" lvl="6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7pPr>
            <a:lvl8pPr marL="2743200" lvl="7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8pPr>
            <a:lvl9pPr marL="3086100" lvl="8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>
              <a:buClr>
                <a:srgbClr val="000000"/>
              </a:buClr>
              <a:defRPr/>
            </a:pPr>
            <a:endParaRPr lang="en-ZA" kern="0" dirty="0">
              <a:solidFill>
                <a:srgbClr val="000000"/>
              </a:solidFill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>
              <a:buClr>
                <a:srgbClr val="000000"/>
              </a:buClr>
              <a:defRPr/>
            </a:pPr>
            <a:endParaRPr lang="en-ZA" kern="0" dirty="0">
              <a:solidFill>
                <a:srgbClr val="000000"/>
              </a:solidFill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>
              <a:buClr>
                <a:srgbClr val="000000"/>
              </a:buClr>
              <a:defRPr/>
            </a:pPr>
            <a:fld id="{00000000-1234-1234-1234-123412341234}" type="slidenum">
              <a:rPr lang="en-ZA" kern="0" smtClean="0">
                <a:solidFill>
                  <a:srgbClr val="000000"/>
                </a:solidFill>
              </a:rPr>
              <a:pPr defTabSz="685800">
                <a:buClr>
                  <a:srgbClr val="000000"/>
                </a:buClr>
                <a:defRPr/>
              </a:pPr>
              <a:t>‹#›</a:t>
            </a:fld>
            <a:endParaRPr lang="en-ZA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0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342909" y="924793"/>
            <a:ext cx="106848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1342907" y="1724891"/>
            <a:ext cx="5154876" cy="449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900" lvl="0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1pPr>
            <a:lvl2pPr marL="685800" lvl="1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1342907" y="2174875"/>
            <a:ext cx="5154876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300" lvl="6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3200" lvl="7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6100" lvl="8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6705600" y="1724892"/>
            <a:ext cx="5310832" cy="449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342900" lvl="0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1pPr>
            <a:lvl2pPr marL="685800" lvl="1" indent="-1714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6705600" y="2174875"/>
            <a:ext cx="5310832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2900" lvl="0" indent="-28575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1500"/>
            </a:lvl2pPr>
            <a:lvl3pPr marL="1028700" lvl="2" indent="-257175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200"/>
            </a:lvl4pPr>
            <a:lvl5pPr marL="1714500" lvl="4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200"/>
            </a:lvl5pPr>
            <a:lvl6pPr marL="2057400" lvl="5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6pPr>
            <a:lvl7pPr marL="2400300" lvl="6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7pPr>
            <a:lvl8pPr marL="2743200" lvl="7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8pPr>
            <a:lvl9pPr marL="3086100" lvl="8" indent="-24765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2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/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/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defTabSz="685800"/>
            <a:fld id="{00000000-1234-1234-1234-123412341234}" type="slidenum">
              <a:rPr lang="en-ZA" smtClean="0">
                <a:solidFill>
                  <a:prstClr val="black"/>
                </a:solidFill>
              </a:rPr>
              <a:pPr defTabSz="685800"/>
              <a:t>‹#›</a:t>
            </a:fld>
            <a:endParaRPr lang="en-Z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 without Text">
  <p:cSld name="Chart without Tex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>
            <a:spLocks noGrp="1"/>
          </p:cNvSpPr>
          <p:nvPr>
            <p:ph type="chart" idx="2"/>
          </p:nvPr>
        </p:nvSpPr>
        <p:spPr>
          <a:xfrm>
            <a:off x="457222" y="1727299"/>
            <a:ext cx="11328887" cy="4686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53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Page">
  <p:cSld name="Title Pag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-304813" y="-101606"/>
            <a:ext cx="12497337" cy="69600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0110" tIns="30043" rIns="60110" bIns="30043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500"/>
              <a:buFont typeface="Calibri"/>
              <a:buNone/>
              <a:tabLst/>
              <a:defRPr/>
            </a:pPr>
            <a:endParaRPr kumimoji="0" sz="12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 txBox="1"/>
          <p:nvPr/>
        </p:nvSpPr>
        <p:spPr>
          <a:xfrm>
            <a:off x="5486636" y="0"/>
            <a:ext cx="6705888" cy="6858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110" tIns="30043" rIns="60110" bIns="30043" anchor="t" anchorCtr="0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500"/>
              <a:buFont typeface="Calibri"/>
              <a:buNone/>
              <a:tabLst/>
              <a:defRPr/>
            </a:pPr>
            <a:endParaRPr kumimoji="0" sz="123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" name="Google Shape;14;p2"/>
          <p:cNvCxnSpPr/>
          <p:nvPr/>
        </p:nvCxnSpPr>
        <p:spPr>
          <a:xfrm>
            <a:off x="330215" y="3038650"/>
            <a:ext cx="704941" cy="0"/>
          </a:xfrm>
          <a:prstGeom prst="straightConnector1">
            <a:avLst/>
          </a:prstGeom>
          <a:noFill/>
          <a:ln w="38100" cap="flat" cmpd="sng">
            <a:solidFill>
              <a:srgbClr val="832A2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" name="Google Shape;15;p2"/>
          <p:cNvSpPr/>
          <p:nvPr/>
        </p:nvSpPr>
        <p:spPr>
          <a:xfrm>
            <a:off x="-304813" y="4484948"/>
            <a:ext cx="6089972" cy="2398861"/>
          </a:xfrm>
          <a:prstGeom prst="rect">
            <a:avLst/>
          </a:prstGeom>
          <a:solidFill>
            <a:srgbClr val="3E3C3B"/>
          </a:solidFill>
          <a:ln>
            <a:noFill/>
          </a:ln>
        </p:spPr>
        <p:txBody>
          <a:bodyPr spcFirstLastPara="1" wrap="square" lIns="60110" tIns="30043" rIns="60110" bIns="30043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500"/>
              <a:buFont typeface="Calibri"/>
              <a:buNone/>
              <a:tabLst/>
              <a:defRPr/>
            </a:pPr>
            <a:endParaRPr kumimoji="0" sz="12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-304813" y="-88905"/>
            <a:ext cx="6089972" cy="266847"/>
          </a:xfrm>
          <a:prstGeom prst="rect">
            <a:avLst/>
          </a:prstGeom>
          <a:solidFill>
            <a:srgbClr val="3E3C3B"/>
          </a:solidFill>
          <a:ln>
            <a:noFill/>
          </a:ln>
        </p:spPr>
        <p:txBody>
          <a:bodyPr spcFirstLastPara="1" wrap="square" lIns="60110" tIns="30043" rIns="60110" bIns="30043" anchor="ctr" anchorCtr="0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2500"/>
              <a:buFont typeface="Calibri"/>
              <a:buNone/>
              <a:tabLst/>
              <a:defRPr/>
            </a:pPr>
            <a:endParaRPr kumimoji="0" sz="123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2" descr="GCRO-logo_on-black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0329" y="5947117"/>
            <a:ext cx="2624251" cy="65572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245769" y="647739"/>
            <a:ext cx="4654691" cy="1641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b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365"/>
            </a:lvl1pPr>
            <a:lvl2pPr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245769" y="2463944"/>
            <a:ext cx="4654691" cy="56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225251" lvl="0" indent="-112625" algn="l" rtl="0">
              <a:lnSpc>
                <a:spcPct val="90000"/>
              </a:lnSpc>
              <a:spcBef>
                <a:spcPts val="69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034">
                <a:solidFill>
                  <a:srgbClr val="3E3C3B"/>
                </a:solidFill>
              </a:defRPr>
            </a:lvl1pPr>
            <a:lvl2pPr marL="450502" lvl="1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331">
                <a:solidFill>
                  <a:srgbClr val="908F8F"/>
                </a:solidFill>
              </a:defRPr>
            </a:lvl2pPr>
            <a:lvl3pPr marL="675753" lvl="2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232">
                <a:solidFill>
                  <a:srgbClr val="908F8F"/>
                </a:solidFill>
              </a:defRPr>
            </a:lvl3pPr>
            <a:lvl4pPr marL="901004" lvl="3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4pPr>
            <a:lvl5pPr marL="1126255" lvl="4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5pPr>
            <a:lvl6pPr marL="1351506" lvl="5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6pPr>
            <a:lvl7pPr marL="1576757" lvl="6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7pPr>
            <a:lvl8pPr marL="1802008" lvl="7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8pPr>
            <a:lvl9pPr marL="2027259" lvl="8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245769" y="3225988"/>
            <a:ext cx="4654691" cy="56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225251" lvl="0" indent="-112625" algn="l" rtl="0">
              <a:lnSpc>
                <a:spcPct val="90000"/>
              </a:lnSpc>
              <a:spcBef>
                <a:spcPts val="69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034">
                <a:solidFill>
                  <a:srgbClr val="3E3C3B"/>
                </a:solidFill>
              </a:defRPr>
            </a:lvl1pPr>
            <a:lvl2pPr marL="450502" lvl="1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331">
                <a:solidFill>
                  <a:srgbClr val="908F8F"/>
                </a:solidFill>
              </a:defRPr>
            </a:lvl2pPr>
            <a:lvl3pPr marL="675753" lvl="2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232">
                <a:solidFill>
                  <a:srgbClr val="908F8F"/>
                </a:solidFill>
              </a:defRPr>
            </a:lvl3pPr>
            <a:lvl4pPr marL="901004" lvl="3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4pPr>
            <a:lvl5pPr marL="1126255" lvl="4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5pPr>
            <a:lvl6pPr marL="1351506" lvl="5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6pPr>
            <a:lvl7pPr marL="1576757" lvl="6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7pPr>
            <a:lvl8pPr marL="1802008" lvl="7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8pPr>
            <a:lvl9pPr marL="2027259" lvl="8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2"/>
          <p:cNvSpPr>
            <a:spLocks noGrp="1"/>
          </p:cNvSpPr>
          <p:nvPr>
            <p:ph type="pic" idx="3"/>
          </p:nvPr>
        </p:nvSpPr>
        <p:spPr>
          <a:xfrm>
            <a:off x="5785100" y="-152409"/>
            <a:ext cx="6407365" cy="7035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9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1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body" idx="4"/>
          </p:nvPr>
        </p:nvSpPr>
        <p:spPr>
          <a:xfrm>
            <a:off x="6661436" y="6147153"/>
            <a:ext cx="4654691" cy="330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000" tIns="60975" rIns="122000" bIns="60975" anchor="t" anchorCtr="0">
            <a:noAutofit/>
          </a:bodyPr>
          <a:lstStyle>
            <a:lvl1pPr marL="225251" lvl="0" indent="-112625" algn="ctr" rtl="0">
              <a:lnSpc>
                <a:spcPct val="90000"/>
              </a:lnSpc>
              <a:spcBef>
                <a:spcPts val="690"/>
              </a:spcBef>
              <a:spcAft>
                <a:spcPts val="0"/>
              </a:spcAft>
              <a:buClr>
                <a:srgbClr val="999C99"/>
              </a:buClr>
              <a:buSzPts val="1400"/>
              <a:buNone/>
              <a:defRPr sz="690">
                <a:solidFill>
                  <a:srgbClr val="999C99"/>
                </a:solidFill>
              </a:defRPr>
            </a:lvl1pPr>
            <a:lvl2pPr marL="450502" lvl="1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700"/>
              <a:buNone/>
              <a:defRPr sz="1331">
                <a:solidFill>
                  <a:srgbClr val="908F8F"/>
                </a:solidFill>
              </a:defRPr>
            </a:lvl2pPr>
            <a:lvl3pPr marL="675753" lvl="2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500"/>
              <a:buNone/>
              <a:defRPr sz="1232">
                <a:solidFill>
                  <a:srgbClr val="908F8F"/>
                </a:solidFill>
              </a:defRPr>
            </a:lvl3pPr>
            <a:lvl4pPr marL="901004" lvl="3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4pPr>
            <a:lvl5pPr marL="1126255" lvl="4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5pPr>
            <a:lvl6pPr marL="1351506" lvl="5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6pPr>
            <a:lvl7pPr marL="1576757" lvl="6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7pPr>
            <a:lvl8pPr marL="1802008" lvl="7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8pPr>
            <a:lvl9pPr marL="2027259" lvl="8" indent="-11262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908F8F"/>
              </a:buClr>
              <a:buSzPts val="2100"/>
              <a:buNone/>
              <a:defRPr sz="1034">
                <a:solidFill>
                  <a:srgbClr val="908F8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2190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rt/image and text">
  <p:cSld name="Chart/image and text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8"/>
          <p:cNvSpPr txBox="1">
            <a:spLocks noGrp="1"/>
          </p:cNvSpPr>
          <p:nvPr>
            <p:ph type="subTitle" idx="1"/>
          </p:nvPr>
        </p:nvSpPr>
        <p:spPr>
          <a:xfrm>
            <a:off x="6175163" y="3430148"/>
            <a:ext cx="5011515" cy="1914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034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700"/>
              <a:buNone/>
              <a:defRPr sz="1331"/>
            </a:lvl2pPr>
            <a:lvl3pPr lvl="2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None/>
              <a:defRPr sz="1183"/>
            </a:lvl3pPr>
            <a:lvl4pPr lvl="3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034"/>
            </a:lvl4pPr>
            <a:lvl5pPr lvl="4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None/>
              <a:defRPr sz="1034"/>
            </a:lvl5pPr>
            <a:lvl6pPr lvl="5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034"/>
            </a:lvl6pPr>
            <a:lvl7pPr lvl="6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034"/>
            </a:lvl7pPr>
            <a:lvl8pPr lvl="7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034"/>
            </a:lvl8pPr>
            <a:lvl9pPr lvl="8" algn="ctr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1034"/>
            </a:lvl9pPr>
          </a:lstStyle>
          <a:p>
            <a:endParaRPr/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2"/>
          </p:nvPr>
        </p:nvSpPr>
        <p:spPr>
          <a:xfrm>
            <a:off x="520723" y="5097755"/>
            <a:ext cx="5029416" cy="261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L="225251" lvl="0" indent="-112625" algn="ctr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999C99"/>
              </a:buClr>
              <a:buSzPts val="1500"/>
              <a:buNone/>
              <a:defRPr sz="739">
                <a:solidFill>
                  <a:srgbClr val="999C99"/>
                </a:solidFill>
              </a:defRPr>
            </a:lvl1pPr>
            <a:lvl2pPr marL="450502" lvl="1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675753" lvl="2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901004" lvl="3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126255" lvl="4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351506" lvl="5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1576757" lvl="6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1802008" lvl="7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027259" lvl="8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188" name="Google Shape;188;p28"/>
          <p:cNvSpPr>
            <a:spLocks noGrp="1"/>
          </p:cNvSpPr>
          <p:nvPr>
            <p:ph type="pic" idx="3"/>
          </p:nvPr>
        </p:nvSpPr>
        <p:spPr>
          <a:xfrm>
            <a:off x="921203" y="1970203"/>
            <a:ext cx="4141104" cy="305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None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R="0" lvl="1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100"/>
              <a:buFont typeface="Arial"/>
              <a:buChar char="•"/>
              <a:defRPr sz="1034" b="0" i="0" u="none" strike="noStrike" cap="none">
                <a:solidFill>
                  <a:srgbClr val="3E3C3B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18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Google Shape;189;p28"/>
          <p:cNvSpPr txBox="1">
            <a:spLocks noGrp="1"/>
          </p:cNvSpPr>
          <p:nvPr>
            <p:ph type="body" idx="4"/>
          </p:nvPr>
        </p:nvSpPr>
        <p:spPr>
          <a:xfrm>
            <a:off x="264980" y="813657"/>
            <a:ext cx="8598149" cy="46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t" anchorCtr="0">
            <a:noAutofit/>
          </a:bodyPr>
          <a:lstStyle>
            <a:lvl1pPr marL="225251" lvl="0" indent="-112625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2100"/>
              <a:buNone/>
              <a:defRPr sz="1034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450502" lvl="1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675753" lvl="2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901004" lvl="3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126255" lvl="4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351506" lvl="5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1576757" lvl="6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1802008" lvl="7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027259" lvl="8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body" idx="5"/>
          </p:nvPr>
        </p:nvSpPr>
        <p:spPr>
          <a:xfrm>
            <a:off x="255988" y="319789"/>
            <a:ext cx="8615808" cy="485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75" tIns="60975" rIns="121975" bIns="60975" anchor="b" anchorCtr="0">
            <a:noAutofit/>
          </a:bodyPr>
          <a:lstStyle>
            <a:lvl1pPr marL="225251" lvl="0" indent="-112625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700"/>
              <a:buNone/>
              <a:defRPr sz="1823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0502" lvl="1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2pPr>
            <a:lvl3pPr marL="675753" lvl="2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3pPr>
            <a:lvl4pPr marL="901004" lvl="3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4pPr>
            <a:lvl5pPr marL="1126255" lvl="4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rgbClr val="3E3C3B"/>
              </a:buClr>
              <a:buSzPts val="2400"/>
              <a:buChar char="•"/>
              <a:defRPr/>
            </a:lvl5pPr>
            <a:lvl6pPr marL="1351506" lvl="5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1576757" lvl="6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1802008" lvl="7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2027259" lvl="8" indent="-187709" algn="l" rtl="0">
              <a:lnSpc>
                <a:spcPct val="90000"/>
              </a:lnSpc>
              <a:spcBef>
                <a:spcPts val="34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206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endParaRPr lang="en-US" altLang="en-US" sz="135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FA83454F-ACE5-46BC-B1C7-0E3A57D72DC7}" type="slidenum">
              <a:rPr lang="en-US" altLang="en-US" sz="1350" smtClean="0">
                <a:solidFill>
                  <a:prstClr val="black"/>
                </a:solidFill>
              </a:rPr>
              <a:pPr defTabSz="685800">
                <a:defRPr/>
              </a:pPr>
              <a:t>‹#›</a:t>
            </a:fld>
            <a:endParaRPr lang="en-US" altLang="en-US" sz="13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38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568D9F-41F6-584F-A60F-4D2955A25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365127"/>
            <a:ext cx="10896599" cy="2949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18335-4244-2140-8DCF-93F21CB29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2" y="3461657"/>
            <a:ext cx="10896599" cy="751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7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ctr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2907" y="955965"/>
            <a:ext cx="10684879" cy="303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2907" y="1412384"/>
            <a:ext cx="10684879" cy="5255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475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xmlns:p14="http://schemas.microsoft.com/office/powerpoint/2010/main"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500" b="1" kern="1200">
          <a:solidFill>
            <a:srgbClr val="FFFFF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C1C0-4C1F-B74B-80AF-40A02043A7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883" y="510989"/>
            <a:ext cx="8832171" cy="119678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3000" dirty="0"/>
              <a:t>JOHANNESBURG HEALTH DISTRICT</a:t>
            </a:r>
            <a:br>
              <a:rPr lang="en-US" altLang="en-US" sz="3000" dirty="0"/>
            </a:br>
            <a:br>
              <a:rPr lang="en-US" altLang="en-US" sz="3000" dirty="0"/>
            </a:br>
            <a:br>
              <a:rPr lang="en-US" altLang="en-US" sz="3000" dirty="0"/>
            </a:b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AF185FE-B6E9-6B85-9EC4-2831A95C9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4024" y="1707776"/>
            <a:ext cx="10655833" cy="1586753"/>
          </a:xfrm>
        </p:spPr>
        <p:txBody>
          <a:bodyPr/>
          <a:lstStyle/>
          <a:p>
            <a:r>
              <a:rPr lang="en-US" dirty="0"/>
              <a:t>Research Conference</a:t>
            </a:r>
          </a:p>
          <a:p>
            <a:r>
              <a:rPr lang="en-US" dirty="0"/>
              <a:t>28 &amp; 29 August 2024</a:t>
            </a:r>
          </a:p>
          <a:p>
            <a:r>
              <a:rPr lang="en-US" dirty="0"/>
              <a:t>MCWH &amp; N SUMMARY</a:t>
            </a:r>
          </a:p>
        </p:txBody>
      </p:sp>
    </p:spTree>
    <p:extLst>
      <p:ext uri="{BB962C8B-B14F-4D97-AF65-F5344CB8AC3E}">
        <p14:creationId xmlns:p14="http://schemas.microsoft.com/office/powerpoint/2010/main" val="3127368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155419"/>
              </p:ext>
            </p:extLst>
          </p:nvPr>
        </p:nvGraphicFramePr>
        <p:xfrm>
          <a:off x="1334532" y="1502231"/>
          <a:ext cx="10585325" cy="5943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176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186221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664553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877673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560702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590288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34995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Genomic characterization of Klebsiella pneumonia causing childhood death in South Africa:</a:t>
                      </a: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an observational study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</a:rPr>
                        <a:t>64 isolates from case types of stillbirths, neonatal and infant deaths</a:t>
                      </a:r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60 % HAI, 83% drug resistant, 01/02/05 variants dominating with 05 highly virulent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resistance to aminoglycosides, and cephalosporins.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ZA" sz="1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Notably, there's an increasing trend in carbapenem resistance, part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targeted IPC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# keep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Klebs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 @ bay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establish surveillance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9551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Prevalence of water, sanitation and Hygiene related diseases in children &lt; 5 years living in informal settlement of Alexandra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Diarrhoea</a:t>
                      </a:r>
                      <a:r>
                        <a:rPr lang="en-US" sz="1200" dirty="0">
                          <a:latin typeface="+mn-lt"/>
                        </a:rPr>
                        <a:t>, intestinal worms, eye infections, rash &amp;  fever (WASH diseases) 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providing enabling environment to address socio-  economic challenges,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allocate safe accommodation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9901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Untargeted high resolution mass spectrometry imaging for the detection of toxins in undetermined or suspected poisoning pediatric 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high resolution mass spectrometry imaging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DOA aged under 5 years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06 cases selected (03 had Naphthalene) 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Inform &amp; educate communities about toxins and poisonous items i.e. pesticides (handling storage, hand washing </a:t>
                      </a:r>
                      <a:r>
                        <a:rPr lang="en-US" sz="1200" dirty="0" err="1">
                          <a:latin typeface="+mn-lt"/>
                        </a:rPr>
                        <a:t>etc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75474"/>
                  </a:ext>
                </a:extLst>
              </a:tr>
              <a:tr h="164982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Screening their children for malnutrition in the household using MUAC empowers mothers 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Gauteng three sites in three districts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Purposively sampled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200" dirty="0">
                          <a:latin typeface="+mn-lt"/>
                        </a:rPr>
                        <a:t>high malnutrition case-loads at the clinic or high SAM deaths in local hospitals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Mothers were positive about the project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to monitor their children’s growth, Children found to be afraid of nurses which made it possible to  monitor growth by mothers &amp;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identify malnutrition early ) 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Support &amp; implement Family MUAC project by the department, WhatsApp group community health workers and mothers.</a:t>
                      </a:r>
                    </a:p>
                    <a:p>
                      <a:pPr marL="0" indent="0">
                        <a:buNone/>
                      </a:pPr>
                      <a:endParaRPr lang="en-US" sz="1200" dirty="0">
                        <a:latin typeface="+mn-lt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Speedy health care seeking behaviour improvement with innovative approaches</a:t>
                      </a:r>
                      <a:endParaRPr lang="en-ZA" sz="1200" dirty="0">
                        <a:latin typeface="+mn-lt"/>
                      </a:endParaRPr>
                    </a:p>
                    <a:p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82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13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BC482-4B91-DD76-B4A9-59D8FC409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Parallel Session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0170D-C032-E269-FAFE-691EA2D57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5000" dirty="0"/>
              <a:t>clinic intervention to stop bleeding of Implanon side effect was short lived- recur- partner support and insight into how the method work needed</a:t>
            </a:r>
          </a:p>
          <a:p>
            <a:r>
              <a:rPr lang="en-US" sz="5000" dirty="0"/>
              <a:t>Simple assault, aggravated (guns)assault, sexual violence- </a:t>
            </a:r>
            <a:r>
              <a:rPr lang="en-US" sz="5000" dirty="0" err="1"/>
              <a:t>contextualise</a:t>
            </a:r>
            <a:r>
              <a:rPr lang="en-US" sz="5000" dirty="0"/>
              <a:t> tool relevant for aggressive environment. GBV Screening tool may be adopted for facility use for ease of mental healthcare referrals. </a:t>
            </a:r>
          </a:p>
          <a:p>
            <a:r>
              <a:rPr lang="en-US" sz="5000" dirty="0"/>
              <a:t>Model of Care pilots for expansion: Postnatal clubs, Group Care and Psychosocial Care</a:t>
            </a:r>
          </a:p>
          <a:p>
            <a:r>
              <a:rPr lang="en-US" sz="5000" dirty="0"/>
              <a:t>Promote/ Introduce (recommend)Fasting Plasma Glucose as a cost effective test to diagnose GDM</a:t>
            </a:r>
          </a:p>
          <a:p>
            <a:r>
              <a:rPr lang="en-US" sz="5000" dirty="0"/>
              <a:t>Referral pathways and referral system review</a:t>
            </a:r>
          </a:p>
          <a:p>
            <a:r>
              <a:rPr lang="en-US" sz="5000" dirty="0"/>
              <a:t>Inform &amp; educate communities about toxins and items containing poisonous </a:t>
            </a:r>
          </a:p>
          <a:p>
            <a:pPr marL="0" indent="0">
              <a:buNone/>
            </a:pPr>
            <a:r>
              <a:rPr lang="en-US" sz="5000" dirty="0"/>
              <a:t>      items i.e. pesticides</a:t>
            </a:r>
          </a:p>
          <a:p>
            <a:r>
              <a:rPr lang="en-US" sz="5000" dirty="0"/>
              <a:t>Health promotion on early antenatal care booking.</a:t>
            </a:r>
          </a:p>
          <a:p>
            <a:r>
              <a:rPr lang="en-US" sz="5000" dirty="0"/>
              <a:t>Address socio determinants of Health that causes Water and sanitation and hygiene diseases ( War Rooms with Johannesburg water, housing for proper accommodation</a:t>
            </a:r>
          </a:p>
          <a:p>
            <a:endParaRPr lang="en-US" sz="3500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Simple assault, aggravated (guns)assault, sexual violence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0476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89B65A-461C-2807-EC5C-84F1F0538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4530" y="1649187"/>
            <a:ext cx="10585327" cy="509451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Implement family self MUAC measuring that is supervised by PHCWBOT’s- improve health care seeking behaviour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There are no safety concerns for the use of depivirine vaginal ring and  oral PrEP 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Maternal complications (outcomes) HPT disorders, Obstetric Heamorrhage,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sz="2400" dirty="0">
                <a:solidFill>
                  <a:schemeClr val="tx1"/>
                </a:solidFill>
              </a:rPr>
              <a:t>rolonged labour leads to prematurity. Lowbirth weight/ IUGR. Congenital abnormality is a risk factor for preterm labour accounting to neonatal deaths.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Quality recordkeeping – electronic birth registers and clinical records will solve incompleteness of records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Improve health literacy among communities: Community Indaba (Church leaders, peer educators, private public collaborations).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Supportive care by HCW and family engagement to sustain exclusive breastfeeding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Sepsis, pneumonia &amp; malnutrition were leading causes of death for community deaths (DOA) under 5 years old children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Expansion of services over operating hours ( </a:t>
            </a:r>
            <a:r>
              <a:rPr lang="en-US" sz="2400" dirty="0" err="1">
                <a:solidFill>
                  <a:schemeClr val="tx1"/>
                </a:solidFill>
              </a:rPr>
              <a:t>eg</a:t>
            </a:r>
            <a:r>
              <a:rPr lang="en-US" sz="2400" dirty="0">
                <a:solidFill>
                  <a:schemeClr val="tx1"/>
                </a:solidFill>
              </a:rPr>
              <a:t> ANC can continue beyond 16h00 so long a clinic is open)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Drive or campaign t keep klebsiella at bay</a:t>
            </a:r>
          </a:p>
          <a:p>
            <a:pPr algn="l"/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376F8D-BE60-623D-4E60-11DCFAAB2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417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987794"/>
              </p:ext>
            </p:extLst>
          </p:nvPr>
        </p:nvGraphicFramePr>
        <p:xfrm>
          <a:off x="1334529" y="1649184"/>
          <a:ext cx="10585325" cy="4766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212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385047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667436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729752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896878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789214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236094">
                <a:tc>
                  <a:txBody>
                    <a:bodyPr/>
                    <a:lstStyle/>
                    <a:p>
                      <a:r>
                        <a:rPr lang="en-US" dirty="0"/>
                        <a:t>Gauteng CHC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Women experiences with Implanon NXT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Explorative qualitative study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Content analysis conducted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dirty="0"/>
                        <a:t> women18 – 44 years old women- who removed implanon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Liked implanon: convenience, no disruption to work schedule, no pain from repeated injections</a:t>
                      </a:r>
                    </a:p>
                    <a:p>
                      <a:r>
                        <a:rPr lang="en-US" dirty="0"/>
                        <a:t>Negative experience: Side effect- bleeding- recurring irrespective of clinic intervention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 insertion counselling services</a:t>
                      </a:r>
                    </a:p>
                    <a:p>
                      <a:r>
                        <a:rPr lang="en-US" dirty="0"/>
                        <a:t>Men involvement (insight of side effects)</a:t>
                      </a:r>
                    </a:p>
                    <a:p>
                      <a:r>
                        <a:rPr lang="en-US" dirty="0"/>
                        <a:t>Train health care worker on extensive counselling skills (tell client how it works -what to expect.)</a:t>
                      </a:r>
                    </a:p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789214">
                <a:tc>
                  <a:txBody>
                    <a:bodyPr/>
                    <a:lstStyle/>
                    <a:p>
                      <a:r>
                        <a:rPr lang="en-US" dirty="0"/>
                        <a:t>Factor structure Severity and Scale of Violence Against women- GBV Soweto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 Item questionnaire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Exploratory factor Analysis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HIV + Women on ART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Simple assault ( hair pulling, verbal abuse)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Aggravated assault (guns knives) Sexual violence </a:t>
                      </a:r>
                      <a:endParaRPr lang="en-Z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Severity and Scale of GBV questionnaire may be adopted for GBV screening and detection of need mental health care referral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789214">
                <a:tc>
                  <a:txBody>
                    <a:bodyPr/>
                    <a:lstStyle/>
                    <a:p>
                      <a:r>
                        <a:rPr lang="en-US" dirty="0"/>
                        <a:t>Experiences and Perception of Women about </a:t>
                      </a:r>
                      <a:r>
                        <a:rPr lang="en-US" dirty="0" err="1"/>
                        <a:t>Momconnect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Explorative Descriptive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Semantic Analysis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 women enrolled in </a:t>
                      </a:r>
                      <a:r>
                        <a:rPr lang="en-US" dirty="0" err="1"/>
                        <a:t>momconnect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Repetitive Messages. Browse and delete.</a:t>
                      </a:r>
                    </a:p>
                    <a:p>
                      <a:r>
                        <a:rPr lang="en-US" dirty="0"/>
                        <a:t>Preferred two way health messaging as users to interact with department than yes no responses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Programme success not linked to health outcomes: point of departure for future studies.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70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930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black"/>
                </a:solidFill>
              </a:rPr>
              <a:t>To optimize maternal and newborn outcomes- Promote group care(women sharing feelings, experiences of pregnancy and plan self care interventions. Model was to increase health literacy signs of labour and prepare for birth- Midwives not coming on board citing workload. To expand this model to other facilities.</a:t>
            </a:r>
          </a:p>
          <a:p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573764"/>
              </p:ext>
            </p:extLst>
          </p:nvPr>
        </p:nvGraphicFramePr>
        <p:xfrm>
          <a:off x="1334529" y="1502231"/>
          <a:ext cx="10585325" cy="547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165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223682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479177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4168588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049713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490265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381655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Participatory Antenatal Care: South African Context</a:t>
                      </a:r>
                    </a:p>
                    <a:p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dirty="0"/>
                        <a:t> (pilot sites in Soweto)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 Care Model piloted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CHC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Group Interactive approach- women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supported by peers in groups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To optimize maternal and newborn outcomes- Promote group care(women sharing feelings, experiences of pregnancy and plan self care interventions. Model was to increase health literacy signs of labour and prepare for birth- Midwives not coming on board citing workload.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To expand this model to other facilities.</a:t>
                      </a:r>
                    </a:p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2104270">
                <a:tc>
                  <a:txBody>
                    <a:bodyPr/>
                    <a:lstStyle/>
                    <a:p>
                      <a:r>
                        <a:rPr lang="en-GB" dirty="0"/>
                        <a:t>Prevalence and associated risk factors of adverse maternal and newborn outcomes (Hillbrow CHC &amp; CMJAH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 cross-sectional analysis of birth registers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Logistic regression analysis; risk factors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More than 11520 women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11791 neonates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26% at CHC</a:t>
                      </a:r>
                    </a:p>
                    <a:p>
                      <a:r>
                        <a:rPr lang="en-US" dirty="0"/>
                        <a:t>74% AT CMJAH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Prevalences of maternal outcomes</a:t>
                      </a:r>
                    </a:p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HPT. Haemorrhage, Prolonged Labour, Maternal Death</a:t>
                      </a:r>
                    </a:p>
                    <a:p>
                      <a:endParaRPr lang="en-ZA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Prevalence of Neonatal Outcomes</a:t>
                      </a:r>
                    </a:p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Preterm births, LBW/IUGR, stillbirth, Congenital abnormalities, </a:t>
                      </a:r>
                    </a:p>
                    <a:p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Prevalence associated with risk factors including multiple pregnancy, BBA, &gt; 35 </a:t>
                      </a:r>
                      <a:r>
                        <a:rPr lang="en-ZA" dirty="0" err="1">
                          <a:solidFill>
                            <a:schemeClr val="tx1"/>
                          </a:solidFill>
                        </a:rPr>
                        <a:t>yrs</a:t>
                      </a:r>
                      <a:r>
                        <a:rPr lang="en-ZA" dirty="0">
                          <a:solidFill>
                            <a:schemeClr val="tx1"/>
                          </a:solidFill>
                        </a:rPr>
                        <a:t>, adolescent pregnancies, C/S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Modify the referral system and pathways.</a:t>
                      </a:r>
                    </a:p>
                    <a:p>
                      <a:endParaRPr lang="en-US" sz="1200" dirty="0">
                        <a:solidFill>
                          <a:prstClr val="black"/>
                        </a:solidFill>
                      </a:endParaRP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Electronic birth register- no incomplete data variables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118109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Congenital Abnormalities detected through pregnant surveillance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Descriptive study-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Enrolled 4 MOU( Mofolo, Chiawelo, Lillian Ngoyi and Itireleng- </a:t>
                      </a:r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Among 6000 births -60 births had congenital abnormalities. 59 livebirths 1 stillborn</a:t>
                      </a: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Only 1 was detected by sonar</a:t>
                      </a: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Equinovurus, polydactyly, clefts palates, clubfoot, skin disorder, dysmorphic features- Risks HPT, AMA, Diabetes</a:t>
                      </a: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Alcohol and smoking- HIV exposure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More sonographers needed</a:t>
                      </a:r>
                    </a:p>
                    <a:p>
                      <a:r>
                        <a:rPr lang="en-US" sz="1200" dirty="0"/>
                        <a:t>Early pregnancy sonar</a:t>
                      </a:r>
                    </a:p>
                    <a:p>
                      <a:r>
                        <a:rPr lang="en-US" sz="1200" dirty="0"/>
                        <a:t>Patient counselling and Health Promotion</a:t>
                      </a:r>
                      <a:endParaRPr lang="en-Z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70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>
                <a:solidFill>
                  <a:prstClr val="black"/>
                </a:solidFill>
              </a:rPr>
              <a:t>To optimize maternal and newborn outcomes- Promote group care(women sharing feelings, experiences of pregnancy and plan self care interventions. Model was to increase health literacy signs of labour and prepare for birth- Midwives not coming on board citing workload. To expand this model to other facilities.</a:t>
            </a:r>
          </a:p>
          <a:p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932071"/>
              </p:ext>
            </p:extLst>
          </p:nvPr>
        </p:nvGraphicFramePr>
        <p:xfrm>
          <a:off x="1334529" y="1502231"/>
          <a:ext cx="10585325" cy="580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165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223682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640542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4007223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049713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490265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745026"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Association between Covid 19 and adverse pregnancy outcomes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time series analysis.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/>
                        <a:t>Electronic database of birth registers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Stillbirth rate during Covid decreased in 2021- rose in 2022</a:t>
                      </a:r>
                    </a:p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Preterm birth, very low birth weight no significant changes noted- </a:t>
                      </a:r>
                    </a:p>
                    <a:p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2020 – 2023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categiorised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periods ( Pre Beta, Beta, Delta and Omicron)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Further study on environmental changes influencing the birth outcomes.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Importance of surveillance and quality record keeping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210427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Challenges in establishing a pregnancy surveillance programme in Soweto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Sentinel measure to monitor pregnant women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prstClr val="black"/>
                        </a:solidFill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Reviews of clinical records</a:t>
                      </a:r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4085 pregnant and postnatal women enrolled over 3 years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Opportunity to educate women, enhance public health initiatives.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Surveillance process: screen- </a:t>
                      </a:r>
                      <a:r>
                        <a:rPr lang="en-US" sz="1200" dirty="0" err="1">
                          <a:solidFill>
                            <a:prstClr val="black"/>
                          </a:solidFill>
                          <a:latin typeface="+mn-lt"/>
                        </a:rPr>
                        <a:t>enrol</a:t>
                      </a:r>
                      <a:r>
                        <a:rPr lang="en-US" sz="1200" dirty="0">
                          <a:solidFill>
                            <a:prstClr val="black"/>
                          </a:solidFill>
                          <a:latin typeface="+mn-lt"/>
                        </a:rPr>
                        <a:t>, delivery info and follow up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Women often conceal pregnancies, preferring not to disclose before three months (Cultural factors)</a:t>
                      </a: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Difficulty in multiple household visits due to work schedules and stigma (Teenage Pregnancy).</a:t>
                      </a: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Women providing incorrect answers to shorten interviews.</a:t>
                      </a: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Incomplete clinical records such as syphilis test results, EDD, HIV medication exposure.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Early booking </a:t>
                      </a: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community indabas.</a:t>
                      </a:r>
                    </a:p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Family education for collaborative impact. Engage Community Influencers like church leaders.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11810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Survey on factors contributing to late antenatal care:</a:t>
                      </a:r>
                    </a:p>
                    <a:p>
                      <a:r>
                        <a:rPr lang="en-US" sz="1400" dirty="0">
                          <a:solidFill>
                            <a:prstClr val="black"/>
                          </a:solidFill>
                        </a:rPr>
                        <a:t> Ebony clinic-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Survey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after 20 weeks booking visit.</a:t>
                      </a:r>
                    </a:p>
                    <a:p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HCW attitudes and </a:t>
                      </a:r>
                      <a:r>
                        <a:rPr lang="en-US" sz="1200" dirty="0" err="1">
                          <a:solidFill>
                            <a:prstClr val="black"/>
                          </a:solidFill>
                        </a:rPr>
                        <a:t>behaviours</a:t>
                      </a:r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 (Return patients when still in first weeks., socio economic – fear to lose </a:t>
                      </a:r>
                      <a:r>
                        <a:rPr lang="en-US" sz="1200" dirty="0" err="1">
                          <a:solidFill>
                            <a:prstClr val="black"/>
                          </a:solidFill>
                        </a:rPr>
                        <a:t>jobs,long</a:t>
                      </a:r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 queues 5 months pregnancy disclosure dictated by culture, GBV. To gather suggestions to improve early booking. Those expected will be awareness- Age- below age 35, married support from husbands, educated, no difference between employed or unemployed. Foreigners late as they come to deliver within the country.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prstClr val="black"/>
                          </a:solidFill>
                        </a:rPr>
                        <a:t>Service of ANC at 16h00 can be extended as clinic operate 24hrs.Debriefing of staff. Importance on benefits of ANC</a:t>
                      </a:r>
                      <a:endParaRPr lang="en-Z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870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402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358143"/>
              </p:ext>
            </p:extLst>
          </p:nvPr>
        </p:nvGraphicFramePr>
        <p:xfrm>
          <a:off x="1200058" y="1649187"/>
          <a:ext cx="10585325" cy="4866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295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2312894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3106270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251419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838081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75997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+mn-lt"/>
                          <a:cs typeface="Arial" panose="020B0604020202020204" pitchFamily="34" charset="0"/>
                        </a:rPr>
                        <a:t>District Variation of COVID-19 Impact on Maternal, Neonatal and Child Healthcare Service Utilization, Delivery and Health Outcomes in Gauteng Province</a:t>
                      </a: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  <a:cs typeface="Times New Roman" panose="02020603050405020304" pitchFamily="18" charset="0"/>
                        </a:rPr>
                        <a:t>Longitudinal cross-sectional study </a:t>
                      </a:r>
                      <a:r>
                        <a:rPr lang="en-US" sz="1200" b="0" i="0" dirty="0">
                          <a:latin typeface="+mn-lt"/>
                        </a:rPr>
                        <a:t>from March 2019 to February 2021.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  <a:cs typeface="Times New Roman" panose="02020603050405020304" pitchFamily="18" charset="0"/>
                        </a:rPr>
                        <a:t>Longitudinal cross-sectional study </a:t>
                      </a:r>
                      <a:r>
                        <a:rPr lang="en-US" sz="1200" b="0" i="0" dirty="0">
                          <a:latin typeface="+mn-lt"/>
                        </a:rPr>
                        <a:t>from March 2019 to February 2021.</a:t>
                      </a:r>
                      <a:r>
                        <a:rPr lang="en-US" sz="1200" b="0" i="0" dirty="0">
                          <a:latin typeface="+mn-lt"/>
                          <a:cs typeface="Times New Roman" panose="02020603050405020304" pitchFamily="18" charset="0"/>
                        </a:rPr>
                        <a:t> Multiple linear regression, Johannesburg reference district,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</a:rPr>
                        <a:t>All 5 districts</a:t>
                      </a:r>
                    </a:p>
                    <a:p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</a:rPr>
                        <a:t>disruption of maternal, neonatal and child healthcare service utilization</a:t>
                      </a:r>
                    </a:p>
                    <a:p>
                      <a:r>
                        <a:rPr lang="en-US" sz="1200" b="0" i="0" dirty="0">
                          <a:latin typeface="+mn-lt"/>
                        </a:rPr>
                        <a:t>PHC Headcount under 5 and Mother PNC visits within 6 days decreased,</a:t>
                      </a:r>
                    </a:p>
                    <a:p>
                      <a:r>
                        <a:rPr lang="en-US" sz="1200" b="0" i="0" dirty="0">
                          <a:latin typeface="+mn-lt"/>
                        </a:rPr>
                        <a:t>Measles 2</a:t>
                      </a:r>
                      <a:r>
                        <a:rPr lang="en-US" sz="1200" b="0" i="0" baseline="30000" dirty="0">
                          <a:latin typeface="+mn-lt"/>
                        </a:rPr>
                        <a:t>nd</a:t>
                      </a:r>
                      <a:r>
                        <a:rPr lang="en-US" sz="1200" b="0" i="0" dirty="0">
                          <a:latin typeface="+mn-lt"/>
                        </a:rPr>
                        <a:t> dose and Fully </a:t>
                      </a:r>
                      <a:r>
                        <a:rPr lang="en-US" sz="1200" b="0" i="0" dirty="0" err="1">
                          <a:latin typeface="+mn-lt"/>
                        </a:rPr>
                        <a:t>immunised</a:t>
                      </a:r>
                      <a:r>
                        <a:rPr lang="en-US" sz="1200" b="0" i="0" dirty="0">
                          <a:latin typeface="+mn-lt"/>
                        </a:rPr>
                        <a:t> also decreased. Hit metropolitans (Tshwane the most)than local municipalities</a:t>
                      </a:r>
                    </a:p>
                    <a:p>
                      <a:r>
                        <a:rPr lang="en-US" sz="1200" b="0" i="0" dirty="0">
                          <a:latin typeface="+mn-lt"/>
                        </a:rPr>
                        <a:t>Maternal deaths in JHB increased</a:t>
                      </a:r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redistribution of the limited healthcare resources to support the recovery of routine healthcare services in the affected areas and planning against future outbreaks.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+mn-lt"/>
                        </a:rPr>
                        <a:t>Look into leadership during pandemics- Have districts recovered (further studies)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20323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Fasting plasma Glucose for diagnosing Gestational Diabetes Mellitus in pregnant African Women. –</a:t>
                      </a:r>
                      <a:r>
                        <a:rPr lang="en-ZA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JHB ante-natal clinics </a:t>
                      </a:r>
                      <a:endParaRPr lang="en-ZA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n-lt"/>
                        </a:rPr>
                        <a:t>High risk criteria used to screen for GDM.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</a:rPr>
                        <a:t> </a:t>
                      </a:r>
                      <a:r>
                        <a:rPr lang="en-ZA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Demographic and  anthropometric data </a:t>
                      </a:r>
                      <a:endParaRPr lang="en-ZA" b="0" dirty="0">
                        <a:latin typeface="+mn-lt"/>
                      </a:endParaRPr>
                    </a:p>
                    <a:p>
                      <a:endParaRPr lang="en-ZA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477 black African pregnant women @ high risk for GDM(24-32 weeks</a:t>
                      </a:r>
                    </a:p>
                    <a:p>
                      <a:endParaRPr lang="en-ZA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+mn-lt"/>
                        </a:rPr>
                        <a:t>fasting plasma glucose once off test found to be cost effective other methods need 3 tests. specificity and Sensitivity 100%. </a:t>
                      </a:r>
                      <a:r>
                        <a:rPr lang="en-ZA" sz="1400" b="0" kern="1400" spc="-5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Fasting plasma glucose performs better than glycated haemoglobin and glycated albumin for diagnosing gestational diabetes</a:t>
                      </a:r>
                      <a:endParaRPr lang="en-US" sz="1400" b="0" dirty="0">
                        <a:latin typeface="+mn-lt"/>
                      </a:endParaRPr>
                    </a:p>
                    <a:p>
                      <a:endParaRPr lang="en-ZA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+mn-lt"/>
                        </a:rPr>
                        <a:t>Repeat study in general population.</a:t>
                      </a:r>
                    </a:p>
                    <a:p>
                      <a:endParaRPr lang="en-US" b="0" dirty="0">
                        <a:latin typeface="+mn-lt"/>
                      </a:endParaRPr>
                    </a:p>
                    <a:p>
                      <a:r>
                        <a:rPr lang="en-US" b="0" dirty="0">
                          <a:latin typeface="+mn-lt"/>
                        </a:rPr>
                        <a:t>Fasting plasma glucose less than 4.6 taken as non GDM</a:t>
                      </a:r>
                    </a:p>
                    <a:p>
                      <a:r>
                        <a:rPr lang="en-US" b="0" dirty="0">
                          <a:latin typeface="+mn-lt"/>
                        </a:rPr>
                        <a:t>those </a:t>
                      </a:r>
                      <a:r>
                        <a:rPr lang="en-US" sz="1200" b="0" dirty="0">
                          <a:latin typeface="+mn-lt"/>
                        </a:rPr>
                        <a:t>having more than 5 can be two tired for OGTT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55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21397"/>
              </p:ext>
            </p:extLst>
          </p:nvPr>
        </p:nvGraphicFramePr>
        <p:xfrm>
          <a:off x="1334526" y="1649187"/>
          <a:ext cx="10585325" cy="5108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176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775013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438838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514596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560702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690496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3330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Factors influencing maternal vaccine demand &amp; Interventions to increase maternal vaccine demand &amp; uptake</a:t>
                      </a: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dirty="0">
                          <a:latin typeface="+mn-lt"/>
                          <a:ea typeface="Verdana" panose="020B0604030504040204" pitchFamily="34" charset="0"/>
                        </a:rPr>
                        <a:t>Qualitative and quantitative </a:t>
                      </a:r>
                      <a:r>
                        <a:rPr lang="en-ZA" sz="1200" dirty="0">
                          <a:latin typeface="+mn-lt"/>
                          <a:ea typeface="Verdana" panose="020B0604030504040204" pitchFamily="34" charset="0"/>
                        </a:rPr>
                        <a:t>peer-reviewed articles published in the past 10 years</a:t>
                      </a:r>
                      <a:endParaRPr lang="en-US" sz="1200" dirty="0">
                        <a:latin typeface="+mn-lt"/>
                        <a:ea typeface="Verdana" panose="020B060403050404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>
                          <a:latin typeface="+mn-lt"/>
                          <a:ea typeface="Verdana" panose="020B0604030504040204" pitchFamily="34" charset="0"/>
                        </a:rPr>
                        <a:t>Summarised by Socio-ecological model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in low and middle income countries</a:t>
                      </a:r>
                    </a:p>
                    <a:p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Mistreatment of patients by health professionals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Factors: knowledge and awareness, safety of vaccine, trust on HCW, Myths around vaccines</a:t>
                      </a:r>
                    </a:p>
                    <a:p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Raising public awareness &amp; knowledge, implementing community campaigns, , healthcare providers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training , Public &amp;Private collaboration’s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E- reminders. Financial incentives.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13313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Understanding HIV service preferences of SA Women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  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an explorative, purposefully sampled qualitative study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thematic analysis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Nvivo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11 analytical software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women aged 30-49 </a:t>
                      </a:r>
                    </a:p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HIV status known linked to care, missing from care,</a:t>
                      </a:r>
                    </a:p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Unknown status  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Missing from care cite Staff attitude, long queues, medication side effects and painful blood tests</a:t>
                      </a:r>
                    </a:p>
                    <a:p>
                      <a:r>
                        <a:rPr lang="en-US" sz="1200" dirty="0"/>
                        <a:t>Unknown status-stigma, family rejection</a:t>
                      </a:r>
                    </a:p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Those in care says they live for themselves and children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HIV testing to be provided at all points of service delivery by roving lay counsellors</a:t>
                      </a:r>
                    </a:p>
                    <a:p>
                      <a:r>
                        <a:rPr lang="en-US" sz="1200" dirty="0"/>
                        <a:t>Confidentiality enhanced by no separate queues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167445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Virological suppression at the time of delivery in HIV positive pregnant  women on ART at South Rand Hospital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   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Retrospective record review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311 of pregnant WLWH who delivered at SRH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July to Dec 2021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only 199 records found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195 out of 199 were booked for ANC, Incomplete records, 87% virally suppressed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Early booking,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Transition from TEE to TLD,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More study sites for bigger sample size</a:t>
                      </a:r>
                    </a:p>
                    <a:p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75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999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942173"/>
              </p:ext>
            </p:extLst>
          </p:nvPr>
        </p:nvGraphicFramePr>
        <p:xfrm>
          <a:off x="1334532" y="1502230"/>
          <a:ext cx="10585325" cy="5737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176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210233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877673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560702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661470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2802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Drawing a line between hope &amp; accountability: Midwives response to a pilot project on psychosocial care</a:t>
                      </a:r>
                    </a:p>
                    <a:p>
                      <a:pPr marL="0" indent="0">
                        <a:buNone/>
                      </a:pP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Pilot Project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Midwives filled self-administered questionnaires and focus group discussions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22 selected facilities, only 12 participated</a:t>
                      </a:r>
                    </a:p>
                    <a:p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Tool used was collecting different variables, giving different results, increased workload, emotional well-being not taken into account.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/>
                        <a:t>Assessment enhances midwife-woman interaction and counselling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Psychosocial assessment to be incorporated to routine care, ethical principles to be adhered to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4086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Reducing VT rates through integrated Postnatal care for women living with HIV and their infants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  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Postnatal Clubs Model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137 facilities in Johannesburg District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70% of vertical transmission happens during breastfeeding period, </a:t>
                      </a:r>
                    </a:p>
                    <a:p>
                      <a:r>
                        <a:rPr lang="en-US" sz="1200" dirty="0"/>
                        <a:t>Facilities implementing PNC showed lower rates of transmission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Further research,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Facilities doing well to be recognised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24751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Perception &amp; acceptability of point of care HIV viral load and early infant HIV testing among  postpartum women living with HIV in JHB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Sites: Esselen Street Clinic &amp; Hillbrow CHC</a:t>
                      </a:r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   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Structured interviewer-administered questionnaire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405 postpartum WLHIV aged ≥18 years and their HIV-negative infants 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unsuppressed viral load is a challenge, no unique identifier, spelling mistakes making linkages a challenge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The proportion of women with an unsuppressed VL increased from 21% at enrolment to 36% by 12-months postpartum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Retention in study low - women are very mobile, infants are sent back to home country, Women return to work so can’t attend study visits</a:t>
                      </a:r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POC PCR testing can be used in a non-research setting to optimise viral load testing and infant HIV monitoring among postpartum women living with HIV. </a:t>
                      </a:r>
                    </a:p>
                    <a:p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75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96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645517"/>
              </p:ext>
            </p:extLst>
          </p:nvPr>
        </p:nvGraphicFramePr>
        <p:xfrm>
          <a:off x="1334532" y="1502230"/>
          <a:ext cx="10585325" cy="5788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176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210233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877673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560702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661470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/>
                        <a:t>POPULATION/ SAMPLE SIZE</a:t>
                      </a:r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280264"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HIV treatment adherence challenges in postpartum women living with HIV in the OPPTIM study,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     Johannesburg   </a:t>
                      </a:r>
                    </a:p>
                    <a:p>
                      <a:pPr marL="0" indent="0" algn="just">
                        <a:buNone/>
                      </a:pP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Questionnaire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30day visual analogue scale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ts val="3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200" dirty="0">
                          <a:latin typeface="+mn-lt"/>
                        </a:rPr>
                        <a:t>405 women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&lt; 95% adherence due to lack of commitment, having other competing activities,   employment strictness for clients.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21% sub-optimal adherence, viral load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monitoring is important to improve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n-US" sz="1200" dirty="0">
                          <a:latin typeface="+mn-lt"/>
                        </a:rPr>
                        <a:t>      adherence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VL monitoring and adherence support 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4086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Risk factors associated with childhood mortality in Soweto and Thembelihle Health and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Findings –       </a:t>
                      </a: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Demographic Surveillance System from 2018 to 2022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500 babies born to mostly unemployed, had some primary education mothers 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Mother’s education - primary or none,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Under 5 deaths are mostly occurring amongst the under 1year</a:t>
                      </a: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Support required during ANC for mothers</a:t>
                      </a:r>
                    </a:p>
                    <a:p>
                      <a:r>
                        <a:rPr lang="en-US" sz="1200" dirty="0"/>
                        <a:t> Identify potential pregnancy complications at an early stage. Health education on preventing accidents in children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4848"/>
                  </a:ext>
                </a:extLst>
              </a:tr>
              <a:tr h="247517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 Development of Neonatal Nursing Intensive Care Competencies: A Mapping Review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Recommendations – </a:t>
                      </a:r>
                    </a:p>
                    <a:p>
                      <a:pPr marL="0" indent="0">
                        <a:buNone/>
                      </a:pPr>
                      <a:endParaRPr lang="en-ZA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selected purposively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Data extraction tool used for synthesis of data.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200" kern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All articles from January 2020 to March 2022 </a:t>
                      </a:r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Drastic shortage of neonatal care nursing specialists in S.A,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+mn-lt"/>
                        </a:rPr>
                        <a:t>Neonatal Care cojoined into other </a:t>
                      </a:r>
                      <a:r>
                        <a:rPr lang="en-US" sz="1200" b="0" dirty="0" err="1">
                          <a:latin typeface="+mn-lt"/>
                        </a:rPr>
                        <a:t>specialities</a:t>
                      </a:r>
                      <a:r>
                        <a:rPr lang="en-US" sz="1200" b="0" dirty="0">
                          <a:latin typeface="+mn-lt"/>
                        </a:rPr>
                        <a:t>.</a:t>
                      </a:r>
                      <a:endParaRPr lang="en-ZA" sz="1200" b="0" dirty="0">
                        <a:latin typeface="+mn-lt"/>
                      </a:endParaRPr>
                    </a:p>
                    <a:p>
                      <a:endParaRPr lang="en-ZA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200" kern="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Initiate, develop, and continue </a:t>
                      </a:r>
                      <a:r>
                        <a:rPr lang="en-ZA" sz="1200" kern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therapeutic relationships </a:t>
                      </a:r>
                    </a:p>
                    <a:p>
                      <a:endParaRPr lang="en-ZA" sz="1200" b="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Developed a </a:t>
                      </a:r>
                      <a:r>
                        <a:rPr lang="en-ZA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3-month blended short course on Neonatal Intensive Care Nursing for singly qualified R/Ns. </a:t>
                      </a:r>
                    </a:p>
                    <a:p>
                      <a:endParaRPr lang="en-ZA" sz="1200" b="0" dirty="0">
                        <a:latin typeface="+mn-lt"/>
                      </a:endParaRPr>
                    </a:p>
                    <a:p>
                      <a:r>
                        <a:rPr lang="en-ZA" sz="1200" b="0" dirty="0">
                          <a:latin typeface="+mn-lt"/>
                        </a:rPr>
                        <a:t>CPD model for incentive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75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30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FDBF181-7558-1E61-2B9A-6518E65CBA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008F5E2-FA38-6267-DD38-F9795811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learnt from research studies of Research Conference 2024</a:t>
            </a:r>
            <a:endParaRPr lang="en-Z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3F33-CFAE-A581-233B-D6B7548C4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098539"/>
              </p:ext>
            </p:extLst>
          </p:nvPr>
        </p:nvGraphicFramePr>
        <p:xfrm>
          <a:off x="1334532" y="1502230"/>
          <a:ext cx="10585325" cy="5207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6176">
                  <a:extLst>
                    <a:ext uri="{9D8B030D-6E8A-4147-A177-3AD203B41FA5}">
                      <a16:colId xmlns:a16="http://schemas.microsoft.com/office/drawing/2014/main" val="1203316184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3944449756"/>
                    </a:ext>
                  </a:extLst>
                </a:gridCol>
                <a:gridCol w="1210233">
                  <a:extLst>
                    <a:ext uri="{9D8B030D-6E8A-4147-A177-3AD203B41FA5}">
                      <a16:colId xmlns:a16="http://schemas.microsoft.com/office/drawing/2014/main" val="2142946924"/>
                    </a:ext>
                  </a:extLst>
                </a:gridCol>
                <a:gridCol w="2877673">
                  <a:extLst>
                    <a:ext uri="{9D8B030D-6E8A-4147-A177-3AD203B41FA5}">
                      <a16:colId xmlns:a16="http://schemas.microsoft.com/office/drawing/2014/main" val="3839158128"/>
                    </a:ext>
                  </a:extLst>
                </a:gridCol>
                <a:gridCol w="2560702">
                  <a:extLst>
                    <a:ext uri="{9D8B030D-6E8A-4147-A177-3AD203B41FA5}">
                      <a16:colId xmlns:a16="http://schemas.microsoft.com/office/drawing/2014/main" val="1494728497"/>
                    </a:ext>
                  </a:extLst>
                </a:gridCol>
              </a:tblGrid>
              <a:tr h="818223"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POPULATION/ SAMPLE SIZE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FINDINGS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RECOMMENDATION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881707"/>
                  </a:ext>
                </a:extLst>
              </a:tr>
              <a:tr h="128026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Post-mortem investigations to ascertain causes of death in decedents who are dead on arrival at health facilities in Soweto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CHBAH, BMH, Diepkloof Forensic, Lillian Ngoyi CHC.</a:t>
                      </a:r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January 2017 – December 2023,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Expert panel discussing postmortem results</a:t>
                      </a:r>
                      <a:endParaRPr lang="en-ZA" sz="1200" b="0" i="0" dirty="0">
                        <a:latin typeface="+mn-lt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Antemortem medical and laboratory records. </a:t>
                      </a:r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Findings – 10% of deaths accounted for children &lt; 5yrs,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causes: Sepsis, pneumonia &amp; malnutrition were leading causes of death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</a:t>
                      </a:r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Health education within communities, behavior change</a:t>
                      </a:r>
                    </a:p>
                    <a:p>
                      <a:pPr marL="0" indent="0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641906"/>
                  </a:ext>
                </a:extLst>
              </a:tr>
              <a:tr h="12802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Feasibility &amp; preliminary findings from the PLAY study: A randomized controlled trial to improve maternal self-efficacy for promoting infant growth and development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      </a:t>
                      </a: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Randomised control trial</a:t>
                      </a: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+mn-lt"/>
                        </a:rPr>
                        <a:t>209 contacts</a:t>
                      </a:r>
                    </a:p>
                    <a:p>
                      <a:r>
                        <a:rPr lang="en-US" sz="1200" b="0" i="0" dirty="0">
                          <a:latin typeface="+mn-lt"/>
                        </a:rPr>
                        <a:t>12 were per telephonically contacted</a:t>
                      </a:r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– Electricity had impact on charging phones to access participants</a:t>
                      </a:r>
                    </a:p>
                    <a:p>
                      <a:pPr marL="0" indent="0">
                        <a:buNone/>
                      </a:pP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Exclusive breastfeeding rates were low by 6 months</a:t>
                      </a:r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Interventions to promote EBF is important, Support women to exclusively breastfeed is very important.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App (not yet active) to trach the development of children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 marL="0" indent="0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361828"/>
                  </a:ext>
                </a:extLst>
              </a:tr>
              <a:tr h="12802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Safety outcomes among infants whose mothers used </a:t>
                      </a:r>
                      <a:r>
                        <a:rPr lang="en-US" sz="1200" dirty="0" err="1"/>
                        <a:t>dapivirine</a:t>
                      </a:r>
                      <a:r>
                        <a:rPr lang="en-US" sz="1200" dirty="0"/>
                        <a:t> vaginal ring or oral PrEP during pregnancy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dirty="0"/>
                        <a:t>,    </a:t>
                      </a:r>
                    </a:p>
                    <a:p>
                      <a:pPr marL="0" indent="0">
                        <a:buNone/>
                      </a:pPr>
                      <a:endParaRPr lang="en-ZA" sz="12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/>
                        <a:t>91% of anomalies were detected before 6 weeks</a:t>
                      </a:r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088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9678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2785</Words>
  <Application>Microsoft Office PowerPoint</Application>
  <PresentationFormat>Widescreen</PresentationFormat>
  <Paragraphs>353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Georgia</vt:lpstr>
      <vt:lpstr>Symbol</vt:lpstr>
      <vt:lpstr>Verdana</vt:lpstr>
      <vt:lpstr>1_Office Theme</vt:lpstr>
      <vt:lpstr>Office Theme</vt:lpstr>
      <vt:lpstr>JOHANNESBURG HEALTH DISTRICT   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Lesson learnt from research studies of Research Conference 2024</vt:lpstr>
      <vt:lpstr>Summary of Parallel Session</vt:lpstr>
      <vt:lpstr>Summary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JOHANNESBURG HEALTH DISTRICT  WEEKLY REPORTS  SUB-DISTRICT</dc:title>
  <dc:creator>JHB, SecretaryPHC (GPHealth)</dc:creator>
  <cp:lastModifiedBy>Dineo, Mafura (GPHealth)</cp:lastModifiedBy>
  <cp:revision>6</cp:revision>
  <dcterms:created xsi:type="dcterms:W3CDTF">2024-01-08T13:56:53Z</dcterms:created>
  <dcterms:modified xsi:type="dcterms:W3CDTF">2024-09-04T12:34:15Z</dcterms:modified>
</cp:coreProperties>
</file>