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15" r:id="rId2"/>
    <p:sldId id="257" r:id="rId3"/>
    <p:sldId id="258" r:id="rId4"/>
    <p:sldId id="259" r:id="rId5"/>
    <p:sldId id="260" r:id="rId6"/>
    <p:sldId id="265" r:id="rId7"/>
    <p:sldId id="263" r:id="rId8"/>
    <p:sldId id="266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69EA9-F268-4259-AC35-2880CCD64993}" v="1" dt="2024-09-04T10:15:01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6" d="100"/>
          <a:sy n="56" d="100"/>
        </p:scale>
        <p:origin x="9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Tait" userId="017bf272-b37e-4cdf-99f0-4a0955e9c8eb" providerId="ADAL" clId="{08F69EA9-F268-4259-AC35-2880CCD64993}"/>
    <pc:docChg chg="undo custSel modSld">
      <pc:chgData name="Carol Tait" userId="017bf272-b37e-4cdf-99f0-4a0955e9c8eb" providerId="ADAL" clId="{08F69EA9-F268-4259-AC35-2880CCD64993}" dt="2024-09-04T10:21:35.171" v="338" actId="1076"/>
      <pc:docMkLst>
        <pc:docMk/>
      </pc:docMkLst>
      <pc:sldChg chg="modSp mod">
        <pc:chgData name="Carol Tait" userId="017bf272-b37e-4cdf-99f0-4a0955e9c8eb" providerId="ADAL" clId="{08F69EA9-F268-4259-AC35-2880CCD64993}" dt="2024-09-04T10:21:11.261" v="335" actId="14100"/>
        <pc:sldMkLst>
          <pc:docMk/>
          <pc:sldMk cId="246956490" sldId="257"/>
        </pc:sldMkLst>
        <pc:spChg chg="mod">
          <ac:chgData name="Carol Tait" userId="017bf272-b37e-4cdf-99f0-4a0955e9c8eb" providerId="ADAL" clId="{08F69EA9-F268-4259-AC35-2880CCD64993}" dt="2024-09-04T10:20:54.986" v="334" actId="20577"/>
          <ac:spMkLst>
            <pc:docMk/>
            <pc:sldMk cId="246956490" sldId="257"/>
            <ac:spMk id="3" creationId="{A74633D7-365C-6020-728F-7DBFEC0BCE67}"/>
          </ac:spMkLst>
        </pc:spChg>
        <pc:spChg chg="mod">
          <ac:chgData name="Carol Tait" userId="017bf272-b37e-4cdf-99f0-4a0955e9c8eb" providerId="ADAL" clId="{08F69EA9-F268-4259-AC35-2880CCD64993}" dt="2024-09-04T10:21:11.261" v="335" actId="14100"/>
          <ac:spMkLst>
            <pc:docMk/>
            <pc:sldMk cId="246956490" sldId="257"/>
            <ac:spMk id="4" creationId="{1F42C807-AD53-B83F-4870-C5E8B8A6340F}"/>
          </ac:spMkLst>
        </pc:spChg>
      </pc:sldChg>
      <pc:sldChg chg="addSp modSp mod">
        <pc:chgData name="Carol Tait" userId="017bf272-b37e-4cdf-99f0-4a0955e9c8eb" providerId="ADAL" clId="{08F69EA9-F268-4259-AC35-2880CCD64993}" dt="2024-09-04T10:21:35.171" v="338" actId="1076"/>
        <pc:sldMkLst>
          <pc:docMk/>
          <pc:sldMk cId="417336480" sldId="3615"/>
        </pc:sldMkLst>
        <pc:spChg chg="add mod">
          <ac:chgData name="Carol Tait" userId="017bf272-b37e-4cdf-99f0-4a0955e9c8eb" providerId="ADAL" clId="{08F69EA9-F268-4259-AC35-2880CCD64993}" dt="2024-09-04T10:21:35.171" v="338" actId="1076"/>
          <ac:spMkLst>
            <pc:docMk/>
            <pc:sldMk cId="417336480" sldId="3615"/>
            <ac:spMk id="3" creationId="{244D384C-7B49-7745-EE15-A9921C87A41A}"/>
          </ac:spMkLst>
        </pc:spChg>
        <pc:spChg chg="mod">
          <ac:chgData name="Carol Tait" userId="017bf272-b37e-4cdf-99f0-4a0955e9c8eb" providerId="ADAL" clId="{08F69EA9-F268-4259-AC35-2880CCD64993}" dt="2024-09-04T10:17:49.311" v="295" actId="20577"/>
          <ac:spMkLst>
            <pc:docMk/>
            <pc:sldMk cId="417336480" sldId="3615"/>
            <ac:spMk id="4" creationId="{03E4EAB3-8F4C-F745-87D6-5CE2E06E03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29" y="1103724"/>
            <a:ext cx="10585327" cy="398505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616532"/>
            <a:ext cx="10585327" cy="4560435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625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29" y="1567547"/>
            <a:ext cx="10585327" cy="4838018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81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36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7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0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398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without Text">
  <p:cSld name="Chart without Tex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>
            <a:spLocks noGrp="1"/>
          </p:cNvSpPr>
          <p:nvPr>
            <p:ph type="chart" idx="2"/>
          </p:nvPr>
        </p:nvSpPr>
        <p:spPr>
          <a:xfrm>
            <a:off x="457220" y="1727299"/>
            <a:ext cx="11328887" cy="4686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130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age">
  <p:cSld name="Title Pag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-304813" y="-101606"/>
            <a:ext cx="12497337" cy="69600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0146" tIns="40057" rIns="80146" bIns="40057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endParaRPr sz="1642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5486636" y="0"/>
            <a:ext cx="6705888" cy="6858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146" tIns="40057" rIns="80146" bIns="40057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endParaRPr sz="164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" name="Google Shape;14;p2"/>
          <p:cNvCxnSpPr/>
          <p:nvPr/>
        </p:nvCxnSpPr>
        <p:spPr>
          <a:xfrm>
            <a:off x="330214" y="3038650"/>
            <a:ext cx="704941" cy="0"/>
          </a:xfrm>
          <a:prstGeom prst="straightConnector1">
            <a:avLst/>
          </a:prstGeom>
          <a:noFill/>
          <a:ln w="38100" cap="flat" cmpd="sng">
            <a:solidFill>
              <a:srgbClr val="832A2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Google Shape;15;p2"/>
          <p:cNvSpPr/>
          <p:nvPr/>
        </p:nvSpPr>
        <p:spPr>
          <a:xfrm>
            <a:off x="-304813" y="4484946"/>
            <a:ext cx="6089972" cy="2398861"/>
          </a:xfrm>
          <a:prstGeom prst="rect">
            <a:avLst/>
          </a:prstGeom>
          <a:solidFill>
            <a:srgbClr val="3E3C3B"/>
          </a:solidFill>
          <a:ln>
            <a:noFill/>
          </a:ln>
        </p:spPr>
        <p:txBody>
          <a:bodyPr spcFirstLastPara="1" wrap="square" lIns="80146" tIns="40057" rIns="80146" bIns="40057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endParaRPr sz="1642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-304813" y="-88905"/>
            <a:ext cx="6089972" cy="266847"/>
          </a:xfrm>
          <a:prstGeom prst="rect">
            <a:avLst/>
          </a:prstGeom>
          <a:solidFill>
            <a:srgbClr val="3E3C3B"/>
          </a:solidFill>
          <a:ln>
            <a:noFill/>
          </a:ln>
        </p:spPr>
        <p:txBody>
          <a:bodyPr spcFirstLastPara="1" wrap="square" lIns="80146" tIns="40057" rIns="80146" bIns="40057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endParaRPr sz="1642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2" descr="GCRO-logo_on-black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329" y="5947117"/>
            <a:ext cx="2624251" cy="65572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245769" y="647737"/>
            <a:ext cx="4654690" cy="1641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3153"/>
            </a:lvl1pPr>
            <a:lvl2pPr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245769" y="2463942"/>
            <a:ext cx="4654690" cy="56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300335" lvl="0" indent="-150167" algn="l" rtl="0">
              <a:lnSpc>
                <a:spcPct val="90000"/>
              </a:lnSpc>
              <a:spcBef>
                <a:spcPts val="92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379">
                <a:solidFill>
                  <a:srgbClr val="3E3C3B"/>
                </a:solidFill>
              </a:defRPr>
            </a:lvl1pPr>
            <a:lvl2pPr marL="600669" lvl="1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774">
                <a:solidFill>
                  <a:srgbClr val="908F8F"/>
                </a:solidFill>
              </a:defRPr>
            </a:lvl2pPr>
            <a:lvl3pPr marL="901004" lvl="2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642">
                <a:solidFill>
                  <a:srgbClr val="908F8F"/>
                </a:solidFill>
              </a:defRPr>
            </a:lvl3pPr>
            <a:lvl4pPr marL="1201339" lvl="3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4pPr>
            <a:lvl5pPr marL="1501673" lvl="4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5pPr>
            <a:lvl6pPr marL="1802008" lvl="5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6pPr>
            <a:lvl7pPr marL="2102343" lvl="6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7pPr>
            <a:lvl8pPr marL="2402677" lvl="7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8pPr>
            <a:lvl9pPr marL="2703012" lvl="8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245769" y="3225986"/>
            <a:ext cx="4654690" cy="56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300335" lvl="0" indent="-150167" algn="l" rtl="0">
              <a:lnSpc>
                <a:spcPct val="90000"/>
              </a:lnSpc>
              <a:spcBef>
                <a:spcPts val="92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379">
                <a:solidFill>
                  <a:srgbClr val="3E3C3B"/>
                </a:solidFill>
              </a:defRPr>
            </a:lvl1pPr>
            <a:lvl2pPr marL="600669" lvl="1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774">
                <a:solidFill>
                  <a:srgbClr val="908F8F"/>
                </a:solidFill>
              </a:defRPr>
            </a:lvl2pPr>
            <a:lvl3pPr marL="901004" lvl="2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642">
                <a:solidFill>
                  <a:srgbClr val="908F8F"/>
                </a:solidFill>
              </a:defRPr>
            </a:lvl3pPr>
            <a:lvl4pPr marL="1201339" lvl="3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4pPr>
            <a:lvl5pPr marL="1501673" lvl="4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5pPr>
            <a:lvl6pPr marL="1802008" lvl="5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6pPr>
            <a:lvl7pPr marL="2102343" lvl="6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7pPr>
            <a:lvl8pPr marL="2402677" lvl="7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8pPr>
            <a:lvl9pPr marL="2703012" lvl="8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2"/>
          <p:cNvSpPr>
            <a:spLocks noGrp="1"/>
          </p:cNvSpPr>
          <p:nvPr>
            <p:ph type="pic" idx="3"/>
          </p:nvPr>
        </p:nvSpPr>
        <p:spPr>
          <a:xfrm>
            <a:off x="5785099" y="-152409"/>
            <a:ext cx="6407365" cy="7035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92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6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6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6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6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4"/>
          </p:nvPr>
        </p:nvSpPr>
        <p:spPr>
          <a:xfrm>
            <a:off x="6661436" y="6147153"/>
            <a:ext cx="4654690" cy="330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300335" lvl="0" indent="-150167" algn="ctr" rtl="0">
              <a:lnSpc>
                <a:spcPct val="90000"/>
              </a:lnSpc>
              <a:spcBef>
                <a:spcPts val="920"/>
              </a:spcBef>
              <a:spcAft>
                <a:spcPts val="0"/>
              </a:spcAft>
              <a:buClr>
                <a:srgbClr val="999C99"/>
              </a:buClr>
              <a:buSzPts val="1400"/>
              <a:buNone/>
              <a:defRPr sz="920">
                <a:solidFill>
                  <a:srgbClr val="999C99"/>
                </a:solidFill>
              </a:defRPr>
            </a:lvl1pPr>
            <a:lvl2pPr marL="600669" lvl="1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774">
                <a:solidFill>
                  <a:srgbClr val="908F8F"/>
                </a:solidFill>
              </a:defRPr>
            </a:lvl2pPr>
            <a:lvl3pPr marL="901004" lvl="2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642">
                <a:solidFill>
                  <a:srgbClr val="908F8F"/>
                </a:solidFill>
              </a:defRPr>
            </a:lvl3pPr>
            <a:lvl4pPr marL="1201339" lvl="3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4pPr>
            <a:lvl5pPr marL="1501673" lvl="4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5pPr>
            <a:lvl6pPr marL="1802008" lvl="5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6pPr>
            <a:lvl7pPr marL="2102343" lvl="6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7pPr>
            <a:lvl8pPr marL="2402677" lvl="7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8pPr>
            <a:lvl9pPr marL="2703012" lvl="8" indent="-15016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379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708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/image and text">
  <p:cSld name="Chart/image and tex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>
            <a:spLocks noGrp="1"/>
          </p:cNvSpPr>
          <p:nvPr>
            <p:ph type="subTitle" idx="1"/>
          </p:nvPr>
        </p:nvSpPr>
        <p:spPr>
          <a:xfrm>
            <a:off x="6175163" y="3430148"/>
            <a:ext cx="5011514" cy="1914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379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700"/>
              <a:buNone/>
              <a:defRPr sz="1774"/>
            </a:lvl2pPr>
            <a:lvl3pPr lvl="2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None/>
              <a:defRPr sz="1577"/>
            </a:lvl3pPr>
            <a:lvl4pPr lvl="3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379"/>
            </a:lvl4pPr>
            <a:lvl5pPr lvl="4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379"/>
            </a:lvl5pPr>
            <a:lvl6pPr lvl="5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379"/>
            </a:lvl6pPr>
            <a:lvl7pPr lvl="6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379"/>
            </a:lvl7pPr>
            <a:lvl8pPr lvl="7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379"/>
            </a:lvl8pPr>
            <a:lvl9pPr lvl="8" algn="ctr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379"/>
            </a:lvl9pPr>
          </a:lstStyle>
          <a:p>
            <a:endParaRPr/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2"/>
          </p:nvPr>
        </p:nvSpPr>
        <p:spPr>
          <a:xfrm>
            <a:off x="520722" y="5097755"/>
            <a:ext cx="5029416" cy="261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L="300335" lvl="0" indent="-150167" algn="ctr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999C99"/>
              </a:buClr>
              <a:buSzPts val="1500"/>
              <a:buNone/>
              <a:defRPr sz="985">
                <a:solidFill>
                  <a:srgbClr val="999C99"/>
                </a:solidFill>
              </a:defRPr>
            </a:lvl1pPr>
            <a:lvl2pPr marL="600669" lvl="1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901004" lvl="2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1201339" lvl="3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501673" lvl="4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802008" lvl="5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2102343" lvl="6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2402677" lvl="7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703012" lvl="8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188" name="Google Shape;188;p28"/>
          <p:cNvSpPr>
            <a:spLocks noGrp="1"/>
          </p:cNvSpPr>
          <p:nvPr>
            <p:ph type="pic" idx="3"/>
          </p:nvPr>
        </p:nvSpPr>
        <p:spPr>
          <a:xfrm>
            <a:off x="921202" y="1970201"/>
            <a:ext cx="4141104" cy="305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379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5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89" name="Google Shape;189;p28"/>
          <p:cNvSpPr txBox="1">
            <a:spLocks noGrp="1"/>
          </p:cNvSpPr>
          <p:nvPr>
            <p:ph type="body" idx="4"/>
          </p:nvPr>
        </p:nvSpPr>
        <p:spPr>
          <a:xfrm>
            <a:off x="264980" y="813657"/>
            <a:ext cx="8598149" cy="46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L="300335" lvl="0" indent="-150167" algn="l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FFFFFF"/>
              </a:buClr>
              <a:buSzPts val="2100"/>
              <a:buNone/>
              <a:defRPr sz="1379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600669" lvl="1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901004" lvl="2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1201339" lvl="3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501673" lvl="4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802008" lvl="5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2102343" lvl="6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2402677" lvl="7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703012" lvl="8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body" idx="5"/>
          </p:nvPr>
        </p:nvSpPr>
        <p:spPr>
          <a:xfrm>
            <a:off x="255988" y="319789"/>
            <a:ext cx="8615808" cy="48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b" anchorCtr="0">
            <a:noAutofit/>
          </a:bodyPr>
          <a:lstStyle>
            <a:lvl1pPr marL="300335" lvl="0" indent="-150167" algn="l" rtl="0">
              <a:lnSpc>
                <a:spcPct val="90000"/>
              </a:lnSpc>
              <a:spcBef>
                <a:spcPts val="854"/>
              </a:spcBef>
              <a:spcAft>
                <a:spcPts val="0"/>
              </a:spcAft>
              <a:buClr>
                <a:srgbClr val="FFFFFF"/>
              </a:buClr>
              <a:buSzPts val="3700"/>
              <a:buNone/>
              <a:defRPr sz="2431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00669" lvl="1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901004" lvl="2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1201339" lvl="3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501673" lvl="4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802008" lvl="5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2102343" lvl="6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2402677" lvl="7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703012" lvl="8" indent="-250279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170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9" y="925152"/>
            <a:ext cx="10684879" cy="3651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C5821-2A51-A949-9B26-12D68F3C7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59B21-1154-AB4C-A3FA-336639B09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18A93-9596-7442-AC10-492599778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484C11-3960-8246-8732-13FBCACD55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596026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65125"/>
            <a:ext cx="10896599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461657"/>
            <a:ext cx="10896599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20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E4EAB3-8F4C-F745-87D6-5CE2E06E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279" y="676275"/>
            <a:ext cx="10684879" cy="28384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br>
              <a:rPr lang="en-US" sz="3600" dirty="0"/>
            </a:br>
            <a:r>
              <a:rPr lang="en-US" sz="3600" dirty="0"/>
              <a:t>HAST Session Feedback</a:t>
            </a:r>
            <a:br>
              <a:rPr lang="en-US" sz="3200" dirty="0"/>
            </a:br>
            <a:r>
              <a:rPr lang="en-US" sz="3200" dirty="0"/>
              <a:t>Summary: key findings and recommendations</a:t>
            </a:r>
            <a:br>
              <a:rPr lang="en-US" sz="3200" dirty="0"/>
            </a:br>
            <a:br>
              <a:rPr lang="en-US" sz="3200" dirty="0"/>
            </a:br>
            <a:r>
              <a:rPr lang="en-US" sz="2400" dirty="0"/>
              <a:t>JHB Health District Research Conference 29 August 2024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4DD763-42C9-28CA-91DF-E596D91043D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595" y="5784809"/>
            <a:ext cx="1300314" cy="7938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4D384C-7B49-7745-EE15-A9921C87A41A}"/>
              </a:ext>
            </a:extLst>
          </p:cNvPr>
          <p:cNvSpPr txBox="1"/>
          <p:nvPr/>
        </p:nvSpPr>
        <p:spPr>
          <a:xfrm>
            <a:off x="2654528" y="3514725"/>
            <a:ext cx="7049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Please refer to abstracts/presentations from HAST session for relevant references and presentation details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41733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C0FA0-2D9F-0E68-4CB0-96F27A083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Summary of key areas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C9D62-E604-1463-E273-35DB41083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Focus on prevention, mental health and community-based services</a:t>
            </a:r>
          </a:p>
          <a:p>
            <a:r>
              <a:rPr lang="en-ZA" dirty="0"/>
              <a:t>U=U messaging</a:t>
            </a:r>
          </a:p>
          <a:p>
            <a:r>
              <a:rPr lang="en-ZA" dirty="0"/>
              <a:t>Strengthen AHD response</a:t>
            </a:r>
          </a:p>
          <a:p>
            <a:r>
              <a:rPr lang="en-ZA" dirty="0"/>
              <a:t>Continue research on TB prevention and diagnosis</a:t>
            </a:r>
          </a:p>
          <a:p>
            <a:r>
              <a:rPr lang="en-ZA" dirty="0"/>
              <a:t>Importance of client perspectives</a:t>
            </a:r>
          </a:p>
          <a:p>
            <a:r>
              <a:rPr lang="en-ZA" dirty="0"/>
              <a:t>Importance of knowledge sharing</a:t>
            </a:r>
          </a:p>
          <a:p>
            <a:endParaRPr lang="en-Z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64199F-2B76-B950-ACA5-A4642BEAD20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9173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284C6-DBAF-6121-020C-264FF29EC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633D7-365C-6020-728F-7DBFEC0B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458" y="1587211"/>
            <a:ext cx="10585327" cy="4838018"/>
          </a:xfrm>
        </p:spPr>
        <p:txBody>
          <a:bodyPr>
            <a:normAutofit fontScale="77500" lnSpcReduction="20000"/>
          </a:bodyPr>
          <a:lstStyle/>
          <a:p>
            <a:r>
              <a:rPr lang="en-ZA" dirty="0"/>
              <a:t>At risk groups	</a:t>
            </a:r>
          </a:p>
          <a:p>
            <a:pPr lvl="1"/>
            <a:r>
              <a:rPr lang="en-ZA" b="1" dirty="0"/>
              <a:t>African female migrants</a:t>
            </a:r>
            <a:r>
              <a:rPr lang="en-ZA" dirty="0"/>
              <a:t>– structural barriers, economic vulnerability, difficulty negotiating prevention, fee paying for services</a:t>
            </a:r>
          </a:p>
          <a:p>
            <a:pPr lvl="1"/>
            <a:r>
              <a:rPr lang="en-ZA" b="1" dirty="0"/>
              <a:t>FSW</a:t>
            </a:r>
            <a:r>
              <a:rPr lang="en-ZA" dirty="0"/>
              <a:t>- low continuation, self-perception of risk important factor</a:t>
            </a:r>
          </a:p>
          <a:p>
            <a:pPr lvl="1"/>
            <a:r>
              <a:rPr lang="en-ZA" b="1" dirty="0"/>
              <a:t>AGYW </a:t>
            </a:r>
            <a:r>
              <a:rPr lang="en-ZA" dirty="0"/>
              <a:t>–mental health concerns, intervention tested didn’t result in overall improvement in mental health condition (adequate standard of care in this case?)</a:t>
            </a:r>
          </a:p>
          <a:p>
            <a:r>
              <a:rPr lang="en-ZA" dirty="0"/>
              <a:t>PrEP utilisation</a:t>
            </a:r>
          </a:p>
          <a:p>
            <a:pPr lvl="1"/>
            <a:r>
              <a:rPr lang="en-ZA" dirty="0"/>
              <a:t>Accountability partners and utilisation discussions important for continuation</a:t>
            </a:r>
          </a:p>
          <a:p>
            <a:pPr lvl="1"/>
            <a:r>
              <a:rPr lang="en-ZA" dirty="0"/>
              <a:t>Mental health intervention for AGYW (short term improvement)</a:t>
            </a:r>
          </a:p>
          <a:p>
            <a:r>
              <a:rPr lang="en-ZA" dirty="0"/>
              <a:t>VMMC</a:t>
            </a:r>
          </a:p>
          <a:p>
            <a:pPr lvl="1"/>
            <a:r>
              <a:rPr lang="en-ZA" dirty="0"/>
              <a:t>Negative impact of COVID – important for pandemic preparedness (vs increase in female condom increase)</a:t>
            </a:r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pPr lvl="1"/>
            <a:r>
              <a:rPr lang="en-ZA" dirty="0">
                <a:solidFill>
                  <a:schemeClr val="accent1">
                    <a:lumMod val="75000"/>
                  </a:schemeClr>
                </a:solidFill>
              </a:rPr>
              <a:t>Promotion of accountability partners, peer support for PrEP</a:t>
            </a:r>
          </a:p>
          <a:p>
            <a:pPr lvl="1"/>
            <a:r>
              <a:rPr lang="en-ZA" dirty="0">
                <a:solidFill>
                  <a:schemeClr val="accent1">
                    <a:lumMod val="75000"/>
                  </a:schemeClr>
                </a:solidFill>
              </a:rPr>
              <a:t>Tackle barriers for migrant populations e.g. fees </a:t>
            </a:r>
          </a:p>
          <a:p>
            <a:pPr lvl="1"/>
            <a:r>
              <a:rPr lang="en-ZA" dirty="0">
                <a:solidFill>
                  <a:schemeClr val="accent1">
                    <a:lumMod val="75000"/>
                  </a:schemeClr>
                </a:solidFill>
              </a:rPr>
              <a:t>Digital platforms to enhance support e.g. WhatsApp groups</a:t>
            </a:r>
          </a:p>
          <a:p>
            <a:pPr lvl="1"/>
            <a:r>
              <a:rPr lang="en-ZA" dirty="0">
                <a:solidFill>
                  <a:schemeClr val="accent1">
                    <a:lumMod val="75000"/>
                  </a:schemeClr>
                </a:solidFill>
              </a:rPr>
              <a:t>More research on mental health support for AGYW</a:t>
            </a:r>
          </a:p>
          <a:p>
            <a:pPr lvl="1"/>
            <a:r>
              <a:rPr lang="en-ZA" dirty="0">
                <a:solidFill>
                  <a:schemeClr val="accent1">
                    <a:lumMod val="75000"/>
                  </a:schemeClr>
                </a:solidFill>
              </a:rPr>
              <a:t>VMMC commitment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42C807-AD53-B83F-4870-C5E8B8A6340F}"/>
              </a:ext>
            </a:extLst>
          </p:cNvPr>
          <p:cNvSpPr/>
          <p:nvPr/>
        </p:nvSpPr>
        <p:spPr>
          <a:xfrm>
            <a:off x="8013641" y="4629151"/>
            <a:ext cx="4060371" cy="2100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Support and integrate mental health services into PHC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Standardise youth friendly policies.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Sustainable Integrated care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Increase focus on prevention</a:t>
            </a:r>
          </a:p>
          <a:p>
            <a:endParaRPr lang="en-Z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26C981-0F2E-9635-478F-81A62B46E1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956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C7E4E-64A1-CA4D-4D63-B889652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HIV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DC4FE-755F-9165-E934-7B10017AC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/>
              <a:t>Index testing	</a:t>
            </a:r>
          </a:p>
          <a:p>
            <a:pPr lvl="1"/>
            <a:r>
              <a:rPr lang="en-ZA" dirty="0"/>
              <a:t>High level of passive referral for index contact testing</a:t>
            </a:r>
          </a:p>
          <a:p>
            <a:pPr lvl="1"/>
            <a:r>
              <a:rPr lang="en-ZA" dirty="0"/>
              <a:t>Client concerns about privacy</a:t>
            </a:r>
          </a:p>
          <a:p>
            <a:pPr lvl="1"/>
            <a:r>
              <a:rPr lang="en-ZA" dirty="0"/>
              <a:t>HCW challenges with tracing, workload</a:t>
            </a:r>
          </a:p>
          <a:p>
            <a:r>
              <a:rPr lang="en-ZA" dirty="0"/>
              <a:t>HIVSS</a:t>
            </a:r>
          </a:p>
          <a:p>
            <a:pPr lvl="1"/>
            <a:r>
              <a:rPr lang="en-ZA" dirty="0"/>
              <a:t>Lessons from SA useful for pandemic preparedness/self-care modalities e.g. usability, acceptability, demand creation</a:t>
            </a:r>
          </a:p>
          <a:p>
            <a:pPr lvl="1"/>
            <a:r>
              <a:rPr lang="en-ZA" dirty="0"/>
              <a:t>Linkage and retention post HIVSS: incentive intervention didn’t show higher rate of linkage (initial loss to care was also present)</a:t>
            </a:r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Shift focus to active referral for index contact testing, anonymous communication important, align testing options to client's situation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HIVSS linkage: need to look at package of care/interventions to support linkage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9BB1C-A9E7-7F77-C501-58C1900DF5E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3555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96FF-7A6D-1FC4-3952-793B5158D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HIV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890C2-3137-1E02-0D83-43BFDC3B7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91" y="1675702"/>
            <a:ext cx="8291252" cy="4838018"/>
          </a:xfrm>
        </p:spPr>
        <p:txBody>
          <a:bodyPr>
            <a:normAutofit fontScale="62500" lnSpcReduction="20000"/>
          </a:bodyPr>
          <a:lstStyle/>
          <a:p>
            <a:r>
              <a:rPr lang="en-ZA" dirty="0"/>
              <a:t>Intersectoral approach: </a:t>
            </a:r>
          </a:p>
          <a:p>
            <a:pPr lvl="1"/>
            <a:r>
              <a:rPr lang="en-ZA" dirty="0"/>
              <a:t>Working with THPs can be feasible, accessible, opportunity for bidirectional knowledge sharing, more focus on patient centred approach</a:t>
            </a:r>
          </a:p>
          <a:p>
            <a:r>
              <a:rPr lang="en-ZA" dirty="0"/>
              <a:t>Access to care: </a:t>
            </a:r>
          </a:p>
          <a:p>
            <a:pPr lvl="1"/>
            <a:r>
              <a:rPr lang="en-ZA" dirty="0"/>
              <a:t>clients wanting more information e.g. undetectable, new developments, SDI; feeling unwelcome at facilities (attitudes, layout, more clinical than PSS care); financial challenges</a:t>
            </a:r>
          </a:p>
          <a:p>
            <a:r>
              <a:rPr lang="en-ZA" dirty="0"/>
              <a:t>Discordant couples: </a:t>
            </a:r>
          </a:p>
          <a:p>
            <a:pPr lvl="1"/>
            <a:r>
              <a:rPr lang="en-ZA" dirty="0"/>
              <a:t>stigma, impact on relationship, anxiety about vertical transmission &amp; maternal health, knowledge not adequate-U=U wasn’t expressed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Strengthen clinic committees and include THP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Referral pathways between facilities and community e.g. THPs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Communicate with THP sector through SANAC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Scale-up PSS and counselling 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Client education still needed, information about discordance (incl, in HCW training as well)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U=U messaging needs to be scale-up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A96E6F-E9FF-FB37-4414-45760B893E45}"/>
              </a:ext>
            </a:extLst>
          </p:cNvPr>
          <p:cNvSpPr/>
          <p:nvPr/>
        </p:nvSpPr>
        <p:spPr>
          <a:xfrm>
            <a:off x="8714038" y="2852177"/>
            <a:ext cx="3313471" cy="39136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Utilise research findings to promote HAST programmes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Collaborative approach with the colleges and universities to capacitate students from higher education perspective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Collaboration with THP to support adherence and retention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Strengthen community-based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Staff education and training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C87FFD-D170-3089-9134-B705AD29C6E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214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37476-BB0D-A0DA-9699-0194C72D0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Retention and suppression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8D266-BF18-B408-EB5E-D544E1CF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17" y="1622665"/>
            <a:ext cx="6619768" cy="4838018"/>
          </a:xfrm>
        </p:spPr>
        <p:txBody>
          <a:bodyPr>
            <a:noAutofit/>
          </a:bodyPr>
          <a:lstStyle/>
          <a:p>
            <a:r>
              <a:rPr lang="en-ZA" sz="1600" dirty="0"/>
              <a:t>Strategies to support clients</a:t>
            </a:r>
          </a:p>
          <a:p>
            <a:pPr lvl="1"/>
            <a:r>
              <a:rPr lang="en-ZA" sz="1400" dirty="0"/>
              <a:t>Case management</a:t>
            </a:r>
          </a:p>
          <a:p>
            <a:pPr lvl="2"/>
            <a:r>
              <a:rPr lang="en-ZA" sz="1200" dirty="0"/>
              <a:t>Key activities include FTIC, EAC, telephonic tracing</a:t>
            </a:r>
          </a:p>
          <a:p>
            <a:pPr lvl="2"/>
            <a:r>
              <a:rPr lang="en-ZA" sz="1200" dirty="0"/>
              <a:t>Additional client needs include food support, SW access, home visits</a:t>
            </a:r>
          </a:p>
          <a:p>
            <a:pPr lvl="2"/>
            <a:r>
              <a:rPr lang="en-ZA" sz="1200" dirty="0"/>
              <a:t>Affected by health system challenges e.g. waiting times, file problems, difficulty tracing</a:t>
            </a:r>
          </a:p>
          <a:p>
            <a:pPr lvl="1"/>
            <a:r>
              <a:rPr lang="en-ZA" sz="1400" dirty="0"/>
              <a:t>U=U knowledge support App</a:t>
            </a:r>
          </a:p>
          <a:p>
            <a:pPr lvl="2"/>
            <a:r>
              <a:rPr lang="en-ZA" sz="1200" dirty="0"/>
              <a:t>Acceptable, relatable</a:t>
            </a:r>
          </a:p>
          <a:p>
            <a:pPr lvl="2"/>
            <a:r>
              <a:rPr lang="en-ZA" sz="1200" dirty="0"/>
              <a:t>Positive impact on retention and VL suppression, especially men</a:t>
            </a:r>
          </a:p>
          <a:p>
            <a:r>
              <a:rPr lang="en-ZA" sz="1600" dirty="0"/>
              <a:t>Strategies to support HCW</a:t>
            </a:r>
          </a:p>
          <a:p>
            <a:pPr lvl="1"/>
            <a:r>
              <a:rPr lang="en-ZA" sz="1400" dirty="0"/>
              <a:t>Online tele-mentoring programme (ECHO)</a:t>
            </a:r>
          </a:p>
          <a:p>
            <a:pPr lvl="2"/>
            <a:r>
              <a:rPr lang="en-ZA" sz="1200" dirty="0"/>
              <a:t>High satisfaction, high likelihood it would impact patient management </a:t>
            </a:r>
          </a:p>
          <a:p>
            <a:pPr lvl="2"/>
            <a:r>
              <a:rPr lang="en-ZA" sz="1200" dirty="0"/>
              <a:t>Challenges: network, lack of engagement, scheduling</a:t>
            </a:r>
          </a:p>
          <a:p>
            <a:r>
              <a:rPr lang="en-ZA" sz="1600" dirty="0"/>
              <a:t>Children's needs</a:t>
            </a:r>
          </a:p>
          <a:p>
            <a:pPr lvl="1"/>
            <a:r>
              <a:rPr lang="en-ZA" sz="1400" dirty="0"/>
              <a:t>C&amp;ALHIV have vulnerability across healthy, stable, schooled, safe domains; CYCW approach supported these areas</a:t>
            </a:r>
          </a:p>
          <a:p>
            <a:r>
              <a:rPr lang="en-ZA" sz="1600" dirty="0"/>
              <a:t>Durability of Viral suppression: important for U=U-people can rely on U=U as long as they are taking treatment</a:t>
            </a:r>
          </a:p>
          <a:p>
            <a:pPr lvl="1"/>
            <a:r>
              <a:rPr lang="en-ZA" sz="1400" dirty="0"/>
              <a:t>High rate of viral suppression if previously suppressed, more so with length on ART/suppression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121B89-D966-3BFA-6B4B-D7695E82AC45}"/>
              </a:ext>
            </a:extLst>
          </p:cNvPr>
          <p:cNvSpPr txBox="1"/>
          <p:nvPr/>
        </p:nvSpPr>
        <p:spPr>
          <a:xfrm>
            <a:off x="6885238" y="1663412"/>
            <a:ext cx="50734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ZA" sz="2000" b="1" dirty="0"/>
              <a:t>Recommendations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1">
                    <a:lumMod val="75000"/>
                  </a:schemeClr>
                </a:solidFill>
              </a:rPr>
              <a:t>Mental health integration; Access to MDT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1">
                    <a:lumMod val="75000"/>
                  </a:schemeClr>
                </a:solidFill>
              </a:rPr>
              <a:t>Increase access to ECHO approach, increase communication about it, determine better scheduling with HCW, address connectivity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1">
                    <a:lumMod val="75000"/>
                  </a:schemeClr>
                </a:solidFill>
              </a:rPr>
              <a:t>Scale-up U=U knowledge app, strengthen U=U messaging – durability of viral suppression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1">
                    <a:lumMod val="75000"/>
                  </a:schemeClr>
                </a:solidFill>
              </a:rPr>
              <a:t>Increase access to holistic support for C&amp;ALHIV (through CYCW)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1">
                    <a:lumMod val="75000"/>
                  </a:schemeClr>
                </a:solidFill>
              </a:rPr>
              <a:t>Addressing adherence problems –linked to further episode of unsuppression later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5DD4D-2991-DB07-35FB-9A2200FF429A}"/>
              </a:ext>
            </a:extLst>
          </p:cNvPr>
          <p:cNvSpPr/>
          <p:nvPr/>
        </p:nvSpPr>
        <p:spPr>
          <a:xfrm>
            <a:off x="8773533" y="4670323"/>
            <a:ext cx="3146323" cy="19771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Interventions to improve filing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Increase resource allocation for retention in care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/>
              <a:t>Improve and sustain existing programmes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15E1D6-262F-AC4C-3EE0-7910E11E446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885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C9F8D-7C60-E1A0-D333-A1C88757A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B7694-0E56-D13D-051F-5811258B5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Assessing burden using CD4</a:t>
            </a:r>
          </a:p>
          <a:p>
            <a:pPr lvl="1"/>
            <a:r>
              <a:rPr lang="en-ZA" dirty="0"/>
              <a:t>Use of NHLS CD4 data to identify sub-districts with more AHD</a:t>
            </a:r>
          </a:p>
          <a:p>
            <a:pPr lvl="1"/>
            <a:r>
              <a:rPr lang="en-ZA" dirty="0"/>
              <a:t>23% of CD4 counts - AHD</a:t>
            </a:r>
          </a:p>
          <a:p>
            <a:pPr lvl="1"/>
            <a:r>
              <a:rPr lang="en-ZA" dirty="0"/>
              <a:t>Males, PLHIV between 35-44 years</a:t>
            </a:r>
          </a:p>
          <a:p>
            <a:r>
              <a:rPr lang="en-ZA" dirty="0"/>
              <a:t>Lived experiences of people with cryptococcal meningitis</a:t>
            </a:r>
          </a:p>
          <a:p>
            <a:pPr lvl="1"/>
            <a:r>
              <a:rPr lang="en-ZA" dirty="0"/>
              <a:t>Pain and ongoing/longer term effects</a:t>
            </a:r>
          </a:p>
          <a:p>
            <a:pPr lvl="1"/>
            <a:r>
              <a:rPr lang="en-ZA" dirty="0"/>
              <a:t>Delay in diagnosis-self-care, private providers, HCW attitudes</a:t>
            </a:r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Scale-up use of NHLS dashboards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Understand impact of conditions on clients' lives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Education on CM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39313C-205C-47E5-EDA9-4DF692AD69C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95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3B8EB-2551-11AA-B53F-0526BEB5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TB prevention and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8B9D2-64F6-F64E-6491-9E74B9B3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040" y="1774025"/>
            <a:ext cx="10585327" cy="4838018"/>
          </a:xfrm>
        </p:spPr>
        <p:txBody>
          <a:bodyPr>
            <a:normAutofit fontScale="70000" lnSpcReduction="20000"/>
          </a:bodyPr>
          <a:lstStyle/>
          <a:p>
            <a:r>
              <a:rPr lang="en-ZA" dirty="0"/>
              <a:t>When to start 3HP</a:t>
            </a:r>
          </a:p>
          <a:p>
            <a:pPr lvl="1"/>
            <a:r>
              <a:rPr lang="en-ZA" dirty="0"/>
              <a:t>Same day initiation 3HP and DTG: safe, effective, well tolerated, achieved viral suppression</a:t>
            </a:r>
          </a:p>
          <a:p>
            <a:r>
              <a:rPr lang="en-ZA" dirty="0"/>
              <a:t>CCMDD clients and TB prevention and diagnosis</a:t>
            </a:r>
          </a:p>
          <a:p>
            <a:pPr lvl="1"/>
            <a:r>
              <a:rPr lang="en-ZA" dirty="0"/>
              <a:t>high screening rate</a:t>
            </a:r>
          </a:p>
          <a:p>
            <a:pPr lvl="1"/>
            <a:r>
              <a:rPr lang="en-ZA" dirty="0"/>
              <a:t>TPT not completed (10%)</a:t>
            </a:r>
          </a:p>
          <a:p>
            <a:pPr lvl="1"/>
            <a:r>
              <a:rPr lang="en-ZA" dirty="0"/>
              <a:t>TUTT not implemented correctly</a:t>
            </a:r>
          </a:p>
          <a:p>
            <a:r>
              <a:rPr lang="en-ZA" dirty="0"/>
              <a:t>Vaccine for prevention of recurrent TB</a:t>
            </a:r>
          </a:p>
          <a:p>
            <a:pPr lvl="1"/>
            <a:r>
              <a:rPr lang="en-ZA" dirty="0"/>
              <a:t>Safe and immunogenic but wasn’t effective </a:t>
            </a:r>
          </a:p>
          <a:p>
            <a:r>
              <a:rPr lang="en-ZA" dirty="0"/>
              <a:t>Dx: assessing use of tongue swabs </a:t>
            </a:r>
          </a:p>
          <a:p>
            <a:pPr lvl="1"/>
            <a:r>
              <a:rPr lang="en-ZA" dirty="0"/>
              <a:t>Acceptable, high specificity, lower sensitivity </a:t>
            </a:r>
          </a:p>
          <a:p>
            <a:pPr lvl="1"/>
            <a:endParaRPr lang="en-ZA" dirty="0"/>
          </a:p>
          <a:p>
            <a:pPr lvl="1"/>
            <a:endParaRPr lang="en-ZA" dirty="0"/>
          </a:p>
          <a:p>
            <a:pPr lvl="1"/>
            <a:endParaRPr lang="en-ZA" dirty="0"/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Early initiation of 3HP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More training and integration of TUTT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Further research into processes for use of tongue swabs for TB dx</a:t>
            </a:r>
          </a:p>
          <a:p>
            <a:endParaRPr lang="en-Z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63389F-1065-B294-97AD-64D1BA84B47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061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72284-8D59-F091-22E8-EE2EF7C34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TB 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62B02-BA6A-7706-E72A-BF2B7E690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529" y="1744528"/>
            <a:ext cx="10585327" cy="4838018"/>
          </a:xfrm>
        </p:spPr>
        <p:txBody>
          <a:bodyPr>
            <a:normAutofit lnSpcReduction="10000"/>
          </a:bodyPr>
          <a:lstStyle/>
          <a:p>
            <a:r>
              <a:rPr lang="en-ZA" dirty="0"/>
              <a:t>Early detection of lung impairment in clients with PTB</a:t>
            </a:r>
          </a:p>
          <a:p>
            <a:pPr lvl="1"/>
            <a:r>
              <a:rPr lang="en-ZA" dirty="0"/>
              <a:t>Investigated cough peak as alternative to spirometry</a:t>
            </a:r>
          </a:p>
          <a:p>
            <a:pPr lvl="1"/>
            <a:r>
              <a:rPr lang="en-ZA" dirty="0"/>
              <a:t>Useful to rule out those with good lung function, allows focus on those who need further support</a:t>
            </a:r>
          </a:p>
          <a:p>
            <a:pPr lvl="1"/>
            <a:r>
              <a:rPr lang="en-ZA" dirty="0"/>
              <a:t>Further work is being done in this area</a:t>
            </a:r>
          </a:p>
          <a:p>
            <a:r>
              <a:rPr lang="en-ZA" dirty="0"/>
              <a:t>Unfavourable treatment outcomes</a:t>
            </a:r>
          </a:p>
          <a:p>
            <a:pPr lvl="1"/>
            <a:r>
              <a:rPr lang="en-ZA" dirty="0"/>
              <a:t>High rate of being on ART, 84% successful treatment</a:t>
            </a:r>
          </a:p>
          <a:p>
            <a:pPr lvl="1"/>
            <a:r>
              <a:rPr lang="en-ZA" dirty="0"/>
              <a:t>Higher risk of LTFU early in treatment and in males and those not on ART</a:t>
            </a:r>
          </a:p>
          <a:p>
            <a:pPr lvl="1"/>
            <a:r>
              <a:rPr lang="en-ZA" dirty="0"/>
              <a:t>Higher risk of death in older age-group</a:t>
            </a:r>
          </a:p>
          <a:p>
            <a:pPr marL="0" indent="0">
              <a:buNone/>
            </a:pPr>
            <a:r>
              <a:rPr lang="en-ZA" dirty="0"/>
              <a:t>Recommendations</a:t>
            </a:r>
          </a:p>
          <a:p>
            <a:r>
              <a:rPr lang="en-ZA" b="0" dirty="0">
                <a:solidFill>
                  <a:schemeClr val="accent1">
                    <a:lumMod val="75000"/>
                  </a:schemeClr>
                </a:solidFill>
              </a:rPr>
              <a:t>Support for clients with TB in early phase of treatment and focus on those more at risk</a:t>
            </a:r>
          </a:p>
          <a:p>
            <a:pPr lvl="1"/>
            <a:endParaRPr lang="en-ZA" dirty="0"/>
          </a:p>
          <a:p>
            <a:pPr lvl="1"/>
            <a:endParaRPr lang="en-Z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297B5A-A346-3D9E-7CFB-03DEF64F5A0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0816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ECDDD-F09E-B3FE-64F4-AB5CF85AD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Other conditions/factors impacting HIV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02F87-03C3-68B0-9CA8-DAB3AB8A3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1" y="1567546"/>
            <a:ext cx="11438075" cy="529045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ZA" sz="3400" dirty="0"/>
              <a:t>COVID-19:</a:t>
            </a:r>
          </a:p>
          <a:p>
            <a:r>
              <a:rPr lang="en-ZA" sz="2900" dirty="0"/>
              <a:t>Interventions put in place to mitigate impact of COVID-19</a:t>
            </a:r>
          </a:p>
          <a:p>
            <a:pPr lvl="1"/>
            <a:r>
              <a:rPr lang="en-ZA" dirty="0"/>
              <a:t>Take services to households</a:t>
            </a:r>
          </a:p>
          <a:p>
            <a:pPr lvl="1"/>
            <a:r>
              <a:rPr lang="en-ZA" dirty="0"/>
              <a:t>Use of new tools e.g. mobiles, novel ways to distribute meds</a:t>
            </a:r>
          </a:p>
          <a:p>
            <a:pPr lvl="1"/>
            <a:r>
              <a:rPr lang="en-ZA" dirty="0"/>
              <a:t>Telemedicine </a:t>
            </a:r>
          </a:p>
          <a:p>
            <a:pPr lvl="1"/>
            <a:r>
              <a:rPr lang="en-ZA" dirty="0"/>
              <a:t>Literature gaps: cost-effectiveness, outcomes, lack of qualitative work</a:t>
            </a:r>
          </a:p>
          <a:p>
            <a:r>
              <a:rPr lang="en-ZA" sz="2900" dirty="0"/>
              <a:t>Impact of COVID-19 on AGYW</a:t>
            </a:r>
          </a:p>
          <a:p>
            <a:pPr lvl="1"/>
            <a:r>
              <a:rPr lang="en-ZA" dirty="0"/>
              <a:t>High rates of disruption of contraception and HIV services; high rates of depression</a:t>
            </a:r>
          </a:p>
          <a:p>
            <a:pPr lvl="1"/>
            <a:endParaRPr lang="en-ZA" dirty="0"/>
          </a:p>
          <a:p>
            <a:r>
              <a:rPr lang="en-ZA" sz="2900" dirty="0"/>
              <a:t>COVID vaccines: </a:t>
            </a:r>
            <a:r>
              <a:rPr lang="en-ZA" sz="2900" b="0" dirty="0"/>
              <a:t>well-tolerated and produced immunogenicity in PLHIV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sz="3400" dirty="0"/>
              <a:t>Intimate partner violence in older boys</a:t>
            </a:r>
          </a:p>
          <a:p>
            <a:r>
              <a:rPr lang="en-ZA" b="0" dirty="0"/>
              <a:t>Cycle of abuse, high rate of perpetrating IPV, impact on HIV transmission (affected people with and without HIV) </a:t>
            </a:r>
          </a:p>
          <a:p>
            <a:pPr lvl="1"/>
            <a:endParaRPr lang="en-ZA" dirty="0"/>
          </a:p>
          <a:p>
            <a:pPr marL="0" indent="0">
              <a:buNone/>
            </a:pPr>
            <a:r>
              <a:rPr lang="en-ZA" sz="3400" dirty="0"/>
              <a:t>Recommendations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Scale-up community-based services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Leverage off existing systems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Integration of contraceptive services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Routine screening for mental health conditions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HR and capacity building to meet mental health demands</a:t>
            </a:r>
          </a:p>
          <a:p>
            <a:r>
              <a:rPr lang="en-ZA" sz="2500" b="0" dirty="0">
                <a:solidFill>
                  <a:schemeClr val="accent1">
                    <a:lumMod val="75000"/>
                  </a:schemeClr>
                </a:solidFill>
              </a:rPr>
              <a:t>Include boys in programming, skills building, screening for IPV, connect to available support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A8FED3-A451-DC37-4756-0DBC1A45D8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282" y="221464"/>
            <a:ext cx="1189453" cy="679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802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1161</Words>
  <Application>Microsoft Office PowerPoint</Application>
  <PresentationFormat>Widescreen</PresentationFormat>
  <Paragraphs>149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1_Office Theme</vt:lpstr>
      <vt:lpstr> HAST Session Feedback Summary: key findings and recommendations  JHB Health District Research Conference 29 August 2024</vt:lpstr>
      <vt:lpstr>Prevention</vt:lpstr>
      <vt:lpstr>HIV testing</vt:lpstr>
      <vt:lpstr>HIV care</vt:lpstr>
      <vt:lpstr>Retention and suppression</vt:lpstr>
      <vt:lpstr>AHD</vt:lpstr>
      <vt:lpstr>TB prevention and diagnosis</vt:lpstr>
      <vt:lpstr>TB care </vt:lpstr>
      <vt:lpstr>Other conditions/factors impacting HIV</vt:lpstr>
      <vt:lpstr>Summary of key areas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Gunning</dc:creator>
  <cp:lastModifiedBy>Carol Tait</cp:lastModifiedBy>
  <cp:revision>3</cp:revision>
  <dcterms:created xsi:type="dcterms:W3CDTF">2024-08-28T14:01:21Z</dcterms:created>
  <dcterms:modified xsi:type="dcterms:W3CDTF">2024-09-04T10:21:36Z</dcterms:modified>
</cp:coreProperties>
</file>