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2" r:id="rId6"/>
    <p:sldId id="264" r:id="rId7"/>
    <p:sldId id="263" r:id="rId8"/>
    <p:sldId id="265" r:id="rId9"/>
    <p:sldId id="261" r:id="rId10"/>
    <p:sldId id="259" r:id="rId11"/>
  </p:sldIdLst>
  <p:sldSz cx="18288000" cy="10287000"/>
  <p:notesSz cx="6858000" cy="9144000"/>
  <p:embeddedFontLst>
    <p:embeddedFont>
      <p:font typeface="Josefin Sans" pitchFamily="2" charset="0"/>
      <p:regular r:id="rId13"/>
    </p:embeddedFont>
    <p:embeddedFont>
      <p:font typeface="Montserrat Ultra-Bold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 varScale="1">
        <p:scale>
          <a:sx n="49" d="100"/>
          <a:sy n="49" d="100"/>
        </p:scale>
        <p:origin x="2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CF8B9-8C8E-4222-91B9-BDD157C60DFB}" type="datetimeFigureOut">
              <a:rPr lang="en-ZA" smtClean="0"/>
              <a:t>2024/08/21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57C18-D8BD-4576-A96F-7FD39708050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985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57C18-D8BD-4576-A96F-7FD397080506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539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2.png"/><Relationship Id="rId4" Type="http://schemas.openxmlformats.org/officeDocument/2006/relationships/image" Target="../media/image2.sv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1.png"/><Relationship Id="rId5" Type="http://schemas.openxmlformats.org/officeDocument/2006/relationships/image" Target="../media/image2.svg"/><Relationship Id="rId10" Type="http://schemas.openxmlformats.org/officeDocument/2006/relationships/image" Target="../media/image8.jpe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79"/>
              </a:lnSpc>
            </a:pPr>
            <a:r>
              <a:rPr lang="en-US" sz="6699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4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2200" y="3875362"/>
            <a:ext cx="128016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Safety and immunogenicity of a single dose of COVID-19 vaccine: Ad26.CoV2.S, BNT162b2 or SARS-CoV-2 </a:t>
            </a:r>
            <a:r>
              <a:rPr lang="en-US" dirty="0" err="1"/>
              <a:t>rS</a:t>
            </a:r>
            <a:r>
              <a:rPr lang="en-US" dirty="0"/>
              <a:t>-Protein-Nanoparticle in previously vaccinated and unvaccinated adults living with HIV in South Africa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1F19105-7E69-742F-8A31-59279A13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0" y="5981918"/>
            <a:ext cx="7995798" cy="2514381"/>
          </a:xfrm>
        </p:spPr>
        <p:txBody>
          <a:bodyPr>
            <a:normAutofit fontScale="92500"/>
          </a:bodyPr>
          <a:lstStyle/>
          <a:p>
            <a:r>
              <a:rPr lang="en-US" dirty="0"/>
              <a:t>Dr Vaneshree Govender</a:t>
            </a:r>
          </a:p>
          <a:p>
            <a:r>
              <a:rPr lang="en-US" dirty="0"/>
              <a:t>On behalf of Prof Churchyard and the study team</a:t>
            </a:r>
          </a:p>
          <a:p>
            <a:r>
              <a:rPr lang="en-US" dirty="0"/>
              <a:t>The Aurum Institute NPC</a:t>
            </a:r>
          </a:p>
          <a:p>
            <a:r>
              <a:rPr lang="en-US" dirty="0"/>
              <a:t>28-29 August 2024</a:t>
            </a:r>
          </a:p>
        </p:txBody>
      </p:sp>
      <p:pic>
        <p:nvPicPr>
          <p:cNvPr id="14" name="Picture 13" descr="A red and yellow logo&#10;&#10;Description automatically generated">
            <a:extLst>
              <a:ext uri="{FF2B5EF4-FFF2-40B4-BE49-F238E27FC236}">
                <a16:creationId xmlns:a16="http://schemas.microsoft.com/office/drawing/2014/main" id="{1B434C4A-CCBE-095E-5CE1-B06C107B41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068" y="7219749"/>
            <a:ext cx="1031415" cy="10578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86" y="1047997"/>
            <a:ext cx="16640925" cy="1143000"/>
          </a:xfrm>
        </p:spPr>
        <p:txBody>
          <a:bodyPr>
            <a:normAutofit/>
          </a:bodyPr>
          <a:lstStyle/>
          <a:p>
            <a:r>
              <a:rPr lang="en-US" sz="6000" b="1" dirty="0"/>
              <a:t>Acknowledgments</a:t>
            </a:r>
          </a:p>
        </p:txBody>
      </p:sp>
      <p:pic>
        <p:nvPicPr>
          <p:cNvPr id="13" name="Content Placeholder 12" descr="A red and yellow logo&#10;&#10;Description automatically generated">
            <a:extLst>
              <a:ext uri="{FF2B5EF4-FFF2-40B4-BE49-F238E27FC236}">
                <a16:creationId xmlns:a16="http://schemas.microsoft.com/office/drawing/2014/main" id="{0070DBA6-6797-6364-A281-421E3BD71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194" y="7358100"/>
            <a:ext cx="1030778" cy="1059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E28707-7825-8A89-A1C2-B0A64E1C33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2349151"/>
            <a:ext cx="8106898" cy="61698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C463C5-B9B5-DCB4-3E22-70A69C985BC1}"/>
              </a:ext>
            </a:extLst>
          </p:cNvPr>
          <p:cNvSpPr txBox="1"/>
          <p:nvPr/>
        </p:nvSpPr>
        <p:spPr>
          <a:xfrm>
            <a:off x="8564098" y="2328008"/>
            <a:ext cx="13147764" cy="6710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defTabSz="37173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Funder: Coalition for Epidemic Preparedness Innovations </a:t>
            </a:r>
          </a:p>
          <a:p>
            <a:pPr marL="342900" indent="-342900" algn="just" defTabSz="37173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Vaccine Sponsors: </a:t>
            </a:r>
          </a:p>
          <a:p>
            <a:pPr algn="just" defTabSz="37173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ZA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Janssen Pharmaceutica NV - </a:t>
            </a: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VAC31518, JNJ-78436735</a:t>
            </a:r>
            <a:endParaRPr lang="en-ZA" sz="2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37173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ZA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National Department of Health - </a:t>
            </a: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COMIRNATY®</a:t>
            </a:r>
            <a:endParaRPr lang="en-ZA" sz="2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37173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ZA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Serum Institute of India - </a:t>
            </a: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COVOVAX</a:t>
            </a:r>
            <a:r>
              <a:rPr lang="en-US" sz="2400" kern="1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TM</a:t>
            </a:r>
            <a:r>
              <a:rPr lang="en-ZA" sz="2400" kern="1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ZA" sz="2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37173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The Gauteng and North-West Province:</a:t>
            </a:r>
          </a:p>
          <a:p>
            <a:pPr algn="just" defTabSz="37173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ZA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         Department of Health</a:t>
            </a:r>
          </a:p>
          <a:p>
            <a:pPr algn="just" defTabSz="37173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ZA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         Research Committees</a:t>
            </a:r>
          </a:p>
          <a:p>
            <a:pPr marL="285750" indent="-285750" algn="just" defTabSz="37173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Health Districts: </a:t>
            </a:r>
          </a:p>
          <a:p>
            <a:pPr algn="just" defTabSz="37173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ZA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         City of Johannesburg, Ekurhuleni, Tshwane</a:t>
            </a:r>
          </a:p>
          <a:p>
            <a:pPr algn="just" defTabSz="37173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ZA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         Bojanala and Kenneth Kaunda </a:t>
            </a:r>
          </a:p>
          <a:p>
            <a:pPr marL="342900" indent="-342900" algn="just" defTabSz="37173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Trial Steering Committee </a:t>
            </a:r>
          </a:p>
          <a:p>
            <a:pPr marL="342900" indent="-342900" algn="just" defTabSz="37173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Data Safety Monitoring Board</a:t>
            </a:r>
          </a:p>
          <a:p>
            <a:pPr marL="342900" indent="-342900" algn="just" defTabSz="37173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Study participants </a:t>
            </a:r>
          </a:p>
          <a:p>
            <a:pPr marL="342900" indent="-342900" algn="just" defTabSz="37173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Aurum study teams</a:t>
            </a:r>
          </a:p>
        </p:txBody>
      </p:sp>
    </p:spTree>
    <p:extLst>
      <p:ext uri="{BB962C8B-B14F-4D97-AF65-F5344CB8AC3E}">
        <p14:creationId xmlns:p14="http://schemas.microsoft.com/office/powerpoint/2010/main" val="116860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146" y="1047997"/>
            <a:ext cx="16640925" cy="1143000"/>
          </a:xfrm>
        </p:spPr>
        <p:txBody>
          <a:bodyPr>
            <a:normAutofit/>
          </a:bodyPr>
          <a:lstStyle/>
          <a:p>
            <a:r>
              <a:rPr lang="en-US" sz="6000" b="1" dirty="0"/>
              <a:t>Background</a:t>
            </a:r>
          </a:p>
        </p:txBody>
      </p:sp>
      <p:pic>
        <p:nvPicPr>
          <p:cNvPr id="13" name="Content Placeholder 12" descr="A red and yellow logo&#10;&#10;Description automatically generated">
            <a:extLst>
              <a:ext uri="{FF2B5EF4-FFF2-40B4-BE49-F238E27FC236}">
                <a16:creationId xmlns:a16="http://schemas.microsoft.com/office/drawing/2014/main" id="{0070DBA6-6797-6364-A281-421E3BD71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194" y="7358100"/>
            <a:ext cx="1030778" cy="10598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8F052A-AA85-B1D4-78DA-2B8E9F045630}"/>
              </a:ext>
            </a:extLst>
          </p:cNvPr>
          <p:cNvSpPr txBox="1"/>
          <p:nvPr/>
        </p:nvSpPr>
        <p:spPr>
          <a:xfrm>
            <a:off x="2057400" y="3483803"/>
            <a:ext cx="131477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For people with immunosuppression, the World Health Organization recommends an additional COVID-19 vaccine dose as part of the primary vaccination series. 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safety and immunogenicity of vaccine strategies was evaluated in people living with HIV (PLWH).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05" y="1150157"/>
            <a:ext cx="16640925" cy="1143000"/>
          </a:xfrm>
        </p:spPr>
        <p:txBody>
          <a:bodyPr>
            <a:normAutofit/>
          </a:bodyPr>
          <a:lstStyle/>
          <a:p>
            <a:r>
              <a:rPr lang="en-US" sz="6000" b="1" dirty="0"/>
              <a:t>Methods</a:t>
            </a:r>
          </a:p>
        </p:txBody>
      </p:sp>
      <p:pic>
        <p:nvPicPr>
          <p:cNvPr id="13" name="Content Placeholder 12" descr="A red and yellow logo&#10;&#10;Description automatically generated">
            <a:extLst>
              <a:ext uri="{FF2B5EF4-FFF2-40B4-BE49-F238E27FC236}">
                <a16:creationId xmlns:a16="http://schemas.microsoft.com/office/drawing/2014/main" id="{0070DBA6-6797-6364-A281-421E3BD71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194" y="7358100"/>
            <a:ext cx="1030778" cy="10598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EEB767-B22A-97D6-D4B6-6AA6FACA535C}"/>
              </a:ext>
            </a:extLst>
          </p:cNvPr>
          <p:cNvSpPr txBox="1"/>
          <p:nvPr/>
        </p:nvSpPr>
        <p:spPr>
          <a:xfrm>
            <a:off x="1722640" y="2433911"/>
            <a:ext cx="13147764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phase 2a randomized, observer-blinded, multicenter study was conducted at 5 Aurum Clinical Research sites in Gauteng (3 sites) and North-West Province (2 sites).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PLWH who previously received one-dose of Ad26.CoV2.S, or two-doses of BNT162b2, or were unvaccinated with prior SARS-CoV-2 acquisition (study groups), received a single-dose of Ad26.CoV2.S [VAC31518,JNJ-78436735], BNT162b2 [COMIRNATY®] or SARS-CoV-2-rS-Protein-Nanoparticle [COVOVAX</a:t>
            </a:r>
            <a:r>
              <a:rPr lang="en-US" sz="2800" baseline="30000" dirty="0"/>
              <a:t>TM</a:t>
            </a:r>
            <a:r>
              <a:rPr lang="en-US" sz="2800" dirty="0"/>
              <a:t>] (study arms) at least 2-months post-vaccination.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PLWH were on antiretroviral therapy for al least 3 months, had a CD4 count &gt;100 cells/mm</a:t>
            </a:r>
            <a:r>
              <a:rPr lang="en-US" sz="2800" baseline="30000" dirty="0"/>
              <a:t>3</a:t>
            </a:r>
            <a:r>
              <a:rPr lang="en-US" sz="2800" dirty="0"/>
              <a:t> and a HIV viral load &lt;1000 copies/ml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Immunogenicity was evaluated pre- and two-weeks post-study vaccination.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The study design is illustrated in Figure 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723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0" y="1112147"/>
            <a:ext cx="16640925" cy="1143000"/>
          </a:xfrm>
        </p:spPr>
        <p:txBody>
          <a:bodyPr>
            <a:normAutofit/>
          </a:bodyPr>
          <a:lstStyle/>
          <a:p>
            <a:r>
              <a:rPr lang="en-US" sz="6000" b="1" dirty="0"/>
              <a:t>Methods – Study Design</a:t>
            </a:r>
          </a:p>
        </p:txBody>
      </p:sp>
      <p:pic>
        <p:nvPicPr>
          <p:cNvPr id="13" name="Content Placeholder 12" descr="A red and yellow logo&#10;&#10;Description automatically generated">
            <a:extLst>
              <a:ext uri="{FF2B5EF4-FFF2-40B4-BE49-F238E27FC236}">
                <a16:creationId xmlns:a16="http://schemas.microsoft.com/office/drawing/2014/main" id="{0070DBA6-6797-6364-A281-421E3BD71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194" y="7358100"/>
            <a:ext cx="1030778" cy="1059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956532-55D8-ACED-8805-1728FA6FE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1730" y="2334812"/>
            <a:ext cx="10784964" cy="66558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8BCD7C-DB39-F214-F7A5-79B2F3E96FB6}"/>
              </a:ext>
            </a:extLst>
          </p:cNvPr>
          <p:cNvSpPr txBox="1"/>
          <p:nvPr/>
        </p:nvSpPr>
        <p:spPr>
          <a:xfrm>
            <a:off x="7444071" y="8230130"/>
            <a:ext cx="2892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Figure A</a:t>
            </a:r>
            <a:endParaRPr lang="en-ZA" sz="2000" b="1" dirty="0"/>
          </a:p>
        </p:txBody>
      </p:sp>
    </p:spTree>
    <p:extLst>
      <p:ext uri="{BB962C8B-B14F-4D97-AF65-F5344CB8AC3E}">
        <p14:creationId xmlns:p14="http://schemas.microsoft.com/office/powerpoint/2010/main" val="338565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61" y="939824"/>
            <a:ext cx="16640925" cy="1143000"/>
          </a:xfrm>
        </p:spPr>
        <p:txBody>
          <a:bodyPr>
            <a:normAutofit/>
          </a:bodyPr>
          <a:lstStyle/>
          <a:p>
            <a:r>
              <a:rPr lang="en-US" sz="6000" b="1" dirty="0"/>
              <a:t>Recruitment Clinics and Challenges</a:t>
            </a:r>
          </a:p>
        </p:txBody>
      </p:sp>
      <p:pic>
        <p:nvPicPr>
          <p:cNvPr id="13" name="Content Placeholder 12" descr="A red and yellow logo&#10;&#10;Description automatically generated">
            <a:extLst>
              <a:ext uri="{FF2B5EF4-FFF2-40B4-BE49-F238E27FC236}">
                <a16:creationId xmlns:a16="http://schemas.microsoft.com/office/drawing/2014/main" id="{0070DBA6-6797-6364-A281-421E3BD71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194" y="7358100"/>
            <a:ext cx="1030778" cy="1059873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1D82E86-106D-2B4D-B0C8-3A4C910B8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277088"/>
              </p:ext>
            </p:extLst>
          </p:nvPr>
        </p:nvGraphicFramePr>
        <p:xfrm>
          <a:off x="866091" y="4983481"/>
          <a:ext cx="6745786" cy="3900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8215">
                  <a:extLst>
                    <a:ext uri="{9D8B030D-6E8A-4147-A177-3AD203B41FA5}">
                      <a16:colId xmlns:a16="http://schemas.microsoft.com/office/drawing/2014/main" val="705283281"/>
                    </a:ext>
                  </a:extLst>
                </a:gridCol>
                <a:gridCol w="3266294">
                  <a:extLst>
                    <a:ext uri="{9D8B030D-6E8A-4147-A177-3AD203B41FA5}">
                      <a16:colId xmlns:a16="http://schemas.microsoft.com/office/drawing/2014/main" val="2420643847"/>
                    </a:ext>
                  </a:extLst>
                </a:gridCol>
                <a:gridCol w="2811277">
                  <a:extLst>
                    <a:ext uri="{9D8B030D-6E8A-4147-A177-3AD203B41FA5}">
                      <a16:colId xmlns:a16="http://schemas.microsoft.com/office/drawing/2014/main" val="2816329382"/>
                    </a:ext>
                  </a:extLst>
                </a:gridCol>
              </a:tblGrid>
              <a:tr h="564116"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b="1" u="none" strike="noStrike" dirty="0">
                          <a:effectLst/>
                        </a:rPr>
                        <a:t> 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City of Johannesburg </a:t>
                      </a:r>
                      <a:endParaRPr lang="en-ZA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161794"/>
                  </a:ext>
                </a:extLst>
              </a:tr>
              <a:tr h="353955"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b="1" u="none" strike="noStrike">
                          <a:effectLst/>
                        </a:rPr>
                        <a:t>#</a:t>
                      </a:r>
                      <a:endParaRPr lang="en-ZA" sz="24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COJ Region A: 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COJ Region E: 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38763483"/>
                  </a:ext>
                </a:extLst>
              </a:tr>
              <a:tr h="353955"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u="none" strike="noStrike">
                          <a:effectLst/>
                        </a:rPr>
                        <a:t>1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u="none" strike="noStrike" dirty="0">
                          <a:effectLst/>
                        </a:rPr>
                        <a:t> </a:t>
                      </a:r>
                      <a:r>
                        <a:rPr lang="en-ZA" sz="2400" u="none" strike="noStrike" dirty="0" err="1">
                          <a:effectLst/>
                        </a:rPr>
                        <a:t>Bophelong</a:t>
                      </a:r>
                      <a:r>
                        <a:rPr lang="en-ZA" sz="2400" u="none" strike="noStrike" dirty="0">
                          <a:effectLst/>
                        </a:rPr>
                        <a:t> clinic 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u="none" strike="noStrike" dirty="0">
                          <a:effectLst/>
                        </a:rPr>
                        <a:t>4th Avenue Clinic 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80292199"/>
                  </a:ext>
                </a:extLst>
              </a:tr>
              <a:tr h="353955"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u="none" strike="noStrike">
                          <a:effectLst/>
                        </a:rPr>
                        <a:t>2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u="none" strike="noStrike" dirty="0">
                          <a:effectLst/>
                        </a:rPr>
                        <a:t> Ebony Park/ </a:t>
                      </a:r>
                      <a:r>
                        <a:rPr lang="en-ZA" sz="2400" u="none" strike="noStrike" dirty="0" err="1">
                          <a:effectLst/>
                        </a:rPr>
                        <a:t>Kaalfontein</a:t>
                      </a:r>
                      <a:endParaRPr lang="en-ZA" sz="24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en-ZA" sz="2400" u="none" strike="noStrike" dirty="0">
                          <a:effectLst/>
                        </a:rPr>
                        <a:t> clinic 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u="none" strike="noStrike" dirty="0">
                          <a:effectLst/>
                        </a:rPr>
                        <a:t>8th Avenue Clinic 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0868901"/>
                  </a:ext>
                </a:extLst>
              </a:tr>
              <a:tr h="353955"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u="none" strike="noStrike">
                          <a:effectLst/>
                        </a:rPr>
                        <a:t>3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u="none" strike="noStrike" dirty="0">
                          <a:effectLst/>
                        </a:rPr>
                        <a:t> ​</a:t>
                      </a:r>
                      <a:r>
                        <a:rPr lang="en-ZA" sz="2400" u="none" strike="noStrike" dirty="0" err="1">
                          <a:effectLst/>
                        </a:rPr>
                        <a:t>Hikhensile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u="none" strike="noStrike" dirty="0">
                          <a:effectLst/>
                        </a:rPr>
                        <a:t>River Park Clinic 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03044567"/>
                  </a:ext>
                </a:extLst>
              </a:tr>
              <a:tr h="353955"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u="none" strike="noStrike">
                          <a:effectLst/>
                        </a:rPr>
                        <a:t>4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u="none" strike="noStrike" dirty="0">
                          <a:effectLst/>
                        </a:rPr>
                        <a:t>Mpumelelo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u="none" strike="noStrike" dirty="0">
                          <a:effectLst/>
                        </a:rPr>
                        <a:t>Alex Health Centre clinic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32863314"/>
                  </a:ext>
                </a:extLst>
              </a:tr>
              <a:tr h="353955"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u="none" strike="noStrike">
                          <a:effectLst/>
                        </a:rPr>
                        <a:t>5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u="none" strike="noStrike" dirty="0">
                          <a:effectLst/>
                        </a:rPr>
                        <a:t>​Rabie Ridge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u="none" strike="noStrike" dirty="0">
                          <a:effectLst/>
                        </a:rPr>
                        <a:t> 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75283287"/>
                  </a:ext>
                </a:extLst>
              </a:tr>
              <a:tr h="353955"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u="none" strike="noStrike">
                          <a:effectLst/>
                        </a:rPr>
                        <a:t>6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u="none" strike="noStrike">
                          <a:effectLst/>
                        </a:rPr>
                        <a:t>Thuthukani</a:t>
                      </a:r>
                      <a:endParaRPr lang="en-ZA" sz="2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u="none" strike="noStrike" dirty="0">
                          <a:effectLst/>
                        </a:rPr>
                        <a:t> 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3434766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FD2AA00-5FE6-A861-4955-8024D5ACA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588304"/>
              </p:ext>
            </p:extLst>
          </p:nvPr>
        </p:nvGraphicFramePr>
        <p:xfrm>
          <a:off x="866091" y="2162398"/>
          <a:ext cx="6745785" cy="260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1744">
                  <a:extLst>
                    <a:ext uri="{9D8B030D-6E8A-4147-A177-3AD203B41FA5}">
                      <a16:colId xmlns:a16="http://schemas.microsoft.com/office/drawing/2014/main" val="336438913"/>
                    </a:ext>
                  </a:extLst>
                </a:gridCol>
                <a:gridCol w="2844041">
                  <a:extLst>
                    <a:ext uri="{9D8B030D-6E8A-4147-A177-3AD203B41FA5}">
                      <a16:colId xmlns:a16="http://schemas.microsoft.com/office/drawing/2014/main" val="1325558521"/>
                    </a:ext>
                  </a:extLst>
                </a:gridCol>
              </a:tblGrid>
              <a:tr h="352897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b="1" u="none" strike="noStrike" dirty="0">
                          <a:effectLst/>
                          <a:latin typeface="+mn-lt"/>
                        </a:rPr>
                        <a:t>District 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Clinics (N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30072624"/>
                  </a:ext>
                </a:extLst>
              </a:tr>
              <a:tr h="352897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City of Johannesburg </a:t>
                      </a:r>
                      <a:endParaRPr lang="en-ZA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ZA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42117935"/>
                  </a:ext>
                </a:extLst>
              </a:tr>
              <a:tr h="352897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u="none" strike="noStrike" dirty="0">
                          <a:effectLst/>
                          <a:latin typeface="+mn-lt"/>
                        </a:rPr>
                        <a:t>Tshwane 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u="none" strike="noStrike" dirty="0">
                          <a:effectLst/>
                          <a:latin typeface="+mn-lt"/>
                        </a:rPr>
                        <a:t>11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42810980"/>
                  </a:ext>
                </a:extLst>
              </a:tr>
              <a:tr h="352897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u="none" strike="noStrike" dirty="0">
                          <a:effectLst/>
                          <a:latin typeface="+mn-lt"/>
                        </a:rPr>
                        <a:t>Ekurhuleni 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34761432"/>
                  </a:ext>
                </a:extLst>
              </a:tr>
              <a:tr h="352897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u="none" strike="noStrike" dirty="0">
                          <a:effectLst/>
                          <a:latin typeface="+mn-lt"/>
                        </a:rPr>
                        <a:t>Bojanala 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u="none" strike="noStrike" dirty="0">
                          <a:effectLst/>
                          <a:latin typeface="+mn-lt"/>
                        </a:rPr>
                        <a:t>21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61300929"/>
                  </a:ext>
                </a:extLst>
              </a:tr>
              <a:tr h="352897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u="none" strike="noStrike" dirty="0">
                          <a:effectLst/>
                          <a:latin typeface="+mn-lt"/>
                        </a:rPr>
                        <a:t>Doctor Kenneth Kaunda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3509519"/>
                  </a:ext>
                </a:extLst>
              </a:tr>
              <a:tr h="352897"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u="none" strike="noStrike">
                          <a:effectLst/>
                          <a:latin typeface="+mn-lt"/>
                        </a:rPr>
                        <a:t>TOTAL </a:t>
                      </a:r>
                      <a:endParaRPr lang="en-ZA" sz="2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400" u="none" strike="noStrike" dirty="0">
                          <a:effectLst/>
                          <a:latin typeface="+mn-lt"/>
                        </a:rPr>
                        <a:t>72</a:t>
                      </a:r>
                      <a:endParaRPr lang="en-ZA" sz="2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3853493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685713F-045D-79FC-5BA5-86046331E6DC}"/>
              </a:ext>
            </a:extLst>
          </p:cNvPr>
          <p:cNvSpPr txBox="1"/>
          <p:nvPr/>
        </p:nvSpPr>
        <p:spPr>
          <a:xfrm>
            <a:off x="7716365" y="2082824"/>
            <a:ext cx="8549958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Aptos" panose="020B0004020202020204" pitchFamily="34" charset="0"/>
                <a:cs typeface="Aptos" panose="020B0004020202020204" pitchFamily="34" charset="0"/>
              </a:rPr>
              <a:t>Clinic-specific challenges: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i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ART records: </a:t>
            </a:r>
            <a:r>
              <a:rPr lang="en-ZA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Participants </a:t>
            </a:r>
            <a:r>
              <a:rPr lang="en-ZA" sz="2400" dirty="0">
                <a:ea typeface="Aptos" panose="020B0004020202020204" pitchFamily="34" charset="0"/>
                <a:cs typeface="Aptos" panose="020B0004020202020204" pitchFamily="34" charset="0"/>
              </a:rPr>
              <a:t>collected records from clinics. </a:t>
            </a:r>
          </a:p>
          <a:p>
            <a:r>
              <a:rPr lang="en-ZA" sz="2400" dirty="0">
                <a:ea typeface="Aptos" panose="020B0004020202020204" pitchFamily="34" charset="0"/>
                <a:cs typeface="Aptos" panose="020B0004020202020204" pitchFamily="34" charset="0"/>
              </a:rPr>
              <a:t>    Research staff were able to</a:t>
            </a:r>
            <a:r>
              <a:rPr lang="en-ZA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speak to the clinic managers where</a:t>
            </a:r>
          </a:p>
          <a:p>
            <a:r>
              <a:rPr lang="en-ZA" sz="2400" dirty="0">
                <a:ea typeface="Aptos" panose="020B0004020202020204" pitchFamily="34" charset="0"/>
                <a:cs typeface="Aptos" panose="020B0004020202020204" pitchFamily="34" charset="0"/>
              </a:rPr>
              <a:t>    </a:t>
            </a:r>
            <a:r>
              <a:rPr lang="en-ZA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required and obtain these summaries.</a:t>
            </a:r>
          </a:p>
          <a:p>
            <a:endParaRPr lang="en-ZA" sz="24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ea typeface="Aptos" panose="020B0004020202020204" pitchFamily="34" charset="0"/>
                <a:cs typeface="Aptos" panose="020B0004020202020204" pitchFamily="34" charset="0"/>
              </a:rPr>
              <a:t>ARV and family planning could not always be verified. </a:t>
            </a:r>
            <a:r>
              <a:rPr lang="en-ZA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Some participants kept ARVs in </a:t>
            </a:r>
            <a:r>
              <a:rPr lang="en-ZA" sz="2400" b="1" i="1" dirty="0">
                <a:ea typeface="Aptos" panose="020B0004020202020204" pitchFamily="34" charset="0"/>
                <a:cs typeface="Aptos" panose="020B0004020202020204" pitchFamily="34" charset="0"/>
              </a:rPr>
              <a:t>non-ARV </a:t>
            </a:r>
            <a:r>
              <a:rPr lang="en-ZA" sz="2400" b="1" i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bottles</a:t>
            </a:r>
            <a:r>
              <a:rPr lang="en-ZA" sz="2400" b="1" i="1" dirty="0"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ZA" sz="2400" dirty="0">
                <a:ea typeface="Aptos" panose="020B0004020202020204" pitchFamily="34" charset="0"/>
                <a:cs typeface="Aptos" panose="020B0004020202020204" pitchFamily="34" charset="0"/>
              </a:rPr>
              <a:t>for privacy.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ea typeface="Aptos" panose="020B0004020202020204" pitchFamily="34" charset="0"/>
                <a:cs typeface="Aptos" panose="020B0004020202020204" pitchFamily="34" charset="0"/>
              </a:rPr>
              <a:t>In the absence of clinic and family planning cards, some clinics wrote </a:t>
            </a:r>
            <a:r>
              <a:rPr lang="en-ZA" sz="2400" b="1" i="1" dirty="0">
                <a:ea typeface="Aptos" panose="020B0004020202020204" pitchFamily="34" charset="0"/>
                <a:cs typeface="Aptos" panose="020B0004020202020204" pitchFamily="34" charset="0"/>
              </a:rPr>
              <a:t>return dates for ARVs on non-ARV medication boxes</a:t>
            </a:r>
            <a:r>
              <a:rPr lang="en-ZA" sz="2400" b="1" dirty="0">
                <a:ea typeface="Aptos" panose="020B0004020202020204" pitchFamily="34" charset="0"/>
                <a:cs typeface="Aptos" panose="020B0004020202020204" pitchFamily="34" charset="0"/>
              </a:rPr>
              <a:t>, and </a:t>
            </a:r>
            <a:r>
              <a:rPr lang="en-ZA" sz="2400" b="1" i="1" dirty="0">
                <a:ea typeface="Aptos" panose="020B0004020202020204" pitchFamily="34" charset="0"/>
                <a:cs typeface="Aptos" panose="020B0004020202020204" pitchFamily="34" charset="0"/>
              </a:rPr>
              <a:t>FP and chronic medication return dates on ARV boxes</a:t>
            </a:r>
            <a:r>
              <a:rPr lang="en-ZA" sz="2400" dirty="0">
                <a:ea typeface="Aptos" panose="020B0004020202020204" pitchFamily="34" charset="0"/>
                <a:cs typeface="Aptos" panose="020B0004020202020204" pitchFamily="34" charset="0"/>
              </a:rPr>
              <a:t>. Reason for return not specified.</a:t>
            </a:r>
          </a:p>
          <a:p>
            <a:endParaRPr lang="en-ZA" sz="2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ZA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Study-specif</a:t>
            </a:r>
            <a:r>
              <a:rPr lang="en-ZA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Aptos" panose="020B0004020202020204" pitchFamily="34" charset="0"/>
                <a:cs typeface="Aptos" panose="020B0004020202020204" pitchFamily="34" charset="0"/>
              </a:rPr>
              <a:t>ic challenges:</a:t>
            </a:r>
            <a:endParaRPr lang="en-ZA" sz="2400" dirty="0">
              <a:solidFill>
                <a:schemeClr val="tx2">
                  <a:lumMod val="60000"/>
                  <a:lumOff val="40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Group 1 (Tembisa): Recruitment target for Janssen prior vaccine group  was not met as most clinics gave </a:t>
            </a:r>
            <a:r>
              <a:rPr lang="en-ZA" sz="240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Cominarty</a:t>
            </a:r>
            <a:r>
              <a:rPr lang="en-ZA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</a:p>
          <a:p>
            <a:endParaRPr lang="en-ZA" sz="2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Group 3: challenges with vaccine hesitancy and proof of prior SARS CoV2 infection (nucleocapsid positive)</a:t>
            </a:r>
            <a:endParaRPr lang="en-ZA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6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751" y="960420"/>
            <a:ext cx="16640925" cy="1143000"/>
          </a:xfrm>
        </p:spPr>
        <p:txBody>
          <a:bodyPr>
            <a:normAutofit/>
          </a:bodyPr>
          <a:lstStyle/>
          <a:p>
            <a:r>
              <a:rPr lang="en-US" sz="6000" b="1" dirty="0"/>
              <a:t>Results – Participants and Safety </a:t>
            </a:r>
          </a:p>
        </p:txBody>
      </p:sp>
      <p:pic>
        <p:nvPicPr>
          <p:cNvPr id="13" name="Content Placeholder 12" descr="A red and yellow logo&#10;&#10;Description automatically generated">
            <a:extLst>
              <a:ext uri="{FF2B5EF4-FFF2-40B4-BE49-F238E27FC236}">
                <a16:creationId xmlns:a16="http://schemas.microsoft.com/office/drawing/2014/main" id="{0070DBA6-6797-6364-A281-421E3BD71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194" y="7358100"/>
            <a:ext cx="1030778" cy="10598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467674-CD9F-C8F8-8BC5-77A131F6E098}"/>
              </a:ext>
            </a:extLst>
          </p:cNvPr>
          <p:cNvSpPr txBox="1"/>
          <p:nvPr/>
        </p:nvSpPr>
        <p:spPr>
          <a:xfrm>
            <a:off x="1551444" y="2482694"/>
            <a:ext cx="13147764" cy="552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371736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Participants</a:t>
            </a:r>
          </a:p>
          <a:p>
            <a:pPr marL="457200" marR="0" lvl="0" indent="-457200" algn="just" defTabSz="371736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July 2022 and February 2023, of 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599 PLWH enrolled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258 and 254 were previously vaccinated with Ad26.CoV2.S and BNT162b2 respectively and 87 were unvaccinated. </a:t>
            </a:r>
          </a:p>
          <a:p>
            <a:pPr marL="457200" marR="0" lvl="0" indent="-457200" algn="just" defTabSz="371736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mean participant age was 43 years, 65.8% were female, 99.7% were Black African, 88.1% were virally suppressed, and median CD4 count was 764 (IQR 545-1008)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cells/mm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371736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371736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Safety</a:t>
            </a:r>
          </a:p>
          <a:p>
            <a:pPr marL="457200" marR="0" lvl="0" indent="-457200" algn="just" defTabSz="371736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reactions were reported in 19.4%, 34.5% and 12.3% and systemic reactions in 35.4%, 37.4% and 28.7% of participants in the Ad26.CoV2.S, BNT162b2 and SARS-CoV-2-rS-Protein-Nanoparticle arms respectively. </a:t>
            </a:r>
          </a:p>
          <a:p>
            <a:pPr marL="457200" marR="0" lvl="0" indent="-457200" algn="just" defTabSz="371736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Overall 96.7% of local and systemic reactions were mild to moderate. </a:t>
            </a:r>
          </a:p>
          <a:p>
            <a:pPr marL="457200" marR="0" lvl="0" indent="-457200" algn="just" defTabSz="371736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were 30 unsolicited adverse events within 28-days of vaccination, 97% were mild to moderate. </a:t>
            </a:r>
          </a:p>
        </p:txBody>
      </p:sp>
    </p:spTree>
    <p:extLst>
      <p:ext uri="{BB962C8B-B14F-4D97-AF65-F5344CB8AC3E}">
        <p14:creationId xmlns:p14="http://schemas.microsoft.com/office/powerpoint/2010/main" val="176447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15" y="912190"/>
            <a:ext cx="16640925" cy="1143000"/>
          </a:xfrm>
        </p:spPr>
        <p:txBody>
          <a:bodyPr>
            <a:normAutofit/>
          </a:bodyPr>
          <a:lstStyle/>
          <a:p>
            <a:r>
              <a:rPr lang="en-US" sz="6000" b="1" dirty="0"/>
              <a:t>Results – Antibody Responses</a:t>
            </a:r>
          </a:p>
        </p:txBody>
      </p:sp>
      <p:pic>
        <p:nvPicPr>
          <p:cNvPr id="13" name="Content Placeholder 12" descr="A red and yellow logo&#10;&#10;Description automatically generated">
            <a:extLst>
              <a:ext uri="{FF2B5EF4-FFF2-40B4-BE49-F238E27FC236}">
                <a16:creationId xmlns:a16="http://schemas.microsoft.com/office/drawing/2014/main" id="{0070DBA6-6797-6364-A281-421E3BD71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194" y="7358100"/>
            <a:ext cx="1030778" cy="1059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F0FCE1-A69C-B2B4-6DC4-AE6640E6C0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978" y="2054101"/>
            <a:ext cx="9115688" cy="66230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BB6FC7-6B16-88FE-05CB-E877F07E3E13}"/>
              </a:ext>
            </a:extLst>
          </p:cNvPr>
          <p:cNvSpPr txBox="1"/>
          <p:nvPr/>
        </p:nvSpPr>
        <p:spPr>
          <a:xfrm>
            <a:off x="9312270" y="1932353"/>
            <a:ext cx="6016069" cy="715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371736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The Geometric Mean Fold Change (GMFC) in ELISA SARS-CoV-2 spike-binding antibody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titres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between baseline and day 15 in each arm was: Ad26.CoV2.S (2.2 [1.9-2.5]), BNT162b2 (7.3 [6.4-8.2]), and SARS-CoV-2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rS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-Protein-Nanoparticle (3.7 [3.3-4.2]).</a:t>
            </a:r>
          </a:p>
          <a:p>
            <a:pPr marR="0" lvl="0" algn="just" defTabSz="371736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371736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The Geometric Mean Fold Change (GMFC) neutralizing antibody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titres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using a VSV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pseudovirus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assay was 2.6 (2.2-3.0), 10.2 (8.7-11.8) and 4.5 (3.8-5.3) respectively. </a:t>
            </a:r>
          </a:p>
          <a:p>
            <a:pPr marR="0" lvl="0" algn="just" defTabSz="371736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371736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Antibody responses stratified by prior vaccination group are shown in Figure B. </a:t>
            </a:r>
          </a:p>
          <a:p>
            <a:pPr marL="457200" marR="0" lvl="0" indent="-457200" algn="just" defTabSz="371736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1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371736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BNT162b2 showed a higher fold change.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4AEBDE-1502-B0DD-9E2A-EEBA29719B87}"/>
              </a:ext>
            </a:extLst>
          </p:cNvPr>
          <p:cNvSpPr txBox="1"/>
          <p:nvPr/>
        </p:nvSpPr>
        <p:spPr>
          <a:xfrm>
            <a:off x="4401815" y="8655399"/>
            <a:ext cx="2892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Figure B</a:t>
            </a:r>
            <a:endParaRPr lang="en-ZA" sz="2000" b="1" dirty="0"/>
          </a:p>
        </p:txBody>
      </p:sp>
    </p:spTree>
    <p:extLst>
      <p:ext uri="{BB962C8B-B14F-4D97-AF65-F5344CB8AC3E}">
        <p14:creationId xmlns:p14="http://schemas.microsoft.com/office/powerpoint/2010/main" val="185402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15" y="912190"/>
            <a:ext cx="16640925" cy="1143000"/>
          </a:xfrm>
        </p:spPr>
        <p:txBody>
          <a:bodyPr>
            <a:normAutofit/>
          </a:bodyPr>
          <a:lstStyle/>
          <a:p>
            <a:r>
              <a:rPr lang="en-US" sz="6000" b="1" dirty="0"/>
              <a:t>Results – T Cell Responses</a:t>
            </a:r>
          </a:p>
        </p:txBody>
      </p:sp>
      <p:pic>
        <p:nvPicPr>
          <p:cNvPr id="13" name="Content Placeholder 12" descr="A red and yellow logo&#10;&#10;Description automatically generated">
            <a:extLst>
              <a:ext uri="{FF2B5EF4-FFF2-40B4-BE49-F238E27FC236}">
                <a16:creationId xmlns:a16="http://schemas.microsoft.com/office/drawing/2014/main" id="{0070DBA6-6797-6364-A281-421E3BD71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194" y="7358100"/>
            <a:ext cx="1030778" cy="10598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BB6FC7-6B16-88FE-05CB-E877F07E3E13}"/>
              </a:ext>
            </a:extLst>
          </p:cNvPr>
          <p:cNvSpPr txBox="1"/>
          <p:nvPr/>
        </p:nvSpPr>
        <p:spPr>
          <a:xfrm>
            <a:off x="427908" y="2064581"/>
            <a:ext cx="7039691" cy="5011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37173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i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 defTabSz="37173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The proportion of participants with CD4+ T-cell responses by intracellular cytokine staining at day 15 was 98.2%, 99.4% and 100% in the Ad26.CoV2.S, BNT162b2 and SARS-CoV-2-rS-Protein-Nanoparticle arms respectively.</a:t>
            </a:r>
          </a:p>
          <a:p>
            <a:pPr algn="just" defTabSz="37173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2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 defTabSz="37173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CD8+ T-cell responses were 64.1%, 66.3% and 46.3%. </a:t>
            </a:r>
          </a:p>
          <a:p>
            <a:pPr algn="just" defTabSz="37173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2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 defTabSz="37173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CD4+/CD8+ responses are shown in Figure C.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32E8F7-FAF2-DCDC-5EF7-807214DAE7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7750" y="2554590"/>
            <a:ext cx="7992562" cy="48035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B9617FF-3B65-4290-6B26-2DE179B58BDF}"/>
              </a:ext>
            </a:extLst>
          </p:cNvPr>
          <p:cNvSpPr txBox="1"/>
          <p:nvPr/>
        </p:nvSpPr>
        <p:spPr>
          <a:xfrm>
            <a:off x="11238892" y="7496712"/>
            <a:ext cx="2892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Figure C</a:t>
            </a:r>
            <a:endParaRPr lang="en-ZA" sz="2000" b="1" dirty="0"/>
          </a:p>
        </p:txBody>
      </p:sp>
    </p:spTree>
    <p:extLst>
      <p:ext uri="{BB962C8B-B14F-4D97-AF65-F5344CB8AC3E}">
        <p14:creationId xmlns:p14="http://schemas.microsoft.com/office/powerpoint/2010/main" val="4235090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/>
          </a:bodyPr>
          <a:lstStyle/>
          <a:p>
            <a:r>
              <a:rPr lang="en-US" sz="6000" b="1" dirty="0"/>
              <a:t>Conclusion</a:t>
            </a:r>
          </a:p>
        </p:txBody>
      </p:sp>
      <p:pic>
        <p:nvPicPr>
          <p:cNvPr id="13" name="Content Placeholder 12" descr="A red and yellow logo&#10;&#10;Description automatically generated">
            <a:extLst>
              <a:ext uri="{FF2B5EF4-FFF2-40B4-BE49-F238E27FC236}">
                <a16:creationId xmlns:a16="http://schemas.microsoft.com/office/drawing/2014/main" id="{0070DBA6-6797-6364-A281-421E3BD71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194" y="7358100"/>
            <a:ext cx="1030778" cy="10598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2F4F39-37AF-EA93-BC0E-5295F5222429}"/>
              </a:ext>
            </a:extLst>
          </p:cNvPr>
          <p:cNvSpPr txBox="1"/>
          <p:nvPr/>
        </p:nvSpPr>
        <p:spPr>
          <a:xfrm>
            <a:off x="2209800" y="3149108"/>
            <a:ext cx="131477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  <a:ea typeface="IAS Ribbon Sans Bold" pitchFamily="2" charset="0"/>
              </a:rPr>
              <a:t>Among PLWH, whether previously vaccinated, or unvaccinated with prior SARS-CoV-2 acquisition, Ad26.CoV2.S, BNT162b2 and SARS-CoV-2-rS-Protein-Nanoparticle were well tolerated.</a:t>
            </a:r>
          </a:p>
          <a:p>
            <a:endParaRPr lang="en-US" altLang="en-US" sz="2800" dirty="0">
              <a:latin typeface="+mj-lt"/>
              <a:ea typeface="IAS Ribbon Sans Bold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Single dose and mixed SARS-CoV-2 vaccine strategies induce significant antibody and CD4+/CD8+ responses 2 weeks post vaccination.</a:t>
            </a:r>
            <a:endParaRPr lang="en-Z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47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976</Words>
  <Application>Microsoft Office PowerPoint</Application>
  <PresentationFormat>Custom</PresentationFormat>
  <Paragraphs>150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Josefin Sans</vt:lpstr>
      <vt:lpstr>Calibri</vt:lpstr>
      <vt:lpstr>Arial</vt:lpstr>
      <vt:lpstr>Aptos</vt:lpstr>
      <vt:lpstr>Montserrat Ultra-Bold</vt:lpstr>
      <vt:lpstr>Office Theme</vt:lpstr>
      <vt:lpstr>Safety and immunogenicity of a single dose of COVID-19 vaccine: Ad26.CoV2.S, BNT162b2 or SARS-CoV-2 rS-Protein-Nanoparticle in previously vaccinated and unvaccinated adults living with HIV in South Africa</vt:lpstr>
      <vt:lpstr>Background</vt:lpstr>
      <vt:lpstr>Methods</vt:lpstr>
      <vt:lpstr>Methods – Study Design</vt:lpstr>
      <vt:lpstr>Recruitment Clinics and Challenges</vt:lpstr>
      <vt:lpstr>Results – Participants and Safety </vt:lpstr>
      <vt:lpstr>Results – Antibody Responses</vt:lpstr>
      <vt:lpstr>Results – T Cell Responses</vt:lpstr>
      <vt:lpstr>Conclusion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Title Slide</dc:title>
  <dc:creator>Vaneshree Govender</dc:creator>
  <cp:lastModifiedBy>Vaneshree Govender</cp:lastModifiedBy>
  <cp:revision>3</cp:revision>
  <dcterms:created xsi:type="dcterms:W3CDTF">2006-08-16T00:00:00Z</dcterms:created>
  <dcterms:modified xsi:type="dcterms:W3CDTF">2024-08-21T07:44:28Z</dcterms:modified>
  <dc:identifier>DAGBbZIf2EI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4daea6-594f-49b0-ba2d-2a5c2b24ae75_Enabled">
    <vt:lpwstr>true</vt:lpwstr>
  </property>
  <property fmtid="{D5CDD505-2E9C-101B-9397-08002B2CF9AE}" pid="3" name="MSIP_Label_c84daea6-594f-49b0-ba2d-2a5c2b24ae75_SetDate">
    <vt:lpwstr>2024-08-20T09:03:53Z</vt:lpwstr>
  </property>
  <property fmtid="{D5CDD505-2E9C-101B-9397-08002B2CF9AE}" pid="4" name="MSIP_Label_c84daea6-594f-49b0-ba2d-2a5c2b24ae75_Method">
    <vt:lpwstr>Privileged</vt:lpwstr>
  </property>
  <property fmtid="{D5CDD505-2E9C-101B-9397-08002B2CF9AE}" pid="5" name="MSIP_Label_c84daea6-594f-49b0-ba2d-2a5c2b24ae75_Name">
    <vt:lpwstr>defa4170-0d19-0005-0001-bc88714345d2</vt:lpwstr>
  </property>
  <property fmtid="{D5CDD505-2E9C-101B-9397-08002B2CF9AE}" pid="6" name="MSIP_Label_c84daea6-594f-49b0-ba2d-2a5c2b24ae75_SiteId">
    <vt:lpwstr>70682427-7a66-4bae-9f42-f702a8ba8b2a</vt:lpwstr>
  </property>
  <property fmtid="{D5CDD505-2E9C-101B-9397-08002B2CF9AE}" pid="7" name="MSIP_Label_c84daea6-594f-49b0-ba2d-2a5c2b24ae75_ActionId">
    <vt:lpwstr>9d414c16-73e6-423a-82e1-966c77b79b76</vt:lpwstr>
  </property>
  <property fmtid="{D5CDD505-2E9C-101B-9397-08002B2CF9AE}" pid="8" name="MSIP_Label_c84daea6-594f-49b0-ba2d-2a5c2b24ae75_ContentBits">
    <vt:lpwstr>0</vt:lpwstr>
  </property>
</Properties>
</file>