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9" r:id="rId3"/>
    <p:sldId id="262" r:id="rId4"/>
    <p:sldId id="260" r:id="rId5"/>
    <p:sldId id="261" r:id="rId6"/>
    <p:sldId id="263" r:id="rId7"/>
    <p:sldId id="264" r:id="rId8"/>
    <p:sldId id="265" r:id="rId9"/>
    <p:sldId id="268" r:id="rId10"/>
    <p:sldId id="267" r:id="rId11"/>
    <p:sldId id="266" r:id="rId12"/>
  </p:sldIdLst>
  <p:sldSz cx="18288000" cy="10287000"/>
  <p:notesSz cx="6858000" cy="9144000"/>
  <p:embeddedFontLst>
    <p:embeddedFont>
      <p:font typeface="Josefin Sans" pitchFamily="2" charset="0"/>
      <p:regular r:id="rId13"/>
    </p:embeddedFont>
    <p:embeddedFont>
      <p:font typeface="Montserrat Ultra-Bold" panose="020B0604020202020204" charset="0"/>
      <p:regular r:id="rId14"/>
      <p:bold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94589" autoAdjust="0"/>
  </p:normalViewPr>
  <p:slideViewPr>
    <p:cSldViewPr>
      <p:cViewPr varScale="1">
        <p:scale>
          <a:sx n="42" d="100"/>
          <a:sy n="42" d="100"/>
        </p:scale>
        <p:origin x="30"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sakane Lavish Mageza" userId="3093d22a0ceb0818" providerId="LiveId" clId="{B596C5F1-BCFD-4150-A8F8-2715D45FDA4B}"/>
    <pc:docChg chg="undo redo custSel modSld">
      <pc:chgData name="Tsakane Lavish Mageza" userId="3093d22a0ceb0818" providerId="LiveId" clId="{B596C5F1-BCFD-4150-A8F8-2715D45FDA4B}" dt="2024-08-28T06:48:27.277" v="150" actId="20577"/>
      <pc:docMkLst>
        <pc:docMk/>
      </pc:docMkLst>
      <pc:sldChg chg="modSp mod">
        <pc:chgData name="Tsakane Lavish Mageza" userId="3093d22a0ceb0818" providerId="LiveId" clId="{B596C5F1-BCFD-4150-A8F8-2715D45FDA4B}" dt="2024-08-27T20:28:15.996" v="145" actId="20577"/>
        <pc:sldMkLst>
          <pc:docMk/>
          <pc:sldMk cId="0" sldId="256"/>
        </pc:sldMkLst>
        <pc:spChg chg="mod">
          <ac:chgData name="Tsakane Lavish Mageza" userId="3093d22a0ceb0818" providerId="LiveId" clId="{B596C5F1-BCFD-4150-A8F8-2715D45FDA4B}" dt="2024-08-27T20:28:15.996" v="145" actId="20577"/>
          <ac:spMkLst>
            <pc:docMk/>
            <pc:sldMk cId="0" sldId="256"/>
            <ac:spMk id="12" creationId="{F1F19105-7E69-742F-8A31-59279A138F5E}"/>
          </ac:spMkLst>
        </pc:spChg>
      </pc:sldChg>
      <pc:sldChg chg="modSp mod">
        <pc:chgData name="Tsakane Lavish Mageza" userId="3093d22a0ceb0818" providerId="LiveId" clId="{B596C5F1-BCFD-4150-A8F8-2715D45FDA4B}" dt="2024-08-27T19:55:39.764" v="12" actId="255"/>
        <pc:sldMkLst>
          <pc:docMk/>
          <pc:sldMk cId="0" sldId="259"/>
        </pc:sldMkLst>
        <pc:spChg chg="mod">
          <ac:chgData name="Tsakane Lavish Mageza" userId="3093d22a0ceb0818" providerId="LiveId" clId="{B596C5F1-BCFD-4150-A8F8-2715D45FDA4B}" dt="2024-08-27T19:55:39.764" v="12" actId="255"/>
          <ac:spMkLst>
            <pc:docMk/>
            <pc:sldMk cId="0" sldId="259"/>
            <ac:spMk id="12" creationId="{26A4406C-3ECD-0A0C-2CC0-A2565277C341}"/>
          </ac:spMkLst>
        </pc:spChg>
      </pc:sldChg>
      <pc:sldChg chg="modSp mod">
        <pc:chgData name="Tsakane Lavish Mageza" userId="3093d22a0ceb0818" providerId="LiveId" clId="{B596C5F1-BCFD-4150-A8F8-2715D45FDA4B}" dt="2024-08-28T06:48:02.006" v="146" actId="20577"/>
        <pc:sldMkLst>
          <pc:docMk/>
          <pc:sldMk cId="0" sldId="260"/>
        </pc:sldMkLst>
        <pc:spChg chg="mod">
          <ac:chgData name="Tsakane Lavish Mageza" userId="3093d22a0ceb0818" providerId="LiveId" clId="{B596C5F1-BCFD-4150-A8F8-2715D45FDA4B}" dt="2024-08-28T06:48:02.006" v="146" actId="20577"/>
          <ac:spMkLst>
            <pc:docMk/>
            <pc:sldMk cId="0" sldId="260"/>
            <ac:spMk id="12" creationId="{26A4406C-3ECD-0A0C-2CC0-A2565277C341}"/>
          </ac:spMkLst>
        </pc:spChg>
      </pc:sldChg>
      <pc:sldChg chg="modSp mod">
        <pc:chgData name="Tsakane Lavish Mageza" userId="3093d22a0ceb0818" providerId="LiveId" clId="{B596C5F1-BCFD-4150-A8F8-2715D45FDA4B}" dt="2024-08-28T06:48:27.277" v="150" actId="20577"/>
        <pc:sldMkLst>
          <pc:docMk/>
          <pc:sldMk cId="0" sldId="261"/>
        </pc:sldMkLst>
        <pc:spChg chg="mod">
          <ac:chgData name="Tsakane Lavish Mageza" userId="3093d22a0ceb0818" providerId="LiveId" clId="{B596C5F1-BCFD-4150-A8F8-2715D45FDA4B}" dt="2024-08-28T06:48:27.277" v="150" actId="20577"/>
          <ac:spMkLst>
            <pc:docMk/>
            <pc:sldMk cId="0" sldId="261"/>
            <ac:spMk id="19" creationId="{26A3E921-01FD-8D42-A465-835CC33A8C69}"/>
          </ac:spMkLst>
        </pc:spChg>
      </pc:sldChg>
      <pc:sldChg chg="modSp mod">
        <pc:chgData name="Tsakane Lavish Mageza" userId="3093d22a0ceb0818" providerId="LiveId" clId="{B596C5F1-BCFD-4150-A8F8-2715D45FDA4B}" dt="2024-08-27T19:50:54.706" v="6" actId="20577"/>
        <pc:sldMkLst>
          <pc:docMk/>
          <pc:sldMk cId="0" sldId="262"/>
        </pc:sldMkLst>
        <pc:spChg chg="mod">
          <ac:chgData name="Tsakane Lavish Mageza" userId="3093d22a0ceb0818" providerId="LiveId" clId="{B596C5F1-BCFD-4150-A8F8-2715D45FDA4B}" dt="2024-08-27T19:50:54.706" v="6" actId="20577"/>
          <ac:spMkLst>
            <pc:docMk/>
            <pc:sldMk cId="0" sldId="262"/>
            <ac:spMk id="12" creationId="{26A4406C-3ECD-0A0C-2CC0-A2565277C341}"/>
          </ac:spMkLst>
        </pc:spChg>
      </pc:sldChg>
      <pc:sldChg chg="modSp mod">
        <pc:chgData name="Tsakane Lavish Mageza" userId="3093d22a0ceb0818" providerId="LiveId" clId="{B596C5F1-BCFD-4150-A8F8-2715D45FDA4B}" dt="2024-08-27T20:17:55.325" v="122" actId="20577"/>
        <pc:sldMkLst>
          <pc:docMk/>
          <pc:sldMk cId="2845153828" sldId="263"/>
        </pc:sldMkLst>
        <pc:spChg chg="mod">
          <ac:chgData name="Tsakane Lavish Mageza" userId="3093d22a0ceb0818" providerId="LiveId" clId="{B596C5F1-BCFD-4150-A8F8-2715D45FDA4B}" dt="2024-08-27T20:17:55.325" v="122" actId="20577"/>
          <ac:spMkLst>
            <pc:docMk/>
            <pc:sldMk cId="2845153828" sldId="263"/>
            <ac:spMk id="14" creationId="{038055D9-C779-9437-C0B1-06FA14404033}"/>
          </ac:spMkLst>
        </pc:spChg>
      </pc:sldChg>
      <pc:sldChg chg="modSp mod">
        <pc:chgData name="Tsakane Lavish Mageza" userId="3093d22a0ceb0818" providerId="LiveId" clId="{B596C5F1-BCFD-4150-A8F8-2715D45FDA4B}" dt="2024-08-27T20:04:45.282" v="17" actId="20577"/>
        <pc:sldMkLst>
          <pc:docMk/>
          <pc:sldMk cId="3376749856" sldId="267"/>
        </pc:sldMkLst>
        <pc:spChg chg="mod">
          <ac:chgData name="Tsakane Lavish Mageza" userId="3093d22a0ceb0818" providerId="LiveId" clId="{B596C5F1-BCFD-4150-A8F8-2715D45FDA4B}" dt="2024-08-27T20:04:45.282" v="17" actId="20577"/>
          <ac:spMkLst>
            <pc:docMk/>
            <pc:sldMk cId="3376749856" sldId="267"/>
            <ac:spMk id="12" creationId="{26A4406C-3ECD-0A0C-2CC0-A2565277C341}"/>
          </ac:spMkLst>
        </pc:spChg>
      </pc:sldChg>
      <pc:sldChg chg="modSp mod">
        <pc:chgData name="Tsakane Lavish Mageza" userId="3093d22a0ceb0818" providerId="LiveId" clId="{B596C5F1-BCFD-4150-A8F8-2715D45FDA4B}" dt="2024-08-27T20:24:14.809" v="136" actId="20577"/>
        <pc:sldMkLst>
          <pc:docMk/>
          <pc:sldMk cId="3272499984" sldId="268"/>
        </pc:sldMkLst>
        <pc:spChg chg="mod">
          <ac:chgData name="Tsakane Lavish Mageza" userId="3093d22a0ceb0818" providerId="LiveId" clId="{B596C5F1-BCFD-4150-A8F8-2715D45FDA4B}" dt="2024-08-27T20:24:14.809" v="136" actId="20577"/>
          <ac:spMkLst>
            <pc:docMk/>
            <pc:sldMk cId="3272499984" sldId="268"/>
            <ac:spMk id="14" creationId="{D22E4619-A036-A20E-02D1-7AEBD28BF63B}"/>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sv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sv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sv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sv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908230"/>
            <a:ext cx="16225843" cy="1153795"/>
          </a:xfrm>
          <a:prstGeom prst="rect">
            <a:avLst/>
          </a:prstGeom>
        </p:spPr>
        <p:txBody>
          <a:bodyPr lIns="0" tIns="0" rIns="0" bIns="0" rtlCol="0" anchor="t">
            <a:spAutoFit/>
          </a:bodyPr>
          <a:lstStyle/>
          <a:p>
            <a:pPr algn="l">
              <a:lnSpc>
                <a:spcPts val="9379"/>
              </a:lnSpc>
            </a:pPr>
            <a:r>
              <a:rPr lang="en-US" sz="6699">
                <a:solidFill>
                  <a:srgbClr val="DCB05B"/>
                </a:solidFill>
                <a:latin typeface="Montserrat Ultra-Bold"/>
              </a:rPr>
              <a:t>JOHANNESBURG HEALTH DISTRICT </a:t>
            </a:r>
          </a:p>
        </p:txBody>
      </p:sp>
      <p:sp>
        <p:nvSpPr>
          <p:cNvPr id="3" name="TextBox 3"/>
          <p:cNvSpPr txBox="1"/>
          <p:nvPr/>
        </p:nvSpPr>
        <p:spPr>
          <a:xfrm>
            <a:off x="2160225" y="2088932"/>
            <a:ext cx="13962793" cy="1153795"/>
          </a:xfrm>
          <a:prstGeom prst="rect">
            <a:avLst/>
          </a:prstGeom>
        </p:spPr>
        <p:txBody>
          <a:bodyPr lIns="0" tIns="0" rIns="0" bIns="0" rtlCol="0" anchor="t">
            <a:spAutoFit/>
          </a:bodyPr>
          <a:lstStyle/>
          <a:p>
            <a:pPr algn="r">
              <a:lnSpc>
                <a:spcPts val="9379"/>
              </a:lnSpc>
            </a:pPr>
            <a:r>
              <a:rPr lang="en-US" sz="6699">
                <a:solidFill>
                  <a:srgbClr val="0063A0"/>
                </a:solidFill>
                <a:latin typeface="Montserrat Ultra-Bold"/>
              </a:rPr>
              <a:t>2024 RESEARCH CONFERENCE</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2">
              <a:alphaModFix amt="37000"/>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4"/>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5">
              <a:alphaModFix amt="43999"/>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7"/>
            <a:stretch>
              <a:fillRect/>
            </a:stretch>
          </a:blipFill>
        </p:spPr>
        <p:txBody>
          <a:bodyPr/>
          <a:lstStyle/>
          <a:p>
            <a:endParaRPr lang="en-US"/>
          </a:p>
        </p:txBody>
      </p:sp>
      <p:sp>
        <p:nvSpPr>
          <p:cNvPr id="9" name="Freeform 9"/>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DCB05B"/>
                </a:solidFill>
                <a:latin typeface="Josefin Sans"/>
              </a:rPr>
              <a:t>#JoburgResearch2024</a:t>
            </a:r>
          </a:p>
        </p:txBody>
      </p:sp>
      <p:sp>
        <p:nvSpPr>
          <p:cNvPr id="11" name="Title 10">
            <a:extLst>
              <a:ext uri="{FF2B5EF4-FFF2-40B4-BE49-F238E27FC236}">
                <a16:creationId xmlns:a16="http://schemas.microsoft.com/office/drawing/2014/main" id="{ED3E32D4-2941-4187-1E23-42A1CE7EFAB7}"/>
              </a:ext>
            </a:extLst>
          </p:cNvPr>
          <p:cNvSpPr>
            <a:spLocks noGrp="1"/>
          </p:cNvSpPr>
          <p:nvPr>
            <p:ph type="ctrTitle"/>
          </p:nvPr>
        </p:nvSpPr>
        <p:spPr>
          <a:xfrm>
            <a:off x="4114800" y="3875362"/>
            <a:ext cx="7772400" cy="1470025"/>
          </a:xfrm>
        </p:spPr>
        <p:txBody>
          <a:bodyPr>
            <a:normAutofit/>
          </a:bodyPr>
          <a:lstStyle/>
          <a:p>
            <a:r>
              <a:rPr lang="en-US" dirty="0"/>
              <a:t>Presenter : Tsakane Mageza</a:t>
            </a:r>
            <a:br>
              <a:rPr lang="en-US" dirty="0"/>
            </a:br>
            <a:endParaRPr lang="en-US" dirty="0"/>
          </a:p>
        </p:txBody>
      </p:sp>
      <p:sp>
        <p:nvSpPr>
          <p:cNvPr id="12" name="Subtitle 11">
            <a:extLst>
              <a:ext uri="{FF2B5EF4-FFF2-40B4-BE49-F238E27FC236}">
                <a16:creationId xmlns:a16="http://schemas.microsoft.com/office/drawing/2014/main" id="{F1F19105-7E69-742F-8A31-59279A138F5E}"/>
              </a:ext>
            </a:extLst>
          </p:cNvPr>
          <p:cNvSpPr>
            <a:spLocks noGrp="1"/>
          </p:cNvSpPr>
          <p:nvPr>
            <p:ph type="subTitle" idx="1"/>
          </p:nvPr>
        </p:nvSpPr>
        <p:spPr>
          <a:xfrm>
            <a:off x="1447800" y="4875689"/>
            <a:ext cx="12268200" cy="2620766"/>
          </a:xfrm>
        </p:spPr>
        <p:txBody>
          <a:bodyPr>
            <a:normAutofit/>
          </a:bodyPr>
          <a:lstStyle/>
          <a:p>
            <a:br>
              <a:rPr lang="en-US" b="1"/>
            </a:br>
            <a:r>
              <a:rPr lang="en-US" b="1"/>
              <a:t>Title : </a:t>
            </a:r>
            <a:r>
              <a:rPr lang="en-US" b="1" dirty="0"/>
              <a:t>Relationship between sense of coherence. work engagement and Counterproductive work behavior</a:t>
            </a:r>
          </a:p>
          <a:p>
            <a:r>
              <a:rPr lang="en-US" b="1" dirty="0"/>
              <a:t> Date: 28 August 2024</a:t>
            </a:r>
          </a:p>
          <a:p>
            <a:endParaRPr lang="en-US"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lstStyle/>
          <a:p>
            <a:r>
              <a:rPr lang="en-US" dirty="0"/>
              <a:t>Recommendation </a:t>
            </a:r>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820907" y="3009900"/>
            <a:ext cx="16640924" cy="5667257"/>
          </a:xfrm>
        </p:spPr>
        <p:txBody>
          <a:bodyPr>
            <a:normAutofit/>
          </a:bodyPr>
          <a:lstStyle/>
          <a:p>
            <a:pPr algn="just"/>
            <a:r>
              <a:rPr lang="en-US" sz="3600" kern="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To establish a supportive work environment by addressing workplace stress, promoting work-life balance, and fostering inclusivity and support. Encouraging a strong sense of coherence among employees can help them better manage stress and contribute positively to the organisational culture</a:t>
            </a:r>
          </a:p>
          <a:p>
            <a:pPr algn="just"/>
            <a:r>
              <a:rPr lang="en-US" sz="3600" dirty="0">
                <a:latin typeface="Calibri" panose="020F0502020204030204" pitchFamily="34" charset="0"/>
                <a:ea typeface="Calibri" panose="020F0502020204030204" pitchFamily="34" charset="0"/>
                <a:cs typeface="Calibri" panose="020F0502020204030204" pitchFamily="34" charset="0"/>
              </a:rPr>
              <a:t>Develop comprehensive initiatives that support employees' mental and emotional health. Accessing mental health resources, counselling services, and wellness programs can reduce counterproductive work behavior and enhance overall work engagement. Tailored programs that consider the workforce's specific needs can create a more resilient and satisfied employee base.</a:t>
            </a:r>
          </a:p>
        </p:txBody>
      </p:sp>
    </p:spTree>
    <p:extLst>
      <p:ext uri="{BB962C8B-B14F-4D97-AF65-F5344CB8AC3E}">
        <p14:creationId xmlns:p14="http://schemas.microsoft.com/office/powerpoint/2010/main" val="3376749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6" name="TextBox 15">
            <a:extLst>
              <a:ext uri="{FF2B5EF4-FFF2-40B4-BE49-F238E27FC236}">
                <a16:creationId xmlns:a16="http://schemas.microsoft.com/office/drawing/2014/main" id="{C4731416-6ADF-2FD8-3459-824F3712C38D}"/>
              </a:ext>
            </a:extLst>
          </p:cNvPr>
          <p:cNvSpPr txBox="1"/>
          <p:nvPr/>
        </p:nvSpPr>
        <p:spPr>
          <a:xfrm>
            <a:off x="1600200" y="3771900"/>
            <a:ext cx="16687801" cy="2752357"/>
          </a:xfrm>
          <a:prstGeom prst="rect">
            <a:avLst/>
          </a:prstGeom>
          <a:noFill/>
        </p:spPr>
        <p:txBody>
          <a:bodyPr wrap="square">
            <a:spAutoFit/>
          </a:bodyPr>
          <a:lstStyle/>
          <a:p>
            <a:pPr marL="0" marR="0" algn="ctr">
              <a:lnSpc>
                <a:spcPct val="150000"/>
              </a:lnSpc>
              <a:spcBef>
                <a:spcPts val="0"/>
              </a:spcBef>
              <a:spcAft>
                <a:spcPts val="1000"/>
              </a:spcAft>
            </a:pPr>
            <a:r>
              <a:rPr lang="en-US" sz="3600" dirty="0">
                <a:effectLst/>
                <a:latin typeface="Arial" panose="020B0604020202020204" pitchFamily="34" charset="0"/>
                <a:ea typeface="Calibri" panose="020F0502020204030204" pitchFamily="34" charset="0"/>
                <a:cs typeface="Times New Roman" panose="02020603050405020304" pitchFamily="18" charset="0"/>
              </a:rPr>
              <a:t>THANK YOU</a:t>
            </a:r>
          </a:p>
          <a:p>
            <a:pPr marL="0" marR="0" algn="ctr">
              <a:lnSpc>
                <a:spcPct val="150000"/>
              </a:lnSpc>
              <a:spcBef>
                <a:spcPts val="0"/>
              </a:spcBef>
              <a:spcAft>
                <a:spcPts val="1000"/>
              </a:spcAft>
            </a:pPr>
            <a:endParaRPr lang="en-US" sz="3600" dirty="0">
              <a:latin typeface="Arial" panose="020B0604020202020204" pitchFamily="34" charset="0"/>
              <a:ea typeface="Calibri" panose="020F0502020204030204" pitchFamily="34" charset="0"/>
              <a:cs typeface="Times New Roman" panose="02020603050405020304" pitchFamily="18" charset="0"/>
            </a:endParaRPr>
          </a:p>
          <a:p>
            <a:pPr marL="0" marR="0" algn="ctr">
              <a:lnSpc>
                <a:spcPct val="150000"/>
              </a:lnSpc>
              <a:spcBef>
                <a:spcPts val="0"/>
              </a:spcBef>
              <a:spcAft>
                <a:spcPts val="1000"/>
              </a:spcAft>
            </a:pPr>
            <a:r>
              <a:rPr lang="en-US" sz="3600">
                <a:latin typeface="Arial" panose="020B0604020202020204" pitchFamily="34" charset="0"/>
                <a:ea typeface="Calibri" panose="020F0502020204030204" pitchFamily="34" charset="0"/>
                <a:cs typeface="Times New Roman" panose="02020603050405020304" pitchFamily="18" charset="0"/>
              </a:rPr>
              <a:t>IKOM</a:t>
            </a:r>
            <a:r>
              <a:rPr lang="en-US" sz="3600" dirty="0">
                <a:latin typeface="Arial" panose="020B0604020202020204" pitchFamily="34" charset="0"/>
                <a:ea typeface="Calibri" panose="020F0502020204030204" pitchFamily="34" charset="0"/>
                <a:cs typeface="Times New Roman" panose="02020603050405020304" pitchFamily="18" charset="0"/>
              </a:rPr>
              <a:t>U</a:t>
            </a:r>
            <a:r>
              <a:rPr lang="en-US" sz="3600">
                <a:effectLst/>
                <a:latin typeface="Arial" panose="020B060402020202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98393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lstStyle/>
          <a:p>
            <a:r>
              <a:rPr lang="en-US" dirty="0"/>
              <a:t>Introduction </a:t>
            </a:r>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820907" y="3009900"/>
            <a:ext cx="16640924" cy="5667257"/>
          </a:xfrm>
        </p:spPr>
        <p:txBody>
          <a:bodyPr>
            <a:normAutofit/>
          </a:bodyPr>
          <a:lstStyle/>
          <a:p>
            <a:pPr algn="just"/>
            <a:r>
              <a:rPr lang="en-US" sz="3600" dirty="0"/>
              <a:t>The study investigated the relationship between a sense of coherence, work engagement, and counterproductive work behaviour among employees at the Hillbrow Community Health Centre in Gauteng, South Africa.</a:t>
            </a:r>
          </a:p>
          <a:p>
            <a:pPr algn="just"/>
            <a:r>
              <a:rPr lang="en-US" sz="3600" dirty="0"/>
              <a:t>The general aims of </a:t>
            </a:r>
            <a:r>
              <a:rPr lang="en-US" dirty="0"/>
              <a:t>this</a:t>
            </a:r>
            <a:r>
              <a:rPr lang="en-US" sz="3600" dirty="0"/>
              <a:t> research study were to (a) investigate whether a relationship existed between a sense of coherence, work engagement, and counterproductive work behavior and (b) determine whether individuals from different socio-demographic backgrounds, such as age, gender, race, job position, and tenure, differed concerning their sense of coherence, work engagement, and counterproductive work behavior.</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20421599" y="301323"/>
            <a:ext cx="5878913"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4294967295"/>
          </p:nvPr>
        </p:nvSpPr>
        <p:spPr>
          <a:xfrm>
            <a:off x="0" y="1547068"/>
            <a:ext cx="16641763" cy="7130208"/>
          </a:xfrm>
        </p:spPr>
        <p:txBody>
          <a:bodyPr>
            <a:normAutofit lnSpcReduction="10000"/>
          </a:bodyPr>
          <a:lstStyle/>
          <a:p>
            <a:pPr algn="just"/>
            <a:r>
              <a:rPr lang="en-US" dirty="0"/>
              <a:t>Motivation of the Study: In today's fast-paced and ever-evolving work environment, understanding the factors that contribute to positive and negative workplace behaviors is crucial for employees' well-being and organisations' overall effectiveness. The Hillbrow Community Health, like many other health institutions, faces unique challenges that can impact the work dynamics, productivity, and morale of its employees.</a:t>
            </a:r>
          </a:p>
          <a:p>
            <a:pPr algn="just"/>
            <a:r>
              <a:rPr lang="en-US" dirty="0"/>
              <a:t>.The research uses a quantitative, cross-sectional survey design, utilising standardised questionnaires to collect data from 190 Hillbrow Community Health Centre employees. The study sample at the Hillbrow Community Health Centre consisted of 190 employees, of whom 154 participated as respondents by completing a self-administered questionnaire. The study aims to empirically test the hypotheses that there are significant relationships between SOC (Sense of Coherence), work </a:t>
            </a:r>
            <a:r>
              <a:rPr lang="en-US" sz="3600" dirty="0"/>
              <a:t>engagement</a:t>
            </a:r>
            <a:r>
              <a:rPr lang="en-US" dirty="0"/>
              <a:t>, and CWB (Counterproductive Work Behavior) and that these relationships may vary across different demographic groups. The study utilised measuring instruments: the Sense of Coherence scale for the sense of coherence Utrecht, the Work Engagement (UWES-17) Scale for work Engagement, and the Counterproductive work behavior scale for Counterproductive work behavior.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22250399" y="301323"/>
            <a:ext cx="4050113"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lstStyle/>
          <a:p>
            <a:r>
              <a:rPr lang="en-US" dirty="0"/>
              <a:t>Key findings------- </a:t>
            </a:r>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820907" y="3009900"/>
            <a:ext cx="16640924" cy="5667257"/>
          </a:xfrm>
        </p:spPr>
        <p:txBody>
          <a:bodyPr>
            <a:normAutofit/>
          </a:bodyPr>
          <a:lstStyle/>
          <a:p>
            <a:pPr marL="0" indent="0" algn="just">
              <a:buNone/>
            </a:pPr>
            <a:r>
              <a:rPr lang="en-US" dirty="0"/>
              <a:t>The investigation found a significant positive relationship between SOC and WE (r = 0.268, p &lt; 0.001). This suggests that individuals at Hillbrow Community Health Centre with a stronger sense of coherence are more likely to be engaged in their work. In this context, a sense of coherence could reflect how well employees understand, manage, and find meaning in their work and personal lives, leading to higher work engagement.</a:t>
            </a:r>
          </a:p>
          <a:p>
            <a:pPr marL="0" indent="0" algn="just">
              <a:buNone/>
            </a:pPr>
            <a:r>
              <a:rPr lang="en-US" dirty="0"/>
              <a:t>The study revealed that </a:t>
            </a:r>
            <a:r>
              <a:rPr lang="en-US" sz="3600" dirty="0"/>
              <a:t>the</a:t>
            </a:r>
            <a:r>
              <a:rPr lang="en-US" dirty="0"/>
              <a:t> correlation between SOC and CWB was weak and not statistically significant (r = 0.026, p = 0.753). This implies that at Hillbrow Community Health Centre, individuals’ sense of coherence does not have a noticeable impact on reducing negative behaviors such as absenteeism, workplace </a:t>
            </a:r>
            <a:r>
              <a:rPr lang="en-US" sz="3600" dirty="0"/>
              <a:t>deviance</a:t>
            </a:r>
            <a:r>
              <a:rPr lang="en-US" dirty="0"/>
              <a:t>, or other counterproductive actions. Similarly, no significant relationship was found between WE and CWB (r = -0.045, p = 0.581).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9" name="TextBox 18">
            <a:extLst>
              <a:ext uri="{FF2B5EF4-FFF2-40B4-BE49-F238E27FC236}">
                <a16:creationId xmlns:a16="http://schemas.microsoft.com/office/drawing/2014/main" id="{26A3E921-01FD-8D42-A465-835CC33A8C69}"/>
              </a:ext>
            </a:extLst>
          </p:cNvPr>
          <p:cNvSpPr txBox="1"/>
          <p:nvPr/>
        </p:nvSpPr>
        <p:spPr>
          <a:xfrm>
            <a:off x="1043545" y="1222430"/>
            <a:ext cx="16939656" cy="6316024"/>
          </a:xfrm>
          <a:prstGeom prst="rect">
            <a:avLst/>
          </a:prstGeom>
          <a:noFill/>
        </p:spPr>
        <p:txBody>
          <a:bodyPr wrap="square">
            <a:spAutoFit/>
          </a:bodyPr>
          <a:lstStyle/>
          <a:p>
            <a:pPr marL="457200" marR="0" indent="-457200" algn="just">
              <a:lnSpc>
                <a:spcPct val="150000"/>
              </a:lnSpc>
              <a:spcBef>
                <a:spcPts val="0"/>
              </a:spcBef>
              <a:spcAft>
                <a:spcPts val="800"/>
              </a:spcAft>
              <a:buFont typeface="Wingdings" panose="05000000000000000000" pitchFamily="2" charset="2"/>
              <a:buChar char="§"/>
            </a:pPr>
            <a:r>
              <a:rPr lang="en-US" sz="3200" dirty="0">
                <a:latin typeface="Calibri" panose="020F0502020204030204" pitchFamily="34" charset="0"/>
                <a:ea typeface="Calibri" panose="020F0502020204030204" pitchFamily="34" charset="0"/>
                <a:cs typeface="Calibri" panose="020F0502020204030204" pitchFamily="34" charset="0"/>
              </a:rPr>
              <a:t>This suggests that the respondents' level of work engagement does not significantly influence their likelihood </a:t>
            </a:r>
            <a:r>
              <a:rPr lang="en-US" sz="3200" kern="100" dirty="0">
                <a:effectLst/>
                <a:latin typeface="Calibri" panose="020F0502020204030204" pitchFamily="34" charset="0"/>
                <a:ea typeface="Calibri" panose="020F0502020204030204" pitchFamily="34" charset="0"/>
                <a:cs typeface="Calibri" panose="020F0502020204030204" pitchFamily="34" charset="0"/>
              </a:rPr>
              <a:t>of engaging in counterproductive behaviors the relationships between SOC, WE, and CWB in the specific context of Hillbrow Community Health Centre.</a:t>
            </a:r>
          </a:p>
          <a:p>
            <a:pPr marL="457200" marR="0" indent="-457200" algn="just">
              <a:lnSpc>
                <a:spcPct val="150000"/>
              </a:lnSpc>
              <a:spcBef>
                <a:spcPts val="0"/>
              </a:spcBef>
              <a:spcAft>
                <a:spcPts val="800"/>
              </a:spcAft>
              <a:buFont typeface="Wingdings" panose="05000000000000000000" pitchFamily="2" charset="2"/>
              <a:buChar char="§"/>
            </a:pPr>
            <a:r>
              <a:rPr lang="en-US" sz="3200" kern="100" dirty="0">
                <a:effectLst/>
                <a:latin typeface="Calibri" panose="020F0502020204030204" pitchFamily="34" charset="0"/>
                <a:ea typeface="Calibri" panose="020F0502020204030204" pitchFamily="34" charset="0"/>
                <a:cs typeface="Calibri" panose="020F0502020204030204" pitchFamily="34" charset="0"/>
              </a:rPr>
              <a:t> The findings indicate that a strong sense of coherence is linked to higher work engagement; neither SOC nor WE appears to directly impact counterproductive work behaviors. These results highlight the need for additional factors to be considered when addressing CWB in this work environment. </a:t>
            </a:r>
          </a:p>
          <a:p>
            <a:pPr marR="0" algn="just">
              <a:lnSpc>
                <a:spcPct val="150000"/>
              </a:lnSpc>
              <a:spcBef>
                <a:spcPts val="0"/>
              </a:spcBef>
              <a:spcAft>
                <a:spcPts val="800"/>
              </a:spcAft>
            </a:pPr>
            <a:r>
              <a:rPr lang="en-US" sz="32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4" name="TextBox 13">
            <a:extLst>
              <a:ext uri="{FF2B5EF4-FFF2-40B4-BE49-F238E27FC236}">
                <a16:creationId xmlns:a16="http://schemas.microsoft.com/office/drawing/2014/main" id="{038055D9-C779-9437-C0B1-06FA14404033}"/>
              </a:ext>
            </a:extLst>
          </p:cNvPr>
          <p:cNvSpPr txBox="1"/>
          <p:nvPr/>
        </p:nvSpPr>
        <p:spPr>
          <a:xfrm>
            <a:off x="381001" y="1241728"/>
            <a:ext cx="17907000" cy="5925340"/>
          </a:xfrm>
          <a:prstGeom prst="rect">
            <a:avLst/>
          </a:prstGeom>
          <a:noFill/>
        </p:spPr>
        <p:txBody>
          <a:bodyPr wrap="square">
            <a:spAutoFit/>
          </a:bodyPr>
          <a:lstStyle/>
          <a:p>
            <a:pPr marL="457200" indent="-457200" algn="just">
              <a:lnSpc>
                <a:spcPct val="150000"/>
              </a:lnSpc>
              <a:buFont typeface="Wingdings" panose="05000000000000000000" pitchFamily="2" charset="2"/>
              <a:buChar char="§"/>
            </a:pPr>
            <a:r>
              <a:rPr lang="en-US" sz="3200" dirty="0">
                <a:effectLst/>
                <a:latin typeface="Calibri" panose="020F0502020204030204" pitchFamily="34" charset="0"/>
                <a:ea typeface="Calibri" panose="020F0502020204030204" pitchFamily="34" charset="0"/>
                <a:cs typeface="Calibri" panose="020F0502020204030204" pitchFamily="34" charset="0"/>
              </a:rPr>
              <a:t>The regression analysis revealed that the independent variables gender, job </a:t>
            </a:r>
            <a:r>
              <a:rPr lang="en-US" sz="3200" dirty="0">
                <a:latin typeface="Calibri" panose="020F0502020204030204" pitchFamily="34" charset="0"/>
                <a:ea typeface="Calibri" panose="020F0502020204030204" pitchFamily="34" charset="0"/>
                <a:cs typeface="Calibri" panose="020F0502020204030204" pitchFamily="34" charset="0"/>
              </a:rPr>
              <a:t>p</a:t>
            </a:r>
            <a:r>
              <a:rPr lang="en-US" sz="3200" dirty="0">
                <a:effectLst/>
                <a:latin typeface="Calibri" panose="020F0502020204030204" pitchFamily="34" charset="0"/>
                <a:ea typeface="Calibri" panose="020F0502020204030204" pitchFamily="34" charset="0"/>
                <a:cs typeface="Calibri" panose="020F0502020204030204" pitchFamily="34" charset="0"/>
              </a:rPr>
              <a:t>osition, race and tenure do not significantly predict SOC. The high p-values (all above 0.4) and the model's low R Square value of 0.010 indicate that these variables explain only 1% of the variance in SOC. This suggests that these demographic factors do not contribute to SOC at the Hillbrow Community Health Centre sample.</a:t>
            </a:r>
          </a:p>
          <a:p>
            <a:pPr marL="457200" indent="-457200" algn="just">
              <a:lnSpc>
                <a:spcPct val="150000"/>
              </a:lnSpc>
              <a:buFont typeface="Wingdings" panose="05000000000000000000" pitchFamily="2" charset="2"/>
              <a:buChar char="§"/>
            </a:pPr>
            <a:r>
              <a:rPr lang="en-US" sz="3200" dirty="0">
                <a:latin typeface="Calibri" panose="020F0502020204030204" pitchFamily="34" charset="0"/>
                <a:ea typeface="Calibri" panose="020F0502020204030204" pitchFamily="34" charset="0"/>
                <a:cs typeface="Calibri" panose="020F0502020204030204" pitchFamily="34" charset="0"/>
              </a:rPr>
              <a:t>This finding contrasts with some studies, such as Zhang et al. (2023), where socio-demographic factors like age, gender and tenure were significant predictors of SOC. However, in the context of Hillbrow, it appears that SOC may be influenced more by personal or environmental factors that were not captured in the regression model  by demographic characteristics.</a:t>
            </a:r>
          </a:p>
        </p:txBody>
      </p:sp>
    </p:spTree>
    <p:extLst>
      <p:ext uri="{BB962C8B-B14F-4D97-AF65-F5344CB8AC3E}">
        <p14:creationId xmlns:p14="http://schemas.microsoft.com/office/powerpoint/2010/main" val="2845153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lstStyle/>
          <a:p>
            <a:r>
              <a:rPr lang="en-US" dirty="0"/>
              <a:t>Implication------------ </a:t>
            </a:r>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820907" y="2476500"/>
            <a:ext cx="16640924" cy="6200657"/>
          </a:xfrm>
        </p:spPr>
        <p:txBody>
          <a:bodyPr>
            <a:noAutofit/>
          </a:bodyPr>
          <a:lstStyle/>
          <a:p>
            <a:pPr algn="just"/>
            <a:r>
              <a:rPr lang="en-US" sz="3600" dirty="0"/>
              <a:t>The study’s finding of a significant positive correlation between Sense of Coherence (SOC) and Work Engagement (WE) highlights that a strong SOC is linked to increased work engagement</a:t>
            </a:r>
          </a:p>
          <a:p>
            <a:pPr algn="just"/>
            <a:r>
              <a:rPr lang="en-US" sz="3600" dirty="0"/>
              <a:t>The findings suggest that socio-demographic factors such as race, years of experience, job position, and gender do not significantly predict a sense of coherence, as the model only explains 1% of the variance. This implies that other, more complex factors may better account for variations in SOC.</a:t>
            </a:r>
          </a:p>
          <a:p>
            <a:pPr algn="just">
              <a:buFont typeface="Wingdings" panose="05000000000000000000" pitchFamily="2" charset="2"/>
              <a:buChar char="§"/>
            </a:pPr>
            <a:r>
              <a:rPr lang="en-US" sz="3600" dirty="0"/>
              <a:t> The regression analysis shows that the model's R-squared value is very low (0.007), and the adjusted R-squared is negative (-0.02). This indicates that the included variables are not effective predictors of work engagement. </a:t>
            </a:r>
          </a:p>
        </p:txBody>
      </p:sp>
    </p:spTree>
    <p:extLst>
      <p:ext uri="{BB962C8B-B14F-4D97-AF65-F5344CB8AC3E}">
        <p14:creationId xmlns:p14="http://schemas.microsoft.com/office/powerpoint/2010/main" val="914640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4" name="TextBox 13">
            <a:extLst>
              <a:ext uri="{FF2B5EF4-FFF2-40B4-BE49-F238E27FC236}">
                <a16:creationId xmlns:a16="http://schemas.microsoft.com/office/drawing/2014/main" id="{5DDD9840-2E4C-93E1-0937-B880F27A8CF2}"/>
              </a:ext>
            </a:extLst>
          </p:cNvPr>
          <p:cNvSpPr txBox="1"/>
          <p:nvPr/>
        </p:nvSpPr>
        <p:spPr>
          <a:xfrm>
            <a:off x="1081298" y="1289053"/>
            <a:ext cx="16673301" cy="7407990"/>
          </a:xfrm>
          <a:prstGeom prst="rect">
            <a:avLst/>
          </a:prstGeom>
          <a:noFill/>
        </p:spPr>
        <p:txBody>
          <a:bodyPr wrap="square">
            <a:spAutoFit/>
          </a:bodyPr>
          <a:lstStyle/>
          <a:p>
            <a:pPr marL="457200" marR="0" indent="-457200" algn="just">
              <a:lnSpc>
                <a:spcPct val="150000"/>
              </a:lnSpc>
              <a:spcBef>
                <a:spcPts val="0"/>
              </a:spcBef>
              <a:spcAft>
                <a:spcPts val="0"/>
              </a:spcAft>
              <a:buFont typeface="Wingdings" panose="05000000000000000000" pitchFamily="2" charset="2"/>
              <a:buChar char="§"/>
            </a:pPr>
            <a:r>
              <a:rPr lang="en-US" sz="3200" kern="100" dirty="0">
                <a:effectLst/>
                <a:latin typeface="Arial" panose="020B0604020202020204" pitchFamily="34" charset="0"/>
                <a:ea typeface="Aptos" panose="020B0004020202020204" pitchFamily="34" charset="0"/>
                <a:cs typeface="Times New Roman" panose="02020603050405020304" pitchFamily="18" charset="0"/>
              </a:rPr>
              <a:t>The model's R Square of 0.035 indicates that the independent variables explain only 3.5% of the variance in counterproductive work behavior (CWB), suggesting that the model provides a weak explanation.</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indent="-457200" algn="just">
              <a:lnSpc>
                <a:spcPct val="150000"/>
              </a:lnSpc>
              <a:spcBef>
                <a:spcPts val="0"/>
              </a:spcBef>
              <a:spcAft>
                <a:spcPts val="0"/>
              </a:spcAft>
              <a:buFont typeface="Wingdings" panose="05000000000000000000" pitchFamily="2" charset="2"/>
              <a:buChar char="§"/>
            </a:pPr>
            <a:r>
              <a:rPr lang="en-US" sz="3200" kern="100" dirty="0">
                <a:effectLst/>
                <a:latin typeface="Arial" panose="020B0604020202020204" pitchFamily="34" charset="0"/>
                <a:ea typeface="Aptos" panose="020B0004020202020204" pitchFamily="34" charset="0"/>
                <a:cs typeface="Times New Roman" panose="02020603050405020304" pitchFamily="18" charset="0"/>
              </a:rPr>
              <a:t> None of the independent variables (gender, race, job position, </a:t>
            </a:r>
            <a:r>
              <a:rPr lang="en-US" sz="3200" kern="100" dirty="0">
                <a:latin typeface="Arial" panose="020B0604020202020204" pitchFamily="34" charset="0"/>
                <a:ea typeface="Aptos" panose="020B0004020202020204" pitchFamily="34" charset="0"/>
                <a:cs typeface="Times New Roman" panose="02020603050405020304" pitchFamily="18" charset="0"/>
              </a:rPr>
              <a:t>tenure</a:t>
            </a:r>
            <a:r>
              <a:rPr lang="en-US" sz="3200" kern="100" dirty="0">
                <a:effectLst/>
                <a:latin typeface="Arial" panose="020B0604020202020204" pitchFamily="34" charset="0"/>
                <a:ea typeface="Aptos" panose="020B0004020202020204" pitchFamily="34" charset="0"/>
                <a:cs typeface="Times New Roman" panose="02020603050405020304" pitchFamily="18" charset="0"/>
              </a:rPr>
              <a:t>) significantly predict CWB, with p-values above the conventional threshold of 0.05, implying that these factors may not be meaningful predictors in this context.</a:t>
            </a:r>
          </a:p>
          <a:p>
            <a:pPr marL="457200" marR="0" indent="-457200" algn="just">
              <a:lnSpc>
                <a:spcPct val="150000"/>
              </a:lnSpc>
              <a:spcBef>
                <a:spcPts val="0"/>
              </a:spcBef>
              <a:spcAft>
                <a:spcPts val="0"/>
              </a:spcAft>
              <a:buFont typeface="Wingdings" panose="05000000000000000000" pitchFamily="2" charset="2"/>
              <a:buChar char="§"/>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Given the findings, demographic variables such as age, gender, race, job position, and tenure do not significantly impact differences in Sense of Coherence (SOC), Work Engagement (WE), or Counterproductive Work Behavior (CWB) in this sample. This suggests that these demographic factors do not explain SOC, WE, or CWB variations</a:t>
            </a:r>
          </a:p>
        </p:txBody>
      </p:sp>
    </p:spTree>
    <p:extLst>
      <p:ext uri="{BB962C8B-B14F-4D97-AF65-F5344CB8AC3E}">
        <p14:creationId xmlns:p14="http://schemas.microsoft.com/office/powerpoint/2010/main" val="1862057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dirty="0">
                <a:solidFill>
                  <a:srgbClr val="765944"/>
                </a:solidFill>
                <a:latin typeface="Josefin Sans"/>
              </a:rPr>
              <a:t>#JoburgResearch2024</a:t>
            </a:r>
          </a:p>
        </p:txBody>
      </p:sp>
      <p:sp>
        <p:nvSpPr>
          <p:cNvPr id="14" name="TextBox 13">
            <a:extLst>
              <a:ext uri="{FF2B5EF4-FFF2-40B4-BE49-F238E27FC236}">
                <a16:creationId xmlns:a16="http://schemas.microsoft.com/office/drawing/2014/main" id="{D22E4619-A036-A20E-02D1-7AEBD28BF63B}"/>
              </a:ext>
            </a:extLst>
          </p:cNvPr>
          <p:cNvSpPr txBox="1"/>
          <p:nvPr/>
        </p:nvSpPr>
        <p:spPr>
          <a:xfrm>
            <a:off x="725991" y="1241727"/>
            <a:ext cx="16533309" cy="6805517"/>
          </a:xfrm>
          <a:prstGeom prst="rect">
            <a:avLst/>
          </a:prstGeom>
          <a:noFill/>
        </p:spPr>
        <p:txBody>
          <a:bodyPr wrap="square">
            <a:spAutoFit/>
          </a:bodyPr>
          <a:lstStyle/>
          <a:p>
            <a:pPr marL="342900" marR="0" lvl="0" indent="-342900" algn="just">
              <a:lnSpc>
                <a:spcPct val="150000"/>
              </a:lnSpc>
              <a:spcBef>
                <a:spcPts val="0"/>
              </a:spcBef>
              <a:spcAft>
                <a:spcPts val="0"/>
              </a:spcAft>
              <a:buFont typeface="Wingdings" panose="05000000000000000000" pitchFamily="2" charset="2"/>
              <a:buChar char=""/>
            </a:pPr>
            <a:r>
              <a:rPr lang="en-US" sz="3200" kern="100" dirty="0">
                <a:effectLst/>
                <a:latin typeface="Arial" panose="020B0604020202020204" pitchFamily="34" charset="0"/>
                <a:ea typeface="Aptos" panose="020B0004020202020204" pitchFamily="34" charset="0"/>
                <a:cs typeface="Arial" panose="020B0604020202020204" pitchFamily="34" charset="0"/>
              </a:rPr>
              <a:t>The significant is constant in each model implies a baseline level for these constructs across the population, but the demographic variables analysed do not account for differences in these outcomes. This absence of significant relationships indicates that other factors potentially psychological, organisational, or situational variables not included in the current model may be driving variations in SOC, WE, and CWB.</a:t>
            </a:r>
          </a:p>
          <a:p>
            <a:pPr marL="342900" marR="0" lvl="0" indent="-342900" algn="just">
              <a:lnSpc>
                <a:spcPct val="150000"/>
              </a:lnSpc>
              <a:spcBef>
                <a:spcPts val="465"/>
              </a:spcBef>
              <a:spcAft>
                <a:spcPts val="0"/>
              </a:spcAft>
              <a:buFont typeface="Wingdings" panose="05000000000000000000" pitchFamily="2" charset="2"/>
              <a:buChar char=""/>
              <a:tabLst>
                <a:tab pos="970915" algn="l"/>
                <a:tab pos="971550" algn="l"/>
              </a:tabLst>
            </a:pPr>
            <a:r>
              <a:rPr lang="en-US" sz="3200" kern="100" dirty="0">
                <a:effectLst/>
                <a:latin typeface="Arial" panose="020B0604020202020204" pitchFamily="34" charset="0"/>
                <a:ea typeface="Aptos" panose="020B0004020202020204" pitchFamily="34" charset="0"/>
                <a:cs typeface="Arial" panose="020B0604020202020204" pitchFamily="34" charset="0"/>
              </a:rPr>
              <a:t>Therefore, the </a:t>
            </a:r>
            <a:r>
              <a:rPr lang="en-US" sz="3600" kern="100" dirty="0">
                <a:effectLst/>
                <a:latin typeface="Arial" panose="020B0604020202020204" pitchFamily="34" charset="0"/>
                <a:ea typeface="Aptos" panose="020B0004020202020204" pitchFamily="34" charset="0"/>
                <a:cs typeface="Arial" panose="020B0604020202020204" pitchFamily="34" charset="0"/>
              </a:rPr>
              <a:t>null</a:t>
            </a:r>
            <a:r>
              <a:rPr lang="en-US" sz="3200" kern="100" dirty="0">
                <a:effectLst/>
                <a:latin typeface="Arial" panose="020B0604020202020204" pitchFamily="34" charset="0"/>
                <a:ea typeface="Aptos" panose="020B0004020202020204" pitchFamily="34" charset="0"/>
                <a:cs typeface="Arial" panose="020B0604020202020204" pitchFamily="34" charset="0"/>
              </a:rPr>
              <a:t> hypothesis that demographic factors do not influence SOC, WE, and CWB cannot be rejected based on this data. To better understand the factors affecting these constructs, it might be necessary to reevaluate the model and consider including different or additional variables that could explain the variance in these constructs.</a:t>
            </a:r>
          </a:p>
        </p:txBody>
      </p:sp>
    </p:spTree>
    <p:extLst>
      <p:ext uri="{BB962C8B-B14F-4D97-AF65-F5344CB8AC3E}">
        <p14:creationId xmlns:p14="http://schemas.microsoft.com/office/powerpoint/2010/main" val="32724999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TotalTime>
  <Words>1293</Words>
  <Application>Microsoft Office PowerPoint</Application>
  <PresentationFormat>Custom</PresentationFormat>
  <Paragraphs>64</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Josefin Sans</vt:lpstr>
      <vt:lpstr>Aptos</vt:lpstr>
      <vt:lpstr>Wingdings</vt:lpstr>
      <vt:lpstr>Montserrat Ultra-Bold</vt:lpstr>
      <vt:lpstr>Arial</vt:lpstr>
      <vt:lpstr>Calibri</vt:lpstr>
      <vt:lpstr>Office Theme</vt:lpstr>
      <vt:lpstr>Presenter : Tsakane Mageza </vt:lpstr>
      <vt:lpstr>Introduction </vt:lpstr>
      <vt:lpstr>PowerPoint Presentation</vt:lpstr>
      <vt:lpstr>Key findings------- </vt:lpstr>
      <vt:lpstr>PowerPoint Presentation</vt:lpstr>
      <vt:lpstr>PowerPoint Presentation</vt:lpstr>
      <vt:lpstr>Implication------------ </vt:lpstr>
      <vt:lpstr>PowerPoint Presentation</vt:lpstr>
      <vt:lpstr>PowerPoint Presentation</vt:lpstr>
      <vt:lpstr>Recommendation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JHD R Conf 2024 PPT Title Slide</dc:title>
  <dc:creator>Tsakane Lavish Mageza</dc:creator>
  <cp:lastModifiedBy>Tsakane Lavish Mageza</cp:lastModifiedBy>
  <cp:revision>6</cp:revision>
  <dcterms:created xsi:type="dcterms:W3CDTF">2006-08-16T00:00:00Z</dcterms:created>
  <dcterms:modified xsi:type="dcterms:W3CDTF">2024-08-28T06:53:43Z</dcterms:modified>
  <dc:identifier>DAGBbZIf2EI</dc:identifier>
</cp:coreProperties>
</file>