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08" r:id="rId2"/>
    <p:sldId id="297" r:id="rId3"/>
    <p:sldId id="258" r:id="rId4"/>
    <p:sldId id="260" r:id="rId5"/>
    <p:sldId id="261" r:id="rId6"/>
    <p:sldId id="295" r:id="rId7"/>
    <p:sldId id="307" r:id="rId8"/>
    <p:sldId id="309" r:id="rId9"/>
    <p:sldId id="304" r:id="rId10"/>
    <p:sldId id="306" r:id="rId11"/>
    <p:sldId id="296" r:id="rId12"/>
    <p:sldId id="302" r:id="rId13"/>
    <p:sldId id="299" r:id="rId14"/>
    <p:sldId id="300" r:id="rId15"/>
    <p:sldId id="3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45871-2156-5D46-949A-D3C8CDF3C752}" v="5" dt="2024-08-23T10:16:52.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p:cViewPr varScale="1">
        <p:scale>
          <a:sx n="100" d="100"/>
          <a:sy n="100" d="100"/>
        </p:scale>
        <p:origin x="904" y="176"/>
      </p:cViewPr>
      <p:guideLst/>
    </p:cSldViewPr>
  </p:slideViewPr>
  <p:outlineViewPr>
    <p:cViewPr>
      <p:scale>
        <a:sx n="33" d="100"/>
        <a:sy n="33" d="100"/>
      </p:scale>
      <p:origin x="0" y="-113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Sheet3!$A$15:$A$19</c:f>
              <c:strCache>
                <c:ptCount val="5"/>
                <c:pt idx="0">
                  <c:v>Not willing</c:v>
                </c:pt>
                <c:pt idx="1">
                  <c:v>Slightly willing</c:v>
                </c:pt>
                <c:pt idx="2">
                  <c:v>Not sure</c:v>
                </c:pt>
                <c:pt idx="3">
                  <c:v>Very willing</c:v>
                </c:pt>
                <c:pt idx="4">
                  <c:v>Extremely willing</c:v>
                </c:pt>
              </c:strCache>
            </c:strRef>
          </c:cat>
          <c:val>
            <c:numRef>
              <c:f>Sheet3!$C$15:$C$19</c:f>
              <c:numCache>
                <c:formatCode>0.0</c:formatCode>
                <c:ptCount val="5"/>
                <c:pt idx="0">
                  <c:v>0.91743119266055051</c:v>
                </c:pt>
                <c:pt idx="1">
                  <c:v>10.550458715596331</c:v>
                </c:pt>
                <c:pt idx="2">
                  <c:v>4.8165137614678901</c:v>
                </c:pt>
                <c:pt idx="3">
                  <c:v>54.587155963302749</c:v>
                </c:pt>
                <c:pt idx="4">
                  <c:v>29.128440366972473</c:v>
                </c:pt>
              </c:numCache>
            </c:numRef>
          </c:val>
          <c:extLst>
            <c:ext xmlns:c16="http://schemas.microsoft.com/office/drawing/2014/chart" uri="{C3380CC4-5D6E-409C-BE32-E72D297353CC}">
              <c16:uniqueId val="{00000000-0A4C-5949-8C42-CA2EF5A4A6F5}"/>
            </c:ext>
          </c:extLst>
        </c:ser>
        <c:dLbls>
          <c:showLegendKey val="0"/>
          <c:showVal val="1"/>
          <c:showCatName val="0"/>
          <c:showSerName val="0"/>
          <c:showPercent val="0"/>
          <c:showBubbleSize val="0"/>
        </c:dLbls>
        <c:gapWidth val="150"/>
        <c:gapDepth val="124"/>
        <c:shape val="box"/>
        <c:axId val="338608655"/>
        <c:axId val="338298991"/>
        <c:axId val="0"/>
      </c:bar3DChart>
      <c:catAx>
        <c:axId val="33860865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8298991"/>
        <c:crosses val="autoZero"/>
        <c:auto val="1"/>
        <c:lblAlgn val="ctr"/>
        <c:lblOffset val="100"/>
        <c:noMultiLvlLbl val="0"/>
      </c:catAx>
      <c:valAx>
        <c:axId val="33829899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38608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Sheet2!$C$12</c:f>
              <c:strCache>
                <c:ptCount val="1"/>
                <c:pt idx="0">
                  <c:v>Importance</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Sheet2!$A$13:$A$17</c:f>
              <c:strCache>
                <c:ptCount val="5"/>
                <c:pt idx="0">
                  <c:v>Not at all</c:v>
                </c:pt>
                <c:pt idx="1">
                  <c:v>Slightly</c:v>
                </c:pt>
                <c:pt idx="2">
                  <c:v>I am not sure</c:v>
                </c:pt>
                <c:pt idx="3">
                  <c:v>Very</c:v>
                </c:pt>
                <c:pt idx="4">
                  <c:v>Extremely</c:v>
                </c:pt>
              </c:strCache>
            </c:strRef>
          </c:cat>
          <c:val>
            <c:numRef>
              <c:f>Sheet2!$C$13:$C$17</c:f>
              <c:numCache>
                <c:formatCode>0.0</c:formatCode>
                <c:ptCount val="5"/>
                <c:pt idx="0">
                  <c:v>3.4090909090909087</c:v>
                </c:pt>
                <c:pt idx="1">
                  <c:v>5.9090909090909092</c:v>
                </c:pt>
                <c:pt idx="2">
                  <c:v>10.227272727272728</c:v>
                </c:pt>
                <c:pt idx="3">
                  <c:v>40</c:v>
                </c:pt>
                <c:pt idx="4">
                  <c:v>40.454545454545453</c:v>
                </c:pt>
              </c:numCache>
            </c:numRef>
          </c:val>
          <c:extLst>
            <c:ext xmlns:c16="http://schemas.microsoft.com/office/drawing/2014/chart" uri="{C3380CC4-5D6E-409C-BE32-E72D297353CC}">
              <c16:uniqueId val="{00000000-06C8-F546-8E8A-9D8A72B00487}"/>
            </c:ext>
          </c:extLst>
        </c:ser>
        <c:ser>
          <c:idx val="1"/>
          <c:order val="1"/>
          <c:tx>
            <c:strRef>
              <c:f>Sheet2!$D$12</c:f>
              <c:strCache>
                <c:ptCount val="1"/>
                <c:pt idx="0">
                  <c:v>Confidence</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Sheet2!$A$13:$A$17</c:f>
              <c:strCache>
                <c:ptCount val="5"/>
                <c:pt idx="0">
                  <c:v>Not at all</c:v>
                </c:pt>
                <c:pt idx="1">
                  <c:v>Slightly</c:v>
                </c:pt>
                <c:pt idx="2">
                  <c:v>I am not sure</c:v>
                </c:pt>
                <c:pt idx="3">
                  <c:v>Very</c:v>
                </c:pt>
                <c:pt idx="4">
                  <c:v>Extremely</c:v>
                </c:pt>
              </c:strCache>
            </c:strRef>
          </c:cat>
          <c:val>
            <c:numRef>
              <c:f>Sheet2!$D$13:$D$17</c:f>
              <c:numCache>
                <c:formatCode>0.0</c:formatCode>
                <c:ptCount val="5"/>
                <c:pt idx="0">
                  <c:v>8.5057471264367823</c:v>
                </c:pt>
                <c:pt idx="1">
                  <c:v>15.862068965517242</c:v>
                </c:pt>
                <c:pt idx="2">
                  <c:v>19.310344827586206</c:v>
                </c:pt>
                <c:pt idx="3">
                  <c:v>40</c:v>
                </c:pt>
                <c:pt idx="4">
                  <c:v>16.321839080459771</c:v>
                </c:pt>
              </c:numCache>
            </c:numRef>
          </c:val>
          <c:extLst>
            <c:ext xmlns:c16="http://schemas.microsoft.com/office/drawing/2014/chart" uri="{C3380CC4-5D6E-409C-BE32-E72D297353CC}">
              <c16:uniqueId val="{00000001-06C8-F546-8E8A-9D8A72B00487}"/>
            </c:ext>
          </c:extLst>
        </c:ser>
        <c:dLbls>
          <c:showLegendKey val="0"/>
          <c:showVal val="1"/>
          <c:showCatName val="0"/>
          <c:showSerName val="0"/>
          <c:showPercent val="0"/>
          <c:showBubbleSize val="0"/>
        </c:dLbls>
        <c:gapWidth val="65"/>
        <c:shape val="box"/>
        <c:axId val="335832383"/>
        <c:axId val="336137295"/>
        <c:axId val="0"/>
      </c:bar3DChart>
      <c:catAx>
        <c:axId val="33583238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36137295"/>
        <c:crosses val="autoZero"/>
        <c:auto val="1"/>
        <c:lblAlgn val="ctr"/>
        <c:lblOffset val="100"/>
        <c:noMultiLvlLbl val="0"/>
      </c:catAx>
      <c:valAx>
        <c:axId val="336137295"/>
        <c:scaling>
          <c:orientation val="minMax"/>
        </c:scaling>
        <c:delete val="1"/>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crossAx val="335832383"/>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6E92D-155B-44DF-8F29-B622D5070A73}"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n-US"/>
        </a:p>
      </dgm:t>
    </dgm:pt>
    <dgm:pt modelId="{41BA34DA-2D21-4D5E-9C3C-547225C365D9}">
      <dgm:prSet/>
      <dgm:spPr/>
      <dgm:t>
        <a:bodyPr/>
        <a:lstStyle/>
        <a:p>
          <a:pPr>
            <a:defRPr cap="all"/>
          </a:pPr>
          <a:r>
            <a:rPr lang="en-US"/>
            <a:t>Thank you.</a:t>
          </a:r>
        </a:p>
      </dgm:t>
    </dgm:pt>
    <dgm:pt modelId="{71C23283-84FB-4D36-BA3E-A62F49D01930}" type="parTrans" cxnId="{08862253-66B2-4905-8252-4C4D9AE91694}">
      <dgm:prSet/>
      <dgm:spPr/>
      <dgm:t>
        <a:bodyPr/>
        <a:lstStyle/>
        <a:p>
          <a:endParaRPr lang="en-US"/>
        </a:p>
      </dgm:t>
    </dgm:pt>
    <dgm:pt modelId="{1498E632-45EA-40D1-B63E-3F9E2DC4928F}" type="sibTrans" cxnId="{08862253-66B2-4905-8252-4C4D9AE91694}">
      <dgm:prSet/>
      <dgm:spPr/>
      <dgm:t>
        <a:bodyPr/>
        <a:lstStyle/>
        <a:p>
          <a:endParaRPr lang="en-US"/>
        </a:p>
      </dgm:t>
    </dgm:pt>
    <dgm:pt modelId="{8E41622F-0916-485D-A738-5ADCF5284452}">
      <dgm:prSet/>
      <dgm:spPr/>
      <dgm:t>
        <a:bodyPr/>
        <a:lstStyle/>
        <a:p>
          <a:pPr>
            <a:defRPr cap="all"/>
          </a:pPr>
          <a:r>
            <a:rPr lang="en-US"/>
            <a:t>Questions?</a:t>
          </a:r>
        </a:p>
      </dgm:t>
    </dgm:pt>
    <dgm:pt modelId="{42D93810-EBE5-465F-9E6C-BB09B422A2FB}" type="parTrans" cxnId="{AE0BF7C6-04F7-4B30-9A33-4D3BC8A00F42}">
      <dgm:prSet/>
      <dgm:spPr/>
      <dgm:t>
        <a:bodyPr/>
        <a:lstStyle/>
        <a:p>
          <a:endParaRPr lang="en-US"/>
        </a:p>
      </dgm:t>
    </dgm:pt>
    <dgm:pt modelId="{542E50DF-0CC7-4409-BF6C-FA0BD6D8452D}" type="sibTrans" cxnId="{AE0BF7C6-04F7-4B30-9A33-4D3BC8A00F42}">
      <dgm:prSet/>
      <dgm:spPr/>
      <dgm:t>
        <a:bodyPr/>
        <a:lstStyle/>
        <a:p>
          <a:endParaRPr lang="en-US"/>
        </a:p>
      </dgm:t>
    </dgm:pt>
    <dgm:pt modelId="{6FCDC65C-49A7-734A-9013-E4DB23F4DE3A}" type="pres">
      <dgm:prSet presAssocID="{0A86E92D-155B-44DF-8F29-B622D5070A73}" presName="diagram" presStyleCnt="0">
        <dgm:presLayoutVars>
          <dgm:chPref val="1"/>
          <dgm:dir/>
          <dgm:animOne val="branch"/>
          <dgm:animLvl val="lvl"/>
          <dgm:resizeHandles/>
        </dgm:presLayoutVars>
      </dgm:prSet>
      <dgm:spPr/>
    </dgm:pt>
    <dgm:pt modelId="{3CB179AC-2DEE-0B4A-AF13-DFB894AAFF8C}" type="pres">
      <dgm:prSet presAssocID="{41BA34DA-2D21-4D5E-9C3C-547225C365D9}" presName="root" presStyleCnt="0"/>
      <dgm:spPr/>
    </dgm:pt>
    <dgm:pt modelId="{39FB536A-4370-3447-86B7-6D9274D0B913}" type="pres">
      <dgm:prSet presAssocID="{41BA34DA-2D21-4D5E-9C3C-547225C365D9}" presName="rootComposite" presStyleCnt="0"/>
      <dgm:spPr/>
    </dgm:pt>
    <dgm:pt modelId="{11A5107C-3651-674A-9F9D-742C17A1FD26}" type="pres">
      <dgm:prSet presAssocID="{41BA34DA-2D21-4D5E-9C3C-547225C365D9}" presName="rootText" presStyleLbl="node1" presStyleIdx="0" presStyleCnt="2"/>
      <dgm:spPr/>
    </dgm:pt>
    <dgm:pt modelId="{793DB46F-D98A-1040-B365-4773ADF30809}" type="pres">
      <dgm:prSet presAssocID="{41BA34DA-2D21-4D5E-9C3C-547225C365D9}" presName="rootConnector" presStyleLbl="node1" presStyleIdx="0" presStyleCnt="2"/>
      <dgm:spPr/>
    </dgm:pt>
    <dgm:pt modelId="{893D81A0-BD51-A64A-9A7D-1E6DC504BF09}" type="pres">
      <dgm:prSet presAssocID="{41BA34DA-2D21-4D5E-9C3C-547225C365D9}" presName="childShape" presStyleCnt="0"/>
      <dgm:spPr/>
    </dgm:pt>
    <dgm:pt modelId="{88A67831-5B86-E943-B5C2-C5FEA93267A1}" type="pres">
      <dgm:prSet presAssocID="{8E41622F-0916-485D-A738-5ADCF5284452}" presName="root" presStyleCnt="0"/>
      <dgm:spPr/>
    </dgm:pt>
    <dgm:pt modelId="{B2CDD6A9-599C-9942-8EAF-FF3036159E1F}" type="pres">
      <dgm:prSet presAssocID="{8E41622F-0916-485D-A738-5ADCF5284452}" presName="rootComposite" presStyleCnt="0"/>
      <dgm:spPr/>
    </dgm:pt>
    <dgm:pt modelId="{53B0601C-C978-DF4E-BFAD-7ED2B7104B4C}" type="pres">
      <dgm:prSet presAssocID="{8E41622F-0916-485D-A738-5ADCF5284452}" presName="rootText" presStyleLbl="node1" presStyleIdx="1" presStyleCnt="2"/>
      <dgm:spPr/>
    </dgm:pt>
    <dgm:pt modelId="{00F8F389-EAA5-F049-AEE3-907825A9A2FD}" type="pres">
      <dgm:prSet presAssocID="{8E41622F-0916-485D-A738-5ADCF5284452}" presName="rootConnector" presStyleLbl="node1" presStyleIdx="1" presStyleCnt="2"/>
      <dgm:spPr/>
    </dgm:pt>
    <dgm:pt modelId="{EBDEF4A7-522F-0543-B250-E8311D59EBE2}" type="pres">
      <dgm:prSet presAssocID="{8E41622F-0916-485D-A738-5ADCF5284452}" presName="childShape" presStyleCnt="0"/>
      <dgm:spPr/>
    </dgm:pt>
  </dgm:ptLst>
  <dgm:cxnLst>
    <dgm:cxn modelId="{CAA1841E-6403-AE4D-AF9C-781CC5C04949}" type="presOf" srcId="{8E41622F-0916-485D-A738-5ADCF5284452}" destId="{53B0601C-C978-DF4E-BFAD-7ED2B7104B4C}" srcOrd="0" destOrd="0" presId="urn:microsoft.com/office/officeart/2005/8/layout/hierarchy3"/>
    <dgm:cxn modelId="{B4538439-F188-D345-A963-9E6BF4F3B54D}" type="presOf" srcId="{41BA34DA-2D21-4D5E-9C3C-547225C365D9}" destId="{11A5107C-3651-674A-9F9D-742C17A1FD26}" srcOrd="0" destOrd="0" presId="urn:microsoft.com/office/officeart/2005/8/layout/hierarchy3"/>
    <dgm:cxn modelId="{A5C49B39-5462-2947-B8A8-73C2B4A97799}" type="presOf" srcId="{0A86E92D-155B-44DF-8F29-B622D5070A73}" destId="{6FCDC65C-49A7-734A-9013-E4DB23F4DE3A}" srcOrd="0" destOrd="0" presId="urn:microsoft.com/office/officeart/2005/8/layout/hierarchy3"/>
    <dgm:cxn modelId="{08862253-66B2-4905-8252-4C4D9AE91694}" srcId="{0A86E92D-155B-44DF-8F29-B622D5070A73}" destId="{41BA34DA-2D21-4D5E-9C3C-547225C365D9}" srcOrd="0" destOrd="0" parTransId="{71C23283-84FB-4D36-BA3E-A62F49D01930}" sibTransId="{1498E632-45EA-40D1-B63E-3F9E2DC4928F}"/>
    <dgm:cxn modelId="{AE0BF7C6-04F7-4B30-9A33-4D3BC8A00F42}" srcId="{0A86E92D-155B-44DF-8F29-B622D5070A73}" destId="{8E41622F-0916-485D-A738-5ADCF5284452}" srcOrd="1" destOrd="0" parTransId="{42D93810-EBE5-465F-9E6C-BB09B422A2FB}" sibTransId="{542E50DF-0CC7-4409-BF6C-FA0BD6D8452D}"/>
    <dgm:cxn modelId="{60B418D6-7BB8-6B45-88AF-2D1164BAD136}" type="presOf" srcId="{8E41622F-0916-485D-A738-5ADCF5284452}" destId="{00F8F389-EAA5-F049-AEE3-907825A9A2FD}" srcOrd="1" destOrd="0" presId="urn:microsoft.com/office/officeart/2005/8/layout/hierarchy3"/>
    <dgm:cxn modelId="{766D49F9-96B4-8345-A85E-540D3EB5A515}" type="presOf" srcId="{41BA34DA-2D21-4D5E-9C3C-547225C365D9}" destId="{793DB46F-D98A-1040-B365-4773ADF30809}" srcOrd="1" destOrd="0" presId="urn:microsoft.com/office/officeart/2005/8/layout/hierarchy3"/>
    <dgm:cxn modelId="{BC6734AF-FC76-A648-A2DE-A7F25FFCEE6F}" type="presParOf" srcId="{6FCDC65C-49A7-734A-9013-E4DB23F4DE3A}" destId="{3CB179AC-2DEE-0B4A-AF13-DFB894AAFF8C}" srcOrd="0" destOrd="0" presId="urn:microsoft.com/office/officeart/2005/8/layout/hierarchy3"/>
    <dgm:cxn modelId="{33B489FD-5E9D-7F4A-9C1B-3EE2B238118C}" type="presParOf" srcId="{3CB179AC-2DEE-0B4A-AF13-DFB894AAFF8C}" destId="{39FB536A-4370-3447-86B7-6D9274D0B913}" srcOrd="0" destOrd="0" presId="urn:microsoft.com/office/officeart/2005/8/layout/hierarchy3"/>
    <dgm:cxn modelId="{EA3E24B6-10D5-464D-8513-3CDC882FE65E}" type="presParOf" srcId="{39FB536A-4370-3447-86B7-6D9274D0B913}" destId="{11A5107C-3651-674A-9F9D-742C17A1FD26}" srcOrd="0" destOrd="0" presId="urn:microsoft.com/office/officeart/2005/8/layout/hierarchy3"/>
    <dgm:cxn modelId="{C3C05CB3-14E7-AD44-B3AD-3255850F6586}" type="presParOf" srcId="{39FB536A-4370-3447-86B7-6D9274D0B913}" destId="{793DB46F-D98A-1040-B365-4773ADF30809}" srcOrd="1" destOrd="0" presId="urn:microsoft.com/office/officeart/2005/8/layout/hierarchy3"/>
    <dgm:cxn modelId="{483EDF3D-F09D-2D42-A95B-E3732EC495E8}" type="presParOf" srcId="{3CB179AC-2DEE-0B4A-AF13-DFB894AAFF8C}" destId="{893D81A0-BD51-A64A-9A7D-1E6DC504BF09}" srcOrd="1" destOrd="0" presId="urn:microsoft.com/office/officeart/2005/8/layout/hierarchy3"/>
    <dgm:cxn modelId="{F5D154C9-866F-6948-966D-4EF431D870A5}" type="presParOf" srcId="{6FCDC65C-49A7-734A-9013-E4DB23F4DE3A}" destId="{88A67831-5B86-E943-B5C2-C5FEA93267A1}" srcOrd="1" destOrd="0" presId="urn:microsoft.com/office/officeart/2005/8/layout/hierarchy3"/>
    <dgm:cxn modelId="{DB11D1DB-FD2F-9840-AAA1-75BCDA930880}" type="presParOf" srcId="{88A67831-5B86-E943-B5C2-C5FEA93267A1}" destId="{B2CDD6A9-599C-9942-8EAF-FF3036159E1F}" srcOrd="0" destOrd="0" presId="urn:microsoft.com/office/officeart/2005/8/layout/hierarchy3"/>
    <dgm:cxn modelId="{CF9A7BE7-2AE4-0945-99DB-50453AFF5E86}" type="presParOf" srcId="{B2CDD6A9-599C-9942-8EAF-FF3036159E1F}" destId="{53B0601C-C978-DF4E-BFAD-7ED2B7104B4C}" srcOrd="0" destOrd="0" presId="urn:microsoft.com/office/officeart/2005/8/layout/hierarchy3"/>
    <dgm:cxn modelId="{077AF112-0770-9D4C-96A0-FEFB0329057C}" type="presParOf" srcId="{B2CDD6A9-599C-9942-8EAF-FF3036159E1F}" destId="{00F8F389-EAA5-F049-AEE3-907825A9A2FD}" srcOrd="1" destOrd="0" presId="urn:microsoft.com/office/officeart/2005/8/layout/hierarchy3"/>
    <dgm:cxn modelId="{3488C9B4-E799-7F4C-A06C-386DB1B3A8F2}" type="presParOf" srcId="{88A67831-5B86-E943-B5C2-C5FEA93267A1}" destId="{EBDEF4A7-522F-0543-B250-E8311D59EBE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5107C-3651-674A-9F9D-742C17A1FD26}">
      <dsp:nvSpPr>
        <dsp:cNvPr id="0" name=""/>
        <dsp:cNvSpPr/>
      </dsp:nvSpPr>
      <dsp:spPr>
        <a:xfrm>
          <a:off x="1283" y="1007554"/>
          <a:ext cx="4672458" cy="233622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81280" rIns="121920" bIns="81280" numCol="1" spcCol="1270" anchor="ctr" anchorCtr="0">
          <a:noAutofit/>
        </a:bodyPr>
        <a:lstStyle/>
        <a:p>
          <a:pPr marL="0" lvl="0" indent="0" algn="ctr" defTabSz="2844800">
            <a:lnSpc>
              <a:spcPct val="90000"/>
            </a:lnSpc>
            <a:spcBef>
              <a:spcPct val="0"/>
            </a:spcBef>
            <a:spcAft>
              <a:spcPct val="35000"/>
            </a:spcAft>
            <a:buNone/>
            <a:defRPr cap="all"/>
          </a:pPr>
          <a:r>
            <a:rPr lang="en-US" sz="6400" kern="1200"/>
            <a:t>Thank you.</a:t>
          </a:r>
        </a:p>
      </dsp:txBody>
      <dsp:txXfrm>
        <a:off x="69709" y="1075980"/>
        <a:ext cx="4535606" cy="2199377"/>
      </dsp:txXfrm>
    </dsp:sp>
    <dsp:sp modelId="{53B0601C-C978-DF4E-BFAD-7ED2B7104B4C}">
      <dsp:nvSpPr>
        <dsp:cNvPr id="0" name=""/>
        <dsp:cNvSpPr/>
      </dsp:nvSpPr>
      <dsp:spPr>
        <a:xfrm>
          <a:off x="5841857" y="1007554"/>
          <a:ext cx="4672458" cy="2336229"/>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81280" rIns="121920" bIns="81280" numCol="1" spcCol="1270" anchor="ctr" anchorCtr="0">
          <a:noAutofit/>
        </a:bodyPr>
        <a:lstStyle/>
        <a:p>
          <a:pPr marL="0" lvl="0" indent="0" algn="ctr" defTabSz="2844800">
            <a:lnSpc>
              <a:spcPct val="90000"/>
            </a:lnSpc>
            <a:spcBef>
              <a:spcPct val="0"/>
            </a:spcBef>
            <a:spcAft>
              <a:spcPct val="35000"/>
            </a:spcAft>
            <a:buNone/>
            <a:defRPr cap="all"/>
          </a:pPr>
          <a:r>
            <a:rPr lang="en-US" sz="6400" kern="1200"/>
            <a:t>Questions?</a:t>
          </a:r>
        </a:p>
      </dsp:txBody>
      <dsp:txXfrm>
        <a:off x="5910283" y="1075980"/>
        <a:ext cx="4535606" cy="21993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3194C-F433-C04F-B89A-78482A5F6248}" type="datetimeFigureOut">
              <a:rPr lang="en-US" smtClean="0"/>
              <a:t>8/23/24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E8433-4802-4848-A552-E2E7C32895D9}" type="slidenum">
              <a:rPr lang="en-US" smtClean="0"/>
              <a:t>‹#›</a:t>
            </a:fld>
            <a:endParaRPr lang="en-US"/>
          </a:p>
        </p:txBody>
      </p:sp>
    </p:spTree>
    <p:extLst>
      <p:ext uri="{BB962C8B-B14F-4D97-AF65-F5344CB8AC3E}">
        <p14:creationId xmlns:p14="http://schemas.microsoft.com/office/powerpoint/2010/main" val="880353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E8433-4802-4848-A552-E2E7C32895D9}" type="slidenum">
              <a:rPr lang="en-US" smtClean="0"/>
              <a:t>11</a:t>
            </a:fld>
            <a:endParaRPr lang="en-US"/>
          </a:p>
        </p:txBody>
      </p:sp>
    </p:spTree>
    <p:extLst>
      <p:ext uri="{BB962C8B-B14F-4D97-AF65-F5344CB8AC3E}">
        <p14:creationId xmlns:p14="http://schemas.microsoft.com/office/powerpoint/2010/main" val="220181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DB92-9EDE-0AC5-6499-963AB499440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1C2FE0-A32F-7373-7B85-1F57F5F03D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5A8C1E3-1303-5DA9-5B5D-FA3A60590CC0}"/>
              </a:ext>
            </a:extLst>
          </p:cNvPr>
          <p:cNvSpPr>
            <a:spLocks noGrp="1"/>
          </p:cNvSpPr>
          <p:nvPr>
            <p:ph type="dt" sz="half" idx="10"/>
          </p:nvPr>
        </p:nvSpPr>
        <p:spPr/>
        <p:txBody>
          <a:bodyPr/>
          <a:lstStyle/>
          <a:p>
            <a:fld id="{2BD2642B-9E02-6648-82F5-6CB8AA75F963}" type="datetimeFigureOut">
              <a:rPr lang="en-US" smtClean="0"/>
              <a:t>8/23/24</a:t>
            </a:fld>
            <a:endParaRPr lang="en-US"/>
          </a:p>
        </p:txBody>
      </p:sp>
      <p:sp>
        <p:nvSpPr>
          <p:cNvPr id="5" name="Footer Placeholder 4">
            <a:extLst>
              <a:ext uri="{FF2B5EF4-FFF2-40B4-BE49-F238E27FC236}">
                <a16:creationId xmlns:a16="http://schemas.microsoft.com/office/drawing/2014/main" id="{4B69E9CE-A22C-D844-8CC9-8EBD6C8EA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0CE98-157C-F61B-38E9-5087387B0F87}"/>
              </a:ext>
            </a:extLst>
          </p:cNvPr>
          <p:cNvSpPr>
            <a:spLocks noGrp="1"/>
          </p:cNvSpPr>
          <p:nvPr>
            <p:ph type="sldNum" sz="quarter" idx="12"/>
          </p:nvPr>
        </p:nvSpPr>
        <p:spPr/>
        <p:txBody>
          <a:bodyPr/>
          <a:lstStyle/>
          <a:p>
            <a:fld id="{5FC9F0B6-715C-0A41-A1C8-509A1E3E461A}" type="slidenum">
              <a:rPr lang="en-US" smtClean="0"/>
              <a:t>‹#›</a:t>
            </a:fld>
            <a:endParaRPr lang="en-US"/>
          </a:p>
        </p:txBody>
      </p:sp>
    </p:spTree>
    <p:extLst>
      <p:ext uri="{BB962C8B-B14F-4D97-AF65-F5344CB8AC3E}">
        <p14:creationId xmlns:p14="http://schemas.microsoft.com/office/powerpoint/2010/main" val="84776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F1A7-925A-6B80-5BA8-917B80E940F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F7CB1DB-BCBF-AD56-5BEE-E1BDF561152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7A5C1A-635C-A6A7-24F9-E032684067AA}"/>
              </a:ext>
            </a:extLst>
          </p:cNvPr>
          <p:cNvSpPr>
            <a:spLocks noGrp="1"/>
          </p:cNvSpPr>
          <p:nvPr>
            <p:ph type="dt" sz="half" idx="10"/>
          </p:nvPr>
        </p:nvSpPr>
        <p:spPr/>
        <p:txBody>
          <a:bodyPr/>
          <a:lstStyle/>
          <a:p>
            <a:fld id="{2BD2642B-9E02-6648-82F5-6CB8AA75F963}" type="datetimeFigureOut">
              <a:rPr lang="en-US" smtClean="0"/>
              <a:t>8/23/24</a:t>
            </a:fld>
            <a:endParaRPr lang="en-US"/>
          </a:p>
        </p:txBody>
      </p:sp>
      <p:sp>
        <p:nvSpPr>
          <p:cNvPr id="5" name="Footer Placeholder 4">
            <a:extLst>
              <a:ext uri="{FF2B5EF4-FFF2-40B4-BE49-F238E27FC236}">
                <a16:creationId xmlns:a16="http://schemas.microsoft.com/office/drawing/2014/main" id="{89EDF5C2-2419-E27D-503F-DA1F86DD5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A8A93-E12C-14D2-5701-761E36191119}"/>
              </a:ext>
            </a:extLst>
          </p:cNvPr>
          <p:cNvSpPr>
            <a:spLocks noGrp="1"/>
          </p:cNvSpPr>
          <p:nvPr>
            <p:ph type="sldNum" sz="quarter" idx="12"/>
          </p:nvPr>
        </p:nvSpPr>
        <p:spPr/>
        <p:txBody>
          <a:bodyPr/>
          <a:lstStyle/>
          <a:p>
            <a:fld id="{5FC9F0B6-715C-0A41-A1C8-509A1E3E461A}" type="slidenum">
              <a:rPr lang="en-US" smtClean="0"/>
              <a:t>‹#›</a:t>
            </a:fld>
            <a:endParaRPr lang="en-US"/>
          </a:p>
        </p:txBody>
      </p:sp>
    </p:spTree>
    <p:extLst>
      <p:ext uri="{BB962C8B-B14F-4D97-AF65-F5344CB8AC3E}">
        <p14:creationId xmlns:p14="http://schemas.microsoft.com/office/powerpoint/2010/main" val="120430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0E79D-9508-792B-4C6F-1F3399946A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73310E0-AD91-D047-B560-7DC4765D514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5583DE-F2C5-5721-CBC6-5BA73A73CC50}"/>
              </a:ext>
            </a:extLst>
          </p:cNvPr>
          <p:cNvSpPr>
            <a:spLocks noGrp="1"/>
          </p:cNvSpPr>
          <p:nvPr>
            <p:ph type="dt" sz="half" idx="10"/>
          </p:nvPr>
        </p:nvSpPr>
        <p:spPr/>
        <p:txBody>
          <a:bodyPr/>
          <a:lstStyle/>
          <a:p>
            <a:fld id="{2BD2642B-9E02-6648-82F5-6CB8AA75F963}" type="datetimeFigureOut">
              <a:rPr lang="en-US" smtClean="0"/>
              <a:t>8/23/24</a:t>
            </a:fld>
            <a:endParaRPr lang="en-US"/>
          </a:p>
        </p:txBody>
      </p:sp>
      <p:sp>
        <p:nvSpPr>
          <p:cNvPr id="5" name="Footer Placeholder 4">
            <a:extLst>
              <a:ext uri="{FF2B5EF4-FFF2-40B4-BE49-F238E27FC236}">
                <a16:creationId xmlns:a16="http://schemas.microsoft.com/office/drawing/2014/main" id="{BF73A264-B5D4-201F-0B67-68C415476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2BF20-1182-13DA-1E36-F552916530EC}"/>
              </a:ext>
            </a:extLst>
          </p:cNvPr>
          <p:cNvSpPr>
            <a:spLocks noGrp="1"/>
          </p:cNvSpPr>
          <p:nvPr>
            <p:ph type="sldNum" sz="quarter" idx="12"/>
          </p:nvPr>
        </p:nvSpPr>
        <p:spPr/>
        <p:txBody>
          <a:bodyPr/>
          <a:lstStyle/>
          <a:p>
            <a:fld id="{5FC9F0B6-715C-0A41-A1C8-509A1E3E461A}" type="slidenum">
              <a:rPr lang="en-US" smtClean="0"/>
              <a:t>‹#›</a:t>
            </a:fld>
            <a:endParaRPr lang="en-US"/>
          </a:p>
        </p:txBody>
      </p:sp>
    </p:spTree>
    <p:extLst>
      <p:ext uri="{BB962C8B-B14F-4D97-AF65-F5344CB8AC3E}">
        <p14:creationId xmlns:p14="http://schemas.microsoft.com/office/powerpoint/2010/main" val="28049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CA14-5BBE-2143-EAFE-E71147816C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A8AACE-B764-2268-87E9-63D7195D22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9BCDC7-46E5-F584-A86B-52784FC5B429}"/>
              </a:ext>
            </a:extLst>
          </p:cNvPr>
          <p:cNvSpPr>
            <a:spLocks noGrp="1"/>
          </p:cNvSpPr>
          <p:nvPr>
            <p:ph type="dt" sz="half" idx="10"/>
          </p:nvPr>
        </p:nvSpPr>
        <p:spPr/>
        <p:txBody>
          <a:bodyPr/>
          <a:lstStyle/>
          <a:p>
            <a:fld id="{2BD2642B-9E02-6648-82F5-6CB8AA75F963}" type="datetimeFigureOut">
              <a:rPr lang="en-US" smtClean="0"/>
              <a:t>8/23/24</a:t>
            </a:fld>
            <a:endParaRPr lang="en-US"/>
          </a:p>
        </p:txBody>
      </p:sp>
      <p:sp>
        <p:nvSpPr>
          <p:cNvPr id="5" name="Footer Placeholder 4">
            <a:extLst>
              <a:ext uri="{FF2B5EF4-FFF2-40B4-BE49-F238E27FC236}">
                <a16:creationId xmlns:a16="http://schemas.microsoft.com/office/drawing/2014/main" id="{F0FADE95-F3A9-0440-9E13-988116B5B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DBDCC-5E4B-8BCF-C740-10BBFF65AAC7}"/>
              </a:ext>
            </a:extLst>
          </p:cNvPr>
          <p:cNvSpPr>
            <a:spLocks noGrp="1"/>
          </p:cNvSpPr>
          <p:nvPr>
            <p:ph type="sldNum" sz="quarter" idx="12"/>
          </p:nvPr>
        </p:nvSpPr>
        <p:spPr/>
        <p:txBody>
          <a:bodyPr/>
          <a:lstStyle/>
          <a:p>
            <a:fld id="{5FC9F0B6-715C-0A41-A1C8-509A1E3E461A}" type="slidenum">
              <a:rPr lang="en-US" smtClean="0"/>
              <a:t>‹#›</a:t>
            </a:fld>
            <a:endParaRPr lang="en-US"/>
          </a:p>
        </p:txBody>
      </p:sp>
    </p:spTree>
    <p:extLst>
      <p:ext uri="{BB962C8B-B14F-4D97-AF65-F5344CB8AC3E}">
        <p14:creationId xmlns:p14="http://schemas.microsoft.com/office/powerpoint/2010/main" val="417122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45C9-F70F-259D-51BE-6BCCB210B62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096D31E-BA8D-D0E7-0845-B1AC1C851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B0A5BD-4198-FF6A-D078-CE58F8645E3E}"/>
              </a:ext>
            </a:extLst>
          </p:cNvPr>
          <p:cNvSpPr>
            <a:spLocks noGrp="1"/>
          </p:cNvSpPr>
          <p:nvPr>
            <p:ph type="dt" sz="half" idx="10"/>
          </p:nvPr>
        </p:nvSpPr>
        <p:spPr/>
        <p:txBody>
          <a:bodyPr/>
          <a:lstStyle/>
          <a:p>
            <a:fld id="{2BD2642B-9E02-6648-82F5-6CB8AA75F963}" type="datetimeFigureOut">
              <a:rPr lang="en-US" smtClean="0"/>
              <a:t>8/23/24</a:t>
            </a:fld>
            <a:endParaRPr lang="en-US"/>
          </a:p>
        </p:txBody>
      </p:sp>
      <p:sp>
        <p:nvSpPr>
          <p:cNvPr id="5" name="Footer Placeholder 4">
            <a:extLst>
              <a:ext uri="{FF2B5EF4-FFF2-40B4-BE49-F238E27FC236}">
                <a16:creationId xmlns:a16="http://schemas.microsoft.com/office/drawing/2014/main" id="{69D1A14C-09DF-5BC8-5676-8EAC1FAD0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DD77A-7535-BBB8-9DC6-1A77C5555BD7}"/>
              </a:ext>
            </a:extLst>
          </p:cNvPr>
          <p:cNvSpPr>
            <a:spLocks noGrp="1"/>
          </p:cNvSpPr>
          <p:nvPr>
            <p:ph type="sldNum" sz="quarter" idx="12"/>
          </p:nvPr>
        </p:nvSpPr>
        <p:spPr/>
        <p:txBody>
          <a:bodyPr/>
          <a:lstStyle/>
          <a:p>
            <a:fld id="{5FC9F0B6-715C-0A41-A1C8-509A1E3E461A}" type="slidenum">
              <a:rPr lang="en-US" smtClean="0"/>
              <a:t>‹#›</a:t>
            </a:fld>
            <a:endParaRPr lang="en-US"/>
          </a:p>
        </p:txBody>
      </p:sp>
    </p:spTree>
    <p:extLst>
      <p:ext uri="{BB962C8B-B14F-4D97-AF65-F5344CB8AC3E}">
        <p14:creationId xmlns:p14="http://schemas.microsoft.com/office/powerpoint/2010/main" val="204866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9824-B7C8-3A82-7387-33413439BCD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E721EB-3D11-6435-5760-6CBA1046F9E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57B11D8-2AD7-250E-8786-6315CB521A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F9368E-A64A-3631-ECEC-FB00BB13818A}"/>
              </a:ext>
            </a:extLst>
          </p:cNvPr>
          <p:cNvSpPr>
            <a:spLocks noGrp="1"/>
          </p:cNvSpPr>
          <p:nvPr>
            <p:ph type="dt" sz="half" idx="10"/>
          </p:nvPr>
        </p:nvSpPr>
        <p:spPr/>
        <p:txBody>
          <a:bodyPr/>
          <a:lstStyle/>
          <a:p>
            <a:fld id="{2BD2642B-9E02-6648-82F5-6CB8AA75F963}" type="datetimeFigureOut">
              <a:rPr lang="en-US" smtClean="0"/>
              <a:t>8/23/24</a:t>
            </a:fld>
            <a:endParaRPr lang="en-US"/>
          </a:p>
        </p:txBody>
      </p:sp>
      <p:sp>
        <p:nvSpPr>
          <p:cNvPr id="6" name="Footer Placeholder 5">
            <a:extLst>
              <a:ext uri="{FF2B5EF4-FFF2-40B4-BE49-F238E27FC236}">
                <a16:creationId xmlns:a16="http://schemas.microsoft.com/office/drawing/2014/main" id="{B46F3498-4358-469B-42B2-68F4143C7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F20AF-F196-5EAF-680F-B9A4C9D6B00C}"/>
              </a:ext>
            </a:extLst>
          </p:cNvPr>
          <p:cNvSpPr>
            <a:spLocks noGrp="1"/>
          </p:cNvSpPr>
          <p:nvPr>
            <p:ph type="sldNum" sz="quarter" idx="12"/>
          </p:nvPr>
        </p:nvSpPr>
        <p:spPr/>
        <p:txBody>
          <a:bodyPr/>
          <a:lstStyle/>
          <a:p>
            <a:fld id="{5FC9F0B6-715C-0A41-A1C8-509A1E3E461A}" type="slidenum">
              <a:rPr lang="en-US" smtClean="0"/>
              <a:t>‹#›</a:t>
            </a:fld>
            <a:endParaRPr lang="en-US"/>
          </a:p>
        </p:txBody>
      </p:sp>
    </p:spTree>
    <p:extLst>
      <p:ext uri="{BB962C8B-B14F-4D97-AF65-F5344CB8AC3E}">
        <p14:creationId xmlns:p14="http://schemas.microsoft.com/office/powerpoint/2010/main" val="180808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48A6-8DB1-8F87-643E-ACFA6910166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CFE00F-B87B-D428-0375-7EFEE9716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A7B19F2-146D-399E-E105-2002F0ECBC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8988BA-03E0-5ED8-B8CD-F1DFC1F02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E463F3-7B6D-2673-1462-ABBF69C30A0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2C99467-36A8-03F5-3506-C10CF050A55A}"/>
              </a:ext>
            </a:extLst>
          </p:cNvPr>
          <p:cNvSpPr>
            <a:spLocks noGrp="1"/>
          </p:cNvSpPr>
          <p:nvPr>
            <p:ph type="dt" sz="half" idx="10"/>
          </p:nvPr>
        </p:nvSpPr>
        <p:spPr/>
        <p:txBody>
          <a:bodyPr/>
          <a:lstStyle/>
          <a:p>
            <a:fld id="{2BD2642B-9E02-6648-82F5-6CB8AA75F963}" type="datetimeFigureOut">
              <a:rPr lang="en-US" smtClean="0"/>
              <a:t>8/23/24</a:t>
            </a:fld>
            <a:endParaRPr lang="en-US"/>
          </a:p>
        </p:txBody>
      </p:sp>
      <p:sp>
        <p:nvSpPr>
          <p:cNvPr id="8" name="Footer Placeholder 7">
            <a:extLst>
              <a:ext uri="{FF2B5EF4-FFF2-40B4-BE49-F238E27FC236}">
                <a16:creationId xmlns:a16="http://schemas.microsoft.com/office/drawing/2014/main" id="{502FE1CF-D8C6-CEAC-FABC-7041EC1A07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EC57E9-02C4-13B4-E666-E22DD1836116}"/>
              </a:ext>
            </a:extLst>
          </p:cNvPr>
          <p:cNvSpPr>
            <a:spLocks noGrp="1"/>
          </p:cNvSpPr>
          <p:nvPr>
            <p:ph type="sldNum" sz="quarter" idx="12"/>
          </p:nvPr>
        </p:nvSpPr>
        <p:spPr/>
        <p:txBody>
          <a:bodyPr/>
          <a:lstStyle/>
          <a:p>
            <a:fld id="{5FC9F0B6-715C-0A41-A1C8-509A1E3E461A}" type="slidenum">
              <a:rPr lang="en-US" smtClean="0"/>
              <a:t>‹#›</a:t>
            </a:fld>
            <a:endParaRPr lang="en-US"/>
          </a:p>
        </p:txBody>
      </p:sp>
    </p:spTree>
    <p:extLst>
      <p:ext uri="{BB962C8B-B14F-4D97-AF65-F5344CB8AC3E}">
        <p14:creationId xmlns:p14="http://schemas.microsoft.com/office/powerpoint/2010/main" val="198950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CB51-333A-9D5A-DA59-3F152510A79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4A9DA88-9C20-F65D-0D0A-DB48EA51FAE3}"/>
              </a:ext>
            </a:extLst>
          </p:cNvPr>
          <p:cNvSpPr>
            <a:spLocks noGrp="1"/>
          </p:cNvSpPr>
          <p:nvPr>
            <p:ph type="dt" sz="half" idx="10"/>
          </p:nvPr>
        </p:nvSpPr>
        <p:spPr/>
        <p:txBody>
          <a:bodyPr/>
          <a:lstStyle/>
          <a:p>
            <a:fld id="{2BD2642B-9E02-6648-82F5-6CB8AA75F963}" type="datetimeFigureOut">
              <a:rPr lang="en-US" smtClean="0"/>
              <a:t>8/23/24</a:t>
            </a:fld>
            <a:endParaRPr lang="en-US"/>
          </a:p>
        </p:txBody>
      </p:sp>
      <p:sp>
        <p:nvSpPr>
          <p:cNvPr id="4" name="Footer Placeholder 3">
            <a:extLst>
              <a:ext uri="{FF2B5EF4-FFF2-40B4-BE49-F238E27FC236}">
                <a16:creationId xmlns:a16="http://schemas.microsoft.com/office/drawing/2014/main" id="{070E6CE6-AF17-F09C-94CB-747002BDAB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B56D3A-34FA-06BC-3BDD-92EED3C8F1B3}"/>
              </a:ext>
            </a:extLst>
          </p:cNvPr>
          <p:cNvSpPr>
            <a:spLocks noGrp="1"/>
          </p:cNvSpPr>
          <p:nvPr>
            <p:ph type="sldNum" sz="quarter" idx="12"/>
          </p:nvPr>
        </p:nvSpPr>
        <p:spPr/>
        <p:txBody>
          <a:bodyPr/>
          <a:lstStyle/>
          <a:p>
            <a:fld id="{5FC9F0B6-715C-0A41-A1C8-509A1E3E461A}" type="slidenum">
              <a:rPr lang="en-US" smtClean="0"/>
              <a:t>‹#›</a:t>
            </a:fld>
            <a:endParaRPr lang="en-US"/>
          </a:p>
        </p:txBody>
      </p:sp>
    </p:spTree>
    <p:extLst>
      <p:ext uri="{BB962C8B-B14F-4D97-AF65-F5344CB8AC3E}">
        <p14:creationId xmlns:p14="http://schemas.microsoft.com/office/powerpoint/2010/main" val="118590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8E9DE-9E0C-8F04-58FF-61C991756498}"/>
              </a:ext>
            </a:extLst>
          </p:cNvPr>
          <p:cNvSpPr>
            <a:spLocks noGrp="1"/>
          </p:cNvSpPr>
          <p:nvPr>
            <p:ph type="dt" sz="half" idx="10"/>
          </p:nvPr>
        </p:nvSpPr>
        <p:spPr/>
        <p:txBody>
          <a:bodyPr/>
          <a:lstStyle/>
          <a:p>
            <a:fld id="{2BD2642B-9E02-6648-82F5-6CB8AA75F963}" type="datetimeFigureOut">
              <a:rPr lang="en-US" smtClean="0"/>
              <a:t>8/23/24</a:t>
            </a:fld>
            <a:endParaRPr lang="en-US"/>
          </a:p>
        </p:txBody>
      </p:sp>
      <p:sp>
        <p:nvSpPr>
          <p:cNvPr id="3" name="Footer Placeholder 2">
            <a:extLst>
              <a:ext uri="{FF2B5EF4-FFF2-40B4-BE49-F238E27FC236}">
                <a16:creationId xmlns:a16="http://schemas.microsoft.com/office/drawing/2014/main" id="{FFAD268C-783D-6AD9-1172-9E1D5765D3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A70AA7-D63C-D4CF-EF28-1679B993463B}"/>
              </a:ext>
            </a:extLst>
          </p:cNvPr>
          <p:cNvSpPr>
            <a:spLocks noGrp="1"/>
          </p:cNvSpPr>
          <p:nvPr>
            <p:ph type="sldNum" sz="quarter" idx="12"/>
          </p:nvPr>
        </p:nvSpPr>
        <p:spPr/>
        <p:txBody>
          <a:bodyPr/>
          <a:lstStyle/>
          <a:p>
            <a:fld id="{5FC9F0B6-715C-0A41-A1C8-509A1E3E461A}" type="slidenum">
              <a:rPr lang="en-US" smtClean="0"/>
              <a:t>‹#›</a:t>
            </a:fld>
            <a:endParaRPr lang="en-US"/>
          </a:p>
        </p:txBody>
      </p:sp>
    </p:spTree>
    <p:extLst>
      <p:ext uri="{BB962C8B-B14F-4D97-AF65-F5344CB8AC3E}">
        <p14:creationId xmlns:p14="http://schemas.microsoft.com/office/powerpoint/2010/main" val="357687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7DCA-1769-3CD3-1B7F-F93E763B9E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F31448-BA5B-5DC2-8BB3-A244B2D896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F14025B-F26D-85A2-AFB3-5E6F60511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135F7C-3CD0-2857-CF6C-17824410F702}"/>
              </a:ext>
            </a:extLst>
          </p:cNvPr>
          <p:cNvSpPr>
            <a:spLocks noGrp="1"/>
          </p:cNvSpPr>
          <p:nvPr>
            <p:ph type="dt" sz="half" idx="10"/>
          </p:nvPr>
        </p:nvSpPr>
        <p:spPr/>
        <p:txBody>
          <a:bodyPr/>
          <a:lstStyle/>
          <a:p>
            <a:fld id="{2BD2642B-9E02-6648-82F5-6CB8AA75F963}" type="datetimeFigureOut">
              <a:rPr lang="en-US" smtClean="0"/>
              <a:t>8/23/24</a:t>
            </a:fld>
            <a:endParaRPr lang="en-US"/>
          </a:p>
        </p:txBody>
      </p:sp>
      <p:sp>
        <p:nvSpPr>
          <p:cNvPr id="6" name="Footer Placeholder 5">
            <a:extLst>
              <a:ext uri="{FF2B5EF4-FFF2-40B4-BE49-F238E27FC236}">
                <a16:creationId xmlns:a16="http://schemas.microsoft.com/office/drawing/2014/main" id="{4BFFA79B-E2C2-3F74-4089-222E70F9E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57E09-EA19-9F04-4363-E7150D1B2543}"/>
              </a:ext>
            </a:extLst>
          </p:cNvPr>
          <p:cNvSpPr>
            <a:spLocks noGrp="1"/>
          </p:cNvSpPr>
          <p:nvPr>
            <p:ph type="sldNum" sz="quarter" idx="12"/>
          </p:nvPr>
        </p:nvSpPr>
        <p:spPr/>
        <p:txBody>
          <a:bodyPr/>
          <a:lstStyle/>
          <a:p>
            <a:fld id="{5FC9F0B6-715C-0A41-A1C8-509A1E3E461A}" type="slidenum">
              <a:rPr lang="en-US" smtClean="0"/>
              <a:t>‹#›</a:t>
            </a:fld>
            <a:endParaRPr lang="en-US"/>
          </a:p>
        </p:txBody>
      </p:sp>
    </p:spTree>
    <p:extLst>
      <p:ext uri="{BB962C8B-B14F-4D97-AF65-F5344CB8AC3E}">
        <p14:creationId xmlns:p14="http://schemas.microsoft.com/office/powerpoint/2010/main" val="324785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CED2-292E-D995-4C62-D1056B7B06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3C323C1-B48E-84C4-4438-19A2F3EF3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266EEE-4F55-49AC-F87D-15E7543CA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343DCA-F752-DC4B-5AE7-FB328BFC3D4E}"/>
              </a:ext>
            </a:extLst>
          </p:cNvPr>
          <p:cNvSpPr>
            <a:spLocks noGrp="1"/>
          </p:cNvSpPr>
          <p:nvPr>
            <p:ph type="dt" sz="half" idx="10"/>
          </p:nvPr>
        </p:nvSpPr>
        <p:spPr/>
        <p:txBody>
          <a:bodyPr/>
          <a:lstStyle/>
          <a:p>
            <a:fld id="{2BD2642B-9E02-6648-82F5-6CB8AA75F963}" type="datetimeFigureOut">
              <a:rPr lang="en-US" smtClean="0"/>
              <a:t>8/23/24</a:t>
            </a:fld>
            <a:endParaRPr lang="en-US"/>
          </a:p>
        </p:txBody>
      </p:sp>
      <p:sp>
        <p:nvSpPr>
          <p:cNvPr id="6" name="Footer Placeholder 5">
            <a:extLst>
              <a:ext uri="{FF2B5EF4-FFF2-40B4-BE49-F238E27FC236}">
                <a16:creationId xmlns:a16="http://schemas.microsoft.com/office/drawing/2014/main" id="{8A57121C-FFFB-53B0-15AF-51A8DAFA6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AC13D-10CB-504E-373F-73D01AD35140}"/>
              </a:ext>
            </a:extLst>
          </p:cNvPr>
          <p:cNvSpPr>
            <a:spLocks noGrp="1"/>
          </p:cNvSpPr>
          <p:nvPr>
            <p:ph type="sldNum" sz="quarter" idx="12"/>
          </p:nvPr>
        </p:nvSpPr>
        <p:spPr/>
        <p:txBody>
          <a:bodyPr/>
          <a:lstStyle/>
          <a:p>
            <a:fld id="{5FC9F0B6-715C-0A41-A1C8-509A1E3E461A}" type="slidenum">
              <a:rPr lang="en-US" smtClean="0"/>
              <a:t>‹#›</a:t>
            </a:fld>
            <a:endParaRPr lang="en-US"/>
          </a:p>
        </p:txBody>
      </p:sp>
    </p:spTree>
    <p:extLst>
      <p:ext uri="{BB962C8B-B14F-4D97-AF65-F5344CB8AC3E}">
        <p14:creationId xmlns:p14="http://schemas.microsoft.com/office/powerpoint/2010/main" val="244278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1B192-1528-96C5-2560-58079CBC7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E01A680-1ECB-9B62-1A6E-75D92BBB8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CC8D85-BD8D-31EA-E4B9-D4F19B1BC9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2642B-9E02-6648-82F5-6CB8AA75F963}" type="datetimeFigureOut">
              <a:rPr lang="en-US" smtClean="0"/>
              <a:t>8/23/24</a:t>
            </a:fld>
            <a:endParaRPr lang="en-US"/>
          </a:p>
        </p:txBody>
      </p:sp>
      <p:sp>
        <p:nvSpPr>
          <p:cNvPr id="5" name="Footer Placeholder 4">
            <a:extLst>
              <a:ext uri="{FF2B5EF4-FFF2-40B4-BE49-F238E27FC236}">
                <a16:creationId xmlns:a16="http://schemas.microsoft.com/office/drawing/2014/main" id="{80F3DA9E-E6F1-6025-C679-8595BD5C5F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DEDEA3-7AE9-4118-DFB7-BFEB44E05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9F0B6-715C-0A41-A1C8-509A1E3E461A}" type="slidenum">
              <a:rPr lang="en-US" smtClean="0"/>
              <a:t>‹#›</a:t>
            </a:fld>
            <a:endParaRPr lang="en-US"/>
          </a:p>
        </p:txBody>
      </p:sp>
    </p:spTree>
    <p:extLst>
      <p:ext uri="{BB962C8B-B14F-4D97-AF65-F5344CB8AC3E}">
        <p14:creationId xmlns:p14="http://schemas.microsoft.com/office/powerpoint/2010/main" val="964781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CE1DA53-9811-4831-9BFB-3E8658F08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21F5CC5F-C7AD-D337-2D33-9761A0E6E2E2}"/>
              </a:ext>
            </a:extLst>
          </p:cNvPr>
          <p:cNvPicPr>
            <a:picLocks noChangeAspect="1"/>
          </p:cNvPicPr>
          <p:nvPr/>
        </p:nvPicPr>
        <p:blipFill>
          <a:blip r:embed="rId2"/>
          <a:srcRect r="-1" b="40238"/>
          <a:stretch/>
        </p:blipFill>
        <p:spPr>
          <a:xfrm>
            <a:off x="182881" y="499047"/>
            <a:ext cx="11834494" cy="4619053"/>
          </a:xfrm>
          <a:prstGeom prst="rect">
            <a:avLst/>
          </a:prstGeom>
        </p:spPr>
      </p:pic>
      <p:sp>
        <p:nvSpPr>
          <p:cNvPr id="24" name="TextBox 3">
            <a:extLst>
              <a:ext uri="{FF2B5EF4-FFF2-40B4-BE49-F238E27FC236}">
                <a16:creationId xmlns:a16="http://schemas.microsoft.com/office/drawing/2014/main" id="{C60A36DD-1159-2F3E-BE9E-5DDA8EA01558}"/>
              </a:ext>
            </a:extLst>
          </p:cNvPr>
          <p:cNvSpPr txBox="1"/>
          <p:nvPr/>
        </p:nvSpPr>
        <p:spPr>
          <a:xfrm>
            <a:off x="182881" y="0"/>
            <a:ext cx="8875209" cy="499047"/>
          </a:xfrm>
          <a:prstGeom prst="rect">
            <a:avLst/>
          </a:prstGeom>
        </p:spPr>
        <p:txBody>
          <a:bodyPr wrap="square"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26" name="TextBox 25">
            <a:extLst>
              <a:ext uri="{FF2B5EF4-FFF2-40B4-BE49-F238E27FC236}">
                <a16:creationId xmlns:a16="http://schemas.microsoft.com/office/drawing/2014/main" id="{0678F677-D298-7765-FFC0-E178CBC51A63}"/>
              </a:ext>
            </a:extLst>
          </p:cNvPr>
          <p:cNvSpPr txBox="1"/>
          <p:nvPr/>
        </p:nvSpPr>
        <p:spPr>
          <a:xfrm>
            <a:off x="5702300" y="49127"/>
            <a:ext cx="6121400" cy="646331"/>
          </a:xfrm>
          <a:prstGeom prst="rect">
            <a:avLst/>
          </a:prstGeom>
          <a:noFill/>
        </p:spPr>
        <p:txBody>
          <a:bodyPr wrap="square">
            <a:spAutoFit/>
          </a:bodyPr>
          <a:lstStyle/>
          <a:p>
            <a:pPr algn="r" rtl="0">
              <a:spcBef>
                <a:spcPts val="0"/>
              </a:spcBef>
              <a:spcAft>
                <a:spcPts val="0"/>
              </a:spcAft>
            </a:pPr>
            <a:r>
              <a:rPr lang="en-ZA" sz="1800" b="1" i="0" u="none" strike="noStrike" dirty="0">
                <a:solidFill>
                  <a:srgbClr val="0063A0"/>
                </a:solidFill>
                <a:effectLst/>
                <a:latin typeface="Montserrat" panose="020F0502020204030204" pitchFamily="34" charset="0"/>
              </a:rPr>
              <a:t>2024 RESEARCH CONFERENCE</a:t>
            </a:r>
            <a:endParaRPr lang="en-ZA" b="0" dirty="0">
              <a:effectLst/>
            </a:endParaRPr>
          </a:p>
          <a:p>
            <a:pPr algn="r"/>
            <a:r>
              <a:rPr lang="en-ZA" sz="1800" b="1" i="0" u="none" strike="noStrike" dirty="0">
                <a:solidFill>
                  <a:srgbClr val="0063A0"/>
                </a:solidFill>
                <a:effectLst/>
                <a:latin typeface="Montserrat" pitchFamily="2" charset="77"/>
              </a:rPr>
              <a:t>CONFERENCE</a:t>
            </a:r>
            <a:endParaRPr lang="en-US" dirty="0"/>
          </a:p>
        </p:txBody>
      </p:sp>
      <p:sp>
        <p:nvSpPr>
          <p:cNvPr id="27" name="TextBox 26">
            <a:extLst>
              <a:ext uri="{FF2B5EF4-FFF2-40B4-BE49-F238E27FC236}">
                <a16:creationId xmlns:a16="http://schemas.microsoft.com/office/drawing/2014/main" id="{7B7BBC59-16E3-B0FB-DE96-2B33D543355A}"/>
              </a:ext>
            </a:extLst>
          </p:cNvPr>
          <p:cNvSpPr txBox="1"/>
          <p:nvPr/>
        </p:nvSpPr>
        <p:spPr>
          <a:xfrm>
            <a:off x="863600" y="6172200"/>
            <a:ext cx="290464" cy="369332"/>
          </a:xfrm>
          <a:prstGeom prst="rect">
            <a:avLst/>
          </a:prstGeom>
          <a:noFill/>
        </p:spPr>
        <p:txBody>
          <a:bodyPr wrap="none" rtlCol="0">
            <a:spAutoFit/>
          </a:bodyPr>
          <a:lstStyle/>
          <a:p>
            <a:r>
              <a:rPr lang="en-ZA" b="0" dirty="0">
                <a:effectLst/>
              </a:rPr>
              <a:t>  </a:t>
            </a:r>
            <a:endParaRPr lang="en-US" dirty="0"/>
          </a:p>
        </p:txBody>
      </p:sp>
      <p:sp>
        <p:nvSpPr>
          <p:cNvPr id="31" name="TextBox 30">
            <a:extLst>
              <a:ext uri="{FF2B5EF4-FFF2-40B4-BE49-F238E27FC236}">
                <a16:creationId xmlns:a16="http://schemas.microsoft.com/office/drawing/2014/main" id="{66275039-16EB-DA29-2485-C81F5B6871CD}"/>
              </a:ext>
            </a:extLst>
          </p:cNvPr>
          <p:cNvSpPr txBox="1"/>
          <p:nvPr/>
        </p:nvSpPr>
        <p:spPr>
          <a:xfrm>
            <a:off x="3136900" y="6079867"/>
            <a:ext cx="6121400" cy="923330"/>
          </a:xfrm>
          <a:prstGeom prst="rect">
            <a:avLst/>
          </a:prstGeom>
          <a:noFill/>
        </p:spPr>
        <p:txBody>
          <a:bodyPr wrap="square">
            <a:spAutoFit/>
          </a:bodyPr>
          <a:lstStyle/>
          <a:p>
            <a:pPr algn="ctr" rtl="0">
              <a:spcBef>
                <a:spcPts val="0"/>
              </a:spcBef>
              <a:spcAft>
                <a:spcPts val="0"/>
              </a:spcAft>
            </a:pPr>
            <a:r>
              <a:rPr lang="en-ZA" sz="1800" b="0" i="0" u="none" strike="noStrike" dirty="0">
                <a:solidFill>
                  <a:srgbClr val="765944"/>
                </a:solidFill>
                <a:effectLst/>
                <a:latin typeface="Josefin Sans" pitchFamily="2" charset="77"/>
              </a:rPr>
              <a:t>#JoburgResearch2024</a:t>
            </a:r>
            <a:endParaRPr lang="en-ZA" b="0" dirty="0">
              <a:effectLst/>
            </a:endParaRPr>
          </a:p>
          <a:p>
            <a:br>
              <a:rPr lang="en-ZA" dirty="0"/>
            </a:br>
            <a:endParaRPr lang="en-US" dirty="0"/>
          </a:p>
        </p:txBody>
      </p:sp>
    </p:spTree>
    <p:extLst>
      <p:ext uri="{BB962C8B-B14F-4D97-AF65-F5344CB8AC3E}">
        <p14:creationId xmlns:p14="http://schemas.microsoft.com/office/powerpoint/2010/main" val="1454583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A367-C21A-A94B-B6CD-6EDC3C563BDD}"/>
              </a:ext>
            </a:extLst>
          </p:cNvPr>
          <p:cNvSpPr>
            <a:spLocks noGrp="1"/>
          </p:cNvSpPr>
          <p:nvPr>
            <p:ph type="title"/>
          </p:nvPr>
        </p:nvSpPr>
        <p:spPr>
          <a:xfrm>
            <a:off x="758952" y="276198"/>
            <a:ext cx="10477600" cy="1157242"/>
          </a:xfrm>
        </p:spPr>
        <p:txBody>
          <a:bodyPr>
            <a:normAutofit/>
          </a:bodyPr>
          <a:lstStyle/>
          <a:p>
            <a:pPr algn="ctr"/>
            <a:r>
              <a:rPr lang="en-US" sz="4000" b="1" dirty="0"/>
              <a:t>Results</a:t>
            </a:r>
          </a:p>
        </p:txBody>
      </p:sp>
      <p:sp>
        <p:nvSpPr>
          <p:cNvPr id="4" name="Slide Number Placeholder 3">
            <a:extLst>
              <a:ext uri="{FF2B5EF4-FFF2-40B4-BE49-F238E27FC236}">
                <a16:creationId xmlns:a16="http://schemas.microsoft.com/office/drawing/2014/main" id="{ED647D0A-EF96-7548-B31E-92372037BD85}"/>
              </a:ext>
            </a:extLst>
          </p:cNvPr>
          <p:cNvSpPr>
            <a:spLocks noGrp="1"/>
          </p:cNvSpPr>
          <p:nvPr>
            <p:ph type="sldNum" sz="quarter" idx="12"/>
          </p:nvPr>
        </p:nvSpPr>
        <p:spPr>
          <a:xfrm>
            <a:off x="8732520" y="6356350"/>
            <a:ext cx="3200400" cy="365125"/>
          </a:xfrm>
        </p:spPr>
        <p:txBody>
          <a:bodyPr>
            <a:normAutofit/>
          </a:bodyPr>
          <a:lstStyle/>
          <a:p>
            <a:pPr>
              <a:spcAft>
                <a:spcPts val="600"/>
              </a:spcAft>
            </a:pPr>
            <a:fld id="{5FC9F0B6-715C-0A41-A1C8-509A1E3E461A}" type="slidenum">
              <a:rPr lang="en-US">
                <a:solidFill>
                  <a:schemeClr val="tx1"/>
                </a:solidFill>
              </a:rPr>
              <a:pPr>
                <a:spcAft>
                  <a:spcPts val="600"/>
                </a:spcAft>
              </a:pPr>
              <a:t>10</a:t>
            </a:fld>
            <a:endParaRPr lang="en-US">
              <a:solidFill>
                <a:schemeClr val="tx1"/>
              </a:solidFill>
            </a:endParaRPr>
          </a:p>
        </p:txBody>
      </p:sp>
      <p:graphicFrame>
        <p:nvGraphicFramePr>
          <p:cNvPr id="5" name="Content Placeholder 4">
            <a:extLst>
              <a:ext uri="{FF2B5EF4-FFF2-40B4-BE49-F238E27FC236}">
                <a16:creationId xmlns:a16="http://schemas.microsoft.com/office/drawing/2014/main" id="{EC7859EB-9BE1-4D40-A222-87EB470958ED}"/>
              </a:ext>
            </a:extLst>
          </p:cNvPr>
          <p:cNvGraphicFramePr>
            <a:graphicFrameLocks noGrp="1"/>
          </p:cNvGraphicFramePr>
          <p:nvPr>
            <p:ph idx="1"/>
          </p:nvPr>
        </p:nvGraphicFramePr>
        <p:xfrm>
          <a:off x="1250830" y="2744007"/>
          <a:ext cx="9690342" cy="2632097"/>
        </p:xfrm>
        <a:graphic>
          <a:graphicData uri="http://schemas.openxmlformats.org/drawingml/2006/table">
            <a:tbl>
              <a:tblPr firstRow="1" firstCol="1" bandRow="1"/>
              <a:tblGrid>
                <a:gridCol w="3448823">
                  <a:extLst>
                    <a:ext uri="{9D8B030D-6E8A-4147-A177-3AD203B41FA5}">
                      <a16:colId xmlns:a16="http://schemas.microsoft.com/office/drawing/2014/main" val="4200927913"/>
                    </a:ext>
                  </a:extLst>
                </a:gridCol>
                <a:gridCol w="1786789">
                  <a:extLst>
                    <a:ext uri="{9D8B030D-6E8A-4147-A177-3AD203B41FA5}">
                      <a16:colId xmlns:a16="http://schemas.microsoft.com/office/drawing/2014/main" val="4118391645"/>
                    </a:ext>
                  </a:extLst>
                </a:gridCol>
                <a:gridCol w="1786789">
                  <a:extLst>
                    <a:ext uri="{9D8B030D-6E8A-4147-A177-3AD203B41FA5}">
                      <a16:colId xmlns:a16="http://schemas.microsoft.com/office/drawing/2014/main" val="2528948252"/>
                    </a:ext>
                  </a:extLst>
                </a:gridCol>
                <a:gridCol w="901684">
                  <a:extLst>
                    <a:ext uri="{9D8B030D-6E8A-4147-A177-3AD203B41FA5}">
                      <a16:colId xmlns:a16="http://schemas.microsoft.com/office/drawing/2014/main" val="1644767929"/>
                    </a:ext>
                  </a:extLst>
                </a:gridCol>
                <a:gridCol w="1766257">
                  <a:extLst>
                    <a:ext uri="{9D8B030D-6E8A-4147-A177-3AD203B41FA5}">
                      <a16:colId xmlns:a16="http://schemas.microsoft.com/office/drawing/2014/main" val="3961812563"/>
                    </a:ext>
                  </a:extLst>
                </a:gridCol>
              </a:tblGrid>
              <a:tr h="735244">
                <a:tc rowSpan="2">
                  <a:txBody>
                    <a:bodyPr/>
                    <a:lstStyle/>
                    <a:p>
                      <a:pPr algn="ctr" fontAlgn="ctr">
                        <a:spcBef>
                          <a:spcPts val="0"/>
                        </a:spcBef>
                        <a:spcAft>
                          <a:spcPts val="0"/>
                        </a:spcAft>
                      </a:pPr>
                      <a:r>
                        <a:rPr lang="en-ZA" sz="2700" b="0" i="0" u="none" strike="noStrike" dirty="0">
                          <a:effectLst/>
                          <a:latin typeface="Calibri" panose="020F0502020204030204" pitchFamily="34" charset="0"/>
                          <a:ea typeface="Calibri" panose="020F0502020204030204" pitchFamily="34" charset="0"/>
                          <a:cs typeface="Times New Roman" panose="02020603050405020304" pitchFamily="18" charset="0"/>
                        </a:rPr>
                        <a:t>Item</a:t>
                      </a:r>
                      <a:endParaRPr lang="en-ZA" sz="4500" b="0" i="0" u="none" strike="noStrike" dirty="0">
                        <a:effectLst/>
                        <a:latin typeface="Arial" panose="020B0604020202020204" pitchFamily="34" charset="0"/>
                      </a:endParaRPr>
                    </a:p>
                  </a:txBody>
                  <a:tcPr marL="227395" marR="227395" marT="113697" marB="11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t">
                        <a:spcBef>
                          <a:spcPts val="0"/>
                        </a:spcBef>
                        <a:spcAft>
                          <a:spcPts val="0"/>
                        </a:spcAft>
                      </a:pPr>
                      <a:r>
                        <a:rPr lang="en-ZA" sz="2700" b="0" i="0" u="none" strike="noStrike">
                          <a:effectLst/>
                          <a:latin typeface="Calibri" panose="020F0502020204030204" pitchFamily="34" charset="0"/>
                          <a:ea typeface="Calibri" panose="020F0502020204030204" pitchFamily="34" charset="0"/>
                          <a:cs typeface="Times New Roman" panose="02020603050405020304" pitchFamily="18" charset="0"/>
                        </a:rPr>
                        <a:t>Frequency (%)</a:t>
                      </a:r>
                      <a:endParaRPr lang="en-ZA" sz="4500" b="0" i="0" u="none" strike="noStrike">
                        <a:effectLst/>
                        <a:latin typeface="Arial" panose="020B0604020202020204" pitchFamily="34" charset="0"/>
                      </a:endParaRPr>
                    </a:p>
                  </a:txBody>
                  <a:tcPr marL="227395" marR="227395" marT="113697" marB="11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rowSpan="2">
                  <a:txBody>
                    <a:bodyPr/>
                    <a:lstStyle/>
                    <a:p>
                      <a:pPr algn="ctr" fontAlgn="ctr">
                        <a:spcBef>
                          <a:spcPts val="0"/>
                        </a:spcBef>
                        <a:spcAft>
                          <a:spcPts val="0"/>
                        </a:spcAft>
                      </a:pPr>
                      <a:r>
                        <a:rPr lang="en-ZA" sz="2700" b="0" i="0" u="none" strike="noStrike">
                          <a:effectLst/>
                          <a:latin typeface="Calibri" panose="020F0502020204030204" pitchFamily="34" charset="0"/>
                          <a:ea typeface="Calibri" panose="020F0502020204030204" pitchFamily="34" charset="0"/>
                          <a:cs typeface="Times New Roman" panose="02020603050405020304" pitchFamily="18" charset="0"/>
                        </a:rPr>
                        <a:t>n</a:t>
                      </a:r>
                      <a:endParaRPr lang="en-ZA" sz="4500" b="0" i="0" u="none" strike="noStrike">
                        <a:effectLst/>
                        <a:latin typeface="Arial" panose="020B0604020202020204" pitchFamily="34" charset="0"/>
                      </a:endParaRPr>
                    </a:p>
                  </a:txBody>
                  <a:tcPr marL="227395" marR="227395" marT="113697" marB="11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spcBef>
                          <a:spcPts val="0"/>
                        </a:spcBef>
                        <a:spcAft>
                          <a:spcPts val="0"/>
                        </a:spcAft>
                      </a:pPr>
                      <a:r>
                        <a:rPr lang="en-ZA" sz="2700" b="0" i="0" u="none" strike="noStrike">
                          <a:effectLst/>
                          <a:latin typeface="Calibri" panose="020F0502020204030204" pitchFamily="34" charset="0"/>
                          <a:ea typeface="Calibri" panose="020F0502020204030204" pitchFamily="34" charset="0"/>
                          <a:cs typeface="Times New Roman" panose="02020603050405020304" pitchFamily="18" charset="0"/>
                        </a:rPr>
                        <a:t>p-value</a:t>
                      </a:r>
                      <a:endParaRPr lang="en-ZA" sz="4500" b="0" i="0" u="none" strike="noStrike">
                        <a:effectLst/>
                        <a:latin typeface="Arial" panose="020B0604020202020204" pitchFamily="34" charset="0"/>
                      </a:endParaRPr>
                    </a:p>
                  </a:txBody>
                  <a:tcPr marL="227395" marR="227395" marT="113697" marB="11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5996823"/>
                  </a:ext>
                </a:extLst>
              </a:tr>
              <a:tr h="531536">
                <a:tc vMerge="1">
                  <a:txBody>
                    <a:bodyPr/>
                    <a:lstStyle/>
                    <a:p>
                      <a:endParaRPr lang="en-US"/>
                    </a:p>
                  </a:txBody>
                  <a:tcPr/>
                </a:tc>
                <a:tc>
                  <a:txBody>
                    <a:bodyPr/>
                    <a:lstStyle/>
                    <a:p>
                      <a:pPr algn="ctr" fontAlgn="ctr">
                        <a:spcBef>
                          <a:spcPts val="0"/>
                        </a:spcBef>
                        <a:spcAft>
                          <a:spcPts val="0"/>
                        </a:spcAft>
                      </a:pPr>
                      <a:r>
                        <a:rPr lang="en-ZA" sz="2700" b="0" i="0" u="none" strike="noStrike">
                          <a:effectLst/>
                          <a:latin typeface="Calibri" panose="020F0502020204030204" pitchFamily="34" charset="0"/>
                          <a:ea typeface="Calibri" panose="020F0502020204030204" pitchFamily="34" charset="0"/>
                          <a:cs typeface="Times New Roman" panose="02020603050405020304" pitchFamily="18" charset="0"/>
                        </a:rPr>
                        <a:t>Yes</a:t>
                      </a:r>
                      <a:endParaRPr lang="en-ZA" sz="4500" b="0" i="0" u="none" strike="noStrike">
                        <a:effectLst/>
                        <a:latin typeface="Arial" panose="020B0604020202020204" pitchFamily="34" charset="0"/>
                      </a:endParaRPr>
                    </a:p>
                  </a:txBody>
                  <a:tcPr marL="170546" marR="170546" marT="23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ZA" sz="2700" b="0" i="0" u="none" strike="noStrike">
                          <a:effectLst/>
                          <a:latin typeface="Calibri" panose="020F0502020204030204" pitchFamily="34" charset="0"/>
                          <a:ea typeface="Calibri" panose="020F0502020204030204" pitchFamily="34" charset="0"/>
                          <a:cs typeface="Times New Roman" panose="02020603050405020304" pitchFamily="18" charset="0"/>
                        </a:rPr>
                        <a:t>No</a:t>
                      </a:r>
                      <a:endParaRPr lang="en-ZA" sz="4500" b="0" i="0" u="none" strike="noStrike">
                        <a:effectLst/>
                        <a:latin typeface="Arial" panose="020B0604020202020204" pitchFamily="34" charset="0"/>
                      </a:endParaRPr>
                    </a:p>
                  </a:txBody>
                  <a:tcPr marL="170546" marR="170546" marT="23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4561739"/>
                  </a:ext>
                </a:extLst>
              </a:tr>
              <a:tr h="1365317">
                <a:tc>
                  <a:txBody>
                    <a:bodyPr/>
                    <a:lstStyle/>
                    <a:p>
                      <a:pPr algn="l" fontAlgn="ctr">
                        <a:spcBef>
                          <a:spcPts val="0"/>
                        </a:spcBef>
                        <a:spcAft>
                          <a:spcPts val="0"/>
                        </a:spcAft>
                      </a:pPr>
                      <a:r>
                        <a:rPr lang="en-ZA" sz="2700" b="0" i="0"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Ready to implement tobacco cessation treatments</a:t>
                      </a:r>
                      <a:endParaRPr lang="en-ZA" sz="4500" b="0" i="0" u="none" strike="noStrike">
                        <a:effectLst/>
                        <a:latin typeface="Arial" panose="020B0604020202020204" pitchFamily="34" charset="0"/>
                      </a:endParaRPr>
                    </a:p>
                  </a:txBody>
                  <a:tcPr marL="170546" marR="170546" marT="23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ZA" sz="2700" b="0" i="0" u="none" strike="noStrike">
                          <a:effectLst/>
                          <a:latin typeface="Calibri" panose="020F0502020204030204" pitchFamily="34" charset="0"/>
                          <a:ea typeface="Calibri" panose="020F0502020204030204" pitchFamily="34" charset="0"/>
                          <a:cs typeface="Times New Roman" panose="02020603050405020304" pitchFamily="18" charset="0"/>
                        </a:rPr>
                        <a:t>300 (68)</a:t>
                      </a:r>
                      <a:endParaRPr lang="en-ZA" sz="4500" b="0" i="0" u="none" strike="noStrike">
                        <a:effectLst/>
                        <a:latin typeface="Arial" panose="020B0604020202020204" pitchFamily="34" charset="0"/>
                      </a:endParaRPr>
                    </a:p>
                  </a:txBody>
                  <a:tcPr marL="170546" marR="170546" marT="23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ZA" sz="2700" b="0" i="0" u="none" strike="noStrike">
                          <a:effectLst/>
                          <a:latin typeface="Calibri" panose="020F0502020204030204" pitchFamily="34" charset="0"/>
                          <a:ea typeface="Calibri" panose="020F0502020204030204" pitchFamily="34" charset="0"/>
                          <a:cs typeface="Times New Roman" panose="02020603050405020304" pitchFamily="18" charset="0"/>
                        </a:rPr>
                        <a:t>144 (32)</a:t>
                      </a:r>
                      <a:endParaRPr lang="en-ZA" sz="4500" b="0" i="0" u="none" strike="noStrike">
                        <a:effectLst/>
                        <a:latin typeface="Arial" panose="020B0604020202020204" pitchFamily="34" charset="0"/>
                      </a:endParaRPr>
                    </a:p>
                  </a:txBody>
                  <a:tcPr marL="170546" marR="170546" marT="23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ZA" sz="27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444</a:t>
                      </a:r>
                      <a:endParaRPr lang="en-ZA" sz="4500" b="0" i="0" u="none" strike="noStrike">
                        <a:effectLst/>
                        <a:latin typeface="Arial" panose="020B0604020202020204" pitchFamily="34" charset="0"/>
                      </a:endParaRPr>
                    </a:p>
                  </a:txBody>
                  <a:tcPr marL="23687" marR="23687" marT="23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ZA" sz="27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&lt;.001*</a:t>
                      </a:r>
                      <a:endParaRPr lang="en-ZA" sz="4500" b="0" i="0" u="none" strike="noStrike" dirty="0">
                        <a:effectLst/>
                        <a:latin typeface="Arial" panose="020B0604020202020204" pitchFamily="34" charset="0"/>
                      </a:endParaRPr>
                    </a:p>
                  </a:txBody>
                  <a:tcPr marL="170546" marR="170546" marT="23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839219"/>
                  </a:ext>
                </a:extLst>
              </a:tr>
            </a:tbl>
          </a:graphicData>
        </a:graphic>
      </p:graphicFrame>
    </p:spTree>
    <p:extLst>
      <p:ext uri="{BB962C8B-B14F-4D97-AF65-F5344CB8AC3E}">
        <p14:creationId xmlns:p14="http://schemas.microsoft.com/office/powerpoint/2010/main" val="363081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100D-64C0-9A48-9BA5-6EA789FEAF79}"/>
              </a:ext>
            </a:extLst>
          </p:cNvPr>
          <p:cNvSpPr>
            <a:spLocks noGrp="1"/>
          </p:cNvSpPr>
          <p:nvPr>
            <p:ph type="title"/>
          </p:nvPr>
        </p:nvSpPr>
        <p:spPr/>
        <p:txBody>
          <a:bodyPr/>
          <a:lstStyle/>
          <a:p>
            <a:r>
              <a:rPr lang="en-US" dirty="0"/>
              <a:t>Bottom line findings</a:t>
            </a:r>
          </a:p>
        </p:txBody>
      </p:sp>
      <p:sp>
        <p:nvSpPr>
          <p:cNvPr id="3" name="Content Placeholder 2">
            <a:extLst>
              <a:ext uri="{FF2B5EF4-FFF2-40B4-BE49-F238E27FC236}">
                <a16:creationId xmlns:a16="http://schemas.microsoft.com/office/drawing/2014/main" id="{0719EC70-E564-4C48-80F0-FF90A79B493A}"/>
              </a:ext>
            </a:extLst>
          </p:cNvPr>
          <p:cNvSpPr>
            <a:spLocks noGrp="1"/>
          </p:cNvSpPr>
          <p:nvPr>
            <p:ph idx="1"/>
          </p:nvPr>
        </p:nvSpPr>
        <p:spPr/>
        <p:txBody>
          <a:bodyPr>
            <a:normAutofit/>
          </a:bodyPr>
          <a:lstStyle/>
          <a:p>
            <a:pPr marL="0" indent="0">
              <a:buNone/>
            </a:pPr>
            <a:r>
              <a:rPr lang="en-US" dirty="0"/>
              <a:t>1. High tobacco use prevalence especially among males and CHW</a:t>
            </a:r>
          </a:p>
          <a:p>
            <a:pPr marL="0" indent="0">
              <a:buNone/>
            </a:pPr>
            <a:r>
              <a:rPr lang="en-US" dirty="0"/>
              <a:t>2. Most current users have made unsuccessful attempts to quit</a:t>
            </a:r>
          </a:p>
          <a:p>
            <a:pPr marL="360363" indent="-360363">
              <a:buNone/>
            </a:pPr>
            <a:r>
              <a:rPr lang="en-US" dirty="0"/>
              <a:t>3. Most HCPs were ready  and willing to implement tobacco cessation interventions despite little training</a:t>
            </a:r>
          </a:p>
          <a:p>
            <a:pPr marL="311150" indent="-311150">
              <a:buNone/>
            </a:pPr>
            <a:r>
              <a:rPr lang="en-US" dirty="0"/>
              <a:t>4. Readiness to implement TCI was irrespective of sociodemographic characteristics, tobacco use status, quit attempts or prior tobacco training.</a:t>
            </a:r>
          </a:p>
          <a:p>
            <a:pPr marL="311150" indent="-311150">
              <a:buNone/>
            </a:pPr>
            <a:r>
              <a:rPr lang="en-US" dirty="0"/>
              <a:t>5. Despite their readiness to perform TCT’s, few HCPs are skilled enough to treat tobacco users</a:t>
            </a:r>
          </a:p>
        </p:txBody>
      </p:sp>
    </p:spTree>
    <p:extLst>
      <p:ext uri="{BB962C8B-B14F-4D97-AF65-F5344CB8AC3E}">
        <p14:creationId xmlns:p14="http://schemas.microsoft.com/office/powerpoint/2010/main" val="425391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DD91-9AB2-5445-8CD7-83031C4D9987}"/>
              </a:ext>
            </a:extLst>
          </p:cNvPr>
          <p:cNvSpPr>
            <a:spLocks noGrp="1"/>
          </p:cNvSpPr>
          <p:nvPr>
            <p:ph type="title"/>
          </p:nvPr>
        </p:nvSpPr>
        <p:spPr>
          <a:xfrm>
            <a:off x="838200" y="365126"/>
            <a:ext cx="10515600" cy="862426"/>
          </a:xfrm>
        </p:spPr>
        <p:txBody>
          <a:bodyPr/>
          <a:lstStyle/>
          <a:p>
            <a:r>
              <a:rPr lang="en-US" sz="4000" dirty="0"/>
              <a:t>What are the implications and the way forward</a:t>
            </a:r>
            <a:r>
              <a:rPr lang="en-US" dirty="0"/>
              <a:t>?</a:t>
            </a:r>
          </a:p>
        </p:txBody>
      </p:sp>
      <p:sp>
        <p:nvSpPr>
          <p:cNvPr id="3" name="Content Placeholder 2">
            <a:extLst>
              <a:ext uri="{FF2B5EF4-FFF2-40B4-BE49-F238E27FC236}">
                <a16:creationId xmlns:a16="http://schemas.microsoft.com/office/drawing/2014/main" id="{5B540257-B59E-2942-B13D-D820EF0CAEDB}"/>
              </a:ext>
            </a:extLst>
          </p:cNvPr>
          <p:cNvSpPr>
            <a:spLocks noGrp="1"/>
          </p:cNvSpPr>
          <p:nvPr>
            <p:ph idx="1"/>
          </p:nvPr>
        </p:nvSpPr>
        <p:spPr>
          <a:xfrm>
            <a:off x="838200" y="1415441"/>
            <a:ext cx="10515600" cy="4761522"/>
          </a:xfrm>
        </p:spPr>
        <p:txBody>
          <a:bodyPr>
            <a:normAutofit/>
          </a:bodyPr>
          <a:lstStyle/>
          <a:p>
            <a:r>
              <a:rPr lang="en-US" dirty="0"/>
              <a:t>The high tobacco use prevalence among HCP has implications for the general population, it undermines the message that tobacco use is harmful and that quitting is important</a:t>
            </a:r>
          </a:p>
          <a:p>
            <a:r>
              <a:rPr lang="en-US" dirty="0"/>
              <a:t>Further underscores the need to</a:t>
            </a:r>
            <a:r>
              <a:rPr lang="en-US" b="1" dirty="0"/>
              <a:t> strengthen </a:t>
            </a:r>
            <a:r>
              <a:rPr lang="en-US" dirty="0"/>
              <a:t>targeted tobacco cessation for this population: </a:t>
            </a:r>
          </a:p>
          <a:p>
            <a:r>
              <a:rPr lang="en-US" dirty="0"/>
              <a:t>Identifying factors in well designed studies associated with success or failure of quit attempts can guide policy makers in targeted interventions</a:t>
            </a:r>
          </a:p>
          <a:p>
            <a:r>
              <a:rPr lang="en-US" dirty="0"/>
              <a:t>There is a need to scale up undergraduate and in-service training on tobacco use and integrate services such as tobacco counsellors and low costs tobacco cessation products in primary health care.</a:t>
            </a:r>
          </a:p>
          <a:p>
            <a:endParaRPr lang="en-US" dirty="0"/>
          </a:p>
          <a:p>
            <a:endParaRPr lang="en-US" dirty="0"/>
          </a:p>
        </p:txBody>
      </p:sp>
    </p:spTree>
    <p:extLst>
      <p:ext uri="{BB962C8B-B14F-4D97-AF65-F5344CB8AC3E}">
        <p14:creationId xmlns:p14="http://schemas.microsoft.com/office/powerpoint/2010/main" val="160092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3874-936B-D64F-940C-CEDE9B54092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96DFEA5-75DA-6643-B223-19FD408355DE}"/>
              </a:ext>
            </a:extLst>
          </p:cNvPr>
          <p:cNvSpPr>
            <a:spLocks noGrp="1"/>
          </p:cNvSpPr>
          <p:nvPr>
            <p:ph idx="1"/>
          </p:nvPr>
        </p:nvSpPr>
        <p:spPr/>
        <p:txBody>
          <a:bodyPr>
            <a:normAutofit fontScale="92500"/>
          </a:bodyPr>
          <a:lstStyle/>
          <a:p>
            <a:r>
              <a:rPr lang="en-US" dirty="0"/>
              <a:t>Tobacco use prevalence in HCP’s is high and most of these professionals have made quit attempts</a:t>
            </a:r>
          </a:p>
          <a:p>
            <a:endParaRPr lang="en-US" dirty="0"/>
          </a:p>
          <a:p>
            <a:r>
              <a:rPr lang="en-US" dirty="0"/>
              <a:t>Efforts towards its further reduction are important to obtain a decrease in the high prevalence in the general population and calls for </a:t>
            </a:r>
            <a:r>
              <a:rPr lang="en-US" b="1" i="1" dirty="0"/>
              <a:t>targeted interventions</a:t>
            </a:r>
            <a:r>
              <a:rPr lang="en-US" dirty="0"/>
              <a:t>, </a:t>
            </a:r>
            <a:r>
              <a:rPr lang="en-US" b="1" i="1" dirty="0"/>
              <a:t>tobacco cessation training  </a:t>
            </a:r>
            <a:r>
              <a:rPr lang="en-US" dirty="0"/>
              <a:t>e.g. CPD’s, and </a:t>
            </a:r>
            <a:r>
              <a:rPr lang="en-US" b="1" i="1" dirty="0"/>
              <a:t>integrated cessation services in healthcare</a:t>
            </a:r>
          </a:p>
          <a:p>
            <a:pPr marL="0" indent="0">
              <a:buNone/>
            </a:pPr>
            <a:endParaRPr lang="en-US" b="1" i="1" dirty="0"/>
          </a:p>
          <a:p>
            <a:pPr lvl="1">
              <a:buFont typeface="Wingdings" pitchFamily="2" charset="2"/>
              <a:buChar char="ü"/>
            </a:pPr>
            <a:r>
              <a:rPr lang="en-US" dirty="0"/>
              <a:t>Further </a:t>
            </a:r>
            <a:r>
              <a:rPr lang="en-US" b="1" i="1" dirty="0"/>
              <a:t>qualitative and quantitative studies </a:t>
            </a:r>
            <a:r>
              <a:rPr lang="en-US" dirty="0"/>
              <a:t>utilizing bigger and more nationally representative samples are needed to explore the unsettled evidence of how tobacco use status influences the willingness/readiness of HCP to implement TCI</a:t>
            </a:r>
          </a:p>
        </p:txBody>
      </p:sp>
    </p:spTree>
    <p:extLst>
      <p:ext uri="{BB962C8B-B14F-4D97-AF65-F5344CB8AC3E}">
        <p14:creationId xmlns:p14="http://schemas.microsoft.com/office/powerpoint/2010/main" val="389887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4612-1FBB-DB44-BFC0-52E3FE09F5AC}"/>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B8CADBD6-9E9F-7946-B7B1-4813F1C50107}"/>
              </a:ext>
            </a:extLst>
          </p:cNvPr>
          <p:cNvSpPr>
            <a:spLocks noGrp="1"/>
          </p:cNvSpPr>
          <p:nvPr>
            <p:ph idx="1"/>
          </p:nvPr>
        </p:nvSpPr>
        <p:spPr/>
        <p:txBody>
          <a:bodyPr/>
          <a:lstStyle/>
          <a:p>
            <a:r>
              <a:rPr lang="en-US" dirty="0"/>
              <a:t>cross-sectional design</a:t>
            </a:r>
          </a:p>
          <a:p>
            <a:endParaRPr lang="en-US" dirty="0"/>
          </a:p>
          <a:p>
            <a:r>
              <a:rPr lang="en-US" dirty="0"/>
              <a:t>Self-report may have caused recall and social desirability bias</a:t>
            </a:r>
          </a:p>
          <a:p>
            <a:endParaRPr lang="en-US" dirty="0"/>
          </a:p>
          <a:p>
            <a:r>
              <a:rPr lang="en-US" dirty="0"/>
              <a:t>Study setting - under-representation of other racial entities leading to underestimation of the tobacco prevalence</a:t>
            </a:r>
          </a:p>
          <a:p>
            <a:endParaRPr lang="en-US" dirty="0"/>
          </a:p>
          <a:p>
            <a:r>
              <a:rPr lang="en-US" dirty="0"/>
              <a:t>Not a national study: different provinces may have different prevalence and patterns of tobacco use</a:t>
            </a:r>
          </a:p>
        </p:txBody>
      </p:sp>
    </p:spTree>
    <p:extLst>
      <p:ext uri="{BB962C8B-B14F-4D97-AF65-F5344CB8AC3E}">
        <p14:creationId xmlns:p14="http://schemas.microsoft.com/office/powerpoint/2010/main" val="237161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306EA9-34B7-255B-9E77-C9BF7A3512DD}"/>
              </a:ext>
            </a:extLst>
          </p:cNvPr>
          <p:cNvPicPr>
            <a:picLocks noChangeAspect="1"/>
          </p:cNvPicPr>
          <p:nvPr/>
        </p:nvPicPr>
        <p:blipFill rotWithShape="1">
          <a:blip r:embed="rId2">
            <a:alphaModFix amt="35000"/>
          </a:blip>
          <a:srcRect t="10786" b="4945"/>
          <a:stretch/>
        </p:blipFill>
        <p:spPr>
          <a:xfrm>
            <a:off x="20" y="10"/>
            <a:ext cx="12191980" cy="6857990"/>
          </a:xfrm>
          <a:prstGeom prst="rect">
            <a:avLst/>
          </a:prstGeom>
        </p:spPr>
      </p:pic>
      <p:graphicFrame>
        <p:nvGraphicFramePr>
          <p:cNvPr id="7" name="Content Placeholder 2">
            <a:extLst>
              <a:ext uri="{FF2B5EF4-FFF2-40B4-BE49-F238E27FC236}">
                <a16:creationId xmlns:a16="http://schemas.microsoft.com/office/drawing/2014/main" id="{F0DE1DEE-F0FE-B04C-930D-ABC8EC8688AE}"/>
              </a:ext>
            </a:extLst>
          </p:cNvPr>
          <p:cNvGraphicFramePr>
            <a:graphicFrameLocks noGrp="1"/>
          </p:cNvGraphicFramePr>
          <p:nvPr>
            <p:ph idx="1"/>
            <p:extLst>
              <p:ext uri="{D42A27DB-BD31-4B8C-83A1-F6EECF244321}">
                <p14:modId xmlns:p14="http://schemas.microsoft.com/office/powerpoint/2010/main" val="37716486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156340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FC16-F7D7-0841-8D16-E21B4E47AE5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FCB8591E-01A1-E74C-A2FF-830A25F3FAE2}"/>
              </a:ext>
            </a:extLst>
          </p:cNvPr>
          <p:cNvSpPr>
            <a:spLocks noGrp="1"/>
          </p:cNvSpPr>
          <p:nvPr>
            <p:ph idx="1"/>
          </p:nvPr>
        </p:nvSpPr>
        <p:spPr/>
        <p:txBody>
          <a:bodyPr>
            <a:normAutofit/>
          </a:bodyPr>
          <a:lstStyle/>
          <a:p>
            <a:r>
              <a:rPr lang="en-US" dirty="0"/>
              <a:t>About 1 billion people use tobacco worldwide. It is the single biggest cause of preventable death killing about 8.7M people (2021 WHO report)</a:t>
            </a:r>
          </a:p>
          <a:p>
            <a:r>
              <a:rPr lang="en-US" dirty="0"/>
              <a:t>In SA, a fifth of the population use tobacco. (GATS 2021) with </a:t>
            </a:r>
          </a:p>
          <a:p>
            <a:pPr marL="0" indent="0">
              <a:buNone/>
            </a:pPr>
            <a:r>
              <a:rPr lang="en-US" dirty="0"/>
              <a:t>   attributable deaths estimated at 39000 annually in 2019</a:t>
            </a:r>
            <a:r>
              <a:rPr lang="en-US" baseline="30000" dirty="0"/>
              <a:t>2</a:t>
            </a:r>
          </a:p>
          <a:p>
            <a:r>
              <a:rPr lang="en-US" dirty="0"/>
              <a:t>Brief advice by HCP’s increase tobacco abstinence rates by 30%</a:t>
            </a:r>
            <a:r>
              <a:rPr lang="en-US" baseline="30000" dirty="0"/>
              <a:t>2</a:t>
            </a:r>
            <a:endParaRPr lang="en-US" dirty="0"/>
          </a:p>
          <a:p>
            <a:r>
              <a:rPr lang="en-US" dirty="0"/>
              <a:t>Nurse led interventions for smoking cessation increases quit rates by 50%</a:t>
            </a:r>
            <a:r>
              <a:rPr lang="en-US" baseline="30000" dirty="0"/>
              <a:t>3</a:t>
            </a:r>
            <a:endParaRPr lang="en-US" dirty="0"/>
          </a:p>
          <a:p>
            <a:pPr marL="0" indent="0">
              <a:buNone/>
            </a:pPr>
            <a:endParaRPr lang="en-US" dirty="0"/>
          </a:p>
          <a:p>
            <a:endParaRPr lang="en-US" dirty="0"/>
          </a:p>
          <a:p>
            <a:pPr marL="0" indent="0">
              <a:buNone/>
            </a:pPr>
            <a:endParaRPr lang="en-US" baseline="30000" dirty="0"/>
          </a:p>
        </p:txBody>
      </p:sp>
      <p:sp>
        <p:nvSpPr>
          <p:cNvPr id="4" name="Footer Placeholder 3">
            <a:extLst>
              <a:ext uri="{FF2B5EF4-FFF2-40B4-BE49-F238E27FC236}">
                <a16:creationId xmlns:a16="http://schemas.microsoft.com/office/drawing/2014/main" id="{C71894C3-CDFD-0F4E-9DB8-0EEF49F029B8}"/>
              </a:ext>
            </a:extLst>
          </p:cNvPr>
          <p:cNvSpPr>
            <a:spLocks noGrp="1"/>
          </p:cNvSpPr>
          <p:nvPr>
            <p:ph type="ftr" sz="quarter" idx="11"/>
          </p:nvPr>
        </p:nvSpPr>
        <p:spPr/>
        <p:txBody>
          <a:bodyPr/>
          <a:lstStyle/>
          <a:p>
            <a:r>
              <a:rPr lang="en-US" dirty="0"/>
              <a:t>1 WHO code of practice on tobacco control for health professional </a:t>
            </a:r>
            <a:r>
              <a:rPr lang="en-US" dirty="0" err="1"/>
              <a:t>organistions</a:t>
            </a:r>
            <a:r>
              <a:rPr lang="en-US" dirty="0"/>
              <a:t>, 2004</a:t>
            </a:r>
          </a:p>
          <a:p>
            <a:r>
              <a:rPr lang="en-US" dirty="0"/>
              <a:t>2..rapid mortality </a:t>
            </a:r>
            <a:r>
              <a:rPr lang="en-US" dirty="0" err="1"/>
              <a:t>surveillace</a:t>
            </a:r>
            <a:r>
              <a:rPr lang="en-US" dirty="0"/>
              <a:t> report</a:t>
            </a:r>
          </a:p>
        </p:txBody>
      </p:sp>
    </p:spTree>
    <p:extLst>
      <p:ext uri="{BB962C8B-B14F-4D97-AF65-F5344CB8AC3E}">
        <p14:creationId xmlns:p14="http://schemas.microsoft.com/office/powerpoint/2010/main" val="321207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8FC5-EE65-EE46-AA21-61DE6266C9C5}"/>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68A9374-5613-8140-95CC-A5DD1ECC1931}"/>
              </a:ext>
            </a:extLst>
          </p:cNvPr>
          <p:cNvSpPr>
            <a:spLocks noGrp="1"/>
          </p:cNvSpPr>
          <p:nvPr>
            <p:ph idx="1"/>
          </p:nvPr>
        </p:nvSpPr>
        <p:spPr>
          <a:xfrm>
            <a:off x="838200" y="1478071"/>
            <a:ext cx="10515600" cy="4698892"/>
          </a:xfrm>
        </p:spPr>
        <p:txBody>
          <a:bodyPr>
            <a:normAutofit/>
          </a:bodyPr>
          <a:lstStyle/>
          <a:p>
            <a:pPr marL="0" indent="0">
              <a:buNone/>
            </a:pPr>
            <a:endParaRPr lang="en-ZA" sz="2800" dirty="0">
              <a:effectLst/>
              <a:latin typeface="Arial" panose="020B0604020202020204" pitchFamily="34" charset="0"/>
              <a:ea typeface="Calibri" panose="020F0502020204030204" pitchFamily="34" charset="0"/>
              <a:cs typeface="Times New Roman" panose="02020603050405020304" pitchFamily="18" charset="0"/>
            </a:endParaRPr>
          </a:p>
          <a:p>
            <a:r>
              <a:rPr lang="en-ZA"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Despite its hampering influence on healthcare professionals’ willingness to implement tobacco cessation treatments, their tobacco use status remains understudied in South Africa. </a:t>
            </a:r>
            <a:endParaRPr lang="en-ZA"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sz="2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ctr">
              <a:buNone/>
            </a:pPr>
            <a:r>
              <a:rPr lang="en-ZA" sz="2800" dirty="0">
                <a:effectLst/>
                <a:latin typeface="Arial" panose="020B0604020202020204" pitchFamily="34" charset="0"/>
                <a:ea typeface="Calibri" panose="020F0502020204030204" pitchFamily="34" charset="0"/>
                <a:cs typeface="Times New Roman" panose="02020603050405020304" pitchFamily="18" charset="0"/>
              </a:rPr>
              <a:t>AIM</a:t>
            </a:r>
          </a:p>
          <a:p>
            <a:r>
              <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Z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his study examined the prevalence of tobacco use among HCPs in five primary healthcare facilities in Soweto, Johannesburg district, South Africa. It further assesses HCPs readiness and willingness to implement TCT in their patients.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Footer Placeholder 4">
            <a:extLst>
              <a:ext uri="{FF2B5EF4-FFF2-40B4-BE49-F238E27FC236}">
                <a16:creationId xmlns:a16="http://schemas.microsoft.com/office/drawing/2014/main" id="{23A2631D-2012-4649-9535-2CF1D381F754}"/>
              </a:ext>
            </a:extLst>
          </p:cNvPr>
          <p:cNvSpPr>
            <a:spLocks noGrp="1"/>
          </p:cNvSpPr>
          <p:nvPr>
            <p:ph type="ftr" sz="quarter" idx="11"/>
          </p:nvPr>
        </p:nvSpPr>
        <p:spPr>
          <a:xfrm>
            <a:off x="1937083" y="6176963"/>
            <a:ext cx="8987591" cy="544512"/>
          </a:xfrm>
        </p:spPr>
        <p:txBody>
          <a:bodyPr/>
          <a:lstStyle/>
          <a:p>
            <a:r>
              <a:rPr lang="en-US" dirty="0"/>
              <a:t>1. https://</a:t>
            </a:r>
            <a:r>
              <a:rPr lang="en-US" dirty="0" err="1"/>
              <a:t>www.who.int</a:t>
            </a:r>
            <a:r>
              <a:rPr lang="en-US" dirty="0"/>
              <a:t>/teams/health-promotion/tobacco-control/quitting/health-systems-and-professionals</a:t>
            </a:r>
          </a:p>
          <a:p>
            <a:r>
              <a:rPr lang="en-US" dirty="0"/>
              <a:t>2. Physician advice for smoking cessation, sys review 2013</a:t>
            </a:r>
          </a:p>
          <a:p>
            <a:r>
              <a:rPr lang="en-US" dirty="0"/>
              <a:t>3. Nursing interventions for smoking cessation. Syst review 2017</a:t>
            </a:r>
          </a:p>
        </p:txBody>
      </p:sp>
    </p:spTree>
    <p:extLst>
      <p:ext uri="{BB962C8B-B14F-4D97-AF65-F5344CB8AC3E}">
        <p14:creationId xmlns:p14="http://schemas.microsoft.com/office/powerpoint/2010/main" val="288977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809F-1E29-B096-F604-D577136884B2}"/>
              </a:ext>
            </a:extLst>
          </p:cNvPr>
          <p:cNvSpPr>
            <a:spLocks noGrp="1"/>
          </p:cNvSpPr>
          <p:nvPr>
            <p:ph type="title"/>
          </p:nvPr>
        </p:nvSpPr>
        <p:spPr>
          <a:xfrm>
            <a:off x="838200" y="365125"/>
            <a:ext cx="10515600" cy="749691"/>
          </a:xfrm>
        </p:spPr>
        <p:txBody>
          <a:bodyPr/>
          <a:lstStyle/>
          <a:p>
            <a:pPr algn="ctr"/>
            <a:r>
              <a:rPr lang="en-US" b="1" dirty="0"/>
              <a:t>Methods</a:t>
            </a:r>
          </a:p>
        </p:txBody>
      </p:sp>
      <p:sp>
        <p:nvSpPr>
          <p:cNvPr id="3" name="Content Placeholder 2">
            <a:extLst>
              <a:ext uri="{FF2B5EF4-FFF2-40B4-BE49-F238E27FC236}">
                <a16:creationId xmlns:a16="http://schemas.microsoft.com/office/drawing/2014/main" id="{0B784605-06C2-0F91-1E9D-BA25FEB50CE4}"/>
              </a:ext>
            </a:extLst>
          </p:cNvPr>
          <p:cNvSpPr>
            <a:spLocks noGrp="1"/>
          </p:cNvSpPr>
          <p:nvPr>
            <p:ph idx="1"/>
          </p:nvPr>
        </p:nvSpPr>
        <p:spPr>
          <a:xfrm>
            <a:off x="387350" y="959056"/>
            <a:ext cx="11417300" cy="5658312"/>
          </a:xfrm>
        </p:spPr>
        <p:txBody>
          <a:bodyPr>
            <a:noAutofit/>
          </a:bodyPr>
          <a:lstStyle/>
          <a:p>
            <a:pPr algn="just"/>
            <a:r>
              <a:rPr lang="en-US" sz="2000" dirty="0"/>
              <a:t>Research Design</a:t>
            </a:r>
          </a:p>
          <a:p>
            <a:pPr marL="496888" lvl="2" indent="261938" algn="just">
              <a:buFont typeface="Wingdings" pitchFamily="2" charset="2"/>
              <a:buChar char="Ø"/>
            </a:pPr>
            <a:r>
              <a:rPr lang="en-US" dirty="0"/>
              <a:t>Cross-sectional study</a:t>
            </a:r>
          </a:p>
          <a:p>
            <a:pPr marL="496888" lvl="2" indent="0" algn="just">
              <a:buNone/>
            </a:pPr>
            <a:endParaRPr lang="en-US" dirty="0"/>
          </a:p>
          <a:p>
            <a:pPr algn="just"/>
            <a:r>
              <a:rPr lang="en-US" sz="2000" dirty="0"/>
              <a:t>Study Setting</a:t>
            </a:r>
          </a:p>
          <a:p>
            <a:pPr lvl="1" algn="just">
              <a:buFont typeface="Wingdings" pitchFamily="2" charset="2"/>
              <a:buChar char="Ø"/>
            </a:pPr>
            <a:r>
              <a:rPr lang="en-US" sz="2000" dirty="0"/>
              <a:t>Five primary care facilities (CHCs) in Johannesburg sub-districts D, Soweto</a:t>
            </a:r>
          </a:p>
          <a:p>
            <a:pPr lvl="1" algn="just">
              <a:buFont typeface="Wingdings" pitchFamily="2" charset="2"/>
              <a:buChar char="Ø"/>
            </a:pPr>
            <a:r>
              <a:rPr lang="en-US" sz="2000" dirty="0"/>
              <a:t>Zola, Mofolo, Lillian </a:t>
            </a:r>
            <a:r>
              <a:rPr lang="en-US" sz="2000" dirty="0" err="1"/>
              <a:t>Ngoyi</a:t>
            </a:r>
            <a:r>
              <a:rPr lang="en-US" sz="2000" dirty="0"/>
              <a:t>, Chiawelo, and </a:t>
            </a:r>
            <a:r>
              <a:rPr lang="en-US" sz="2000" dirty="0" err="1"/>
              <a:t>Itireleng</a:t>
            </a:r>
            <a:r>
              <a:rPr lang="en-US" sz="2000" dirty="0"/>
              <a:t> CHC’s</a:t>
            </a:r>
          </a:p>
          <a:p>
            <a:pPr marL="457200" lvl="1" indent="0" algn="just">
              <a:buNone/>
            </a:pPr>
            <a:endParaRPr lang="en-US" sz="2000" dirty="0"/>
          </a:p>
          <a:p>
            <a:pPr algn="just"/>
            <a:r>
              <a:rPr lang="en-US" sz="2000" dirty="0"/>
              <a:t>Sample and sampling</a:t>
            </a:r>
          </a:p>
          <a:p>
            <a:pPr lvl="1" algn="just"/>
            <a:r>
              <a:rPr lang="en-US" sz="2000" dirty="0"/>
              <a:t>Ethical clearance WITS HREC M210636 and JHB DRC, </a:t>
            </a:r>
          </a:p>
          <a:p>
            <a:pPr lvl="1" algn="just">
              <a:buFont typeface="Wingdings" pitchFamily="2" charset="2"/>
              <a:buChar char="Ø"/>
            </a:pPr>
            <a:r>
              <a:rPr lang="en-US" sz="2000" dirty="0"/>
              <a:t>Healthcare professionals with direct patient contact who can provide counselling services (doctors, dentists, nurses, community health workers)</a:t>
            </a:r>
          </a:p>
          <a:p>
            <a:pPr lvl="1" algn="just">
              <a:buFont typeface="Wingdings" pitchFamily="2" charset="2"/>
              <a:buChar char="Ø"/>
            </a:pPr>
            <a:r>
              <a:rPr lang="en-US" sz="2000" dirty="0"/>
              <a:t>Recruitment was done over 20 weeks until all eligible HCP’s had been reached</a:t>
            </a:r>
          </a:p>
          <a:p>
            <a:pPr marL="49213" lvl="1" indent="174625" algn="just"/>
            <a:r>
              <a:rPr lang="en-US" sz="2000" dirty="0"/>
              <a:t>Data collection</a:t>
            </a:r>
          </a:p>
          <a:p>
            <a:pPr lvl="1" algn="just">
              <a:buFont typeface="Wingdings" pitchFamily="2" charset="2"/>
              <a:buChar char="Ø"/>
            </a:pPr>
            <a:r>
              <a:rPr lang="en-US" sz="2000" dirty="0"/>
              <a:t>Modified  (SAQ)GATS Questionnaire</a:t>
            </a:r>
          </a:p>
        </p:txBody>
      </p:sp>
      <p:sp>
        <p:nvSpPr>
          <p:cNvPr id="4" name="Slide Number Placeholder 3">
            <a:extLst>
              <a:ext uri="{FF2B5EF4-FFF2-40B4-BE49-F238E27FC236}">
                <a16:creationId xmlns:a16="http://schemas.microsoft.com/office/drawing/2014/main" id="{9BDE37F5-4D2A-F044-A377-CFC88687CE5C}"/>
              </a:ext>
            </a:extLst>
          </p:cNvPr>
          <p:cNvSpPr>
            <a:spLocks noGrp="1"/>
          </p:cNvSpPr>
          <p:nvPr>
            <p:ph type="sldNum" sz="quarter" idx="12"/>
          </p:nvPr>
        </p:nvSpPr>
        <p:spPr/>
        <p:txBody>
          <a:bodyPr/>
          <a:lstStyle/>
          <a:p>
            <a:fld id="{5FC9F0B6-715C-0A41-A1C8-509A1E3E461A}" type="slidenum">
              <a:rPr lang="en-US" smtClean="0"/>
              <a:t>4</a:t>
            </a:fld>
            <a:endParaRPr lang="en-US"/>
          </a:p>
        </p:txBody>
      </p:sp>
    </p:spTree>
    <p:extLst>
      <p:ext uri="{BB962C8B-B14F-4D97-AF65-F5344CB8AC3E}">
        <p14:creationId xmlns:p14="http://schemas.microsoft.com/office/powerpoint/2010/main" val="93839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D763-0D28-EB2A-CD0A-D58D537DADB5}"/>
              </a:ext>
            </a:extLst>
          </p:cNvPr>
          <p:cNvSpPr>
            <a:spLocks noGrp="1"/>
          </p:cNvSpPr>
          <p:nvPr>
            <p:ph type="title"/>
          </p:nvPr>
        </p:nvSpPr>
        <p:spPr>
          <a:xfrm>
            <a:off x="838200" y="202287"/>
            <a:ext cx="10515600" cy="825620"/>
          </a:xfrm>
        </p:spPr>
        <p:txBody>
          <a:bodyPr>
            <a:normAutofit fontScale="90000"/>
          </a:bodyPr>
          <a:lstStyle/>
          <a:p>
            <a:r>
              <a:rPr lang="en-US" sz="3600" b="1" dirty="0"/>
              <a:t>Methods</a:t>
            </a:r>
            <a:r>
              <a:rPr lang="en-US" b="1" dirty="0"/>
              <a:t> :</a:t>
            </a:r>
            <a:r>
              <a:rPr lang="en-US" sz="3600" b="1" dirty="0"/>
              <a:t>Study variables and definitions</a:t>
            </a:r>
            <a:br>
              <a:rPr lang="en-US" dirty="0"/>
            </a:br>
            <a:endParaRPr lang="en-US" dirty="0"/>
          </a:p>
        </p:txBody>
      </p:sp>
      <p:sp>
        <p:nvSpPr>
          <p:cNvPr id="3" name="Content Placeholder 2">
            <a:extLst>
              <a:ext uri="{FF2B5EF4-FFF2-40B4-BE49-F238E27FC236}">
                <a16:creationId xmlns:a16="http://schemas.microsoft.com/office/drawing/2014/main" id="{30979A0A-1E69-B020-6913-CA7FCEC107A6}"/>
              </a:ext>
            </a:extLst>
          </p:cNvPr>
          <p:cNvSpPr>
            <a:spLocks noGrp="1"/>
          </p:cNvSpPr>
          <p:nvPr>
            <p:ph idx="1"/>
          </p:nvPr>
        </p:nvSpPr>
        <p:spPr>
          <a:xfrm>
            <a:off x="622300" y="1027906"/>
            <a:ext cx="10731500" cy="5321300"/>
          </a:xfrm>
        </p:spPr>
        <p:txBody>
          <a:bodyPr>
            <a:noAutofit/>
          </a:bodyPr>
          <a:lstStyle/>
          <a:p>
            <a:pPr marL="266700" lvl="2"/>
            <a:r>
              <a:rPr lang="en-US" sz="2400" dirty="0"/>
              <a:t>Current tobacco user: </a:t>
            </a:r>
          </a:p>
          <a:p>
            <a:pPr marL="838200" lvl="3" indent="-342900">
              <a:buFont typeface="Wingdings" pitchFamily="2" charset="2"/>
              <a:buChar char="Ø"/>
            </a:pPr>
            <a:r>
              <a:rPr lang="en-US" sz="2400" dirty="0"/>
              <a:t>use of tobacco products daily or occasionally</a:t>
            </a:r>
          </a:p>
          <a:p>
            <a:pPr marL="266700" lvl="2"/>
            <a:r>
              <a:rPr lang="en-US" sz="2400" dirty="0"/>
              <a:t>Former tobacco user: </a:t>
            </a:r>
          </a:p>
          <a:p>
            <a:pPr marL="838200" lvl="3" indent="-342900">
              <a:buFont typeface="Wingdings" pitchFamily="2" charset="2"/>
              <a:buChar char="Ø"/>
            </a:pPr>
            <a:r>
              <a:rPr lang="en-US" sz="2400" dirty="0"/>
              <a:t>no  tobacco use  within the last 12 months of the study</a:t>
            </a:r>
          </a:p>
          <a:p>
            <a:pPr marL="266700" lvl="2"/>
            <a:r>
              <a:rPr lang="en-US" sz="2400" dirty="0"/>
              <a:t>Never user: </a:t>
            </a:r>
          </a:p>
          <a:p>
            <a:pPr marL="838200" lvl="3" indent="-342900">
              <a:buFont typeface="Wingdings" pitchFamily="2" charset="2"/>
              <a:buChar char="Ø"/>
            </a:pPr>
            <a:r>
              <a:rPr lang="en-US" sz="2400" dirty="0"/>
              <a:t>An HCP who has never smoked </a:t>
            </a:r>
          </a:p>
          <a:p>
            <a:pPr marL="266700" lvl="2"/>
            <a:r>
              <a:rPr lang="en-US" sz="2400" dirty="0"/>
              <a:t>Quit attempts:</a:t>
            </a:r>
          </a:p>
          <a:p>
            <a:pPr marL="838200" lvl="3" indent="-342900">
              <a:buFont typeface="Wingdings" pitchFamily="2" charset="2"/>
              <a:buChar char="Ø"/>
            </a:pPr>
            <a:r>
              <a:rPr lang="en-US" sz="2400" dirty="0"/>
              <a:t> An affirmative answer to “Have you ever tried to quit tobacco use”</a:t>
            </a:r>
          </a:p>
          <a:p>
            <a:pPr marL="266700" lvl="2"/>
            <a:r>
              <a:rPr lang="en-US" sz="2400" dirty="0"/>
              <a:t>Readiness for TCI: </a:t>
            </a:r>
          </a:p>
          <a:p>
            <a:pPr marL="838200" lvl="3" indent="-342900">
              <a:buFont typeface="Wingdings" pitchFamily="2" charset="2"/>
              <a:buChar char="Ø"/>
            </a:pPr>
            <a:r>
              <a:rPr lang="en-US" sz="2400" dirty="0"/>
              <a:t>Combined measure of perceived  Importance and confidence on TCI</a:t>
            </a:r>
          </a:p>
          <a:p>
            <a:pPr marL="266700" lvl="2"/>
            <a:r>
              <a:rPr lang="en-US" sz="2400" dirty="0"/>
              <a:t>Willingness for TCI :</a:t>
            </a:r>
          </a:p>
          <a:p>
            <a:pPr marL="838200" lvl="3" indent="-342900">
              <a:buFont typeface="Wingdings" pitchFamily="2" charset="2"/>
              <a:buChar char="Ø"/>
            </a:pPr>
            <a:r>
              <a:rPr lang="en-US" sz="2400" dirty="0"/>
              <a:t> How eager participants were to intervene in TCI</a:t>
            </a:r>
          </a:p>
        </p:txBody>
      </p:sp>
    </p:spTree>
    <p:extLst>
      <p:ext uri="{BB962C8B-B14F-4D97-AF65-F5344CB8AC3E}">
        <p14:creationId xmlns:p14="http://schemas.microsoft.com/office/powerpoint/2010/main" val="34990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6E7-C78B-0F49-8D48-AF7EC1BC1B48}"/>
              </a:ext>
            </a:extLst>
          </p:cNvPr>
          <p:cNvSpPr>
            <a:spLocks noGrp="1"/>
          </p:cNvSpPr>
          <p:nvPr>
            <p:ph type="title"/>
          </p:nvPr>
        </p:nvSpPr>
        <p:spPr/>
        <p:txBody>
          <a:bodyPr/>
          <a:lstStyle/>
          <a:p>
            <a:r>
              <a:rPr lang="en-US" dirty="0"/>
              <a:t>Methods </a:t>
            </a:r>
          </a:p>
        </p:txBody>
      </p:sp>
      <p:sp>
        <p:nvSpPr>
          <p:cNvPr id="3" name="Content Placeholder 2">
            <a:extLst>
              <a:ext uri="{FF2B5EF4-FFF2-40B4-BE49-F238E27FC236}">
                <a16:creationId xmlns:a16="http://schemas.microsoft.com/office/drawing/2014/main" id="{52977DB0-5B7F-5D4E-92E8-396EBA4FE85E}"/>
              </a:ext>
            </a:extLst>
          </p:cNvPr>
          <p:cNvSpPr>
            <a:spLocks noGrp="1"/>
          </p:cNvSpPr>
          <p:nvPr>
            <p:ph idx="1"/>
          </p:nvPr>
        </p:nvSpPr>
        <p:spPr/>
        <p:txBody>
          <a:bodyPr>
            <a:normAutofit lnSpcReduction="10000"/>
          </a:bodyPr>
          <a:lstStyle/>
          <a:p>
            <a:r>
              <a:rPr lang="en-US" b="1" dirty="0"/>
              <a:t>Analysis</a:t>
            </a:r>
            <a:r>
              <a:rPr lang="en-US" dirty="0"/>
              <a:t>:</a:t>
            </a:r>
          </a:p>
          <a:p>
            <a:r>
              <a:rPr lang="en-US" dirty="0"/>
              <a:t>A total of </a:t>
            </a:r>
            <a:r>
              <a:rPr lang="en-US" b="1" dirty="0"/>
              <a:t>480</a:t>
            </a:r>
            <a:r>
              <a:rPr lang="en-US" dirty="0"/>
              <a:t> participants were sampled across 5 CHC’s, of these </a:t>
            </a:r>
            <a:r>
              <a:rPr lang="en-US" b="1" dirty="0"/>
              <a:t>36</a:t>
            </a:r>
            <a:r>
              <a:rPr lang="en-US" dirty="0"/>
              <a:t> declined to </a:t>
            </a:r>
            <a:r>
              <a:rPr lang="en-US" dirty="0" err="1"/>
              <a:t>enrol</a:t>
            </a:r>
            <a:r>
              <a:rPr lang="en-US" dirty="0"/>
              <a:t>, bringing the response rate to </a:t>
            </a:r>
            <a:r>
              <a:rPr lang="en-US" b="1" dirty="0"/>
              <a:t>92.5%</a:t>
            </a:r>
          </a:p>
          <a:p>
            <a:r>
              <a:rPr lang="en-US" b="1" i="1" dirty="0"/>
              <a:t>Descriptive statistics </a:t>
            </a:r>
            <a:r>
              <a:rPr lang="en-US" i="1" dirty="0"/>
              <a:t>were used to describe participants </a:t>
            </a:r>
            <a:r>
              <a:rPr lang="en-US" b="1" i="1" dirty="0"/>
              <a:t>sociodemographic characteristics, tobacco use prevalence and patterns, quit attempts</a:t>
            </a:r>
            <a:r>
              <a:rPr lang="en-US" i="1" dirty="0"/>
              <a:t>, participants’ perceived </a:t>
            </a:r>
            <a:r>
              <a:rPr lang="en-US" b="1" i="1" dirty="0"/>
              <a:t>importance, confidence, and readiness</a:t>
            </a:r>
            <a:r>
              <a:rPr lang="en-US" i="1" dirty="0"/>
              <a:t> to implement TCI’s</a:t>
            </a:r>
          </a:p>
          <a:p>
            <a:r>
              <a:rPr lang="en-US" b="1" i="1" dirty="0"/>
              <a:t>Bivariate analysis </a:t>
            </a:r>
            <a:r>
              <a:rPr lang="en-US" i="1" dirty="0"/>
              <a:t>was used to test associations between groups. Statistical significance was set at </a:t>
            </a:r>
            <a:r>
              <a:rPr lang="en-US" b="1" i="1" dirty="0"/>
              <a:t>p&lt; 0.05</a:t>
            </a:r>
          </a:p>
          <a:p>
            <a:r>
              <a:rPr lang="en-US" sz="2800" kern="1200" dirty="0">
                <a:solidFill>
                  <a:schemeClr val="tx1"/>
                </a:solidFill>
                <a:latin typeface="+mn-lt"/>
                <a:ea typeface="+mn-ea"/>
                <a:cs typeface="+mn-cs"/>
              </a:rPr>
              <a:t>A total of </a:t>
            </a:r>
            <a:r>
              <a:rPr lang="en-US" sz="2800" b="1" kern="1200" dirty="0">
                <a:solidFill>
                  <a:schemeClr val="tx1"/>
                </a:solidFill>
                <a:latin typeface="+mn-lt"/>
                <a:ea typeface="+mn-ea"/>
                <a:cs typeface="+mn-cs"/>
              </a:rPr>
              <a:t>444</a:t>
            </a:r>
            <a:r>
              <a:rPr lang="en-US" sz="2800" kern="1200" dirty="0">
                <a:solidFill>
                  <a:schemeClr val="tx1"/>
                </a:solidFill>
                <a:latin typeface="+mn-lt"/>
                <a:ea typeface="+mn-ea"/>
                <a:cs typeface="+mn-cs"/>
              </a:rPr>
              <a:t> healthcare professional’s data was analyzed</a:t>
            </a:r>
          </a:p>
          <a:p>
            <a:endParaRPr lang="en-US" i="1" dirty="0"/>
          </a:p>
        </p:txBody>
      </p:sp>
    </p:spTree>
    <p:extLst>
      <p:ext uri="{BB962C8B-B14F-4D97-AF65-F5344CB8AC3E}">
        <p14:creationId xmlns:p14="http://schemas.microsoft.com/office/powerpoint/2010/main" val="303698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3871-B1BD-8358-3056-5D1B1EB6EA79}"/>
              </a:ext>
            </a:extLst>
          </p:cNvPr>
          <p:cNvSpPr>
            <a:spLocks noGrp="1"/>
          </p:cNvSpPr>
          <p:nvPr>
            <p:ph type="title"/>
          </p:nvPr>
        </p:nvSpPr>
        <p:spPr/>
        <p:txBody>
          <a:bodyPr/>
          <a:lstStyle/>
          <a:p>
            <a:r>
              <a:rPr lang="en-US" dirty="0"/>
              <a:t>Key Results</a:t>
            </a:r>
          </a:p>
        </p:txBody>
      </p:sp>
      <p:sp>
        <p:nvSpPr>
          <p:cNvPr id="3" name="Content Placeholder 2">
            <a:extLst>
              <a:ext uri="{FF2B5EF4-FFF2-40B4-BE49-F238E27FC236}">
                <a16:creationId xmlns:a16="http://schemas.microsoft.com/office/drawing/2014/main" id="{67A3185D-1C5F-6450-793A-B2743491A89D}"/>
              </a:ext>
            </a:extLst>
          </p:cNvPr>
          <p:cNvSpPr>
            <a:spLocks noGrp="1"/>
          </p:cNvSpPr>
          <p:nvPr>
            <p:ph idx="1"/>
          </p:nvPr>
        </p:nvSpPr>
        <p:spPr>
          <a:xfrm>
            <a:off x="635000" y="1690688"/>
            <a:ext cx="10909300" cy="4802187"/>
          </a:xfrm>
        </p:spPr>
        <p:txBody>
          <a:bodyPr>
            <a:normAutofit fontScale="32500" lnSpcReduction="20000"/>
          </a:bodyPr>
          <a:lstStyle/>
          <a:p>
            <a:r>
              <a:rPr lang="en-US" sz="6200" dirty="0"/>
              <a:t>The mean participant age was 41 years</a:t>
            </a:r>
          </a:p>
          <a:p>
            <a:pPr marL="0" indent="0">
              <a:buNone/>
            </a:pPr>
            <a:endParaRPr lang="en-US" sz="6200" dirty="0"/>
          </a:p>
          <a:p>
            <a:r>
              <a:rPr lang="en-ZA" sz="6200" dirty="0">
                <a:solidFill>
                  <a:srgbClr val="000000"/>
                </a:solidFill>
                <a:effectLst/>
                <a:latin typeface="Times New Roman" panose="02020603050405020304" pitchFamily="18" charset="0"/>
                <a:ea typeface="Calibri" panose="020F0502020204030204" pitchFamily="34" charset="0"/>
              </a:rPr>
              <a:t>Most were female, 80% (n=355), single, 54.1% (n=240) , and black, 91.6% (n=405).</a:t>
            </a:r>
            <a:r>
              <a:rPr lang="en-ZA" sz="6200" dirty="0">
                <a:effectLst/>
              </a:rPr>
              <a:t> </a:t>
            </a:r>
          </a:p>
          <a:p>
            <a:pPr marL="0" indent="0">
              <a:buNone/>
            </a:pPr>
            <a:endParaRPr lang="en-ZA" sz="6200" dirty="0">
              <a:effectLst/>
            </a:endParaRPr>
          </a:p>
          <a:p>
            <a:r>
              <a:rPr lang="en-ZA" sz="6200" dirty="0">
                <a:solidFill>
                  <a:srgbClr val="000000"/>
                </a:solidFill>
                <a:effectLst/>
                <a:latin typeface="Times New Roman" panose="02020603050405020304" pitchFamily="18" charset="0"/>
                <a:ea typeface="Calibri" panose="020F0502020204030204" pitchFamily="34" charset="0"/>
              </a:rPr>
              <a:t>About 22% (n=96) were ever-users of tobacco, 12.6%(n=56) current users and 9%(n=40) ex-users.</a:t>
            </a:r>
            <a:r>
              <a:rPr lang="en-ZA" sz="6200" dirty="0">
                <a:effectLst/>
              </a:rPr>
              <a:t> </a:t>
            </a:r>
          </a:p>
          <a:p>
            <a:endParaRPr lang="en-ZA" sz="6200" dirty="0">
              <a:effectLst/>
            </a:endParaRPr>
          </a:p>
          <a:p>
            <a:r>
              <a:rPr lang="en-ZA" sz="6200" dirty="0">
                <a:solidFill>
                  <a:srgbClr val="000000"/>
                </a:solidFill>
                <a:effectLst/>
                <a:latin typeface="Times New Roman" panose="02020603050405020304" pitchFamily="18" charset="0"/>
                <a:ea typeface="Calibri" panose="020F0502020204030204" pitchFamily="34" charset="0"/>
              </a:rPr>
              <a:t>About 56.6%(n=30) of current users had contemplated quitting in the past year</a:t>
            </a:r>
            <a:r>
              <a:rPr lang="en-ZA" sz="6200" dirty="0">
                <a:effectLst/>
              </a:rPr>
              <a:t> and 77% had made quit attempts</a:t>
            </a:r>
          </a:p>
          <a:p>
            <a:endParaRPr lang="en-ZA" sz="6200" dirty="0">
              <a:effectLst/>
            </a:endParaRPr>
          </a:p>
          <a:p>
            <a:r>
              <a:rPr lang="en-ZA" sz="6200" dirty="0">
                <a:solidFill>
                  <a:srgbClr val="000000"/>
                </a:solidFill>
                <a:effectLst/>
                <a:latin typeface="Times New Roman" panose="02020603050405020304" pitchFamily="18" charset="0"/>
                <a:ea typeface="Calibri" panose="020F0502020204030204" pitchFamily="34" charset="0"/>
              </a:rPr>
              <a:t>Only 32% (n=143) of respondents had received any training on tobacco use and cessation treatments. </a:t>
            </a:r>
          </a:p>
          <a:p>
            <a:pPr algn="just">
              <a:lnSpc>
                <a:spcPct val="150000"/>
              </a:lnSpc>
            </a:pPr>
            <a:r>
              <a:rPr lang="en-ZA" sz="6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was no significant association between tobacco use and readiness to implement cessation treatments (p=0.50).</a:t>
            </a:r>
            <a:endParaRPr lang="en-ZA" sz="6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719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FE6B-2B45-F1F4-3D2C-1509DABEEE40}"/>
              </a:ext>
            </a:extLst>
          </p:cNvPr>
          <p:cNvSpPr>
            <a:spLocks noGrp="1"/>
          </p:cNvSpPr>
          <p:nvPr>
            <p:ph type="title"/>
          </p:nvPr>
        </p:nvSpPr>
        <p:spPr/>
        <p:txBody>
          <a:bodyPr/>
          <a:lstStyle/>
          <a:p>
            <a:r>
              <a:rPr lang="en-US" dirty="0"/>
              <a:t>results</a:t>
            </a:r>
          </a:p>
        </p:txBody>
      </p:sp>
      <p:graphicFrame>
        <p:nvGraphicFramePr>
          <p:cNvPr id="4" name="Content Placeholder 3">
            <a:extLst>
              <a:ext uri="{FF2B5EF4-FFF2-40B4-BE49-F238E27FC236}">
                <a16:creationId xmlns:a16="http://schemas.microsoft.com/office/drawing/2014/main" id="{8F731F7B-83D8-A231-E329-C3B8D9C9D369}"/>
              </a:ext>
            </a:extLst>
          </p:cNvPr>
          <p:cNvGraphicFramePr>
            <a:graphicFrameLocks noGrp="1"/>
          </p:cNvGraphicFramePr>
          <p:nvPr>
            <p:ph idx="1"/>
            <p:extLst>
              <p:ext uri="{D42A27DB-BD31-4B8C-83A1-F6EECF244321}">
                <p14:modId xmlns:p14="http://schemas.microsoft.com/office/powerpoint/2010/main" val="3283000300"/>
              </p:ext>
            </p:extLst>
          </p:nvPr>
        </p:nvGraphicFramePr>
        <p:xfrm>
          <a:off x="1422400" y="2055813"/>
          <a:ext cx="8572502" cy="4298524"/>
        </p:xfrm>
        <a:graphic>
          <a:graphicData uri="http://schemas.openxmlformats.org/drawingml/2006/table">
            <a:tbl>
              <a:tblPr firstRow="1" firstCol="1" bandRow="1">
                <a:tableStyleId>{5C22544A-7EE6-4342-B048-85BDC9FD1C3A}</a:tableStyleId>
              </a:tblPr>
              <a:tblGrid>
                <a:gridCol w="1897633">
                  <a:extLst>
                    <a:ext uri="{9D8B030D-6E8A-4147-A177-3AD203B41FA5}">
                      <a16:colId xmlns:a16="http://schemas.microsoft.com/office/drawing/2014/main" val="1727147535"/>
                    </a:ext>
                  </a:extLst>
                </a:gridCol>
                <a:gridCol w="1683767">
                  <a:extLst>
                    <a:ext uri="{9D8B030D-6E8A-4147-A177-3AD203B41FA5}">
                      <a16:colId xmlns:a16="http://schemas.microsoft.com/office/drawing/2014/main" val="2374980073"/>
                    </a:ext>
                  </a:extLst>
                </a:gridCol>
                <a:gridCol w="1275567">
                  <a:extLst>
                    <a:ext uri="{9D8B030D-6E8A-4147-A177-3AD203B41FA5}">
                      <a16:colId xmlns:a16="http://schemas.microsoft.com/office/drawing/2014/main" val="1877400342"/>
                    </a:ext>
                  </a:extLst>
                </a:gridCol>
                <a:gridCol w="1027290">
                  <a:extLst>
                    <a:ext uri="{9D8B030D-6E8A-4147-A177-3AD203B41FA5}">
                      <a16:colId xmlns:a16="http://schemas.microsoft.com/office/drawing/2014/main" val="3937015589"/>
                    </a:ext>
                  </a:extLst>
                </a:gridCol>
                <a:gridCol w="905593">
                  <a:extLst>
                    <a:ext uri="{9D8B030D-6E8A-4147-A177-3AD203B41FA5}">
                      <a16:colId xmlns:a16="http://schemas.microsoft.com/office/drawing/2014/main" val="1496558175"/>
                    </a:ext>
                  </a:extLst>
                </a:gridCol>
                <a:gridCol w="891326">
                  <a:extLst>
                    <a:ext uri="{9D8B030D-6E8A-4147-A177-3AD203B41FA5}">
                      <a16:colId xmlns:a16="http://schemas.microsoft.com/office/drawing/2014/main" val="4151088004"/>
                    </a:ext>
                  </a:extLst>
                </a:gridCol>
                <a:gridCol w="891326">
                  <a:extLst>
                    <a:ext uri="{9D8B030D-6E8A-4147-A177-3AD203B41FA5}">
                      <a16:colId xmlns:a16="http://schemas.microsoft.com/office/drawing/2014/main" val="1562602237"/>
                    </a:ext>
                  </a:extLst>
                </a:gridCol>
              </a:tblGrid>
              <a:tr h="293773">
                <a:tc rowSpan="3">
                  <a:txBody>
                    <a:bodyPr/>
                    <a:lstStyle/>
                    <a:p>
                      <a:pPr algn="ct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r>
                        <a:rPr lang="en-ZA" sz="2000">
                          <a:effectLst/>
                        </a:rPr>
                        <a:t> </a:t>
                      </a:r>
                    </a:p>
                    <a:p>
                      <a:pPr algn="ctr"/>
                      <a:r>
                        <a:rPr lang="en-ZA" sz="2000">
                          <a:effectLst/>
                        </a:rPr>
                        <a:t> </a:t>
                      </a:r>
                    </a:p>
                    <a:p>
                      <a:r>
                        <a:rPr lang="en-ZA" sz="2000">
                          <a:effectLst/>
                        </a:rPr>
                        <a:t> </a:t>
                      </a:r>
                    </a:p>
                    <a:p>
                      <a:pPr algn="ctr"/>
                      <a:r>
                        <a:rPr lang="en-ZA" sz="2000">
                          <a:effectLst/>
                        </a:rPr>
                        <a:t> </a:t>
                      </a:r>
                    </a:p>
                    <a:p>
                      <a:pPr algn="ctr"/>
                      <a:r>
                        <a:rPr lang="en-ZA" sz="2000">
                          <a:effectLst/>
                        </a:rPr>
                        <a:t>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r>
                        <a:rPr lang="en-ZA" sz="2000">
                          <a:effectLst/>
                        </a:rPr>
                        <a:t>Ever used tobacco</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2" gridSpan="3">
                  <a:txBody>
                    <a:bodyPr/>
                    <a:lstStyle/>
                    <a:p>
                      <a:pPr algn="ctr"/>
                      <a:r>
                        <a:rPr lang="en-ZA" sz="2000">
                          <a:effectLst/>
                        </a:rPr>
                        <a:t>Pearson’s chi-square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691697914"/>
                  </a:ext>
                </a:extLst>
              </a:tr>
              <a:tr h="293773">
                <a:tc vMerge="1">
                  <a:txBody>
                    <a:bodyPr/>
                    <a:lstStyle/>
                    <a:p>
                      <a:endParaRPr lang="en-US"/>
                    </a:p>
                  </a:txBody>
                  <a:tcPr/>
                </a:tc>
                <a:tc vMerge="1">
                  <a:txBody>
                    <a:bodyPr/>
                    <a:lstStyle/>
                    <a:p>
                      <a:endParaRPr lang="en-US"/>
                    </a:p>
                  </a:txBody>
                  <a:tcPr/>
                </a:tc>
                <a:tc>
                  <a:txBody>
                    <a:bodyPr/>
                    <a:lstStyle/>
                    <a:p>
                      <a:pPr algn="ctr"/>
                      <a:r>
                        <a:rPr lang="en-ZA" sz="2000">
                          <a:effectLst/>
                        </a:rPr>
                        <a:t>No</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a:effectLst/>
                        </a:rPr>
                        <a:t>Yes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453763207"/>
                  </a:ext>
                </a:extLst>
              </a:tr>
              <a:tr h="881319">
                <a:tc vMerge="1">
                  <a:txBody>
                    <a:bodyPr/>
                    <a:lstStyle/>
                    <a:p>
                      <a:endParaRPr lang="en-US"/>
                    </a:p>
                  </a:txBody>
                  <a:tcPr/>
                </a:tc>
                <a:tc vMerge="1">
                  <a:txBody>
                    <a:bodyPr/>
                    <a:lstStyle/>
                    <a:p>
                      <a:endParaRPr lang="en-US"/>
                    </a:p>
                  </a:txBody>
                  <a:tcPr/>
                </a:tc>
                <a:tc gridSpan="2">
                  <a:txBody>
                    <a:bodyPr/>
                    <a:lstStyle/>
                    <a:p>
                      <a:pPr algn="ctr"/>
                      <a:r>
                        <a:rPr lang="en-ZA" sz="2000">
                          <a:effectLst/>
                        </a:rPr>
                        <a:t>Frequency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ZA" sz="2000">
                          <a:effectLst/>
                        </a:rPr>
                        <a:t>Test statistic</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a:effectLst/>
                        </a:rPr>
                        <a:t>df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a:effectLst/>
                        </a:rPr>
                        <a:t>p-value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6538689"/>
                  </a:ext>
                </a:extLst>
              </a:tr>
              <a:tr h="693631">
                <a:tc rowSpan="4">
                  <a:txBody>
                    <a:bodyPr/>
                    <a:lstStyle/>
                    <a:p>
                      <a:pPr algn="ctr"/>
                      <a:r>
                        <a:rPr lang="en-ZA" sz="2000">
                          <a:effectLst/>
                        </a:rPr>
                        <a:t>Professional category</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a:effectLst/>
                        </a:rPr>
                        <a:t>Doctor</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a:effectLst/>
                        </a:rPr>
                        <a:t>60 (78.9)</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a:effectLst/>
                        </a:rPr>
                        <a:t>16 (21.1)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gn="ctr"/>
                      <a:r>
                        <a:rPr lang="en-ZA" sz="2000">
                          <a:effectLst/>
                        </a:rPr>
                        <a:t>27.107</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gn="ctr"/>
                      <a:r>
                        <a:rPr lang="en-ZA" sz="2000">
                          <a:effectLst/>
                        </a:rPr>
                        <a:t>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gn="ctr"/>
                      <a:r>
                        <a:rPr lang="en-ZA" sz="2000">
                          <a:effectLst/>
                        </a:rPr>
                        <a:t>&lt;.001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1562108"/>
                  </a:ext>
                </a:extLst>
              </a:tr>
              <a:tr h="693631">
                <a:tc vMerge="1">
                  <a:txBody>
                    <a:bodyPr/>
                    <a:lstStyle/>
                    <a:p>
                      <a:endParaRPr lang="en-US"/>
                    </a:p>
                  </a:txBody>
                  <a:tcPr/>
                </a:tc>
                <a:tc>
                  <a:txBody>
                    <a:bodyPr/>
                    <a:lstStyle/>
                    <a:p>
                      <a:pPr algn="ctr"/>
                      <a:r>
                        <a:rPr lang="en-ZA" sz="2000">
                          <a:effectLst/>
                        </a:rPr>
                        <a:t>Dentist</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a:effectLst/>
                        </a:rPr>
                        <a:t>9(75)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a:effectLst/>
                        </a:rPr>
                        <a:t>3(25)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76353402"/>
                  </a:ext>
                </a:extLst>
              </a:tr>
              <a:tr h="693631">
                <a:tc vMerge="1">
                  <a:txBody>
                    <a:bodyPr/>
                    <a:lstStyle/>
                    <a:p>
                      <a:endParaRPr lang="en-US"/>
                    </a:p>
                  </a:txBody>
                  <a:tcPr/>
                </a:tc>
                <a:tc>
                  <a:txBody>
                    <a:bodyPr/>
                    <a:lstStyle/>
                    <a:p>
                      <a:pPr algn="ctr"/>
                      <a:r>
                        <a:rPr lang="en-ZA" sz="2000">
                          <a:effectLst/>
                        </a:rPr>
                        <a:t>Nurse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dirty="0">
                          <a:effectLst/>
                        </a:rPr>
                        <a:t>189(87.5)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a:effectLst/>
                        </a:rPr>
                        <a:t>27(12.5)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89193254"/>
                  </a:ext>
                </a:extLst>
              </a:tr>
              <a:tr h="693631">
                <a:tc vMerge="1">
                  <a:txBody>
                    <a:bodyPr/>
                    <a:lstStyle/>
                    <a:p>
                      <a:endParaRPr lang="en-US"/>
                    </a:p>
                  </a:txBody>
                  <a:tcPr/>
                </a:tc>
                <a:tc>
                  <a:txBody>
                    <a:bodyPr/>
                    <a:lstStyle/>
                    <a:p>
                      <a:pPr algn="ctr"/>
                      <a:r>
                        <a:rPr lang="en-ZA" sz="2000">
                          <a:effectLst/>
                        </a:rPr>
                        <a:t>Community health worker</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a:effectLst/>
                        </a:rPr>
                        <a:t>90(64.3)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ZA" sz="2000" dirty="0">
                          <a:effectLst/>
                        </a:rPr>
                        <a:t>50(35.7)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55103731"/>
                  </a:ext>
                </a:extLst>
              </a:tr>
            </a:tbl>
          </a:graphicData>
        </a:graphic>
      </p:graphicFrame>
      <p:sp>
        <p:nvSpPr>
          <p:cNvPr id="5" name="Rectangle 1">
            <a:extLst>
              <a:ext uri="{FF2B5EF4-FFF2-40B4-BE49-F238E27FC236}">
                <a16:creationId xmlns:a16="http://schemas.microsoft.com/office/drawing/2014/main" id="{EEE75D35-67ED-D920-A8C9-421B193390D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2943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52F6-8ABB-5B49-B4DE-88F327CF4563}"/>
              </a:ext>
            </a:extLst>
          </p:cNvPr>
          <p:cNvSpPr>
            <a:spLocks noGrp="1"/>
          </p:cNvSpPr>
          <p:nvPr>
            <p:ph type="title"/>
          </p:nvPr>
        </p:nvSpPr>
        <p:spPr>
          <a:xfrm>
            <a:off x="758952" y="276198"/>
            <a:ext cx="10477600" cy="1157242"/>
          </a:xfrm>
        </p:spPr>
        <p:txBody>
          <a:bodyPr>
            <a:normAutofit fontScale="90000"/>
          </a:bodyPr>
          <a:lstStyle/>
          <a:p>
            <a:pPr algn="ctr"/>
            <a:r>
              <a:rPr lang="en-US" sz="4000" b="1" dirty="0"/>
              <a:t>Results</a:t>
            </a:r>
            <a:br>
              <a:rPr lang="en-US" sz="4000" b="1" dirty="0"/>
            </a:br>
            <a:r>
              <a:rPr lang="en-US" sz="4000" b="1" dirty="0"/>
              <a:t>Importance, confidence and willingness for TCI</a:t>
            </a:r>
          </a:p>
        </p:txBody>
      </p:sp>
      <p:sp>
        <p:nvSpPr>
          <p:cNvPr id="4" name="Slide Number Placeholder 3">
            <a:extLst>
              <a:ext uri="{FF2B5EF4-FFF2-40B4-BE49-F238E27FC236}">
                <a16:creationId xmlns:a16="http://schemas.microsoft.com/office/drawing/2014/main" id="{8AA24BFA-0A96-B241-B692-AAD54D45DF4D}"/>
              </a:ext>
            </a:extLst>
          </p:cNvPr>
          <p:cNvSpPr>
            <a:spLocks/>
          </p:cNvSpPr>
          <p:nvPr/>
        </p:nvSpPr>
        <p:spPr>
          <a:xfrm>
            <a:off x="8125774" y="5716705"/>
            <a:ext cx="2113467" cy="281306"/>
          </a:xfrm>
          <a:prstGeom prst="rect">
            <a:avLst/>
          </a:prstGeom>
        </p:spPr>
        <p:txBody>
          <a:bodyPr/>
          <a:lstStyle/>
          <a:p>
            <a:pPr defTabSz="704088">
              <a:spcAft>
                <a:spcPts val="600"/>
              </a:spcAft>
            </a:pPr>
            <a:fld id="{5FC9F0B6-715C-0A41-A1C8-509A1E3E461A}" type="slidenum">
              <a:rPr lang="en-US" sz="1386" kern="1200">
                <a:solidFill>
                  <a:schemeClr val="tx1"/>
                </a:solidFill>
                <a:latin typeface="+mn-lt"/>
                <a:ea typeface="+mn-ea"/>
                <a:cs typeface="+mn-cs"/>
              </a:rPr>
              <a:pPr defTabSz="704088">
                <a:spcAft>
                  <a:spcPts val="600"/>
                </a:spcAft>
              </a:pPr>
              <a:t>9</a:t>
            </a:fld>
            <a:endParaRPr lang="en-US"/>
          </a:p>
        </p:txBody>
      </p:sp>
      <p:graphicFrame>
        <p:nvGraphicFramePr>
          <p:cNvPr id="5" name="Content Placeholder 4">
            <a:extLst>
              <a:ext uri="{FF2B5EF4-FFF2-40B4-BE49-F238E27FC236}">
                <a16:creationId xmlns:a16="http://schemas.microsoft.com/office/drawing/2014/main" id="{A1537382-F7FE-9041-B669-B98D6A577AFD}"/>
              </a:ext>
            </a:extLst>
          </p:cNvPr>
          <p:cNvGraphicFramePr>
            <a:graphicFrameLocks/>
          </p:cNvGraphicFramePr>
          <p:nvPr/>
        </p:nvGraphicFramePr>
        <p:xfrm>
          <a:off x="6188428" y="1803747"/>
          <a:ext cx="5047989" cy="41942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F4D3613-CC61-1846-B63B-6151848BBC3C}"/>
              </a:ext>
            </a:extLst>
          </p:cNvPr>
          <p:cNvGraphicFramePr>
            <a:graphicFrameLocks/>
          </p:cNvGraphicFramePr>
          <p:nvPr/>
        </p:nvGraphicFramePr>
        <p:xfrm>
          <a:off x="851769" y="1803747"/>
          <a:ext cx="5047989" cy="4194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1361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TotalTime>
  <Words>1018</Words>
  <Application>Microsoft Macintosh PowerPoint</Application>
  <PresentationFormat>Widescreen</PresentationFormat>
  <Paragraphs>143</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Josefin Sans</vt:lpstr>
      <vt:lpstr>Montserrat</vt:lpstr>
      <vt:lpstr>Montserrat Ultra-Bold</vt:lpstr>
      <vt:lpstr>Times New Roman</vt:lpstr>
      <vt:lpstr>Wingdings</vt:lpstr>
      <vt:lpstr>Office Theme</vt:lpstr>
      <vt:lpstr>PowerPoint Presentation</vt:lpstr>
      <vt:lpstr>Background</vt:lpstr>
      <vt:lpstr>Background</vt:lpstr>
      <vt:lpstr>Methods</vt:lpstr>
      <vt:lpstr>Methods :Study variables and definitions </vt:lpstr>
      <vt:lpstr>Methods </vt:lpstr>
      <vt:lpstr>Key Results</vt:lpstr>
      <vt:lpstr>results</vt:lpstr>
      <vt:lpstr>Results Importance, confidence and willingness for TCI</vt:lpstr>
      <vt:lpstr>Results</vt:lpstr>
      <vt:lpstr>Bottom line findings</vt:lpstr>
      <vt:lpstr>What are the implications and the way forward?</vt:lpstr>
      <vt:lpstr>Conclusion</vt:lpstr>
      <vt:lpstr>Limitations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use among healthcare professionals and their readiness to implement cessation treatments among patients in Primary Care facilities Soweto, Johannesburg. </dc:title>
  <dc:creator>Ann Alagidede</dc:creator>
  <cp:lastModifiedBy>Ann Alagidede</cp:lastModifiedBy>
  <cp:revision>6</cp:revision>
  <dcterms:created xsi:type="dcterms:W3CDTF">2023-11-22T19:34:51Z</dcterms:created>
  <dcterms:modified xsi:type="dcterms:W3CDTF">2024-08-23T10:32:46Z</dcterms:modified>
</cp:coreProperties>
</file>