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7" r:id="rId11"/>
    <p:sldId id="266" r:id="rId12"/>
    <p:sldId id="268" r:id="rId13"/>
    <p:sldId id="269" r:id="rId14"/>
    <p:sldId id="257" r:id="rId15"/>
  </p:sldIdLst>
  <p:sldSz cx="18288000" cy="10287000"/>
  <p:notesSz cx="6858000" cy="9144000"/>
  <p:embeddedFontLst>
    <p:embeddedFont>
      <p:font typeface="Josefin Sans" pitchFamily="2" charset="0"/>
      <p:regular r:id="rId17"/>
      <p:bold r:id="rId18"/>
    </p:embeddedFont>
    <p:embeddedFont>
      <p:font typeface="Montserrat Ultra-Bold"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AA7C14-E364-CB42-3CBA-8C6DB95AA633}" name="Velloza, Jennifer" initials="" userId="S::Jennifer.Velloza@ucsf.edu::9a216736-385b-49f5-ac1c-4d2583f2da77" providerId="AD"/>
  <p188:author id="{3F8B4E69-4A5F-9E60-FCFE-93046FE967EA}" name="Sinead Delany-Moretlwe" initials="SD" userId="S::sdelany@wrhi.ac.za::c27336f0-59a9-49ee-8579-dd4036ef50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2452" autoAdjust="0"/>
  </p:normalViewPr>
  <p:slideViewPr>
    <p:cSldViewPr>
      <p:cViewPr varScale="1">
        <p:scale>
          <a:sx n="29" d="100"/>
          <a:sy n="29" d="100"/>
        </p:scale>
        <p:origin x="177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8081E-78B4-4F95-AA38-784E3FC91D95}" type="datetimeFigureOut">
              <a:rPr lang="en-ZA" smtClean="0"/>
              <a:t>2024/08/27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85421-B4AE-4DAE-AFA7-85473B0EEBC9}" type="slidenum">
              <a:rPr lang="en-ZA" smtClean="0"/>
              <a:t>‹#›</a:t>
            </a:fld>
            <a:endParaRPr lang="en-ZA"/>
          </a:p>
        </p:txBody>
      </p:sp>
    </p:spTree>
    <p:extLst>
      <p:ext uri="{BB962C8B-B14F-4D97-AF65-F5344CB8AC3E}">
        <p14:creationId xmlns:p14="http://schemas.microsoft.com/office/powerpoint/2010/main" val="304656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Adolescent girls and young women face dual burdens of HIV and mental health CLICK</a:t>
            </a:r>
          </a:p>
          <a:p>
            <a:endParaRPr lang="en-US" dirty="0"/>
          </a:p>
          <a:p>
            <a:r>
              <a:rPr lang="en-US" dirty="0"/>
              <a:t>Which are often driven by overlapping social and structural determinants of health like stigma and economic insecurity CLICK</a:t>
            </a:r>
          </a:p>
          <a:p>
            <a:endParaRPr lang="en-US" dirty="0"/>
          </a:p>
          <a:p>
            <a:r>
              <a:rPr lang="en-US" dirty="0"/>
              <a:t>Common mental disorders have been associated with low </a:t>
            </a:r>
            <a:r>
              <a:rPr lang="en-US" dirty="0" err="1"/>
              <a:t>PrEP</a:t>
            </a:r>
            <a:r>
              <a:rPr lang="en-US" dirty="0"/>
              <a:t> adherence across a number of African cohorts CLICK</a:t>
            </a:r>
          </a:p>
          <a:p>
            <a:endParaRPr lang="en-US" dirty="0"/>
          </a:p>
          <a:p>
            <a:r>
              <a:rPr lang="en-US" dirty="0"/>
              <a:t>In HPTN 082 for example, persistent depressive symptoms were associated with 25% lower </a:t>
            </a:r>
            <a:r>
              <a:rPr lang="en-US" dirty="0" err="1"/>
              <a:t>PrEP</a:t>
            </a:r>
            <a:r>
              <a:rPr lang="en-US" dirty="0"/>
              <a:t> adherence.</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2</a:t>
            </a:fld>
            <a:endParaRPr lang="en-ZA"/>
          </a:p>
        </p:txBody>
      </p:sp>
    </p:spTree>
    <p:extLst>
      <p:ext uri="{BB962C8B-B14F-4D97-AF65-F5344CB8AC3E}">
        <p14:creationId xmlns:p14="http://schemas.microsoft.com/office/powerpoint/2010/main" val="879817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err="1"/>
              <a:t>PrEP</a:t>
            </a:r>
            <a:r>
              <a:rPr lang="en-US" dirty="0"/>
              <a:t> adherence at week 12, we did not observe a statistically significant difference between the arms CLICK</a:t>
            </a:r>
          </a:p>
          <a:p>
            <a:endParaRPr lang="en-US" dirty="0"/>
          </a:p>
          <a:p>
            <a:r>
              <a:rPr lang="en-US" dirty="0"/>
              <a:t>At week 4, </a:t>
            </a:r>
            <a:r>
              <a:rPr lang="en-US" dirty="0" err="1"/>
              <a:t>PrEP</a:t>
            </a:r>
            <a:r>
              <a:rPr lang="en-US" dirty="0"/>
              <a:t> adherence was significantly higher in the intervention arm, indicating a short-term intervention effect. CLICK</a:t>
            </a:r>
          </a:p>
          <a:p>
            <a:endParaRPr lang="en-US" dirty="0"/>
          </a:p>
          <a:p>
            <a:r>
              <a:rPr lang="en-US" dirty="0" err="1"/>
              <a:t>PrEP</a:t>
            </a:r>
            <a:r>
              <a:rPr lang="en-US" dirty="0"/>
              <a:t> adherence overall in the cohort did remain stable between Week 4 and 12 with 47% having a positive urine assay at Week 4 and 43% at Week 12</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11</a:t>
            </a:fld>
            <a:endParaRPr lang="en-ZA"/>
          </a:p>
        </p:txBody>
      </p:sp>
    </p:spTree>
    <p:extLst>
      <p:ext uri="{BB962C8B-B14F-4D97-AF65-F5344CB8AC3E}">
        <p14:creationId xmlns:p14="http://schemas.microsoft.com/office/powerpoint/2010/main" val="24181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Acceptability, appropriateness, and feasibility scores were high among intervention participants</a:t>
            </a:r>
          </a:p>
          <a:p>
            <a:endParaRPr lang="en-US" dirty="0"/>
          </a:p>
          <a:p>
            <a:r>
              <a:rPr lang="en-US" dirty="0"/>
              <a:t>Data from in-depth interviews indicated that most participants had never been screened or provided mental health services prior to joining the study</a:t>
            </a:r>
          </a:p>
          <a:p>
            <a:endParaRPr lang="en-US" dirty="0"/>
          </a:p>
          <a:p>
            <a:r>
              <a:rPr lang="en-US" dirty="0"/>
              <a:t>Young women were positive about the intervention and acceptability hinged on approachability of the counsellors and coming up with their own solutions </a:t>
            </a:r>
          </a:p>
        </p:txBody>
      </p:sp>
      <p:sp>
        <p:nvSpPr>
          <p:cNvPr id="4" name="Slide Number Placeholder 3"/>
          <p:cNvSpPr>
            <a:spLocks noGrp="1"/>
          </p:cNvSpPr>
          <p:nvPr>
            <p:ph type="sldNum" sz="quarter" idx="5"/>
          </p:nvPr>
        </p:nvSpPr>
        <p:spPr/>
        <p:txBody>
          <a:bodyPr/>
          <a:lstStyle/>
          <a:p>
            <a:fld id="{5FE85421-B4AE-4DAE-AFA7-85473B0EEBC9}" type="slidenum">
              <a:rPr lang="en-ZA" smtClean="0"/>
              <a:t>12</a:t>
            </a:fld>
            <a:endParaRPr lang="en-ZA"/>
          </a:p>
        </p:txBody>
      </p:sp>
    </p:spTree>
    <p:extLst>
      <p:ext uri="{BB962C8B-B14F-4D97-AF65-F5344CB8AC3E}">
        <p14:creationId xmlns:p14="http://schemas.microsoft.com/office/powerpoint/2010/main" val="279345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Interventions are needed to address the high burden of poor mental health and risk for HIV in this population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saw overall reductions in mental health symptoms irrespective of arm. Both arms received SOC services, which seemed to be happening more regularly with our study than in true standard of care settings. It may have been that the SOC offered in the study including screening and referral, was an intervention in itself and impacted participants in both arms CLICK</a:t>
            </a:r>
          </a:p>
          <a:p>
            <a:endParaRPr lang="en-US" dirty="0"/>
          </a:p>
          <a:p>
            <a:r>
              <a:rPr lang="en-US" dirty="0"/>
              <a:t>We did not find an effect of our intervention on </a:t>
            </a:r>
            <a:r>
              <a:rPr lang="en-US" dirty="0" err="1"/>
              <a:t>PrEP</a:t>
            </a:r>
            <a:r>
              <a:rPr lang="en-US" dirty="0"/>
              <a:t> adherence Week 12 CLICK</a:t>
            </a:r>
          </a:p>
          <a:p>
            <a:endParaRPr lang="en-US" dirty="0"/>
          </a:p>
          <a:p>
            <a:r>
              <a:rPr lang="en-US" dirty="0"/>
              <a:t>However, we did see a short term intervention effect on </a:t>
            </a:r>
            <a:r>
              <a:rPr lang="en-US" dirty="0" err="1"/>
              <a:t>PrEP</a:t>
            </a:r>
            <a:r>
              <a:rPr lang="en-US" dirty="0"/>
              <a:t> adherence at Week 4. It could be that the intervention helped participants during the first month when they were frequently engaging with counselors, but the novelty and participant’s willingness to implement their action plan reduced over time, or there were other challenges that interfered with </a:t>
            </a:r>
            <a:r>
              <a:rPr lang="en-US" dirty="0" err="1"/>
              <a:t>PrEP</a:t>
            </a:r>
            <a:r>
              <a:rPr lang="en-US" dirty="0"/>
              <a:t> use, illustrating the potential benefit of long acting agents CLICK</a:t>
            </a:r>
          </a:p>
          <a:p>
            <a:endParaRPr lang="en-US" dirty="0"/>
          </a:p>
          <a:p>
            <a:r>
              <a:rPr lang="en-US" dirty="0"/>
              <a:t>Overall, the Youth Friendship Bench was acceptable, feasible and appropriate for AGYW in Johannesburg CLICK</a:t>
            </a:r>
          </a:p>
          <a:p>
            <a:endParaRPr lang="en-US" dirty="0"/>
          </a:p>
          <a:p>
            <a:r>
              <a:rPr lang="en-US" dirty="0"/>
              <a:t>Services need to promote SOC mental health service delivery in resource-constrained settings, and CLICK future research is needed to improve mental health and </a:t>
            </a:r>
            <a:r>
              <a:rPr lang="en-US" dirty="0" err="1"/>
              <a:t>PrEP</a:t>
            </a:r>
            <a:r>
              <a:rPr lang="en-US" dirty="0"/>
              <a:t> services over a long-term </a:t>
            </a:r>
            <a:r>
              <a:rPr lang="en-US" dirty="0" err="1"/>
              <a:t>perio</a:t>
            </a:r>
            <a:endParaRPr lang="en-US" dirty="0"/>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13</a:t>
            </a:fld>
            <a:endParaRPr lang="en-ZA"/>
          </a:p>
        </p:txBody>
      </p:sp>
    </p:spTree>
    <p:extLst>
      <p:ext uri="{BB962C8B-B14F-4D97-AF65-F5344CB8AC3E}">
        <p14:creationId xmlns:p14="http://schemas.microsoft.com/office/powerpoint/2010/main" val="9590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presenting this work on behalf of our study team at University of California, San Francisco and Wits RHI.</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14</a:t>
            </a:fld>
            <a:endParaRPr lang="en-ZA"/>
          </a:p>
        </p:txBody>
      </p:sp>
    </p:spTree>
    <p:extLst>
      <p:ext uri="{BB962C8B-B14F-4D97-AF65-F5344CB8AC3E}">
        <p14:creationId xmlns:p14="http://schemas.microsoft.com/office/powerpoint/2010/main" val="90535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highlights the need for targeted mental health interventions delivered alongside HIV prevention services</a:t>
            </a:r>
          </a:p>
          <a:p>
            <a:endParaRPr lang="en-US" dirty="0"/>
          </a:p>
          <a:p>
            <a:r>
              <a:rPr lang="en-US" dirty="0"/>
              <a:t>The Friendship Bench is a problem-solving cognitive behavioral therapy that has been highly effective in reducing mental health symptoms after 4-6 individual sessions, and 1 group session on economic empowerment. </a:t>
            </a:r>
          </a:p>
          <a:p>
            <a:endParaRPr lang="en-US" dirty="0"/>
          </a:p>
          <a:p>
            <a:r>
              <a:rPr lang="en-US" dirty="0"/>
              <a:t>The Friendship Bench was originally developed for adults in Zimbabwe for delivery by grandmother figures on benches outside clinics. In our prior formative research, we adapted the Friendship Bench intervention to be more suitable for young women in our setting, this included delivery by young female lay counsellor in a private room, and offering the counselling alongside </a:t>
            </a:r>
            <a:r>
              <a:rPr lang="en-US" dirty="0" err="1"/>
              <a:t>PrEP</a:t>
            </a:r>
            <a:r>
              <a:rPr lang="en-US" dirty="0"/>
              <a:t> adherence counseling.</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3</a:t>
            </a:fld>
            <a:endParaRPr lang="en-ZA"/>
          </a:p>
        </p:txBody>
      </p:sp>
    </p:spTree>
    <p:extLst>
      <p:ext uri="{BB962C8B-B14F-4D97-AF65-F5344CB8AC3E}">
        <p14:creationId xmlns:p14="http://schemas.microsoft.com/office/powerpoint/2010/main" val="186512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hybrid effectiveness-implementation trial, we sought to evaluate…</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4</a:t>
            </a:fld>
            <a:endParaRPr lang="en-ZA"/>
          </a:p>
        </p:txBody>
      </p:sp>
    </p:spTree>
    <p:extLst>
      <p:ext uri="{BB962C8B-B14F-4D97-AF65-F5344CB8AC3E}">
        <p14:creationId xmlns:p14="http://schemas.microsoft.com/office/powerpoint/2010/main" val="302387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study was conducted at Ward 21 CRS, and participants were recruited predominantly from Ward 21 Adolescent Clinic, and </a:t>
            </a:r>
            <a:r>
              <a:rPr lang="en-US" dirty="0" err="1"/>
              <a:t>Esselen</a:t>
            </a:r>
            <a:r>
              <a:rPr lang="en-US" dirty="0"/>
              <a:t> Clinic</a:t>
            </a:r>
          </a:p>
          <a:p>
            <a:endParaRPr lang="en-US" dirty="0"/>
          </a:p>
          <a:p>
            <a:r>
              <a:rPr lang="en-US" dirty="0"/>
              <a:t>We recruited young women aged 18-25 years, taking </a:t>
            </a:r>
            <a:r>
              <a:rPr lang="en-US" dirty="0" err="1"/>
              <a:t>PrEP</a:t>
            </a:r>
            <a:r>
              <a:rPr lang="en-US" dirty="0"/>
              <a:t>, and with elevated mental health symptoms</a:t>
            </a:r>
          </a:p>
          <a:p>
            <a:endParaRPr lang="en-US" dirty="0"/>
          </a:p>
          <a:p>
            <a:r>
              <a:rPr lang="en-US" dirty="0"/>
              <a:t>Young women with active and unmanaged psychosis or suicidal intent were excluded and linked to care with a social worker or psychologist for further treatment</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5</a:t>
            </a:fld>
            <a:endParaRPr lang="en-ZA"/>
          </a:p>
        </p:txBody>
      </p:sp>
    </p:spTree>
    <p:extLst>
      <p:ext uri="{BB962C8B-B14F-4D97-AF65-F5344CB8AC3E}">
        <p14:creationId xmlns:p14="http://schemas.microsoft.com/office/powerpoint/2010/main" val="284009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were randomized to either the Friendship Bench intervention plus SOC services or SOC alone.</a:t>
            </a:r>
          </a:p>
          <a:p>
            <a:endParaRPr lang="en-US" dirty="0"/>
          </a:p>
          <a:p>
            <a:r>
              <a:rPr lang="en-US" dirty="0"/>
              <a:t>Those in the intervention arm received 5 individual Friendship Bench counseling sessions over three months. For two sessions, they had a choice of in-person or remote counselling over the phone. They were also invited to a group session on career and financial planning. </a:t>
            </a:r>
          </a:p>
          <a:p>
            <a:endParaRPr lang="en-US" dirty="0"/>
          </a:p>
          <a:p>
            <a:r>
              <a:rPr lang="en-US" dirty="0"/>
              <a:t>All participants received standard of care mental health services in accordance with South African Adult Primary Care Guidelines, including mental health screening and referral.</a:t>
            </a:r>
          </a:p>
          <a:p>
            <a:endParaRPr lang="en-US" dirty="0"/>
          </a:p>
          <a:p>
            <a:r>
              <a:rPr lang="en-US" dirty="0"/>
              <a:t>Our co-primary outcomes were </a:t>
            </a:r>
            <a:r>
              <a:rPr lang="en-US" dirty="0" err="1"/>
              <a:t>PrEP</a:t>
            </a:r>
            <a:r>
              <a:rPr lang="en-US" dirty="0"/>
              <a:t> adherence and common mental disorder symptom reduction at Week 12.</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6</a:t>
            </a:fld>
            <a:endParaRPr lang="en-ZA"/>
          </a:p>
        </p:txBody>
      </p:sp>
    </p:spTree>
    <p:extLst>
      <p:ext uri="{BB962C8B-B14F-4D97-AF65-F5344CB8AC3E}">
        <p14:creationId xmlns:p14="http://schemas.microsoft.com/office/powerpoint/2010/main" val="413863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PrEP</a:t>
            </a:r>
            <a:r>
              <a:rPr lang="en-US" dirty="0"/>
              <a:t> adherence was measured as the presence or absence of tenofovir in urine using a urine point-of-care assay that corresponds to </a:t>
            </a:r>
            <a:r>
              <a:rPr lang="en-US" dirty="0" err="1"/>
              <a:t>PrEP</a:t>
            </a:r>
            <a:r>
              <a:rPr lang="en-US" dirty="0"/>
              <a:t> use in the prior 2-7 days</a:t>
            </a:r>
          </a:p>
          <a:p>
            <a:endParaRPr lang="en-US" dirty="0"/>
          </a:p>
          <a:p>
            <a:r>
              <a:rPr lang="en-US" dirty="0"/>
              <a:t>Reduced mental health symptoms were measured as a score less than 7 on the SRQ20 CLICK</a:t>
            </a:r>
          </a:p>
          <a:p>
            <a:endParaRPr lang="en-US" dirty="0"/>
          </a:p>
          <a:p>
            <a:r>
              <a:rPr lang="en-US" dirty="0"/>
              <a:t>We also explored the effect of our intervention on </a:t>
            </a:r>
            <a:r>
              <a:rPr lang="en-US" dirty="0" err="1"/>
              <a:t>PrEP</a:t>
            </a:r>
            <a:r>
              <a:rPr lang="en-US" dirty="0"/>
              <a:t> adherence and mental health symptoms at Week 4, conducted in-depth interviews, and quantified the acceptability, feasibility, and appropriateness of our intervention with three validated scales CLICK</a:t>
            </a:r>
          </a:p>
          <a:p>
            <a:endParaRPr lang="en-US" dirty="0"/>
          </a:p>
          <a:p>
            <a:r>
              <a:rPr lang="en-US" dirty="0"/>
              <a:t>All primary analyses were intent to treat CLICK</a:t>
            </a:r>
          </a:p>
          <a:p>
            <a:br>
              <a:rPr lang="en-US" dirty="0"/>
            </a:br>
            <a:r>
              <a:rPr lang="en-US" dirty="0"/>
              <a:t>And we used Poisson regression with a log-link and robust standard errors to determine relative risks</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7</a:t>
            </a:fld>
            <a:endParaRPr lang="en-ZA"/>
          </a:p>
        </p:txBody>
      </p:sp>
    </p:spTree>
    <p:extLst>
      <p:ext uri="{BB962C8B-B14F-4D97-AF65-F5344CB8AC3E}">
        <p14:creationId xmlns:p14="http://schemas.microsoft.com/office/powerpoint/2010/main" val="1137084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We screened 222 AGYW CLICK. and enrolled 116. However, 1 participant exited between enrollment and randomization.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57 were assigned to the Youth Friendship Bench SA intervention and 58 to the standard of care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At Week 12, retention was 65% in the intervention arm and 71% in the standard of care arm. </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8</a:t>
            </a:fld>
            <a:endParaRPr lang="en-ZA"/>
          </a:p>
        </p:txBody>
      </p:sp>
    </p:spTree>
    <p:extLst>
      <p:ext uri="{BB962C8B-B14F-4D97-AF65-F5344CB8AC3E}">
        <p14:creationId xmlns:p14="http://schemas.microsoft.com/office/powerpoint/2010/main" val="169604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Arms were balanced on participant characteristics at enrollment</a:t>
            </a:r>
          </a:p>
          <a:p>
            <a:endParaRPr lang="en-US" dirty="0"/>
          </a:p>
          <a:p>
            <a:r>
              <a:rPr lang="en-US" dirty="0"/>
              <a:t>The median age was 21 years CLICK</a:t>
            </a:r>
          </a:p>
          <a:p>
            <a:endParaRPr lang="en-US" dirty="0"/>
          </a:p>
          <a:p>
            <a:r>
              <a:rPr lang="en-US" dirty="0"/>
              <a:t>The median SRQ-20 score at enrollment was 8-9 CLICK</a:t>
            </a:r>
          </a:p>
          <a:p>
            <a:endParaRPr lang="en-US" dirty="0"/>
          </a:p>
          <a:p>
            <a:r>
              <a:rPr lang="en-US" dirty="0"/>
              <a:t>71-77% reported gender based violence prior to enrollment CLICK</a:t>
            </a:r>
          </a:p>
          <a:p>
            <a:endParaRPr lang="en-US" dirty="0"/>
          </a:p>
          <a:p>
            <a:r>
              <a:rPr lang="en-US" dirty="0"/>
              <a:t>and most were sexually active</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9</a:t>
            </a:fld>
            <a:endParaRPr lang="en-ZA"/>
          </a:p>
        </p:txBody>
      </p:sp>
    </p:spTree>
    <p:extLst>
      <p:ext uri="{BB962C8B-B14F-4D97-AF65-F5344CB8AC3E}">
        <p14:creationId xmlns:p14="http://schemas.microsoft.com/office/powerpoint/2010/main" val="127076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no significant difference in mental health symptoms between the groups at week 12 or at week 4. </a:t>
            </a:r>
          </a:p>
          <a:p>
            <a:endParaRPr lang="en-US" dirty="0"/>
          </a:p>
          <a:p>
            <a:r>
              <a:rPr lang="en-US" dirty="0"/>
              <a:t>However overall depressive symptoms declined significantly in the cohort over time. 30% had low SRQ-20 scores at Week 4 but by Week 12 almost half of the cohort had no or very mild symptoms of common mental disorders</a:t>
            </a:r>
          </a:p>
          <a:p>
            <a:endParaRPr lang="en-ZA" dirty="0"/>
          </a:p>
        </p:txBody>
      </p:sp>
      <p:sp>
        <p:nvSpPr>
          <p:cNvPr id="4" name="Slide Number Placeholder 3"/>
          <p:cNvSpPr>
            <a:spLocks noGrp="1"/>
          </p:cNvSpPr>
          <p:nvPr>
            <p:ph type="sldNum" sz="quarter" idx="5"/>
          </p:nvPr>
        </p:nvSpPr>
        <p:spPr/>
        <p:txBody>
          <a:bodyPr/>
          <a:lstStyle/>
          <a:p>
            <a:fld id="{5FE85421-B4AE-4DAE-AFA7-85473B0EEBC9}" type="slidenum">
              <a:rPr lang="en-ZA" smtClean="0"/>
              <a:t>10</a:t>
            </a:fld>
            <a:endParaRPr lang="en-ZA"/>
          </a:p>
        </p:txBody>
      </p:sp>
    </p:spTree>
    <p:extLst>
      <p:ext uri="{BB962C8B-B14F-4D97-AF65-F5344CB8AC3E}">
        <p14:creationId xmlns:p14="http://schemas.microsoft.com/office/powerpoint/2010/main" val="3665865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13.png"/><Relationship Id="rId5" Type="http://schemas.openxmlformats.org/officeDocument/2006/relationships/image" Target="../media/image2.sv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15.png"/><Relationship Id="rId5" Type="http://schemas.openxmlformats.org/officeDocument/2006/relationships/image" Target="../media/image2.sv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16.png"/><Relationship Id="rId21" Type="http://schemas.openxmlformats.org/officeDocument/2006/relationships/image" Target="../media/image27.png"/><Relationship Id="rId7" Type="http://schemas.openxmlformats.org/officeDocument/2006/relationships/image" Target="../media/image3.jpeg"/><Relationship Id="rId12" Type="http://schemas.openxmlformats.org/officeDocument/2006/relationships/image" Target="../media/image18.png"/><Relationship Id="rId17" Type="http://schemas.openxmlformats.org/officeDocument/2006/relationships/image" Target="../media/image23.jpeg"/><Relationship Id="rId2" Type="http://schemas.openxmlformats.org/officeDocument/2006/relationships/notesSlide" Target="../notesSlides/notesSlide13.xml"/><Relationship Id="rId16" Type="http://schemas.openxmlformats.org/officeDocument/2006/relationships/image" Target="../media/image22.jpe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17.jpeg"/><Relationship Id="rId24" Type="http://schemas.openxmlformats.org/officeDocument/2006/relationships/image" Target="../media/image30.jpeg"/><Relationship Id="rId5" Type="http://schemas.openxmlformats.org/officeDocument/2006/relationships/image" Target="../media/image1.png"/><Relationship Id="rId15" Type="http://schemas.openxmlformats.org/officeDocument/2006/relationships/image" Target="../media/image21.jpeg"/><Relationship Id="rId23" Type="http://schemas.openxmlformats.org/officeDocument/2006/relationships/image" Target="../media/image29.jpeg"/><Relationship Id="rId10" Type="http://schemas.openxmlformats.org/officeDocument/2006/relationships/image" Target="../media/image7.png"/><Relationship Id="rId19" Type="http://schemas.openxmlformats.org/officeDocument/2006/relationships/image" Target="../media/image25.jpeg"/><Relationship Id="rId4"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image" Target="../media/image20.jpeg"/><Relationship Id="rId22"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10.png"/><Relationship Id="rId5" Type="http://schemas.openxmlformats.org/officeDocument/2006/relationships/image" Target="../media/image2.svg"/><Relationship Id="rId10" Type="http://schemas.openxmlformats.org/officeDocument/2006/relationships/image" Target="../media/image9.tiff"/><Relationship Id="rId4" Type="http://schemas.openxmlformats.org/officeDocument/2006/relationships/image" Target="../media/image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600200" y="3875362"/>
            <a:ext cx="14522818" cy="1470025"/>
          </a:xfrm>
        </p:spPr>
        <p:txBody>
          <a:bodyPr>
            <a:noAutofit/>
          </a:bodyPr>
          <a:lstStyle/>
          <a:p>
            <a:pPr algn="ctr"/>
            <a:r>
              <a:rPr lang="en-US" sz="3200" b="1" u="sng" dirty="0">
                <a:latin typeface="Arial" panose="020B0604020202020204" pitchFamily="34" charset="0"/>
                <a:cs typeface="Arial" panose="020B0604020202020204" pitchFamily="34" charset="0"/>
              </a:rPr>
              <a:t>C</a:t>
            </a:r>
            <a:r>
              <a:rPr lang="en-US" sz="3200" b="1" dirty="0">
                <a:latin typeface="Arial" panose="020B0604020202020204" pitchFamily="34" charset="0"/>
                <a:cs typeface="Arial" panose="020B0604020202020204" pitchFamily="34" charset="0"/>
              </a:rPr>
              <a:t>ombining </a:t>
            </a:r>
            <a:r>
              <a:rPr lang="en-US" sz="3200" b="1" u="sng" dirty="0">
                <a:latin typeface="Arial" panose="020B0604020202020204" pitchFamily="34" charset="0"/>
                <a:cs typeface="Arial" panose="020B0604020202020204" pitchFamily="34" charset="0"/>
              </a:rPr>
              <a:t>H</a:t>
            </a:r>
            <a:r>
              <a:rPr lang="en-US" sz="3200" b="1" dirty="0">
                <a:latin typeface="Arial" panose="020B0604020202020204" pitchFamily="34" charset="0"/>
                <a:cs typeface="Arial" panose="020B0604020202020204" pitchFamily="34" charset="0"/>
              </a:rPr>
              <a:t>IV Prevention </a:t>
            </a:r>
            <a:r>
              <a:rPr lang="en-US" sz="3200" b="1" u="sng" dirty="0">
                <a:latin typeface="Arial" panose="020B0604020202020204" pitchFamily="34" charset="0"/>
                <a:cs typeface="Arial" panose="020B0604020202020204" pitchFamily="34" charset="0"/>
              </a:rPr>
              <a:t>O</a:t>
            </a:r>
            <a:r>
              <a:rPr lang="en-US" sz="3200" b="1" dirty="0">
                <a:latin typeface="Arial" panose="020B0604020202020204" pitchFamily="34" charset="0"/>
                <a:cs typeface="Arial" panose="020B0604020202020204" pitchFamily="34" charset="0"/>
              </a:rPr>
              <a:t>ptions with </a:t>
            </a:r>
            <a:r>
              <a:rPr lang="en-US" sz="3200" b="1" u="sng" dirty="0">
                <a:latin typeface="Arial" panose="020B0604020202020204" pitchFamily="34" charset="0"/>
                <a:cs typeface="Arial" panose="020B0604020202020204" pitchFamily="34" charset="0"/>
              </a:rPr>
              <a:t>M</a:t>
            </a:r>
            <a:r>
              <a:rPr lang="en-US" sz="3200" b="1" dirty="0">
                <a:latin typeface="Arial" panose="020B0604020202020204" pitchFamily="34" charset="0"/>
                <a:cs typeface="Arial" panose="020B0604020202020204" pitchFamily="34" charset="0"/>
              </a:rPr>
              <a:t>ental Health Service Delivery for </a:t>
            </a:r>
            <a:r>
              <a:rPr lang="en-US" sz="3200" b="1" u="sng" dirty="0">
                <a:latin typeface="Arial" panose="020B0604020202020204" pitchFamily="34" charset="0"/>
                <a:cs typeface="Arial" panose="020B0604020202020204" pitchFamily="34" charset="0"/>
              </a:rPr>
              <a:t>A</a:t>
            </a:r>
            <a:r>
              <a:rPr lang="en-US" sz="3200" b="1" dirty="0">
                <a:latin typeface="Arial" panose="020B0604020202020204" pitchFamily="34" charset="0"/>
                <a:cs typeface="Arial" panose="020B0604020202020204" pitchFamily="34" charset="0"/>
              </a:rPr>
              <a:t>dolescent Girls (CHOMA) </a:t>
            </a:r>
            <a:br>
              <a:rPr lang="en-US" sz="32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3200" b="1" i="1" dirty="0">
                <a:latin typeface="Arial" panose="020B0604020202020204" pitchFamily="34" charset="0"/>
                <a:cs typeface="Arial" panose="020B0604020202020204" pitchFamily="34" charset="0"/>
              </a:rPr>
              <a:t>Results of a Pilot Hybrid Effectiveness-Implementation Randomized Trial</a:t>
            </a: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3121821" y="5914426"/>
            <a:ext cx="12039600" cy="1752600"/>
          </a:xfrm>
        </p:spPr>
        <p:txBody>
          <a:bodyPr>
            <a:normAutofit/>
          </a:bodyPr>
          <a:lstStyle/>
          <a:p>
            <a:r>
              <a:rPr lang="en-US" dirty="0"/>
              <a:t>Jennifer Velloza, Nomhle </a:t>
            </a:r>
            <a:r>
              <a:rPr lang="en-US" dirty="0" err="1"/>
              <a:t>Ndimande</a:t>
            </a:r>
            <a:r>
              <a:rPr lang="en-US" dirty="0"/>
              <a:t>-Khoza, Lisa Mills, Nicole Poovan, Elizabeth Sherwin, Carrie Mathew, Zinhle Sokhela, Ruth Verhey, Dixon Chibanda, Sybil Hosek, Connie Celum, Sinead Delany-Moretlwe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algn="l"/>
            <a:r>
              <a:rPr lang="en-US" sz="6000" dirty="0"/>
              <a:t>Effect of the intervention on Mental Health</a:t>
            </a:r>
          </a:p>
        </p:txBody>
      </p:sp>
      <p:pic>
        <p:nvPicPr>
          <p:cNvPr id="13" name="Picture 12">
            <a:extLst>
              <a:ext uri="{FF2B5EF4-FFF2-40B4-BE49-F238E27FC236}">
                <a16:creationId xmlns:a16="http://schemas.microsoft.com/office/drawing/2014/main" id="{237AB786-9CF8-3F65-2D98-4B6FE6BE476F}"/>
              </a:ext>
            </a:extLst>
          </p:cNvPr>
          <p:cNvPicPr>
            <a:picLocks noChangeAspect="1"/>
          </p:cNvPicPr>
          <p:nvPr/>
        </p:nvPicPr>
        <p:blipFill rotWithShape="1">
          <a:blip r:embed="rId10"/>
          <a:srcRect l="1524" t="899" r="1298" b="1386"/>
          <a:stretch/>
        </p:blipFill>
        <p:spPr>
          <a:xfrm>
            <a:off x="2670847" y="3262136"/>
            <a:ext cx="4549966" cy="4935557"/>
          </a:xfrm>
          <a:prstGeom prst="rect">
            <a:avLst/>
          </a:prstGeom>
        </p:spPr>
      </p:pic>
      <p:sp>
        <p:nvSpPr>
          <p:cNvPr id="15" name="TextBox 14">
            <a:extLst>
              <a:ext uri="{FF2B5EF4-FFF2-40B4-BE49-F238E27FC236}">
                <a16:creationId xmlns:a16="http://schemas.microsoft.com/office/drawing/2014/main" id="{BF45BC67-F0BB-8073-608F-7E1EA4DE73CD}"/>
              </a:ext>
            </a:extLst>
          </p:cNvPr>
          <p:cNvSpPr txBox="1"/>
          <p:nvPr/>
        </p:nvSpPr>
        <p:spPr>
          <a:xfrm rot="16200000">
            <a:off x="863177" y="5377396"/>
            <a:ext cx="3041086" cy="338554"/>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 of participants</a:t>
            </a:r>
          </a:p>
        </p:txBody>
      </p:sp>
      <p:sp>
        <p:nvSpPr>
          <p:cNvPr id="16" name="TextBox 15">
            <a:extLst>
              <a:ext uri="{FF2B5EF4-FFF2-40B4-BE49-F238E27FC236}">
                <a16:creationId xmlns:a16="http://schemas.microsoft.com/office/drawing/2014/main" id="{319484EE-1EE6-9ABF-2C7D-7A8D59BEBDDE}"/>
              </a:ext>
            </a:extLst>
          </p:cNvPr>
          <p:cNvSpPr txBox="1"/>
          <p:nvPr/>
        </p:nvSpPr>
        <p:spPr>
          <a:xfrm>
            <a:off x="2550983" y="3056634"/>
            <a:ext cx="4714346" cy="523220"/>
          </a:xfrm>
          <a:prstGeom prst="rect">
            <a:avLst/>
          </a:prstGeom>
          <a:noFill/>
        </p:spPr>
        <p:txBody>
          <a:bodyPr wrap="square" rtlCol="0">
            <a:spAutoFit/>
          </a:bodyPr>
          <a:lstStyle/>
          <a:p>
            <a:pPr algn="ctr"/>
            <a:endParaRPr lang="en-US" sz="1200" b="1">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SRQ-20 Score &lt;7</a:t>
            </a:r>
          </a:p>
        </p:txBody>
      </p:sp>
      <p:cxnSp>
        <p:nvCxnSpPr>
          <p:cNvPr id="17" name="Straight Connector 16">
            <a:extLst>
              <a:ext uri="{FF2B5EF4-FFF2-40B4-BE49-F238E27FC236}">
                <a16:creationId xmlns:a16="http://schemas.microsoft.com/office/drawing/2014/main" id="{9890CC3E-16EE-6C67-15CC-C41933D4346E}"/>
              </a:ext>
            </a:extLst>
          </p:cNvPr>
          <p:cNvCxnSpPr/>
          <p:nvPr/>
        </p:nvCxnSpPr>
        <p:spPr>
          <a:xfrm flipH="1" flipV="1">
            <a:off x="4191996" y="5073099"/>
            <a:ext cx="5335" cy="687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AF4FBC-9B12-0AA0-9A04-4DC762BF6460}"/>
              </a:ext>
            </a:extLst>
          </p:cNvPr>
          <p:cNvCxnSpPr/>
          <p:nvPr/>
        </p:nvCxnSpPr>
        <p:spPr>
          <a:xfrm flipV="1">
            <a:off x="6135500" y="5073098"/>
            <a:ext cx="0" cy="355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D3CB5E7-3407-D34B-624F-5BAA4346364C}"/>
              </a:ext>
            </a:extLst>
          </p:cNvPr>
          <p:cNvCxnSpPr/>
          <p:nvPr/>
        </p:nvCxnSpPr>
        <p:spPr>
          <a:xfrm>
            <a:off x="4197331" y="5060931"/>
            <a:ext cx="1938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342EEF-C4E7-E198-825F-CE406359E0A5}"/>
              </a:ext>
            </a:extLst>
          </p:cNvPr>
          <p:cNvCxnSpPr/>
          <p:nvPr/>
        </p:nvCxnSpPr>
        <p:spPr>
          <a:xfrm flipV="1">
            <a:off x="5166415" y="4932743"/>
            <a:ext cx="0" cy="129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3A457B7-70F5-4ADD-76DF-B49DC0F2F87D}"/>
              </a:ext>
            </a:extLst>
          </p:cNvPr>
          <p:cNvSpPr txBox="1"/>
          <p:nvPr/>
        </p:nvSpPr>
        <p:spPr>
          <a:xfrm>
            <a:off x="3386268" y="4571104"/>
            <a:ext cx="3777970"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RR=1.00 (95% CI: 0.71-1.42)</a:t>
            </a:r>
          </a:p>
        </p:txBody>
      </p:sp>
      <p:sp>
        <p:nvSpPr>
          <p:cNvPr id="22" name="TextBox 21">
            <a:extLst>
              <a:ext uri="{FF2B5EF4-FFF2-40B4-BE49-F238E27FC236}">
                <a16:creationId xmlns:a16="http://schemas.microsoft.com/office/drawing/2014/main" id="{45A1739B-74A5-8208-DD49-51ECED6B6281}"/>
              </a:ext>
            </a:extLst>
          </p:cNvPr>
          <p:cNvSpPr txBox="1"/>
          <p:nvPr/>
        </p:nvSpPr>
        <p:spPr>
          <a:xfrm>
            <a:off x="4396305" y="5805137"/>
            <a:ext cx="965110"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(N=23/57)</a:t>
            </a:r>
          </a:p>
        </p:txBody>
      </p:sp>
      <p:sp>
        <p:nvSpPr>
          <p:cNvPr id="23" name="TextBox 22">
            <a:extLst>
              <a:ext uri="{FF2B5EF4-FFF2-40B4-BE49-F238E27FC236}">
                <a16:creationId xmlns:a16="http://schemas.microsoft.com/office/drawing/2014/main" id="{980FD616-B7A4-C256-43CF-1AE04C1DBA4F}"/>
              </a:ext>
            </a:extLst>
          </p:cNvPr>
          <p:cNvSpPr txBox="1"/>
          <p:nvPr/>
        </p:nvSpPr>
        <p:spPr>
          <a:xfrm>
            <a:off x="6357320" y="5377804"/>
            <a:ext cx="965110"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(N=29/58)</a:t>
            </a:r>
          </a:p>
        </p:txBody>
      </p:sp>
      <p:sp>
        <p:nvSpPr>
          <p:cNvPr id="24" name="Rectangle 23">
            <a:extLst>
              <a:ext uri="{FF2B5EF4-FFF2-40B4-BE49-F238E27FC236}">
                <a16:creationId xmlns:a16="http://schemas.microsoft.com/office/drawing/2014/main" id="{42BF9B1D-D585-F49F-CA9D-4863BB42EEA4}"/>
              </a:ext>
            </a:extLst>
          </p:cNvPr>
          <p:cNvSpPr/>
          <p:nvPr/>
        </p:nvSpPr>
        <p:spPr>
          <a:xfrm>
            <a:off x="2014070" y="3216675"/>
            <a:ext cx="5280485" cy="5051025"/>
          </a:xfrm>
          <a:prstGeom prst="rect">
            <a:avLst/>
          </a:prstGeom>
          <a:noFill/>
          <a:ln w="38100">
            <a:solidFill>
              <a:srgbClr val="8A43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D02955AF-D41F-DA86-9B8C-8824807BCC21}"/>
              </a:ext>
            </a:extLst>
          </p:cNvPr>
          <p:cNvSpPr txBox="1"/>
          <p:nvPr/>
        </p:nvSpPr>
        <p:spPr>
          <a:xfrm>
            <a:off x="2000667" y="2847343"/>
            <a:ext cx="5321763" cy="369332"/>
          </a:xfrm>
          <a:prstGeom prst="rect">
            <a:avLst/>
          </a:prstGeom>
          <a:solidFill>
            <a:srgbClr val="8A4391"/>
          </a:solidFill>
        </p:spPr>
        <p:txBody>
          <a:bodyPr wrap="square">
            <a:spAutoFit/>
          </a:bodyPr>
          <a:lstStyle/>
          <a:p>
            <a:pPr algn="ctr"/>
            <a:r>
              <a:rPr lang="en-US" b="1" dirty="0">
                <a:solidFill>
                  <a:schemeClr val="bg1"/>
                </a:solidFill>
              </a:rPr>
              <a:t>Primary Outcome: Week 12 (N=115)</a:t>
            </a:r>
          </a:p>
        </p:txBody>
      </p:sp>
      <p:pic>
        <p:nvPicPr>
          <p:cNvPr id="26" name="Picture 25">
            <a:extLst>
              <a:ext uri="{FF2B5EF4-FFF2-40B4-BE49-F238E27FC236}">
                <a16:creationId xmlns:a16="http://schemas.microsoft.com/office/drawing/2014/main" id="{76ED7526-75BB-EE33-E3BF-98AF98BEA422}"/>
              </a:ext>
            </a:extLst>
          </p:cNvPr>
          <p:cNvPicPr>
            <a:picLocks noChangeAspect="1"/>
          </p:cNvPicPr>
          <p:nvPr/>
        </p:nvPicPr>
        <p:blipFill rotWithShape="1">
          <a:blip r:embed="rId11"/>
          <a:srcRect l="1546" t="1555" r="1478" b="1569"/>
          <a:stretch/>
        </p:blipFill>
        <p:spPr>
          <a:xfrm>
            <a:off x="8460531" y="3295187"/>
            <a:ext cx="4538949" cy="4891489"/>
          </a:xfrm>
          <a:prstGeom prst="rect">
            <a:avLst/>
          </a:prstGeom>
        </p:spPr>
      </p:pic>
      <p:sp>
        <p:nvSpPr>
          <p:cNvPr id="27" name="TextBox 26">
            <a:extLst>
              <a:ext uri="{FF2B5EF4-FFF2-40B4-BE49-F238E27FC236}">
                <a16:creationId xmlns:a16="http://schemas.microsoft.com/office/drawing/2014/main" id="{402A7599-DA3A-AFA3-9ECF-9FC643B85281}"/>
              </a:ext>
            </a:extLst>
          </p:cNvPr>
          <p:cNvSpPr txBox="1"/>
          <p:nvPr/>
        </p:nvSpPr>
        <p:spPr>
          <a:xfrm rot="16200000">
            <a:off x="6754136" y="5377396"/>
            <a:ext cx="3041086" cy="338554"/>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 of participants</a:t>
            </a:r>
          </a:p>
        </p:txBody>
      </p:sp>
      <p:sp>
        <p:nvSpPr>
          <p:cNvPr id="28" name="TextBox 27">
            <a:extLst>
              <a:ext uri="{FF2B5EF4-FFF2-40B4-BE49-F238E27FC236}">
                <a16:creationId xmlns:a16="http://schemas.microsoft.com/office/drawing/2014/main" id="{F9E10555-56DF-BD1F-22FC-9533002BDFA1}"/>
              </a:ext>
            </a:extLst>
          </p:cNvPr>
          <p:cNvSpPr txBox="1"/>
          <p:nvPr/>
        </p:nvSpPr>
        <p:spPr>
          <a:xfrm>
            <a:off x="8441942" y="3056634"/>
            <a:ext cx="4714346" cy="523220"/>
          </a:xfrm>
          <a:prstGeom prst="rect">
            <a:avLst/>
          </a:prstGeom>
          <a:noFill/>
        </p:spPr>
        <p:txBody>
          <a:bodyPr wrap="square" rtlCol="0">
            <a:spAutoFit/>
          </a:bodyPr>
          <a:lstStyle/>
          <a:p>
            <a:pPr algn="ctr"/>
            <a:endParaRPr lang="en-US" sz="1200" b="1">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SRQ-20 Score &lt;7</a:t>
            </a:r>
          </a:p>
        </p:txBody>
      </p:sp>
      <p:cxnSp>
        <p:nvCxnSpPr>
          <p:cNvPr id="29" name="Straight Connector 28">
            <a:extLst>
              <a:ext uri="{FF2B5EF4-FFF2-40B4-BE49-F238E27FC236}">
                <a16:creationId xmlns:a16="http://schemas.microsoft.com/office/drawing/2014/main" id="{61FD7214-B7A5-A4FE-0442-B8F5AF914794}"/>
              </a:ext>
            </a:extLst>
          </p:cNvPr>
          <p:cNvCxnSpPr/>
          <p:nvPr/>
        </p:nvCxnSpPr>
        <p:spPr>
          <a:xfrm flipV="1">
            <a:off x="9950637" y="5760698"/>
            <a:ext cx="0" cy="71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338D28A-6B8D-4B22-CFDA-7F85ABC815CC}"/>
              </a:ext>
            </a:extLst>
          </p:cNvPr>
          <p:cNvCxnSpPr/>
          <p:nvPr/>
        </p:nvCxnSpPr>
        <p:spPr>
          <a:xfrm flipV="1">
            <a:off x="11894141" y="5760698"/>
            <a:ext cx="0" cy="355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7879D2-E713-87D6-FB3D-BBE9F9BEFC74}"/>
              </a:ext>
            </a:extLst>
          </p:cNvPr>
          <p:cNvCxnSpPr/>
          <p:nvPr/>
        </p:nvCxnSpPr>
        <p:spPr>
          <a:xfrm>
            <a:off x="9955972" y="5748531"/>
            <a:ext cx="1938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DC3D84E-B79C-BB58-AB35-0918CBDB40D9}"/>
              </a:ext>
            </a:extLst>
          </p:cNvPr>
          <p:cNvCxnSpPr/>
          <p:nvPr/>
        </p:nvCxnSpPr>
        <p:spPr>
          <a:xfrm flipV="1">
            <a:off x="10925056" y="5620343"/>
            <a:ext cx="0" cy="129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D14E611-A457-544E-2061-CD9C4F17EDB3}"/>
              </a:ext>
            </a:extLst>
          </p:cNvPr>
          <p:cNvSpPr txBox="1"/>
          <p:nvPr/>
        </p:nvSpPr>
        <p:spPr>
          <a:xfrm>
            <a:off x="9144909" y="5247687"/>
            <a:ext cx="3777970"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RR=0.81 (95% CI: 0.50-1.29)</a:t>
            </a:r>
          </a:p>
        </p:txBody>
      </p:sp>
      <p:sp>
        <p:nvSpPr>
          <p:cNvPr id="34" name="TextBox 33">
            <a:extLst>
              <a:ext uri="{FF2B5EF4-FFF2-40B4-BE49-F238E27FC236}">
                <a16:creationId xmlns:a16="http://schemas.microsoft.com/office/drawing/2014/main" id="{B5CE6088-1437-5CF2-1E45-731A9A6F0D31}"/>
              </a:ext>
            </a:extLst>
          </p:cNvPr>
          <p:cNvSpPr txBox="1"/>
          <p:nvPr/>
        </p:nvSpPr>
        <p:spPr>
          <a:xfrm>
            <a:off x="10154946" y="6448669"/>
            <a:ext cx="965110"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(N=15/57)</a:t>
            </a:r>
          </a:p>
        </p:txBody>
      </p:sp>
      <p:sp>
        <p:nvSpPr>
          <p:cNvPr id="35" name="TextBox 34">
            <a:extLst>
              <a:ext uri="{FF2B5EF4-FFF2-40B4-BE49-F238E27FC236}">
                <a16:creationId xmlns:a16="http://schemas.microsoft.com/office/drawing/2014/main" id="{DDA8D648-BB70-9A5E-886E-F4C45A63CBF3}"/>
              </a:ext>
            </a:extLst>
          </p:cNvPr>
          <p:cNvSpPr txBox="1"/>
          <p:nvPr/>
        </p:nvSpPr>
        <p:spPr>
          <a:xfrm>
            <a:off x="12115961" y="6065404"/>
            <a:ext cx="965110"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(N=20/58)</a:t>
            </a:r>
          </a:p>
        </p:txBody>
      </p:sp>
      <p:sp>
        <p:nvSpPr>
          <p:cNvPr id="36" name="Rectangle 35">
            <a:extLst>
              <a:ext uri="{FF2B5EF4-FFF2-40B4-BE49-F238E27FC236}">
                <a16:creationId xmlns:a16="http://schemas.microsoft.com/office/drawing/2014/main" id="{E8DA7A32-6178-86BD-C977-D448938AE81E}"/>
              </a:ext>
            </a:extLst>
          </p:cNvPr>
          <p:cNvSpPr/>
          <p:nvPr/>
        </p:nvSpPr>
        <p:spPr>
          <a:xfrm>
            <a:off x="7905029" y="3216675"/>
            <a:ext cx="5280485" cy="5051025"/>
          </a:xfrm>
          <a:prstGeom prst="rect">
            <a:avLst/>
          </a:prstGeom>
          <a:noFill/>
          <a:ln w="38100">
            <a:solidFill>
              <a:srgbClr val="8A43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TextBox 36">
            <a:extLst>
              <a:ext uri="{FF2B5EF4-FFF2-40B4-BE49-F238E27FC236}">
                <a16:creationId xmlns:a16="http://schemas.microsoft.com/office/drawing/2014/main" id="{1799CD77-8F18-1AA0-5074-6D4E3005032A}"/>
              </a:ext>
            </a:extLst>
          </p:cNvPr>
          <p:cNvSpPr txBox="1"/>
          <p:nvPr/>
        </p:nvSpPr>
        <p:spPr>
          <a:xfrm>
            <a:off x="7891626" y="2847343"/>
            <a:ext cx="5321763" cy="369332"/>
          </a:xfrm>
          <a:prstGeom prst="rect">
            <a:avLst/>
          </a:prstGeom>
          <a:solidFill>
            <a:srgbClr val="8A4391"/>
          </a:solidFill>
        </p:spPr>
        <p:txBody>
          <a:bodyPr wrap="square">
            <a:spAutoFit/>
          </a:bodyPr>
          <a:lstStyle/>
          <a:p>
            <a:pPr algn="ctr"/>
            <a:r>
              <a:rPr lang="en-US" b="1">
                <a:solidFill>
                  <a:schemeClr val="bg1"/>
                </a:solidFill>
              </a:rPr>
              <a:t>Secondary Outcome: Week 4 (N=115)</a:t>
            </a:r>
          </a:p>
        </p:txBody>
      </p:sp>
      <p:sp>
        <p:nvSpPr>
          <p:cNvPr id="38" name="Content Placeholder 2">
            <a:extLst>
              <a:ext uri="{FF2B5EF4-FFF2-40B4-BE49-F238E27FC236}">
                <a16:creationId xmlns:a16="http://schemas.microsoft.com/office/drawing/2014/main" id="{F51A123B-DABB-1443-026A-F818DB99D1AA}"/>
              </a:ext>
            </a:extLst>
          </p:cNvPr>
          <p:cNvSpPr txBox="1">
            <a:spLocks/>
          </p:cNvSpPr>
          <p:nvPr/>
        </p:nvSpPr>
        <p:spPr>
          <a:xfrm>
            <a:off x="2621921" y="4209875"/>
            <a:ext cx="10328633" cy="2260828"/>
          </a:xfrm>
          <a:prstGeom prst="rect">
            <a:avLst/>
          </a:prstGeom>
          <a:solidFill>
            <a:srgbClr val="E7CFE9"/>
          </a:solidFill>
          <a:ln>
            <a:solidFill>
              <a:schemeClr val="tx1"/>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US" sz="4000" b="1" i="1" dirty="0">
                <a:latin typeface="Arial" panose="020B0604020202020204" pitchFamily="34" charset="0"/>
                <a:cs typeface="Arial" panose="020B0604020202020204" pitchFamily="34" charset="0"/>
              </a:rPr>
              <a:t>CMD symptoms declined overall:</a:t>
            </a:r>
          </a:p>
          <a:p>
            <a:pPr marL="0" indent="0" algn="ctr">
              <a:spcBef>
                <a:spcPts val="600"/>
              </a:spcBef>
              <a:spcAft>
                <a:spcPts val="600"/>
              </a:spcAft>
              <a:buNone/>
            </a:pPr>
            <a:r>
              <a:rPr lang="en-US" sz="4000" dirty="0">
                <a:latin typeface="Arial" panose="020B0604020202020204" pitchFamily="34" charset="0"/>
                <a:cs typeface="Arial" panose="020B0604020202020204" pitchFamily="34" charset="0"/>
              </a:rPr>
              <a:t>SRQ-20 &lt;7 among </a:t>
            </a:r>
            <a:r>
              <a:rPr lang="en-US" sz="4000" b="1" dirty="0">
                <a:latin typeface="Arial" panose="020B0604020202020204" pitchFamily="34" charset="0"/>
                <a:cs typeface="Arial" panose="020B0604020202020204" pitchFamily="34" charset="0"/>
              </a:rPr>
              <a:t>30%</a:t>
            </a:r>
            <a:r>
              <a:rPr lang="en-US" sz="4000" dirty="0">
                <a:latin typeface="Arial" panose="020B0604020202020204" pitchFamily="34" charset="0"/>
                <a:cs typeface="Arial" panose="020B0604020202020204" pitchFamily="34" charset="0"/>
              </a:rPr>
              <a:t> at Week 4 versus </a:t>
            </a:r>
            <a:r>
              <a:rPr lang="en-US" sz="4000" b="1" dirty="0">
                <a:latin typeface="Arial" panose="020B0604020202020204" pitchFamily="34" charset="0"/>
                <a:cs typeface="Arial" panose="020B0604020202020204" pitchFamily="34" charset="0"/>
              </a:rPr>
              <a:t>45% </a:t>
            </a:r>
            <a:r>
              <a:rPr lang="en-US" sz="4000" dirty="0">
                <a:latin typeface="Arial" panose="020B0604020202020204" pitchFamily="34" charset="0"/>
                <a:cs typeface="Arial" panose="020B0604020202020204" pitchFamily="34" charset="0"/>
              </a:rPr>
              <a:t>at Week 12; p&lt;0.01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34" grpId="0"/>
      <p:bldP spid="35" grpId="0"/>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a:spLocks noGrp="1" noRot="1" noMove="1" noResize="1" noEditPoints="1" noAdjustHandles="1" noChangeArrowheads="1" noChangeShapeType="1"/>
          </p:cNvSpPr>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Grp="1" noUngrp="1" noRot="1" noChangeAspect="1" noMove="1" noResize="1"/>
          </p:cNvGrpSpPr>
          <p:nvPr/>
        </p:nvGrpSpPr>
        <p:grpSpPr>
          <a:xfrm>
            <a:off x="14497763" y="301323"/>
            <a:ext cx="11802750" cy="12978807"/>
            <a:chOff x="0" y="0"/>
            <a:chExt cx="14228623" cy="15646400"/>
          </a:xfrm>
        </p:grpSpPr>
        <p:sp>
          <p:nvSpPr>
            <p:cNvPr id="6" name="Freeform 6"/>
            <p:cNvSpPr>
              <a:spLocks noGrp="1" noRot="1" noMove="1" noResize="1" noEditPoints="1" noAdjustHandles="1" noChangeArrowheads="1" noChangeShapeType="1"/>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a:spLocks noGrp="1" noRot="1" noMove="1" noResize="1" noEditPoints="1" noAdjustHandles="1" noChangeArrowheads="1" noChangeShapeType="1"/>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a:spLocks noGrp="1" noRot="1" noMove="1" noResize="1" noEditPoints="1" noAdjustHandles="1" noChangeArrowheads="1" noChangeShapeType="1"/>
          </p:cNvSpPr>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0" name="TextBox 10"/>
          <p:cNvSpPr txBox="1">
            <a:spLocks noGrp="1" noRot="1" noMove="1" noResize="1" noEditPoints="1" noAdjustHandles="1" noChangeArrowheads="1" noChangeShapeType="1"/>
          </p:cNvSpPr>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noRot="1" noMove="1" noResize="1" noEditPoints="1" noAdjustHandles="1" noChangeArrowheads="1" noChangeShapeType="1"/>
          </p:cNvSpPr>
          <p:nvPr>
            <p:ph type="title"/>
          </p:nvPr>
        </p:nvSpPr>
        <p:spPr>
          <a:xfrm>
            <a:off x="808874" y="1547067"/>
            <a:ext cx="16640925" cy="1143000"/>
          </a:xfrm>
        </p:spPr>
        <p:txBody>
          <a:bodyPr>
            <a:normAutofit/>
          </a:bodyPr>
          <a:lstStyle/>
          <a:p>
            <a:pPr algn="l"/>
            <a:r>
              <a:rPr lang="en-US" sz="6000" dirty="0"/>
              <a:t>Effect of the intervention on </a:t>
            </a:r>
            <a:r>
              <a:rPr lang="en-US" sz="6000" dirty="0" err="1"/>
              <a:t>PrEP</a:t>
            </a:r>
            <a:r>
              <a:rPr lang="en-US" sz="6000" dirty="0"/>
              <a:t> Adherence</a:t>
            </a:r>
          </a:p>
        </p:txBody>
      </p:sp>
      <p:pic>
        <p:nvPicPr>
          <p:cNvPr id="40" name="Picture 39">
            <a:extLst>
              <a:ext uri="{FF2B5EF4-FFF2-40B4-BE49-F238E27FC236}">
                <a16:creationId xmlns:a16="http://schemas.microsoft.com/office/drawing/2014/main" id="{D8FD15E8-4192-EA7A-3124-8AD32FE678C6}"/>
              </a:ext>
            </a:extLst>
          </p:cNvPr>
          <p:cNvPicPr>
            <a:picLocks noChangeAspect="1"/>
          </p:cNvPicPr>
          <p:nvPr/>
        </p:nvPicPr>
        <p:blipFill rotWithShape="1">
          <a:blip r:embed="rId10"/>
          <a:srcRect l="1849" t="1091" r="1145" b="1566"/>
          <a:stretch/>
        </p:blipFill>
        <p:spPr>
          <a:xfrm>
            <a:off x="2427552" y="3590225"/>
            <a:ext cx="4538951" cy="4913523"/>
          </a:xfrm>
          <a:prstGeom prst="rect">
            <a:avLst/>
          </a:prstGeom>
        </p:spPr>
      </p:pic>
      <p:sp>
        <p:nvSpPr>
          <p:cNvPr id="41" name="TextBox 40">
            <a:extLst>
              <a:ext uri="{FF2B5EF4-FFF2-40B4-BE49-F238E27FC236}">
                <a16:creationId xmlns:a16="http://schemas.microsoft.com/office/drawing/2014/main" id="{25B394FF-A93F-A496-4675-7131D925D551}"/>
              </a:ext>
            </a:extLst>
          </p:cNvPr>
          <p:cNvSpPr txBox="1"/>
          <p:nvPr/>
        </p:nvSpPr>
        <p:spPr>
          <a:xfrm rot="16200000">
            <a:off x="681345" y="5682196"/>
            <a:ext cx="3041086" cy="338554"/>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 of participants</a:t>
            </a:r>
          </a:p>
        </p:txBody>
      </p:sp>
      <p:sp>
        <p:nvSpPr>
          <p:cNvPr id="42" name="TextBox 41">
            <a:extLst>
              <a:ext uri="{FF2B5EF4-FFF2-40B4-BE49-F238E27FC236}">
                <a16:creationId xmlns:a16="http://schemas.microsoft.com/office/drawing/2014/main" id="{3C73D12D-5543-264F-E134-7B55B5AC40BB}"/>
              </a:ext>
            </a:extLst>
          </p:cNvPr>
          <p:cNvSpPr txBox="1"/>
          <p:nvPr/>
        </p:nvSpPr>
        <p:spPr>
          <a:xfrm>
            <a:off x="2369151" y="3361434"/>
            <a:ext cx="4714346" cy="523220"/>
          </a:xfrm>
          <a:prstGeom prst="rect">
            <a:avLst/>
          </a:prstGeom>
          <a:noFill/>
        </p:spPr>
        <p:txBody>
          <a:bodyPr wrap="square" rtlCol="0">
            <a:spAutoFit/>
          </a:bodyPr>
          <a:lstStyle/>
          <a:p>
            <a:pPr algn="ctr"/>
            <a:endParaRPr lang="en-US" sz="1200" b="1">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Positive Urine POC Assay Result</a:t>
            </a:r>
          </a:p>
        </p:txBody>
      </p:sp>
      <p:cxnSp>
        <p:nvCxnSpPr>
          <p:cNvPr id="43" name="Straight Connector 42">
            <a:extLst>
              <a:ext uri="{FF2B5EF4-FFF2-40B4-BE49-F238E27FC236}">
                <a16:creationId xmlns:a16="http://schemas.microsoft.com/office/drawing/2014/main" id="{AEC066F9-B3D8-0B40-9381-A61E2E12111E}"/>
              </a:ext>
            </a:extLst>
          </p:cNvPr>
          <p:cNvCxnSpPr/>
          <p:nvPr/>
        </p:nvCxnSpPr>
        <p:spPr>
          <a:xfrm flipH="1" flipV="1">
            <a:off x="4010164" y="5377899"/>
            <a:ext cx="5335" cy="687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3C54F05-24A1-EE24-1A02-5AAC5FCC5D3E}"/>
              </a:ext>
            </a:extLst>
          </p:cNvPr>
          <p:cNvCxnSpPr/>
          <p:nvPr/>
        </p:nvCxnSpPr>
        <p:spPr>
          <a:xfrm flipV="1">
            <a:off x="5953668" y="5377898"/>
            <a:ext cx="0" cy="355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2807E1F-A1CE-B223-5E56-2859F1DB391C}"/>
              </a:ext>
            </a:extLst>
          </p:cNvPr>
          <p:cNvCxnSpPr/>
          <p:nvPr/>
        </p:nvCxnSpPr>
        <p:spPr>
          <a:xfrm>
            <a:off x="4015499" y="5365731"/>
            <a:ext cx="1938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1670DC8-6025-BF3C-BBCA-9C855AE4E2F9}"/>
              </a:ext>
            </a:extLst>
          </p:cNvPr>
          <p:cNvCxnSpPr/>
          <p:nvPr/>
        </p:nvCxnSpPr>
        <p:spPr>
          <a:xfrm flipV="1">
            <a:off x="4984583" y="5237543"/>
            <a:ext cx="0" cy="129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2491244-E0AF-CE78-D9F9-ACC287FFA90D}"/>
              </a:ext>
            </a:extLst>
          </p:cNvPr>
          <p:cNvSpPr txBox="1"/>
          <p:nvPr/>
        </p:nvSpPr>
        <p:spPr>
          <a:xfrm>
            <a:off x="3204436" y="4875904"/>
            <a:ext cx="3777970"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RR=0.88 (95% CI: 0.64-1.22)</a:t>
            </a:r>
          </a:p>
        </p:txBody>
      </p:sp>
      <p:sp>
        <p:nvSpPr>
          <p:cNvPr id="48" name="TextBox 47">
            <a:extLst>
              <a:ext uri="{FF2B5EF4-FFF2-40B4-BE49-F238E27FC236}">
                <a16:creationId xmlns:a16="http://schemas.microsoft.com/office/drawing/2014/main" id="{8F7CA710-C366-7F65-2B29-2994CF047E22}"/>
              </a:ext>
            </a:extLst>
          </p:cNvPr>
          <p:cNvSpPr txBox="1"/>
          <p:nvPr/>
        </p:nvSpPr>
        <p:spPr>
          <a:xfrm>
            <a:off x="4101089" y="6205708"/>
            <a:ext cx="965110"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(N=22/57)</a:t>
            </a:r>
          </a:p>
        </p:txBody>
      </p:sp>
      <p:sp>
        <p:nvSpPr>
          <p:cNvPr id="49" name="TextBox 48">
            <a:extLst>
              <a:ext uri="{FF2B5EF4-FFF2-40B4-BE49-F238E27FC236}">
                <a16:creationId xmlns:a16="http://schemas.microsoft.com/office/drawing/2014/main" id="{826BE962-31D6-75AA-11FA-6B635A96917C}"/>
              </a:ext>
            </a:extLst>
          </p:cNvPr>
          <p:cNvSpPr txBox="1"/>
          <p:nvPr/>
        </p:nvSpPr>
        <p:spPr>
          <a:xfrm>
            <a:off x="6057780" y="5680983"/>
            <a:ext cx="965110"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(N=29/58)</a:t>
            </a:r>
          </a:p>
        </p:txBody>
      </p:sp>
      <p:sp>
        <p:nvSpPr>
          <p:cNvPr id="50" name="Rectangle 49">
            <a:extLst>
              <a:ext uri="{FF2B5EF4-FFF2-40B4-BE49-F238E27FC236}">
                <a16:creationId xmlns:a16="http://schemas.microsoft.com/office/drawing/2014/main" id="{8F276B09-188E-A3D8-C3DC-D20628D126F5}"/>
              </a:ext>
            </a:extLst>
          </p:cNvPr>
          <p:cNvSpPr/>
          <p:nvPr/>
        </p:nvSpPr>
        <p:spPr>
          <a:xfrm>
            <a:off x="1832238" y="3521475"/>
            <a:ext cx="5280485" cy="5051025"/>
          </a:xfrm>
          <a:prstGeom prst="rect">
            <a:avLst/>
          </a:prstGeom>
          <a:noFill/>
          <a:ln w="38100">
            <a:solidFill>
              <a:srgbClr val="8A43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TextBox 50">
            <a:extLst>
              <a:ext uri="{FF2B5EF4-FFF2-40B4-BE49-F238E27FC236}">
                <a16:creationId xmlns:a16="http://schemas.microsoft.com/office/drawing/2014/main" id="{00BEEADD-E34B-749F-CB3C-1BF9EB427F7D}"/>
              </a:ext>
            </a:extLst>
          </p:cNvPr>
          <p:cNvSpPr txBox="1"/>
          <p:nvPr/>
        </p:nvSpPr>
        <p:spPr>
          <a:xfrm>
            <a:off x="1818835" y="3152143"/>
            <a:ext cx="5321763" cy="369332"/>
          </a:xfrm>
          <a:prstGeom prst="rect">
            <a:avLst/>
          </a:prstGeom>
          <a:solidFill>
            <a:srgbClr val="8A4391"/>
          </a:solidFill>
        </p:spPr>
        <p:txBody>
          <a:bodyPr wrap="square">
            <a:spAutoFit/>
          </a:bodyPr>
          <a:lstStyle/>
          <a:p>
            <a:pPr algn="ctr"/>
            <a:r>
              <a:rPr lang="en-US" b="1" dirty="0">
                <a:solidFill>
                  <a:schemeClr val="bg1"/>
                </a:solidFill>
              </a:rPr>
              <a:t>Primary Outcome: Week 12 (N=115)</a:t>
            </a:r>
          </a:p>
        </p:txBody>
      </p:sp>
      <p:pic>
        <p:nvPicPr>
          <p:cNvPr id="52" name="Picture 51">
            <a:extLst>
              <a:ext uri="{FF2B5EF4-FFF2-40B4-BE49-F238E27FC236}">
                <a16:creationId xmlns:a16="http://schemas.microsoft.com/office/drawing/2014/main" id="{37E267C1-877E-6CC2-44CD-0B175C9B6D3F}"/>
              </a:ext>
            </a:extLst>
          </p:cNvPr>
          <p:cNvPicPr>
            <a:picLocks noChangeAspect="1"/>
          </p:cNvPicPr>
          <p:nvPr/>
        </p:nvPicPr>
        <p:blipFill rotWithShape="1">
          <a:blip r:embed="rId11"/>
          <a:srcRect l="1045" t="1116" r="1912" b="893"/>
          <a:stretch/>
        </p:blipFill>
        <p:spPr>
          <a:xfrm>
            <a:off x="8482998" y="3566936"/>
            <a:ext cx="4519804" cy="4923558"/>
          </a:xfrm>
          <a:prstGeom prst="rect">
            <a:avLst/>
          </a:prstGeom>
        </p:spPr>
      </p:pic>
      <p:sp>
        <p:nvSpPr>
          <p:cNvPr id="53" name="TextBox 52">
            <a:extLst>
              <a:ext uri="{FF2B5EF4-FFF2-40B4-BE49-F238E27FC236}">
                <a16:creationId xmlns:a16="http://schemas.microsoft.com/office/drawing/2014/main" id="{4AF6F21B-E47C-931A-E8C9-A0D0DE16BD25}"/>
              </a:ext>
            </a:extLst>
          </p:cNvPr>
          <p:cNvSpPr txBox="1"/>
          <p:nvPr/>
        </p:nvSpPr>
        <p:spPr>
          <a:xfrm rot="16200000">
            <a:off x="6818477" y="5682196"/>
            <a:ext cx="3041086" cy="338554"/>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 of participants</a:t>
            </a:r>
          </a:p>
        </p:txBody>
      </p:sp>
      <p:sp>
        <p:nvSpPr>
          <p:cNvPr id="54" name="TextBox 53">
            <a:extLst>
              <a:ext uri="{FF2B5EF4-FFF2-40B4-BE49-F238E27FC236}">
                <a16:creationId xmlns:a16="http://schemas.microsoft.com/office/drawing/2014/main" id="{11F925E2-F435-A5E1-CEDF-954E62066E8E}"/>
              </a:ext>
            </a:extLst>
          </p:cNvPr>
          <p:cNvSpPr txBox="1"/>
          <p:nvPr/>
        </p:nvSpPr>
        <p:spPr>
          <a:xfrm>
            <a:off x="8506283" y="3361434"/>
            <a:ext cx="4714346" cy="523220"/>
          </a:xfrm>
          <a:prstGeom prst="rect">
            <a:avLst/>
          </a:prstGeom>
          <a:noFill/>
        </p:spPr>
        <p:txBody>
          <a:bodyPr wrap="square" rtlCol="0">
            <a:spAutoFit/>
          </a:bodyPr>
          <a:lstStyle/>
          <a:p>
            <a:pPr algn="ctr"/>
            <a:endParaRPr lang="en-US" sz="1200" b="1">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Positive Urine POC Assay Result</a:t>
            </a:r>
          </a:p>
        </p:txBody>
      </p:sp>
      <p:cxnSp>
        <p:nvCxnSpPr>
          <p:cNvPr id="55" name="Straight Connector 54">
            <a:extLst>
              <a:ext uri="{FF2B5EF4-FFF2-40B4-BE49-F238E27FC236}">
                <a16:creationId xmlns:a16="http://schemas.microsoft.com/office/drawing/2014/main" id="{744DEF1B-5900-3767-226F-273E2DA3EBBF}"/>
              </a:ext>
            </a:extLst>
          </p:cNvPr>
          <p:cNvCxnSpPr/>
          <p:nvPr/>
        </p:nvCxnSpPr>
        <p:spPr>
          <a:xfrm flipV="1">
            <a:off x="9941303" y="4900188"/>
            <a:ext cx="0" cy="71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055E95-DD4C-F793-688B-7909921ACFF8}"/>
              </a:ext>
            </a:extLst>
          </p:cNvPr>
          <p:cNvCxnSpPr/>
          <p:nvPr/>
        </p:nvCxnSpPr>
        <p:spPr>
          <a:xfrm flipV="1">
            <a:off x="11884807" y="4900188"/>
            <a:ext cx="0" cy="1057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334E91-5983-B1C5-E18D-88831B21722E}"/>
              </a:ext>
            </a:extLst>
          </p:cNvPr>
          <p:cNvCxnSpPr/>
          <p:nvPr/>
        </p:nvCxnSpPr>
        <p:spPr>
          <a:xfrm>
            <a:off x="9946638" y="4888021"/>
            <a:ext cx="1938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6ED5FCD-D9E4-0E22-EA83-8314CAE0EDB1}"/>
              </a:ext>
            </a:extLst>
          </p:cNvPr>
          <p:cNvCxnSpPr/>
          <p:nvPr/>
        </p:nvCxnSpPr>
        <p:spPr>
          <a:xfrm flipV="1">
            <a:off x="10915722" y="4759833"/>
            <a:ext cx="0" cy="129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461FFBF-1743-770D-BAC6-0EB4169B079E}"/>
              </a:ext>
            </a:extLst>
          </p:cNvPr>
          <p:cNvSpPr txBox="1"/>
          <p:nvPr/>
        </p:nvSpPr>
        <p:spPr>
          <a:xfrm>
            <a:off x="9135575" y="4387177"/>
            <a:ext cx="3777970" cy="338554"/>
          </a:xfrm>
          <a:prstGeom prst="rect">
            <a:avLst/>
          </a:prstGeom>
          <a:solidFill>
            <a:srgbClr val="FFFF00"/>
          </a:solidFill>
        </p:spPr>
        <p:txBody>
          <a:bodyPr wrap="square" rtlCol="0">
            <a:spAutoFit/>
          </a:bodyPr>
          <a:lstStyle/>
          <a:p>
            <a:pPr algn="ctr"/>
            <a:r>
              <a:rPr lang="en-US" sz="1600" b="1">
                <a:latin typeface="Arial" panose="020B0604020202020204" pitchFamily="34" charset="0"/>
                <a:cs typeface="Arial" panose="020B0604020202020204" pitchFamily="34" charset="0"/>
              </a:rPr>
              <a:t>RR=1.40 (95% CI: 1.03-1.89)</a:t>
            </a:r>
          </a:p>
        </p:txBody>
      </p:sp>
      <p:sp>
        <p:nvSpPr>
          <p:cNvPr id="60" name="TextBox 59">
            <a:extLst>
              <a:ext uri="{FF2B5EF4-FFF2-40B4-BE49-F238E27FC236}">
                <a16:creationId xmlns:a16="http://schemas.microsoft.com/office/drawing/2014/main" id="{A90D3DF9-6B35-0E8E-4100-73A70D54C3D7}"/>
              </a:ext>
            </a:extLst>
          </p:cNvPr>
          <p:cNvSpPr txBox="1"/>
          <p:nvPr/>
        </p:nvSpPr>
        <p:spPr>
          <a:xfrm>
            <a:off x="10218357" y="5605442"/>
            <a:ext cx="965110"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(N=29/57)</a:t>
            </a:r>
          </a:p>
        </p:txBody>
      </p:sp>
      <p:sp>
        <p:nvSpPr>
          <p:cNvPr id="61" name="TextBox 60">
            <a:extLst>
              <a:ext uri="{FF2B5EF4-FFF2-40B4-BE49-F238E27FC236}">
                <a16:creationId xmlns:a16="http://schemas.microsoft.com/office/drawing/2014/main" id="{83390C52-23FF-1F3B-B030-14C62EFF01E5}"/>
              </a:ext>
            </a:extLst>
          </p:cNvPr>
          <p:cNvSpPr txBox="1"/>
          <p:nvPr/>
        </p:nvSpPr>
        <p:spPr>
          <a:xfrm>
            <a:off x="12177404" y="5957982"/>
            <a:ext cx="965110"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(N=25/58)</a:t>
            </a:r>
          </a:p>
        </p:txBody>
      </p:sp>
      <p:sp>
        <p:nvSpPr>
          <p:cNvPr id="62" name="Rectangle 61">
            <a:extLst>
              <a:ext uri="{FF2B5EF4-FFF2-40B4-BE49-F238E27FC236}">
                <a16:creationId xmlns:a16="http://schemas.microsoft.com/office/drawing/2014/main" id="{A7DEE1C7-83C8-52B2-23E0-738E76ADA357}"/>
              </a:ext>
            </a:extLst>
          </p:cNvPr>
          <p:cNvSpPr/>
          <p:nvPr/>
        </p:nvSpPr>
        <p:spPr>
          <a:xfrm>
            <a:off x="7969370" y="3521475"/>
            <a:ext cx="5280485" cy="5051025"/>
          </a:xfrm>
          <a:prstGeom prst="rect">
            <a:avLst/>
          </a:prstGeom>
          <a:noFill/>
          <a:ln w="38100">
            <a:solidFill>
              <a:srgbClr val="8A43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TextBox 62">
            <a:extLst>
              <a:ext uri="{FF2B5EF4-FFF2-40B4-BE49-F238E27FC236}">
                <a16:creationId xmlns:a16="http://schemas.microsoft.com/office/drawing/2014/main" id="{0CB5533B-AB63-0F13-E45E-016A9763BE7D}"/>
              </a:ext>
            </a:extLst>
          </p:cNvPr>
          <p:cNvSpPr txBox="1"/>
          <p:nvPr/>
        </p:nvSpPr>
        <p:spPr>
          <a:xfrm>
            <a:off x="7955967" y="3152143"/>
            <a:ext cx="5321763" cy="369332"/>
          </a:xfrm>
          <a:prstGeom prst="rect">
            <a:avLst/>
          </a:prstGeom>
          <a:solidFill>
            <a:srgbClr val="8A4391"/>
          </a:solidFill>
        </p:spPr>
        <p:txBody>
          <a:bodyPr wrap="square">
            <a:spAutoFit/>
          </a:bodyPr>
          <a:lstStyle/>
          <a:p>
            <a:pPr algn="ctr"/>
            <a:r>
              <a:rPr lang="en-US" b="1">
                <a:solidFill>
                  <a:schemeClr val="bg1"/>
                </a:solidFill>
              </a:rPr>
              <a:t>Secondary Outcome: Week 4 (N=115)</a:t>
            </a:r>
          </a:p>
        </p:txBody>
      </p:sp>
      <p:sp>
        <p:nvSpPr>
          <p:cNvPr id="64" name="Content Placeholder 2">
            <a:extLst>
              <a:ext uri="{FF2B5EF4-FFF2-40B4-BE49-F238E27FC236}">
                <a16:creationId xmlns:a16="http://schemas.microsoft.com/office/drawing/2014/main" id="{0212D523-FF0B-8F55-9FBB-068E0F29B23B}"/>
              </a:ext>
            </a:extLst>
          </p:cNvPr>
          <p:cNvSpPr txBox="1">
            <a:spLocks/>
          </p:cNvSpPr>
          <p:nvPr/>
        </p:nvSpPr>
        <p:spPr>
          <a:xfrm>
            <a:off x="2326455" y="4423777"/>
            <a:ext cx="10587089" cy="2106515"/>
          </a:xfrm>
          <a:prstGeom prst="rect">
            <a:avLst/>
          </a:prstGeom>
          <a:solidFill>
            <a:srgbClr val="E7CFE9"/>
          </a:solidFill>
          <a:ln>
            <a:solidFill>
              <a:schemeClr val="tx1"/>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US" sz="4000" b="1" i="1" err="1">
                <a:latin typeface="Arial" panose="020B0604020202020204" pitchFamily="34" charset="0"/>
                <a:cs typeface="Arial" panose="020B0604020202020204" pitchFamily="34" charset="0"/>
              </a:rPr>
              <a:t>PrEP</a:t>
            </a:r>
            <a:r>
              <a:rPr lang="en-US" sz="4000" b="1" i="1">
                <a:latin typeface="Arial" panose="020B0604020202020204" pitchFamily="34" charset="0"/>
                <a:cs typeface="Arial" panose="020B0604020202020204" pitchFamily="34" charset="0"/>
              </a:rPr>
              <a:t> adherence over time:</a:t>
            </a:r>
          </a:p>
          <a:p>
            <a:pPr marL="0" indent="0" algn="ctr">
              <a:spcBef>
                <a:spcPts val="600"/>
              </a:spcBef>
              <a:spcAft>
                <a:spcPts val="600"/>
              </a:spcAft>
              <a:buNone/>
            </a:pPr>
            <a:r>
              <a:rPr lang="en-US" sz="4000">
                <a:latin typeface="Arial" panose="020B0604020202020204" pitchFamily="34" charset="0"/>
                <a:cs typeface="Arial" panose="020B0604020202020204" pitchFamily="34" charset="0"/>
              </a:rPr>
              <a:t>Urine positive test among </a:t>
            </a:r>
            <a:r>
              <a:rPr lang="en-US" sz="4000" b="1">
                <a:latin typeface="Arial" panose="020B0604020202020204" pitchFamily="34" charset="0"/>
                <a:cs typeface="Arial" panose="020B0604020202020204" pitchFamily="34" charset="0"/>
              </a:rPr>
              <a:t>47%</a:t>
            </a:r>
            <a:r>
              <a:rPr lang="en-US" sz="4000">
                <a:latin typeface="Arial" panose="020B0604020202020204" pitchFamily="34" charset="0"/>
                <a:cs typeface="Arial" panose="020B0604020202020204" pitchFamily="34" charset="0"/>
              </a:rPr>
              <a:t> at Week 4 versus </a:t>
            </a:r>
            <a:r>
              <a:rPr lang="en-US" sz="4000" b="1">
                <a:latin typeface="Arial" panose="020B0604020202020204" pitchFamily="34" charset="0"/>
                <a:cs typeface="Arial" panose="020B0604020202020204" pitchFamily="34" charset="0"/>
              </a:rPr>
              <a:t>43%</a:t>
            </a:r>
            <a:r>
              <a:rPr lang="en-US" sz="4000">
                <a:latin typeface="Arial" panose="020B0604020202020204" pitchFamily="34" charset="0"/>
                <a:cs typeface="Arial" panose="020B0604020202020204" pitchFamily="34" charset="0"/>
              </a:rPr>
              <a:t> at Week 12; p=0.25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9" grpId="0" animBg="1"/>
      <p:bldP spid="60" grpId="0"/>
      <p:bldP spid="61" grpId="0"/>
      <p:bldP spid="62" grpId="0" animBg="1"/>
      <p:bldP spid="63"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algn="l"/>
            <a:r>
              <a:rPr lang="en-US" sz="6000" dirty="0"/>
              <a:t>Intervention acceptability &amp; feasibility</a:t>
            </a:r>
          </a:p>
        </p:txBody>
      </p:sp>
      <p:sp>
        <p:nvSpPr>
          <p:cNvPr id="13" name="Content Placeholder 12">
            <a:extLst>
              <a:ext uri="{FF2B5EF4-FFF2-40B4-BE49-F238E27FC236}">
                <a16:creationId xmlns:a16="http://schemas.microsoft.com/office/drawing/2014/main" id="{69FC5BD5-0E16-0A74-7C54-6F35FD3BB599}"/>
              </a:ext>
            </a:extLst>
          </p:cNvPr>
          <p:cNvSpPr>
            <a:spLocks noGrp="1"/>
          </p:cNvSpPr>
          <p:nvPr>
            <p:ph idx="1"/>
          </p:nvPr>
        </p:nvSpPr>
        <p:spPr>
          <a:xfrm>
            <a:off x="998225" y="2887761"/>
            <a:ext cx="10812776" cy="5789396"/>
          </a:xfrm>
        </p:spPr>
        <p:txBody>
          <a:bodyPr>
            <a:normAutofit/>
          </a:bodyPr>
          <a:lstStyle/>
          <a:p>
            <a:r>
              <a:rPr lang="en-US" dirty="0"/>
              <a:t>Acceptability, appropriateness, feasibility scores were high (AIM, IAM, FIM 4-item measures) </a:t>
            </a:r>
          </a:p>
          <a:p>
            <a:endParaRPr lang="en-US" dirty="0"/>
          </a:p>
          <a:p>
            <a:r>
              <a:rPr lang="en-US" dirty="0"/>
              <a:t>Most participants had not previously received CMD screening or SOC procedures</a:t>
            </a:r>
          </a:p>
          <a:p>
            <a:endParaRPr lang="en-US" dirty="0"/>
          </a:p>
          <a:p>
            <a:r>
              <a:rPr lang="en-US" dirty="0"/>
              <a:t>Youth Friendship Bench SA acceptable, integration with </a:t>
            </a:r>
            <a:r>
              <a:rPr lang="en-US" dirty="0" err="1"/>
              <a:t>PrEP</a:t>
            </a:r>
            <a:r>
              <a:rPr lang="en-US" dirty="0"/>
              <a:t> as critical </a:t>
            </a:r>
          </a:p>
          <a:p>
            <a:pPr lvl="1"/>
            <a:r>
              <a:rPr lang="en-US" dirty="0"/>
              <a:t>Not formal, counsellors approachable </a:t>
            </a:r>
          </a:p>
          <a:p>
            <a:pPr lvl="1"/>
            <a:r>
              <a:rPr lang="en-US" dirty="0"/>
              <a:t>Problem-solving approach was empowering </a:t>
            </a:r>
            <a:endParaRPr lang="en-ZA" dirty="0"/>
          </a:p>
        </p:txBody>
      </p:sp>
      <p:sp>
        <p:nvSpPr>
          <p:cNvPr id="14" name="Oval Callout 14">
            <a:extLst>
              <a:ext uri="{FF2B5EF4-FFF2-40B4-BE49-F238E27FC236}">
                <a16:creationId xmlns:a16="http://schemas.microsoft.com/office/drawing/2014/main" id="{2A0F337B-16A4-018D-F186-1F2012713DED}"/>
              </a:ext>
            </a:extLst>
          </p:cNvPr>
          <p:cNvSpPr/>
          <p:nvPr/>
        </p:nvSpPr>
        <p:spPr>
          <a:xfrm>
            <a:off x="11910272" y="4081091"/>
            <a:ext cx="5174982" cy="1313308"/>
          </a:xfrm>
          <a:prstGeom prst="wedgeEllipseCallout">
            <a:avLst>
              <a:gd name="adj1" fmla="val -57847"/>
              <a:gd name="adj2" fmla="val -20488"/>
            </a:avLst>
          </a:prstGeom>
          <a:solidFill>
            <a:srgbClr val="8A4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latin typeface="Arial" panose="020B0604020202020204" pitchFamily="34" charset="0"/>
                <a:cs typeface="Arial" panose="020B0604020202020204" pitchFamily="34" charset="0"/>
              </a:rPr>
              <a:t>“No one ever asked me how I’m feeling before” </a:t>
            </a:r>
            <a:r>
              <a:rPr lang="en-US" dirty="0">
                <a:latin typeface="Arial" panose="020B0604020202020204" pitchFamily="34" charset="0"/>
                <a:cs typeface="Arial" panose="020B0604020202020204" pitchFamily="34" charset="0"/>
              </a:rPr>
              <a:t>SOC arm study participant</a:t>
            </a:r>
          </a:p>
        </p:txBody>
      </p:sp>
      <p:sp>
        <p:nvSpPr>
          <p:cNvPr id="15" name="Oval Callout 15">
            <a:extLst>
              <a:ext uri="{FF2B5EF4-FFF2-40B4-BE49-F238E27FC236}">
                <a16:creationId xmlns:a16="http://schemas.microsoft.com/office/drawing/2014/main" id="{C1181E08-8B6B-78B9-093F-4A929E108DD3}"/>
              </a:ext>
            </a:extLst>
          </p:cNvPr>
          <p:cNvSpPr/>
          <p:nvPr/>
        </p:nvSpPr>
        <p:spPr>
          <a:xfrm>
            <a:off x="9744578" y="6742754"/>
            <a:ext cx="5174983" cy="1260331"/>
          </a:xfrm>
          <a:prstGeom prst="wedgeEllipseCallout">
            <a:avLst>
              <a:gd name="adj1" fmla="val -63056"/>
              <a:gd name="adj2" fmla="val -5867"/>
            </a:avLst>
          </a:prstGeom>
          <a:solidFill>
            <a:srgbClr val="8A4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latin typeface="Arial" panose="020B0604020202020204" pitchFamily="34" charset="0"/>
                <a:cs typeface="Arial" panose="020B0604020202020204" pitchFamily="34" charset="0"/>
              </a:rPr>
              <a:t>“This felt like talking to a friend” </a:t>
            </a:r>
            <a:r>
              <a:rPr lang="en-US" dirty="0">
                <a:latin typeface="Arial" panose="020B0604020202020204" pitchFamily="34" charset="0"/>
                <a:cs typeface="Arial" panose="020B0604020202020204" pitchFamily="34" charset="0"/>
              </a:rPr>
              <a:t>Intervention arm study participant</a:t>
            </a:r>
          </a:p>
        </p:txBody>
      </p:sp>
      <p:sp>
        <p:nvSpPr>
          <p:cNvPr id="16" name="Oval Callout 15">
            <a:extLst>
              <a:ext uri="{FF2B5EF4-FFF2-40B4-BE49-F238E27FC236}">
                <a16:creationId xmlns:a16="http://schemas.microsoft.com/office/drawing/2014/main" id="{90920B67-47E6-87A9-BF86-D0360D97F9EE}"/>
              </a:ext>
            </a:extLst>
          </p:cNvPr>
          <p:cNvSpPr/>
          <p:nvPr/>
        </p:nvSpPr>
        <p:spPr>
          <a:xfrm>
            <a:off x="11046866" y="8058538"/>
            <a:ext cx="5174983" cy="1260331"/>
          </a:xfrm>
          <a:prstGeom prst="wedgeEllipseCallout">
            <a:avLst>
              <a:gd name="adj1" fmla="val -63056"/>
              <a:gd name="adj2" fmla="val -5867"/>
            </a:avLst>
          </a:prstGeom>
          <a:solidFill>
            <a:srgbClr val="8A4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latin typeface="Arial" panose="020B0604020202020204" pitchFamily="34" charset="0"/>
                <a:cs typeface="Arial" panose="020B0604020202020204" pitchFamily="34" charset="0"/>
              </a:rPr>
              <a:t>“This felt like talking to a friend” </a:t>
            </a:r>
            <a:r>
              <a:rPr lang="en-US" dirty="0">
                <a:latin typeface="Arial" panose="020B0604020202020204" pitchFamily="34" charset="0"/>
                <a:cs typeface="Arial" panose="020B0604020202020204" pitchFamily="34" charset="0"/>
              </a:rPr>
              <a:t>Intervention arm study participant</a:t>
            </a:r>
          </a:p>
        </p:txBody>
      </p:sp>
      <p:sp>
        <p:nvSpPr>
          <p:cNvPr id="17" name="Oval Callout 17">
            <a:extLst>
              <a:ext uri="{FF2B5EF4-FFF2-40B4-BE49-F238E27FC236}">
                <a16:creationId xmlns:a16="http://schemas.microsoft.com/office/drawing/2014/main" id="{D9D51B1F-AF1D-EC8C-20B3-7D1D6918FAAE}"/>
              </a:ext>
            </a:extLst>
          </p:cNvPr>
          <p:cNvSpPr/>
          <p:nvPr/>
        </p:nvSpPr>
        <p:spPr>
          <a:xfrm>
            <a:off x="12457907" y="5455107"/>
            <a:ext cx="5607981" cy="1425494"/>
          </a:xfrm>
          <a:prstGeom prst="wedgeEllipseCallout">
            <a:avLst>
              <a:gd name="adj1" fmla="val -59653"/>
              <a:gd name="adj2" fmla="val -18384"/>
            </a:avLst>
          </a:prstGeom>
          <a:solidFill>
            <a:srgbClr val="8A4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latin typeface="Arial" panose="020B0604020202020204" pitchFamily="34" charset="0"/>
                <a:cs typeface="Arial" panose="020B0604020202020204" pitchFamily="34" charset="0"/>
              </a:rPr>
              <a:t>“I won’t be given pills and go home…I get to talk about what is happening in my life” </a:t>
            </a:r>
            <a:r>
              <a:rPr lang="en-US" dirty="0">
                <a:latin typeface="Arial" panose="020B0604020202020204" pitchFamily="34" charset="0"/>
                <a:cs typeface="Arial" panose="020B0604020202020204" pitchFamily="34" charset="0"/>
              </a:rPr>
              <a:t>Intervention arm study participant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algn="l"/>
            <a:r>
              <a:rPr lang="en-US" sz="6000" dirty="0"/>
              <a:t>Conclusions and recommendations</a:t>
            </a:r>
          </a:p>
        </p:txBody>
      </p:sp>
      <p:sp>
        <p:nvSpPr>
          <p:cNvPr id="14" name="Content Placeholder 2">
            <a:extLst>
              <a:ext uri="{FF2B5EF4-FFF2-40B4-BE49-F238E27FC236}">
                <a16:creationId xmlns:a16="http://schemas.microsoft.com/office/drawing/2014/main" id="{F637F894-D701-B4B4-C1F7-154F396C253F}"/>
              </a:ext>
            </a:extLst>
          </p:cNvPr>
          <p:cNvSpPr>
            <a:spLocks noGrp="1"/>
          </p:cNvSpPr>
          <p:nvPr>
            <p:ph idx="1"/>
          </p:nvPr>
        </p:nvSpPr>
        <p:spPr>
          <a:xfrm>
            <a:off x="1600199" y="2811779"/>
            <a:ext cx="12897563" cy="6151682"/>
          </a:xfrm>
        </p:spPr>
        <p:txBody>
          <a:bodyPr>
            <a:normAutofit fontScale="85000" lnSpcReduction="20000"/>
          </a:bodyPr>
          <a:lstStyle/>
          <a:p>
            <a:endParaRPr lang="en-US" sz="2667" b="1" dirty="0">
              <a:latin typeface="Arial" panose="020B0604020202020204" pitchFamily="34" charset="0"/>
              <a:cs typeface="Arial" panose="020B0604020202020204" pitchFamily="34" charset="0"/>
            </a:endParaRPr>
          </a:p>
          <a:p>
            <a:r>
              <a:rPr lang="en-US" sz="2667" b="1" dirty="0">
                <a:latin typeface="Arial" panose="020B0604020202020204" pitchFamily="34" charset="0"/>
                <a:cs typeface="Arial" panose="020B0604020202020204" pitchFamily="34" charset="0"/>
              </a:rPr>
              <a:t>Interventions are needed to address high burden of poor mental health and risk for HIV in this population</a:t>
            </a:r>
          </a:p>
          <a:p>
            <a:pPr lvl="1"/>
            <a:endParaRPr lang="en-US" sz="2267" b="1" dirty="0">
              <a:latin typeface="Arial" panose="020B0604020202020204" pitchFamily="34" charset="0"/>
              <a:cs typeface="Arial" panose="020B0604020202020204" pitchFamily="34" charset="0"/>
            </a:endParaRPr>
          </a:p>
          <a:p>
            <a:r>
              <a:rPr lang="en-US" sz="2667" b="1" dirty="0">
                <a:latin typeface="Arial" panose="020B0604020202020204" pitchFamily="34" charset="0"/>
                <a:cs typeface="Arial" panose="020B0604020202020204" pitchFamily="34" charset="0"/>
              </a:rPr>
              <a:t>No intervention effect</a:t>
            </a:r>
            <a:r>
              <a:rPr lang="en-US" sz="2667" dirty="0">
                <a:latin typeface="Arial" panose="020B0604020202020204" pitchFamily="34" charset="0"/>
                <a:cs typeface="Arial" panose="020B0604020202020204" pitchFamily="34" charset="0"/>
              </a:rPr>
              <a:t> on CMD symptoms at 12 weeks</a:t>
            </a:r>
          </a:p>
          <a:p>
            <a:pPr lvl="1"/>
            <a:r>
              <a:rPr lang="en-US" sz="2400" b="1" dirty="0">
                <a:latin typeface="Arial" panose="020B0604020202020204" pitchFamily="34" charset="0"/>
                <a:cs typeface="Arial" panose="020B0604020202020204" pitchFamily="34" charset="0"/>
              </a:rPr>
              <a:t>Significant reductions</a:t>
            </a:r>
            <a:r>
              <a:rPr lang="en-US" sz="2400" dirty="0">
                <a:latin typeface="Arial" panose="020B0604020202020204" pitchFamily="34" charset="0"/>
                <a:cs typeface="Arial" panose="020B0604020202020204" pitchFamily="34" charset="0"/>
              </a:rPr>
              <a:t> in mental health symptoms in both arms</a:t>
            </a:r>
          </a:p>
          <a:p>
            <a:pPr lvl="1"/>
            <a:r>
              <a:rPr lang="en-US" sz="2400" dirty="0">
                <a:latin typeface="Arial" panose="020B0604020202020204" pitchFamily="34" charset="0"/>
                <a:cs typeface="Arial" panose="020B0604020202020204" pitchFamily="34" charset="0"/>
              </a:rPr>
              <a:t>Both arms received an ‘intervention’ </a:t>
            </a:r>
          </a:p>
          <a:p>
            <a:pPr marL="457200" lvl="1" indent="0">
              <a:buNone/>
            </a:pPr>
            <a:endParaRPr lang="en-US" sz="2267" dirty="0">
              <a:latin typeface="Arial" panose="020B0604020202020204" pitchFamily="34" charset="0"/>
              <a:cs typeface="Arial" panose="020B0604020202020204" pitchFamily="34" charset="0"/>
            </a:endParaRPr>
          </a:p>
          <a:p>
            <a:r>
              <a:rPr lang="en-US" sz="2667" dirty="0">
                <a:latin typeface="Arial" panose="020B0604020202020204" pitchFamily="34" charset="0"/>
                <a:cs typeface="Arial" panose="020B0604020202020204" pitchFamily="34" charset="0"/>
              </a:rPr>
              <a:t>No intervention effect on </a:t>
            </a:r>
            <a:r>
              <a:rPr lang="en-US" sz="2667" dirty="0" err="1">
                <a:latin typeface="Arial" panose="020B0604020202020204" pitchFamily="34" charset="0"/>
                <a:cs typeface="Arial" panose="020B0604020202020204" pitchFamily="34" charset="0"/>
              </a:rPr>
              <a:t>PrEP</a:t>
            </a:r>
            <a:r>
              <a:rPr lang="en-US" sz="2667" dirty="0">
                <a:latin typeface="Arial" panose="020B0604020202020204" pitchFamily="34" charset="0"/>
                <a:cs typeface="Arial" panose="020B0604020202020204" pitchFamily="34" charset="0"/>
              </a:rPr>
              <a:t> adherence at 12 weeks</a:t>
            </a:r>
            <a:endParaRPr lang="en-US" sz="2667" b="1" dirty="0">
              <a:latin typeface="Arial" panose="020B0604020202020204" pitchFamily="34" charset="0"/>
              <a:cs typeface="Arial" panose="020B0604020202020204" pitchFamily="34" charset="0"/>
            </a:endParaRPr>
          </a:p>
          <a:p>
            <a:pPr lvl="1"/>
            <a:r>
              <a:rPr lang="en-US" sz="2600" b="1" dirty="0">
                <a:latin typeface="Arial" panose="020B0604020202020204" pitchFamily="34" charset="0"/>
                <a:cs typeface="Arial" panose="020B0604020202020204" pitchFamily="34" charset="0"/>
              </a:rPr>
              <a:t>Short-term intervention effect </a:t>
            </a:r>
            <a:r>
              <a:rPr lang="en-US" sz="2600" dirty="0">
                <a:latin typeface="Arial" panose="020B0604020202020204" pitchFamily="34" charset="0"/>
                <a:cs typeface="Arial" panose="020B0604020202020204" pitchFamily="34" charset="0"/>
              </a:rPr>
              <a:t>on PrEP adherence at Week 4</a:t>
            </a:r>
          </a:p>
          <a:p>
            <a:pPr lvl="1"/>
            <a:r>
              <a:rPr lang="en-US" sz="2600" dirty="0">
                <a:latin typeface="Arial" panose="020B0604020202020204" pitchFamily="34" charset="0"/>
                <a:cs typeface="Arial" panose="020B0604020202020204" pitchFamily="34" charset="0"/>
              </a:rPr>
              <a:t>May benefit from LA agents</a:t>
            </a:r>
          </a:p>
          <a:p>
            <a:pPr marL="457200" lvl="1" indent="0">
              <a:buNone/>
            </a:pPr>
            <a:endParaRPr lang="en-US" sz="2267" dirty="0">
              <a:latin typeface="Arial" panose="020B0604020202020204" pitchFamily="34" charset="0"/>
              <a:cs typeface="Arial" panose="020B0604020202020204" pitchFamily="34" charset="0"/>
            </a:endParaRPr>
          </a:p>
          <a:p>
            <a:r>
              <a:rPr lang="en-US" sz="2667" b="1" dirty="0">
                <a:latin typeface="Arial" panose="020B0604020202020204" pitchFamily="34" charset="0"/>
                <a:cs typeface="Arial" panose="020B0604020202020204" pitchFamily="34" charset="0"/>
              </a:rPr>
              <a:t>Acceptability</a:t>
            </a:r>
            <a:r>
              <a:rPr lang="en-US" sz="2667" dirty="0">
                <a:latin typeface="Arial" panose="020B0604020202020204" pitchFamily="34" charset="0"/>
                <a:cs typeface="Arial" panose="020B0604020202020204" pitchFamily="34" charset="0"/>
              </a:rPr>
              <a:t>, </a:t>
            </a:r>
            <a:r>
              <a:rPr lang="en-US" sz="2667" b="1" dirty="0">
                <a:latin typeface="Arial" panose="020B0604020202020204" pitchFamily="34" charset="0"/>
                <a:cs typeface="Arial" panose="020B0604020202020204" pitchFamily="34" charset="0"/>
              </a:rPr>
              <a:t>feasibility</a:t>
            </a:r>
            <a:r>
              <a:rPr lang="en-US" sz="2667" dirty="0">
                <a:latin typeface="Arial" panose="020B0604020202020204" pitchFamily="34" charset="0"/>
                <a:cs typeface="Arial" panose="020B0604020202020204" pitchFamily="34" charset="0"/>
              </a:rPr>
              <a:t>, and </a:t>
            </a:r>
            <a:r>
              <a:rPr lang="en-US" sz="2667" b="1" dirty="0">
                <a:latin typeface="Arial" panose="020B0604020202020204" pitchFamily="34" charset="0"/>
                <a:cs typeface="Arial" panose="020B0604020202020204" pitchFamily="34" charset="0"/>
              </a:rPr>
              <a:t>appropriateness</a:t>
            </a:r>
            <a:r>
              <a:rPr lang="en-US" sz="2667" dirty="0">
                <a:latin typeface="Arial" panose="020B0604020202020204" pitchFamily="34" charset="0"/>
                <a:cs typeface="Arial" panose="020B0604020202020204" pitchFamily="34" charset="0"/>
              </a:rPr>
              <a:t> was high</a:t>
            </a:r>
          </a:p>
          <a:p>
            <a:endParaRPr lang="en-US" sz="2667"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Services need to promote </a:t>
            </a:r>
            <a:r>
              <a:rPr lang="en-US" sz="2800" b="1" dirty="0">
                <a:latin typeface="Arial" panose="020B0604020202020204" pitchFamily="34" charset="0"/>
                <a:cs typeface="Arial" panose="020B0604020202020204" pitchFamily="34" charset="0"/>
              </a:rPr>
              <a:t>standard-of-care mental health service delivery </a:t>
            </a:r>
            <a:r>
              <a:rPr lang="en-US" sz="2800" dirty="0">
                <a:latin typeface="Arial" panose="020B0604020202020204" pitchFamily="34" charset="0"/>
                <a:cs typeface="Arial" panose="020B0604020202020204" pitchFamily="34" charset="0"/>
              </a:rPr>
              <a:t>in resource-constrained settings</a:t>
            </a:r>
          </a:p>
          <a:p>
            <a:r>
              <a:rPr lang="en-US" sz="2667" dirty="0">
                <a:latin typeface="Arial" panose="020B0604020202020204" pitchFamily="34" charset="0"/>
                <a:cs typeface="Arial" panose="020B0604020202020204" pitchFamily="34" charset="0"/>
              </a:rPr>
              <a:t>Future research is needed to i</a:t>
            </a:r>
            <a:r>
              <a:rPr lang="en-US" sz="2600" dirty="0">
                <a:latin typeface="Arial" panose="020B0604020202020204" pitchFamily="34" charset="0"/>
                <a:cs typeface="Arial" panose="020B0604020202020204" pitchFamily="34" charset="0"/>
              </a:rPr>
              <a:t>mprove </a:t>
            </a:r>
            <a:r>
              <a:rPr lang="en-US" sz="2600" b="1" dirty="0">
                <a:latin typeface="Arial" panose="020B0604020202020204" pitchFamily="34" charset="0"/>
                <a:cs typeface="Arial" panose="020B0604020202020204" pitchFamily="34" charset="0"/>
              </a:rPr>
              <a:t>integrated mental health and PrEP services </a:t>
            </a:r>
            <a:r>
              <a:rPr lang="en-US" sz="2600" dirty="0">
                <a:latin typeface="Arial" panose="020B0604020202020204" pitchFamily="34" charset="0"/>
                <a:cs typeface="Arial" panose="020B0604020202020204" pitchFamily="34" charset="0"/>
              </a:rPr>
              <a:t>for AGYW over a long-term 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D7061480-0ADF-7BE4-CF9B-3182AD925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938" y="7499363"/>
            <a:ext cx="1449970" cy="1449970"/>
          </a:xfrm>
          <a:prstGeom prst="rect">
            <a:avLst/>
          </a:prstGeom>
        </p:spPr>
      </p:pic>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4"/>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7"/>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8">
              <a:alphaModFix amt="43999"/>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10"/>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09158" y="975627"/>
            <a:ext cx="16640925" cy="1143000"/>
          </a:xfrm>
        </p:spPr>
        <p:txBody>
          <a:bodyPr/>
          <a:lstStyle/>
          <a:p>
            <a:r>
              <a:rPr lang="en-US" dirty="0"/>
              <a:t>Acknowledgements</a:t>
            </a:r>
          </a:p>
        </p:txBody>
      </p:sp>
      <p:sp>
        <p:nvSpPr>
          <p:cNvPr id="33" name="Content Placeholder 2">
            <a:extLst>
              <a:ext uri="{FF2B5EF4-FFF2-40B4-BE49-F238E27FC236}">
                <a16:creationId xmlns:a16="http://schemas.microsoft.com/office/drawing/2014/main" id="{7F228406-6FB1-FEA6-F679-DC03BFEC2617}"/>
              </a:ext>
            </a:extLst>
          </p:cNvPr>
          <p:cNvSpPr txBox="1">
            <a:spLocks/>
          </p:cNvSpPr>
          <p:nvPr/>
        </p:nvSpPr>
        <p:spPr>
          <a:xfrm>
            <a:off x="6027021" y="4152900"/>
            <a:ext cx="3657600" cy="457200"/>
          </a:xfrm>
          <a:prstGeom prst="rect">
            <a:avLst/>
          </a:prstGeom>
        </p:spPr>
        <p:txBody>
          <a:bodyPr vert="horz" lIns="182880" tIns="91440" rIns="182880" bIns="9144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i="1" dirty="0">
                <a:latin typeface="Arial" panose="020B0604020202020204" pitchFamily="34" charset="0"/>
                <a:cs typeface="Arial" panose="020B0604020202020204" pitchFamily="34" charset="0"/>
              </a:rPr>
              <a:t>Nicole Poovan</a:t>
            </a:r>
          </a:p>
        </p:txBody>
      </p:sp>
      <p:sp>
        <p:nvSpPr>
          <p:cNvPr id="34" name="Content Placeholder 2">
            <a:extLst>
              <a:ext uri="{FF2B5EF4-FFF2-40B4-BE49-F238E27FC236}">
                <a16:creationId xmlns:a16="http://schemas.microsoft.com/office/drawing/2014/main" id="{B0347481-2734-42D9-B4C9-AD46626C3AF1}"/>
              </a:ext>
            </a:extLst>
          </p:cNvPr>
          <p:cNvSpPr txBox="1">
            <a:spLocks/>
          </p:cNvSpPr>
          <p:nvPr/>
        </p:nvSpPr>
        <p:spPr>
          <a:xfrm>
            <a:off x="8959854" y="4127453"/>
            <a:ext cx="3657600" cy="457200"/>
          </a:xfrm>
          <a:prstGeom prst="rect">
            <a:avLst/>
          </a:prstGeom>
        </p:spPr>
        <p:txBody>
          <a:bodyPr vert="horz" lIns="182880" tIns="91440" rIns="182880" bIns="9144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i="1">
                <a:latin typeface="Arial" panose="020B0604020202020204" pitchFamily="34" charset="0"/>
                <a:cs typeface="Arial" panose="020B0604020202020204" pitchFamily="34" charset="0"/>
              </a:rPr>
              <a:t>Elizabeth Sherwin</a:t>
            </a:r>
          </a:p>
        </p:txBody>
      </p:sp>
      <p:sp>
        <p:nvSpPr>
          <p:cNvPr id="35" name="Content Placeholder 2">
            <a:extLst>
              <a:ext uri="{FF2B5EF4-FFF2-40B4-BE49-F238E27FC236}">
                <a16:creationId xmlns:a16="http://schemas.microsoft.com/office/drawing/2014/main" id="{FCF12C44-BE9F-23DB-5FDA-DD95CFD35080}"/>
              </a:ext>
            </a:extLst>
          </p:cNvPr>
          <p:cNvSpPr txBox="1">
            <a:spLocks/>
          </p:cNvSpPr>
          <p:nvPr/>
        </p:nvSpPr>
        <p:spPr>
          <a:xfrm>
            <a:off x="11603355" y="4127453"/>
            <a:ext cx="3657600" cy="457200"/>
          </a:xfrm>
          <a:prstGeom prst="rect">
            <a:avLst/>
          </a:prstGeom>
        </p:spPr>
        <p:txBody>
          <a:bodyPr vert="horz" lIns="182880" tIns="91440" rIns="182880" bIns="9144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i="1">
                <a:latin typeface="Arial" panose="020B0604020202020204" pitchFamily="34" charset="0"/>
                <a:cs typeface="Arial" panose="020B0604020202020204" pitchFamily="34" charset="0"/>
              </a:rPr>
              <a:t>Carrie Mathew</a:t>
            </a:r>
          </a:p>
        </p:txBody>
      </p:sp>
      <p:sp>
        <p:nvSpPr>
          <p:cNvPr id="36" name="Content Placeholder 2">
            <a:extLst>
              <a:ext uri="{FF2B5EF4-FFF2-40B4-BE49-F238E27FC236}">
                <a16:creationId xmlns:a16="http://schemas.microsoft.com/office/drawing/2014/main" id="{6E2E9144-AE9C-0CB5-CF7C-4623A315A803}"/>
              </a:ext>
            </a:extLst>
          </p:cNvPr>
          <p:cNvSpPr txBox="1">
            <a:spLocks/>
          </p:cNvSpPr>
          <p:nvPr/>
        </p:nvSpPr>
        <p:spPr>
          <a:xfrm>
            <a:off x="1265967" y="7160909"/>
            <a:ext cx="3657600" cy="457200"/>
          </a:xfrm>
          <a:prstGeom prst="rect">
            <a:avLst/>
          </a:prstGeom>
        </p:spPr>
        <p:txBody>
          <a:bodyPr vert="horz" lIns="182880" tIns="91440" rIns="182880" bIns="9144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i="1">
                <a:latin typeface="Arial" panose="020B0604020202020204" pitchFamily="34" charset="0"/>
                <a:cs typeface="Arial" panose="020B0604020202020204" pitchFamily="34" charset="0"/>
              </a:rPr>
              <a:t>Ruth Verhey</a:t>
            </a:r>
          </a:p>
        </p:txBody>
      </p:sp>
      <p:sp>
        <p:nvSpPr>
          <p:cNvPr id="37" name="Content Placeholder 2">
            <a:extLst>
              <a:ext uri="{FF2B5EF4-FFF2-40B4-BE49-F238E27FC236}">
                <a16:creationId xmlns:a16="http://schemas.microsoft.com/office/drawing/2014/main" id="{910E426A-45BF-D787-C0FB-E478722381C5}"/>
              </a:ext>
            </a:extLst>
          </p:cNvPr>
          <p:cNvSpPr txBox="1">
            <a:spLocks/>
          </p:cNvSpPr>
          <p:nvPr/>
        </p:nvSpPr>
        <p:spPr>
          <a:xfrm>
            <a:off x="4151874" y="7160849"/>
            <a:ext cx="3657600" cy="457200"/>
          </a:xfrm>
          <a:prstGeom prst="rect">
            <a:avLst/>
          </a:prstGeom>
        </p:spPr>
        <p:txBody>
          <a:bodyPr vert="horz" lIns="182880" tIns="91440" rIns="182880" bIns="9144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i="1">
                <a:latin typeface="Arial" panose="020B0604020202020204" pitchFamily="34" charset="0"/>
                <a:cs typeface="Arial" panose="020B0604020202020204" pitchFamily="34" charset="0"/>
              </a:rPr>
              <a:t>Dixon Chibanda</a:t>
            </a:r>
          </a:p>
        </p:txBody>
      </p:sp>
      <p:sp>
        <p:nvSpPr>
          <p:cNvPr id="38" name="Content Placeholder 2">
            <a:extLst>
              <a:ext uri="{FF2B5EF4-FFF2-40B4-BE49-F238E27FC236}">
                <a16:creationId xmlns:a16="http://schemas.microsoft.com/office/drawing/2014/main" id="{50A1B633-66FB-184B-4B47-98C737946D27}"/>
              </a:ext>
            </a:extLst>
          </p:cNvPr>
          <p:cNvSpPr txBox="1">
            <a:spLocks/>
          </p:cNvSpPr>
          <p:nvPr/>
        </p:nvSpPr>
        <p:spPr>
          <a:xfrm>
            <a:off x="6994737" y="7146519"/>
            <a:ext cx="3657600" cy="457200"/>
          </a:xfrm>
          <a:prstGeom prst="rect">
            <a:avLst/>
          </a:prstGeom>
        </p:spPr>
        <p:txBody>
          <a:bodyPr vert="horz" lIns="182880" tIns="91440" rIns="182880" bIns="9144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i="1">
                <a:latin typeface="Arial" panose="020B0604020202020204" pitchFamily="34" charset="0"/>
                <a:cs typeface="Arial" panose="020B0604020202020204" pitchFamily="34" charset="0"/>
              </a:rPr>
              <a:t>Sybil Hosek</a:t>
            </a:r>
          </a:p>
        </p:txBody>
      </p:sp>
      <p:sp>
        <p:nvSpPr>
          <p:cNvPr id="39" name="Content Placeholder 2">
            <a:extLst>
              <a:ext uri="{FF2B5EF4-FFF2-40B4-BE49-F238E27FC236}">
                <a16:creationId xmlns:a16="http://schemas.microsoft.com/office/drawing/2014/main" id="{67796A6D-6197-D6BE-DE60-A8612B8907E7}"/>
              </a:ext>
            </a:extLst>
          </p:cNvPr>
          <p:cNvSpPr txBox="1">
            <a:spLocks/>
          </p:cNvSpPr>
          <p:nvPr/>
        </p:nvSpPr>
        <p:spPr>
          <a:xfrm>
            <a:off x="9445655" y="7146519"/>
            <a:ext cx="3657600" cy="457200"/>
          </a:xfrm>
          <a:prstGeom prst="rect">
            <a:avLst/>
          </a:prstGeom>
        </p:spPr>
        <p:txBody>
          <a:bodyPr vert="horz" lIns="182880" tIns="91440" rIns="182880" bIns="9144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i="1">
                <a:latin typeface="Arial" panose="020B0604020202020204" pitchFamily="34" charset="0"/>
                <a:cs typeface="Arial" panose="020B0604020202020204" pitchFamily="34" charset="0"/>
              </a:rPr>
              <a:t>Connie Celum</a:t>
            </a:r>
          </a:p>
        </p:txBody>
      </p:sp>
      <p:sp>
        <p:nvSpPr>
          <p:cNvPr id="40" name="Content Placeholder 2">
            <a:extLst>
              <a:ext uri="{FF2B5EF4-FFF2-40B4-BE49-F238E27FC236}">
                <a16:creationId xmlns:a16="http://schemas.microsoft.com/office/drawing/2014/main" id="{0D27CE6D-4FDD-56B2-2E06-C089D046FF3C}"/>
              </a:ext>
            </a:extLst>
          </p:cNvPr>
          <p:cNvSpPr txBox="1">
            <a:spLocks/>
          </p:cNvSpPr>
          <p:nvPr/>
        </p:nvSpPr>
        <p:spPr>
          <a:xfrm>
            <a:off x="12241434" y="7132190"/>
            <a:ext cx="3657600" cy="457200"/>
          </a:xfrm>
          <a:prstGeom prst="rect">
            <a:avLst/>
          </a:prstGeom>
        </p:spPr>
        <p:txBody>
          <a:bodyPr vert="horz" lIns="182880" tIns="91440" rIns="182880" bIns="9144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i="1" dirty="0">
                <a:latin typeface="Arial" panose="020B0604020202020204" pitchFamily="34" charset="0"/>
                <a:cs typeface="Arial" panose="020B0604020202020204" pitchFamily="34" charset="0"/>
              </a:rPr>
              <a:t>Sinead Delany-Moretlwe</a:t>
            </a:r>
          </a:p>
        </p:txBody>
      </p:sp>
      <p:pic>
        <p:nvPicPr>
          <p:cNvPr id="41" name="Picture 40">
            <a:extLst>
              <a:ext uri="{FF2B5EF4-FFF2-40B4-BE49-F238E27FC236}">
                <a16:creationId xmlns:a16="http://schemas.microsoft.com/office/drawing/2014/main" id="{9488E90B-5AB7-4B93-84FA-03D9029082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30112" y="5045512"/>
            <a:ext cx="1589850" cy="2086679"/>
          </a:xfrm>
          <a:prstGeom prst="rect">
            <a:avLst/>
          </a:prstGeom>
        </p:spPr>
      </p:pic>
      <p:pic>
        <p:nvPicPr>
          <p:cNvPr id="42" name="Picture 41">
            <a:extLst>
              <a:ext uri="{FF2B5EF4-FFF2-40B4-BE49-F238E27FC236}">
                <a16:creationId xmlns:a16="http://schemas.microsoft.com/office/drawing/2014/main" id="{F4FFD620-40ED-2B03-CE55-8E9C7F7A07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7407" y="2019300"/>
            <a:ext cx="1917665" cy="2061489"/>
          </a:xfrm>
          <a:prstGeom prst="rect">
            <a:avLst/>
          </a:prstGeom>
        </p:spPr>
      </p:pic>
      <p:pic>
        <p:nvPicPr>
          <p:cNvPr id="43" name="Picture 42">
            <a:extLst>
              <a:ext uri="{FF2B5EF4-FFF2-40B4-BE49-F238E27FC236}">
                <a16:creationId xmlns:a16="http://schemas.microsoft.com/office/drawing/2014/main" id="{5E2706A4-E4E7-93EF-F4F2-32D33686994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04422" y="2071790"/>
            <a:ext cx="2045987" cy="2045987"/>
          </a:xfrm>
          <a:prstGeom prst="rect">
            <a:avLst/>
          </a:prstGeom>
        </p:spPr>
      </p:pic>
      <p:pic>
        <p:nvPicPr>
          <p:cNvPr id="44" name="Picture 43">
            <a:extLst>
              <a:ext uri="{FF2B5EF4-FFF2-40B4-BE49-F238E27FC236}">
                <a16:creationId xmlns:a16="http://schemas.microsoft.com/office/drawing/2014/main" id="{D44EA900-5F33-F77A-241F-CC4B8350283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80705" y="5077447"/>
            <a:ext cx="2083463" cy="2083463"/>
          </a:xfrm>
          <a:prstGeom prst="rect">
            <a:avLst/>
          </a:prstGeom>
        </p:spPr>
      </p:pic>
      <p:pic>
        <p:nvPicPr>
          <p:cNvPr id="45" name="Picture 44">
            <a:extLst>
              <a:ext uri="{FF2B5EF4-FFF2-40B4-BE49-F238E27FC236}">
                <a16:creationId xmlns:a16="http://schemas.microsoft.com/office/drawing/2014/main" id="{FF1613A2-C203-BBAE-E001-5EF0A738CB1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27600" y="5064086"/>
            <a:ext cx="2110181" cy="2110181"/>
          </a:xfrm>
          <a:prstGeom prst="rect">
            <a:avLst/>
          </a:prstGeom>
        </p:spPr>
      </p:pic>
      <p:pic>
        <p:nvPicPr>
          <p:cNvPr id="46" name="Picture 45">
            <a:extLst>
              <a:ext uri="{FF2B5EF4-FFF2-40B4-BE49-F238E27FC236}">
                <a16:creationId xmlns:a16="http://schemas.microsoft.com/office/drawing/2014/main" id="{19893122-B39E-A7B9-B764-E6CAB10619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20550" y="5061817"/>
            <a:ext cx="1830824" cy="2099033"/>
          </a:xfrm>
          <a:prstGeom prst="rect">
            <a:avLst/>
          </a:prstGeom>
        </p:spPr>
      </p:pic>
      <p:pic>
        <p:nvPicPr>
          <p:cNvPr id="47" name="Picture 46">
            <a:extLst>
              <a:ext uri="{FF2B5EF4-FFF2-40B4-BE49-F238E27FC236}">
                <a16:creationId xmlns:a16="http://schemas.microsoft.com/office/drawing/2014/main" id="{FC9142B8-F211-CE51-3B3D-A0242C70804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60866" y="5061817"/>
            <a:ext cx="1515954" cy="2122337"/>
          </a:xfrm>
          <a:prstGeom prst="rect">
            <a:avLst/>
          </a:prstGeom>
        </p:spPr>
      </p:pic>
      <p:pic>
        <p:nvPicPr>
          <p:cNvPr id="48" name="Picture 47" descr="A person smiling at camera&#10;&#10;Description automatically generated">
            <a:extLst>
              <a:ext uri="{FF2B5EF4-FFF2-40B4-BE49-F238E27FC236}">
                <a16:creationId xmlns:a16="http://schemas.microsoft.com/office/drawing/2014/main" id="{E5B1FC5D-B352-B8CB-8484-8032887792C8}"/>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30324" t="7892" r="28859" b="18911"/>
          <a:stretch/>
        </p:blipFill>
        <p:spPr>
          <a:xfrm>
            <a:off x="12381020" y="2058671"/>
            <a:ext cx="2080853" cy="2099027"/>
          </a:xfrm>
          <a:prstGeom prst="rect">
            <a:avLst/>
          </a:prstGeom>
        </p:spPr>
      </p:pic>
      <p:pic>
        <p:nvPicPr>
          <p:cNvPr id="49" name="Picture 48">
            <a:extLst>
              <a:ext uri="{FF2B5EF4-FFF2-40B4-BE49-F238E27FC236}">
                <a16:creationId xmlns:a16="http://schemas.microsoft.com/office/drawing/2014/main" id="{FF9A8C37-632A-13A3-B7CD-43CD827D74F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030256" y="2071790"/>
            <a:ext cx="2319827" cy="2045985"/>
          </a:xfrm>
          <a:prstGeom prst="rect">
            <a:avLst/>
          </a:prstGeom>
        </p:spPr>
      </p:pic>
      <p:pic>
        <p:nvPicPr>
          <p:cNvPr id="50" name="Picture 49">
            <a:extLst>
              <a:ext uri="{FF2B5EF4-FFF2-40B4-BE49-F238E27FC236}">
                <a16:creationId xmlns:a16="http://schemas.microsoft.com/office/drawing/2014/main" id="{CF69E9DC-CC09-B035-A572-4BE3FDB14D42}"/>
              </a:ext>
            </a:extLst>
          </p:cNvPr>
          <p:cNvPicPr>
            <a:picLocks noChangeAspect="1"/>
          </p:cNvPicPr>
          <p:nvPr/>
        </p:nvPicPr>
        <p:blipFill>
          <a:blip r:embed="rId20"/>
          <a:stretch>
            <a:fillRect/>
          </a:stretch>
        </p:blipFill>
        <p:spPr>
          <a:xfrm>
            <a:off x="7037779" y="2019300"/>
            <a:ext cx="1858178" cy="2082674"/>
          </a:xfrm>
          <a:prstGeom prst="rect">
            <a:avLst/>
          </a:prstGeom>
        </p:spPr>
      </p:pic>
      <p:sp>
        <p:nvSpPr>
          <p:cNvPr id="51" name="Content Placeholder 2">
            <a:extLst>
              <a:ext uri="{FF2B5EF4-FFF2-40B4-BE49-F238E27FC236}">
                <a16:creationId xmlns:a16="http://schemas.microsoft.com/office/drawing/2014/main" id="{B43AD68F-08C7-782A-2DE5-950D4E7D8247}"/>
              </a:ext>
            </a:extLst>
          </p:cNvPr>
          <p:cNvSpPr txBox="1">
            <a:spLocks/>
          </p:cNvSpPr>
          <p:nvPr/>
        </p:nvSpPr>
        <p:spPr>
          <a:xfrm>
            <a:off x="14461872" y="4167374"/>
            <a:ext cx="3657600" cy="457200"/>
          </a:xfrm>
          <a:prstGeom prst="rect">
            <a:avLst/>
          </a:prstGeom>
        </p:spPr>
        <p:txBody>
          <a:bodyPr vert="horz" lIns="182880" tIns="91440" rIns="182880" bIns="9144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i="1" dirty="0">
                <a:latin typeface="Arial" panose="020B0604020202020204" pitchFamily="34" charset="0"/>
                <a:cs typeface="Arial" panose="020B0604020202020204" pitchFamily="34" charset="0"/>
              </a:rPr>
              <a:t>Zinhle Sokhela</a:t>
            </a:r>
          </a:p>
        </p:txBody>
      </p:sp>
      <p:sp>
        <p:nvSpPr>
          <p:cNvPr id="52" name="Content Placeholder 2">
            <a:extLst>
              <a:ext uri="{FF2B5EF4-FFF2-40B4-BE49-F238E27FC236}">
                <a16:creationId xmlns:a16="http://schemas.microsoft.com/office/drawing/2014/main" id="{D7DB3B46-3D87-C0ED-DDDE-A055DE581DA9}"/>
              </a:ext>
            </a:extLst>
          </p:cNvPr>
          <p:cNvSpPr>
            <a:spLocks noGrp="1"/>
          </p:cNvSpPr>
          <p:nvPr>
            <p:ph idx="1"/>
          </p:nvPr>
        </p:nvSpPr>
        <p:spPr>
          <a:xfrm>
            <a:off x="3189225" y="4152900"/>
            <a:ext cx="3657600" cy="457200"/>
          </a:xfrm>
        </p:spPr>
        <p:txBody>
          <a:bodyPr>
            <a:normAutofit/>
          </a:bodyPr>
          <a:lstStyle/>
          <a:p>
            <a:pPr marL="0" indent="0" algn="ctr">
              <a:buNone/>
            </a:pPr>
            <a:r>
              <a:rPr lang="en-US" sz="2000" b="1" i="1" dirty="0">
                <a:latin typeface="Arial" panose="020B0604020202020204" pitchFamily="34" charset="0"/>
                <a:cs typeface="Arial" panose="020B0604020202020204" pitchFamily="34" charset="0"/>
              </a:rPr>
              <a:t>Nomhle </a:t>
            </a:r>
            <a:r>
              <a:rPr lang="en-US" sz="2000" b="1" i="1" dirty="0" err="1">
                <a:latin typeface="Arial" panose="020B0604020202020204" pitchFamily="34" charset="0"/>
                <a:cs typeface="Arial" panose="020B0604020202020204" pitchFamily="34" charset="0"/>
              </a:rPr>
              <a:t>Ndimande</a:t>
            </a:r>
            <a:r>
              <a:rPr lang="en-US" sz="2000" b="1" i="1" dirty="0">
                <a:latin typeface="Arial" panose="020B0604020202020204" pitchFamily="34" charset="0"/>
                <a:cs typeface="Arial" panose="020B0604020202020204" pitchFamily="34" charset="0"/>
              </a:rPr>
              <a:t>-Khoza</a:t>
            </a:r>
          </a:p>
        </p:txBody>
      </p:sp>
      <p:pic>
        <p:nvPicPr>
          <p:cNvPr id="53" name="Picture 52">
            <a:extLst>
              <a:ext uri="{FF2B5EF4-FFF2-40B4-BE49-F238E27FC236}">
                <a16:creationId xmlns:a16="http://schemas.microsoft.com/office/drawing/2014/main" id="{E35D57DB-B2DB-BC63-2541-0FC50BA01386}"/>
              </a:ext>
            </a:extLst>
          </p:cNvPr>
          <p:cNvPicPr>
            <a:picLocks noChangeAspect="1"/>
          </p:cNvPicPr>
          <p:nvPr/>
        </p:nvPicPr>
        <p:blipFill rotWithShape="1">
          <a:blip r:embed="rId21"/>
          <a:srcRect l="14519" r="8039"/>
          <a:stretch/>
        </p:blipFill>
        <p:spPr>
          <a:xfrm>
            <a:off x="1295400" y="1866900"/>
            <a:ext cx="1943936" cy="2204925"/>
          </a:xfrm>
          <a:prstGeom prst="rect">
            <a:avLst/>
          </a:prstGeom>
        </p:spPr>
      </p:pic>
      <p:sp>
        <p:nvSpPr>
          <p:cNvPr id="54" name="Content Placeholder 2">
            <a:extLst>
              <a:ext uri="{FF2B5EF4-FFF2-40B4-BE49-F238E27FC236}">
                <a16:creationId xmlns:a16="http://schemas.microsoft.com/office/drawing/2014/main" id="{09597D2A-CED9-B06E-4A8A-3CEAF979C300}"/>
              </a:ext>
            </a:extLst>
          </p:cNvPr>
          <p:cNvSpPr txBox="1">
            <a:spLocks/>
          </p:cNvSpPr>
          <p:nvPr/>
        </p:nvSpPr>
        <p:spPr>
          <a:xfrm>
            <a:off x="401058" y="4152900"/>
            <a:ext cx="3657600" cy="457200"/>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latin typeface="Arial" panose="020B0604020202020204" pitchFamily="34" charset="0"/>
                <a:cs typeface="Arial" panose="020B0604020202020204" pitchFamily="34" charset="0"/>
              </a:rPr>
              <a:t>Jennifer Velloza</a:t>
            </a:r>
          </a:p>
        </p:txBody>
      </p:sp>
      <p:pic>
        <p:nvPicPr>
          <p:cNvPr id="55" name="Picture 54">
            <a:extLst>
              <a:ext uri="{FF2B5EF4-FFF2-40B4-BE49-F238E27FC236}">
                <a16:creationId xmlns:a16="http://schemas.microsoft.com/office/drawing/2014/main" id="{7F5270E8-8D4F-1AFB-DD46-DA73F7912ABF}"/>
              </a:ext>
            </a:extLst>
          </p:cNvPr>
          <p:cNvPicPr>
            <a:picLocks noChangeAspect="1"/>
          </p:cNvPicPr>
          <p:nvPr/>
        </p:nvPicPr>
        <p:blipFill>
          <a:blip r:embed="rId22"/>
          <a:stretch>
            <a:fillRect/>
          </a:stretch>
        </p:blipFill>
        <p:spPr>
          <a:xfrm>
            <a:off x="11760048" y="7824762"/>
            <a:ext cx="2482594" cy="1018643"/>
          </a:xfrm>
          <a:prstGeom prst="rect">
            <a:avLst/>
          </a:prstGeom>
        </p:spPr>
      </p:pic>
      <p:sp>
        <p:nvSpPr>
          <p:cNvPr id="56" name="Content Placeholder 2">
            <a:extLst>
              <a:ext uri="{FF2B5EF4-FFF2-40B4-BE49-F238E27FC236}">
                <a16:creationId xmlns:a16="http://schemas.microsoft.com/office/drawing/2014/main" id="{EB6A28DF-F5B0-D1ED-176C-D8CCC513191E}"/>
              </a:ext>
            </a:extLst>
          </p:cNvPr>
          <p:cNvSpPr txBox="1">
            <a:spLocks/>
          </p:cNvSpPr>
          <p:nvPr/>
        </p:nvSpPr>
        <p:spPr>
          <a:xfrm>
            <a:off x="4755917" y="7732157"/>
            <a:ext cx="3439743" cy="1116572"/>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en-US" sz="1800" b="1" i="1" dirty="0">
                <a:latin typeface="Arial" panose="020B0604020202020204" pitchFamily="34" charset="0"/>
                <a:cs typeface="Arial" panose="020B0604020202020204" pitchFamily="34" charset="0"/>
              </a:rPr>
              <a:t>Funding:</a:t>
            </a:r>
          </a:p>
          <a:p>
            <a:pPr marL="0" indent="0">
              <a:lnSpc>
                <a:spcPct val="120000"/>
              </a:lnSpc>
              <a:spcBef>
                <a:spcPts val="0"/>
              </a:spcBef>
              <a:buNone/>
            </a:pPr>
            <a:r>
              <a:rPr lang="en-US" sz="1800" dirty="0">
                <a:latin typeface="Arial" panose="020B0604020202020204" pitchFamily="34" charset="0"/>
                <a:cs typeface="Arial" panose="020B0604020202020204" pitchFamily="34" charset="0"/>
              </a:rPr>
              <a:t>K99 MH123369 (PI: Velloza)</a:t>
            </a:r>
          </a:p>
          <a:p>
            <a:pPr marL="0" indent="0">
              <a:lnSpc>
                <a:spcPct val="120000"/>
              </a:lnSpc>
              <a:spcBef>
                <a:spcPts val="0"/>
              </a:spcBef>
              <a:buNone/>
            </a:pPr>
            <a:r>
              <a:rPr lang="en-US" sz="1800" dirty="0">
                <a:latin typeface="Arial" panose="020B0604020202020204" pitchFamily="34" charset="0"/>
                <a:cs typeface="Arial" panose="020B0604020202020204" pitchFamily="34" charset="0"/>
              </a:rPr>
              <a:t>R00 MH123369 (PI: Velloza)</a:t>
            </a:r>
          </a:p>
        </p:txBody>
      </p:sp>
      <p:pic>
        <p:nvPicPr>
          <p:cNvPr id="57" name="Picture 56">
            <a:extLst>
              <a:ext uri="{FF2B5EF4-FFF2-40B4-BE49-F238E27FC236}">
                <a16:creationId xmlns:a16="http://schemas.microsoft.com/office/drawing/2014/main" id="{DD9C31E0-5042-B512-1C24-FC9A0523DFC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18017" y="7846889"/>
            <a:ext cx="3035777" cy="871515"/>
          </a:xfrm>
          <a:prstGeom prst="rect">
            <a:avLst/>
          </a:prstGeom>
        </p:spPr>
      </p:pic>
      <p:pic>
        <p:nvPicPr>
          <p:cNvPr id="59" name="Picture 58">
            <a:extLst>
              <a:ext uri="{FF2B5EF4-FFF2-40B4-BE49-F238E27FC236}">
                <a16:creationId xmlns:a16="http://schemas.microsoft.com/office/drawing/2014/main" id="{CB6A264B-E27F-AB90-81B8-B9DC70E1F57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944304" y="7490326"/>
            <a:ext cx="2085494" cy="1449768"/>
          </a:xfrm>
          <a:prstGeom prst="rect">
            <a:avLst/>
          </a:prstGeom>
        </p:spPr>
      </p:pic>
    </p:spTree>
    <p:extLst>
      <p:ext uri="{BB962C8B-B14F-4D97-AF65-F5344CB8AC3E}">
        <p14:creationId xmlns:p14="http://schemas.microsoft.com/office/powerpoint/2010/main" val="179523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lang="en-US" sz="6000" dirty="0"/>
              <a:t>Background</a:t>
            </a:r>
            <a:endParaRPr lang="en-US" dirty="0"/>
          </a:p>
        </p:txBody>
      </p:sp>
      <p:sp>
        <p:nvSpPr>
          <p:cNvPr id="13" name="Content Placeholder 2">
            <a:extLst>
              <a:ext uri="{FF2B5EF4-FFF2-40B4-BE49-F238E27FC236}">
                <a16:creationId xmlns:a16="http://schemas.microsoft.com/office/drawing/2014/main" id="{21A8C1D4-0A81-208F-0D3C-D51A7AC5AB8F}"/>
              </a:ext>
            </a:extLst>
          </p:cNvPr>
          <p:cNvSpPr>
            <a:spLocks noGrp="1"/>
          </p:cNvSpPr>
          <p:nvPr>
            <p:ph idx="1"/>
          </p:nvPr>
        </p:nvSpPr>
        <p:spPr>
          <a:xfrm>
            <a:off x="695920" y="3296086"/>
            <a:ext cx="7179111" cy="5667375"/>
          </a:xfrm>
        </p:spPr>
        <p:txBody>
          <a:bodyPr>
            <a:normAutofit/>
          </a:bodyPr>
          <a:lstStyle/>
          <a:p>
            <a:pPr>
              <a:spcAft>
                <a:spcPts val="1200"/>
              </a:spcAft>
            </a:pPr>
            <a:r>
              <a:rPr lang="en-US" sz="2667" dirty="0">
                <a:latin typeface="Arial" panose="020B0604020202020204" pitchFamily="34" charset="0"/>
                <a:cs typeface="Arial" panose="020B0604020202020204" pitchFamily="34" charset="0"/>
              </a:rPr>
              <a:t>Overlapping risk of </a:t>
            </a:r>
            <a:r>
              <a:rPr lang="en-US" sz="2667" b="1" dirty="0">
                <a:latin typeface="Arial" panose="020B0604020202020204" pitchFamily="34" charset="0"/>
                <a:cs typeface="Arial" panose="020B0604020202020204" pitchFamily="34" charset="0"/>
              </a:rPr>
              <a:t>HIV acquisition </a:t>
            </a:r>
            <a:r>
              <a:rPr lang="en-US" sz="2667" dirty="0">
                <a:latin typeface="Arial" panose="020B0604020202020204" pitchFamily="34" charset="0"/>
                <a:cs typeface="Arial" panose="020B0604020202020204" pitchFamily="34" charset="0"/>
              </a:rPr>
              <a:t>and </a:t>
            </a:r>
            <a:r>
              <a:rPr lang="en-US" sz="2667" b="1" dirty="0">
                <a:latin typeface="Arial" panose="020B0604020202020204" pitchFamily="34" charset="0"/>
                <a:cs typeface="Arial" panose="020B0604020202020204" pitchFamily="34" charset="0"/>
              </a:rPr>
              <a:t>common mental disorders </a:t>
            </a:r>
            <a:r>
              <a:rPr lang="en-US" sz="2667" dirty="0">
                <a:latin typeface="Arial" panose="020B0604020202020204" pitchFamily="34" charset="0"/>
                <a:cs typeface="Arial" panose="020B0604020202020204" pitchFamily="34" charset="0"/>
              </a:rPr>
              <a:t>(CMD) among adolescent girls and young women</a:t>
            </a:r>
          </a:p>
          <a:p>
            <a:pPr>
              <a:spcAft>
                <a:spcPts val="1200"/>
              </a:spcAft>
            </a:pPr>
            <a:r>
              <a:rPr lang="en-US" sz="2667" dirty="0">
                <a:latin typeface="Arial" panose="020B0604020202020204" pitchFamily="34" charset="0"/>
                <a:cs typeface="Arial" panose="020B0604020202020204" pitchFamily="34" charset="0"/>
              </a:rPr>
              <a:t>CMD &amp; HIV driven by overlapping</a:t>
            </a:r>
            <a:r>
              <a:rPr lang="en-US" sz="2667" b="1" dirty="0">
                <a:latin typeface="Arial" panose="020B0604020202020204" pitchFamily="34" charset="0"/>
                <a:cs typeface="Arial" panose="020B0604020202020204" pitchFamily="34" charset="0"/>
              </a:rPr>
              <a:t> social/structural determinants </a:t>
            </a:r>
            <a:r>
              <a:rPr lang="en-US" sz="2667" dirty="0">
                <a:latin typeface="Arial" panose="020B0604020202020204" pitchFamily="34" charset="0"/>
                <a:cs typeface="Arial" panose="020B0604020202020204" pitchFamily="34" charset="0"/>
              </a:rPr>
              <a:t>of health</a:t>
            </a:r>
          </a:p>
          <a:p>
            <a:r>
              <a:rPr lang="en-US" sz="2667" dirty="0">
                <a:latin typeface="Arial" panose="020B0604020202020204" pitchFamily="34" charset="0"/>
                <a:cs typeface="Arial" panose="020B0604020202020204" pitchFamily="34" charset="0"/>
              </a:rPr>
              <a:t>CMD associated with </a:t>
            </a:r>
            <a:r>
              <a:rPr lang="en-US" sz="2667" b="1" dirty="0">
                <a:latin typeface="Arial" panose="020B0604020202020204" pitchFamily="34" charset="0"/>
                <a:cs typeface="Arial" panose="020B0604020202020204" pitchFamily="34" charset="0"/>
              </a:rPr>
              <a:t>low </a:t>
            </a:r>
            <a:r>
              <a:rPr lang="en-US" sz="2667" b="1" dirty="0" err="1">
                <a:latin typeface="Arial" panose="020B0604020202020204" pitchFamily="34" charset="0"/>
                <a:cs typeface="Arial" panose="020B0604020202020204" pitchFamily="34" charset="0"/>
              </a:rPr>
              <a:t>PrEP</a:t>
            </a:r>
            <a:r>
              <a:rPr lang="en-US" sz="2667" b="1" dirty="0">
                <a:latin typeface="Arial" panose="020B0604020202020204" pitchFamily="34" charset="0"/>
                <a:cs typeface="Arial" panose="020B0604020202020204" pitchFamily="34" charset="0"/>
              </a:rPr>
              <a:t> adherence </a:t>
            </a:r>
          </a:p>
          <a:p>
            <a:pPr>
              <a:spcAft>
                <a:spcPts val="1200"/>
              </a:spcAft>
            </a:pPr>
            <a:endParaRPr lang="en-US" sz="2667"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A632DB1-8C7B-B415-8628-987A9D996D43}"/>
              </a:ext>
            </a:extLst>
          </p:cNvPr>
          <p:cNvPicPr>
            <a:picLocks noChangeAspect="1"/>
          </p:cNvPicPr>
          <p:nvPr/>
        </p:nvPicPr>
        <p:blipFill>
          <a:blip r:embed="rId10"/>
          <a:stretch>
            <a:fillRect/>
          </a:stretch>
        </p:blipFill>
        <p:spPr>
          <a:xfrm>
            <a:off x="8869705" y="3049310"/>
            <a:ext cx="7353822" cy="4233487"/>
          </a:xfrm>
          <a:prstGeom prst="rect">
            <a:avLst/>
          </a:prstGeom>
        </p:spPr>
      </p:pic>
      <p:sp>
        <p:nvSpPr>
          <p:cNvPr id="15" name="Content Placeholder 2">
            <a:extLst>
              <a:ext uri="{FF2B5EF4-FFF2-40B4-BE49-F238E27FC236}">
                <a16:creationId xmlns:a16="http://schemas.microsoft.com/office/drawing/2014/main" id="{0233E3A7-7287-08B5-22AE-56AF9635FE42}"/>
              </a:ext>
            </a:extLst>
          </p:cNvPr>
          <p:cNvSpPr txBox="1">
            <a:spLocks/>
          </p:cNvSpPr>
          <p:nvPr/>
        </p:nvSpPr>
        <p:spPr>
          <a:xfrm>
            <a:off x="8869705" y="7722540"/>
            <a:ext cx="6109348" cy="801178"/>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a:latin typeface="Arial" panose="020B0604020202020204" pitchFamily="34" charset="0"/>
                <a:cs typeface="Arial" panose="020B0604020202020204" pitchFamily="34" charset="0"/>
              </a:rPr>
              <a:t>Velloza et al., </a:t>
            </a:r>
            <a:r>
              <a:rPr lang="en-US" sz="1600" i="1" dirty="0">
                <a:latin typeface="Arial" panose="020B0604020202020204" pitchFamily="34" charset="0"/>
                <a:cs typeface="Arial" panose="020B0604020202020204" pitchFamily="34" charset="0"/>
              </a:rPr>
              <a:t>JIAS, </a:t>
            </a:r>
            <a:r>
              <a:rPr lang="en-US" sz="1600" dirty="0">
                <a:latin typeface="Arial" panose="020B0604020202020204" pitchFamily="34" charset="0"/>
                <a:cs typeface="Arial" panose="020B0604020202020204" pitchFamily="34" charset="0"/>
              </a:rPr>
              <a:t>2021; Velloza et al., </a:t>
            </a:r>
            <a:r>
              <a:rPr lang="en-US" sz="1600" i="1" dirty="0">
                <a:latin typeface="Arial" panose="020B0604020202020204" pitchFamily="34" charset="0"/>
                <a:cs typeface="Arial" panose="020B0604020202020204" pitchFamily="34" charset="0"/>
              </a:rPr>
              <a:t>AIDS &amp; Beh</a:t>
            </a:r>
            <a:r>
              <a:rPr lang="en-US" sz="1600" dirty="0">
                <a:latin typeface="Arial" panose="020B0604020202020204" pitchFamily="34" charset="0"/>
                <a:cs typeface="Arial" panose="020B0604020202020204" pitchFamily="34" charset="0"/>
              </a:rPr>
              <a:t>, 2020</a:t>
            </a:r>
          </a:p>
        </p:txBody>
      </p:sp>
      <p:sp>
        <p:nvSpPr>
          <p:cNvPr id="16" name="Content Placeholder 2">
            <a:extLst>
              <a:ext uri="{FF2B5EF4-FFF2-40B4-BE49-F238E27FC236}">
                <a16:creationId xmlns:a16="http://schemas.microsoft.com/office/drawing/2014/main" id="{034EF599-11CF-A4E5-5BE1-D5D7BD3A9677}"/>
              </a:ext>
            </a:extLst>
          </p:cNvPr>
          <p:cNvSpPr txBox="1">
            <a:spLocks/>
          </p:cNvSpPr>
          <p:nvPr/>
        </p:nvSpPr>
        <p:spPr>
          <a:xfrm>
            <a:off x="7309375" y="2581826"/>
            <a:ext cx="10272417" cy="187983"/>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i="1" dirty="0">
                <a:solidFill>
                  <a:schemeClr val="accent1"/>
                </a:solidFill>
                <a:latin typeface="Arial" panose="020B0604020202020204" pitchFamily="34" charset="0"/>
                <a:cs typeface="Arial" panose="020B0604020202020204" pitchFamily="34" charset="0"/>
              </a:rPr>
              <a:t>Data</a:t>
            </a:r>
            <a:r>
              <a:rPr lang="en-US" sz="2000" b="1" i="1" dirty="0">
                <a:solidFill>
                  <a:schemeClr val="accent1"/>
                </a:solidFill>
                <a:latin typeface="Arial" panose="020B0604020202020204" pitchFamily="34" charset="0"/>
                <a:cs typeface="Arial" panose="020B0604020202020204" pitchFamily="34" charset="0"/>
              </a:rPr>
              <a:t> from HPTN 082 on persistence of depression symptoms</a:t>
            </a:r>
          </a:p>
        </p:txBody>
      </p:sp>
      <p:sp>
        <p:nvSpPr>
          <p:cNvPr id="17" name="Content Placeholder 2">
            <a:extLst>
              <a:ext uri="{FF2B5EF4-FFF2-40B4-BE49-F238E27FC236}">
                <a16:creationId xmlns:a16="http://schemas.microsoft.com/office/drawing/2014/main" id="{6DA23266-14F2-D69C-DF82-CA936607E364}"/>
              </a:ext>
            </a:extLst>
          </p:cNvPr>
          <p:cNvSpPr txBox="1">
            <a:spLocks/>
          </p:cNvSpPr>
          <p:nvPr/>
        </p:nvSpPr>
        <p:spPr>
          <a:xfrm>
            <a:off x="12546616" y="4104240"/>
            <a:ext cx="3501708" cy="779639"/>
          </a:xfrm>
          <a:prstGeom prst="rect">
            <a:avLst/>
          </a:prstGeom>
          <a:solidFill>
            <a:schemeClr val="accent5"/>
          </a:solidFill>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i="1" dirty="0">
                <a:latin typeface="Arial" panose="020B0604020202020204" pitchFamily="34" charset="0"/>
                <a:cs typeface="Arial" panose="020B0604020202020204" pitchFamily="34" charset="0"/>
              </a:rPr>
              <a:t>Associated with 25% lower </a:t>
            </a:r>
            <a:r>
              <a:rPr lang="en-US" sz="2400" b="1" i="1" dirty="0" err="1">
                <a:latin typeface="Arial" panose="020B0604020202020204" pitchFamily="34" charset="0"/>
                <a:cs typeface="Arial" panose="020B0604020202020204" pitchFamily="34" charset="0"/>
              </a:rPr>
              <a:t>PrEP</a:t>
            </a:r>
            <a:r>
              <a:rPr lang="en-US" sz="2400" b="1" i="1" dirty="0">
                <a:latin typeface="Arial" panose="020B0604020202020204" pitchFamily="34" charset="0"/>
                <a:cs typeface="Arial" panose="020B0604020202020204" pitchFamily="34" charset="0"/>
              </a:rPr>
              <a:t> adherence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lang="en-US" sz="6000" dirty="0"/>
              <a:t>Mental health intervention</a:t>
            </a:r>
            <a:endParaRPr lang="en-US" dirty="0"/>
          </a:p>
        </p:txBody>
      </p:sp>
      <p:sp>
        <p:nvSpPr>
          <p:cNvPr id="13" name="Content Placeholder 2">
            <a:extLst>
              <a:ext uri="{FF2B5EF4-FFF2-40B4-BE49-F238E27FC236}">
                <a16:creationId xmlns:a16="http://schemas.microsoft.com/office/drawing/2014/main" id="{184103AA-1512-651A-B6FA-8F26BF1D33C8}"/>
              </a:ext>
            </a:extLst>
          </p:cNvPr>
          <p:cNvSpPr>
            <a:spLocks noGrp="1"/>
          </p:cNvSpPr>
          <p:nvPr>
            <p:ph idx="1"/>
          </p:nvPr>
        </p:nvSpPr>
        <p:spPr>
          <a:xfrm>
            <a:off x="820738" y="3009900"/>
            <a:ext cx="16641762" cy="5667375"/>
          </a:xfrm>
        </p:spPr>
        <p:txBody>
          <a:bodyPr>
            <a:normAutofit/>
          </a:bodyPr>
          <a:lstStyle/>
          <a:p>
            <a:pPr>
              <a:spcAft>
                <a:spcPts val="600"/>
              </a:spcAft>
            </a:pPr>
            <a:r>
              <a:rPr lang="en-US" sz="2667" dirty="0">
                <a:latin typeface="Arial" panose="020B0604020202020204" pitchFamily="34" charset="0"/>
                <a:cs typeface="Arial" panose="020B0604020202020204" pitchFamily="34" charset="0"/>
              </a:rPr>
              <a:t>Friendship Bench </a:t>
            </a:r>
            <a:r>
              <a:rPr lang="en-US" sz="2667" b="1" dirty="0">
                <a:latin typeface="Arial" panose="020B0604020202020204" pitchFamily="34" charset="0"/>
                <a:cs typeface="Arial" panose="020B0604020202020204" pitchFamily="34" charset="0"/>
              </a:rPr>
              <a:t>problem-solving</a:t>
            </a:r>
            <a:r>
              <a:rPr lang="en-US" sz="2667" dirty="0">
                <a:latin typeface="Arial" panose="020B0604020202020204" pitchFamily="34" charset="0"/>
                <a:cs typeface="Arial" panose="020B0604020202020204" pitchFamily="34" charset="0"/>
              </a:rPr>
              <a:t>, </a:t>
            </a:r>
            <a:r>
              <a:rPr lang="en-US" sz="2667" b="1" dirty="0">
                <a:latin typeface="Arial" panose="020B0604020202020204" pitchFamily="34" charset="0"/>
                <a:cs typeface="Arial" panose="020B0604020202020204" pitchFamily="34" charset="0"/>
              </a:rPr>
              <a:t>cognitive behavioral </a:t>
            </a:r>
            <a:r>
              <a:rPr lang="en-US" sz="2667" dirty="0">
                <a:latin typeface="Arial" panose="020B0604020202020204" pitchFamily="34" charset="0"/>
                <a:cs typeface="Arial" panose="020B0604020202020204" pitchFamily="34" charset="0"/>
              </a:rPr>
              <a:t>intervention</a:t>
            </a:r>
          </a:p>
          <a:p>
            <a:pPr>
              <a:spcAft>
                <a:spcPts val="600"/>
              </a:spcAft>
            </a:pPr>
            <a:r>
              <a:rPr lang="en-US" sz="2667" b="1" dirty="0">
                <a:latin typeface="Arial" panose="020B0604020202020204" pitchFamily="34" charset="0"/>
                <a:cs typeface="Arial" panose="020B0604020202020204" pitchFamily="34" charset="0"/>
              </a:rPr>
              <a:t>4-6 individual </a:t>
            </a:r>
            <a:r>
              <a:rPr lang="en-US" sz="2667" dirty="0">
                <a:latin typeface="Arial" panose="020B0604020202020204" pitchFamily="34" charset="0"/>
                <a:cs typeface="Arial" panose="020B0604020202020204" pitchFamily="34" charset="0"/>
              </a:rPr>
              <a:t>therapy sessions + </a:t>
            </a:r>
            <a:r>
              <a:rPr lang="en-US" sz="2667" b="1" dirty="0">
                <a:latin typeface="Arial" panose="020B0604020202020204" pitchFamily="34" charset="0"/>
                <a:cs typeface="Arial" panose="020B0604020202020204" pitchFamily="34" charset="0"/>
              </a:rPr>
              <a:t>1 group </a:t>
            </a:r>
            <a:r>
              <a:rPr lang="en-US" sz="2667" dirty="0">
                <a:latin typeface="Arial" panose="020B0604020202020204" pitchFamily="34" charset="0"/>
                <a:cs typeface="Arial" panose="020B0604020202020204" pitchFamily="34" charset="0"/>
              </a:rPr>
              <a:t>session</a:t>
            </a:r>
          </a:p>
          <a:p>
            <a:pPr>
              <a:spcAft>
                <a:spcPts val="600"/>
              </a:spcAft>
            </a:pPr>
            <a:r>
              <a:rPr lang="en-US" sz="2667" dirty="0">
                <a:latin typeface="Arial" panose="020B0604020202020204" pitchFamily="34" charset="0"/>
                <a:cs typeface="Arial" panose="020B0604020202020204" pitchFamily="34" charset="0"/>
              </a:rPr>
              <a:t>Delivered by a </a:t>
            </a:r>
            <a:r>
              <a:rPr lang="en-US" sz="2667" b="1" dirty="0">
                <a:latin typeface="Arial" panose="020B0604020202020204" pitchFamily="34" charset="0"/>
                <a:cs typeface="Arial" panose="020B0604020202020204" pitchFamily="34" charset="0"/>
              </a:rPr>
              <a:t>lay counselor </a:t>
            </a:r>
            <a:r>
              <a:rPr lang="en-US" sz="2667" dirty="0">
                <a:latin typeface="Arial" panose="020B0604020202020204" pitchFamily="34" charset="0"/>
                <a:cs typeface="Arial" panose="020B0604020202020204" pitchFamily="34" charset="0"/>
              </a:rPr>
              <a:t>in a </a:t>
            </a:r>
            <a:r>
              <a:rPr lang="en-US" sz="2667" b="1" dirty="0">
                <a:latin typeface="Arial" panose="020B0604020202020204" pitchFamily="34" charset="0"/>
                <a:cs typeface="Arial" panose="020B0604020202020204" pitchFamily="34" charset="0"/>
              </a:rPr>
              <a:t>safe space</a:t>
            </a:r>
          </a:p>
          <a:p>
            <a:pPr>
              <a:spcAft>
                <a:spcPts val="1200"/>
              </a:spcAft>
            </a:pPr>
            <a:endParaRPr lang="en-US" sz="2667" b="1" dirty="0">
              <a:latin typeface="Arial" panose="020B0604020202020204" pitchFamily="34" charset="0"/>
              <a:cs typeface="Arial" panose="020B0604020202020204" pitchFamily="34" charset="0"/>
            </a:endParaRPr>
          </a:p>
          <a:p>
            <a:pPr>
              <a:spcAft>
                <a:spcPts val="1200"/>
              </a:spcAft>
            </a:pPr>
            <a:endParaRPr lang="en-US" sz="2667"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77A93BB0-B250-5CAB-9537-EC4AA4AFE771}"/>
              </a:ext>
            </a:extLst>
          </p:cNvPr>
          <p:cNvPicPr>
            <a:picLocks noChangeAspect="1"/>
          </p:cNvPicPr>
          <p:nvPr/>
        </p:nvPicPr>
        <p:blipFill>
          <a:blip r:embed="rId10"/>
          <a:stretch>
            <a:fillRect/>
          </a:stretch>
        </p:blipFill>
        <p:spPr>
          <a:xfrm>
            <a:off x="820738" y="5143500"/>
            <a:ext cx="5580062" cy="3252727"/>
          </a:xfrm>
          <a:prstGeom prst="rect">
            <a:avLst/>
          </a:prstGeom>
        </p:spPr>
      </p:pic>
      <p:pic>
        <p:nvPicPr>
          <p:cNvPr id="15" name="Picture 14">
            <a:extLst>
              <a:ext uri="{FF2B5EF4-FFF2-40B4-BE49-F238E27FC236}">
                <a16:creationId xmlns:a16="http://schemas.microsoft.com/office/drawing/2014/main" id="{1E19D03C-23CD-046D-D742-0D1F28E7F7DA}"/>
              </a:ext>
            </a:extLst>
          </p:cNvPr>
          <p:cNvPicPr>
            <a:picLocks noChangeAspect="1"/>
          </p:cNvPicPr>
          <p:nvPr/>
        </p:nvPicPr>
        <p:blipFill>
          <a:blip r:embed="rId11"/>
          <a:stretch>
            <a:fillRect/>
          </a:stretch>
        </p:blipFill>
        <p:spPr>
          <a:xfrm>
            <a:off x="9141618" y="3662691"/>
            <a:ext cx="8683363" cy="4728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03131" y="4000500"/>
            <a:ext cx="16640925" cy="1143000"/>
          </a:xfrm>
        </p:spPr>
        <p:txBody>
          <a:bodyPr>
            <a:normAutofit fontScale="90000"/>
          </a:bodyPr>
          <a:lstStyle/>
          <a:p>
            <a:r>
              <a:rPr lang="en-US" sz="4400" b="1" i="1" dirty="0">
                <a:solidFill>
                  <a:schemeClr val="bg1"/>
                </a:solidFill>
                <a:latin typeface="Arial" panose="020B0604020202020204" pitchFamily="34" charset="0"/>
                <a:ea typeface="Verdana" panose="020B0604030504040204" pitchFamily="34" charset="0"/>
                <a:cs typeface="Arial" panose="020B0604020202020204" pitchFamily="34" charset="0"/>
              </a:rPr>
              <a:t>Our goal was to evaluate preliminary effectiveness, acceptability, feasibility, and appropriateness of our “Youth Friendship Bench SA” intervention to address common mental disorders and </a:t>
            </a:r>
            <a:r>
              <a:rPr lang="en-US" sz="4400" b="1" i="1" dirty="0" err="1">
                <a:solidFill>
                  <a:schemeClr val="bg1"/>
                </a:solidFill>
                <a:latin typeface="Arial" panose="020B0604020202020204" pitchFamily="34" charset="0"/>
                <a:ea typeface="Verdana" panose="020B0604030504040204" pitchFamily="34" charset="0"/>
                <a:cs typeface="Arial" panose="020B0604020202020204" pitchFamily="34" charset="0"/>
              </a:rPr>
              <a:t>PrEP</a:t>
            </a:r>
            <a:r>
              <a:rPr lang="en-US" sz="4400" b="1" i="1" dirty="0">
                <a:solidFill>
                  <a:schemeClr val="bg1"/>
                </a:solidFill>
                <a:latin typeface="Arial" panose="020B0604020202020204" pitchFamily="34" charset="0"/>
                <a:ea typeface="Verdana" panose="020B0604030504040204" pitchFamily="34" charset="0"/>
                <a:cs typeface="Arial" panose="020B0604020202020204" pitchFamily="34" charset="0"/>
              </a:rPr>
              <a:t> adherence among young South African women</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algn="l"/>
            <a:r>
              <a:rPr lang="en-US" sz="6000" dirty="0"/>
              <a:t>Study setting and population</a:t>
            </a:r>
          </a:p>
        </p:txBody>
      </p:sp>
      <p:sp>
        <p:nvSpPr>
          <p:cNvPr id="13" name="Content Placeholder 2">
            <a:extLst>
              <a:ext uri="{FF2B5EF4-FFF2-40B4-BE49-F238E27FC236}">
                <a16:creationId xmlns:a16="http://schemas.microsoft.com/office/drawing/2014/main" id="{B21E41C2-6655-0D55-2668-013CD5729F00}"/>
              </a:ext>
            </a:extLst>
          </p:cNvPr>
          <p:cNvSpPr>
            <a:spLocks noGrp="1"/>
          </p:cNvSpPr>
          <p:nvPr>
            <p:ph idx="1"/>
          </p:nvPr>
        </p:nvSpPr>
        <p:spPr>
          <a:xfrm>
            <a:off x="820738" y="3009900"/>
            <a:ext cx="9847262" cy="5667375"/>
          </a:xfrm>
        </p:spPr>
        <p:txBody>
          <a:bodyPr>
            <a:normAutofit/>
          </a:bodyPr>
          <a:lstStyle/>
          <a:p>
            <a:pPr>
              <a:spcAft>
                <a:spcPts val="1200"/>
              </a:spcAft>
            </a:pPr>
            <a:r>
              <a:rPr lang="en-US" sz="2667" dirty="0">
                <a:latin typeface="Arial" panose="020B0604020202020204" pitchFamily="34" charset="0"/>
                <a:cs typeface="Arial" panose="020B0604020202020204" pitchFamily="34" charset="0"/>
              </a:rPr>
              <a:t>Single-site, open-label pilot </a:t>
            </a:r>
            <a:r>
              <a:rPr lang="en-US" sz="2667" b="1" dirty="0">
                <a:latin typeface="Arial" panose="020B0604020202020204" pitchFamily="34" charset="0"/>
                <a:cs typeface="Arial" panose="020B0604020202020204" pitchFamily="34" charset="0"/>
              </a:rPr>
              <a:t>hybrid effectiveness-implementation trial</a:t>
            </a:r>
          </a:p>
          <a:p>
            <a:pPr>
              <a:spcAft>
                <a:spcPts val="1200"/>
              </a:spcAft>
            </a:pPr>
            <a:r>
              <a:rPr lang="en-US" sz="2667" dirty="0">
                <a:latin typeface="Arial" panose="020B0604020202020204" pitchFamily="34" charset="0"/>
                <a:cs typeface="Arial" panose="020B0604020202020204" pitchFamily="34" charset="0"/>
              </a:rPr>
              <a:t>Conducted from </a:t>
            </a:r>
            <a:r>
              <a:rPr lang="en-US" sz="2667" b="1" dirty="0">
                <a:latin typeface="Arial" panose="020B0604020202020204" pitchFamily="34" charset="0"/>
                <a:cs typeface="Arial" panose="020B0604020202020204" pitchFamily="34" charset="0"/>
              </a:rPr>
              <a:t>April 2023 </a:t>
            </a:r>
            <a:r>
              <a:rPr lang="en-US" sz="2667" dirty="0">
                <a:latin typeface="Arial" panose="020B0604020202020204" pitchFamily="34" charset="0"/>
                <a:cs typeface="Arial" panose="020B0604020202020204" pitchFamily="34" charset="0"/>
              </a:rPr>
              <a:t>– </a:t>
            </a:r>
            <a:r>
              <a:rPr lang="en-US" sz="2667" b="1" dirty="0">
                <a:latin typeface="Arial" panose="020B0604020202020204" pitchFamily="34" charset="0"/>
                <a:cs typeface="Arial" panose="020B0604020202020204" pitchFamily="34" charset="0"/>
              </a:rPr>
              <a:t>Feb 2024</a:t>
            </a:r>
          </a:p>
          <a:p>
            <a:pPr>
              <a:spcAft>
                <a:spcPts val="1200"/>
              </a:spcAft>
            </a:pPr>
            <a:r>
              <a:rPr lang="en-US" sz="2667" dirty="0">
                <a:latin typeface="Arial" panose="020B0604020202020204" pitchFamily="34" charset="0"/>
                <a:cs typeface="Arial" panose="020B0604020202020204" pitchFamily="34" charset="0"/>
              </a:rPr>
              <a:t>Already </a:t>
            </a:r>
            <a:r>
              <a:rPr lang="en-US" sz="2667" b="1" dirty="0">
                <a:latin typeface="Arial" panose="020B0604020202020204" pitchFamily="34" charset="0"/>
                <a:cs typeface="Arial" panose="020B0604020202020204" pitchFamily="34" charset="0"/>
              </a:rPr>
              <a:t>taking </a:t>
            </a:r>
            <a:r>
              <a:rPr lang="en-US" sz="2667" b="1" dirty="0" err="1">
                <a:latin typeface="Arial" panose="020B0604020202020204" pitchFamily="34" charset="0"/>
                <a:cs typeface="Arial" panose="020B0604020202020204" pitchFamily="34" charset="0"/>
              </a:rPr>
              <a:t>PrEP</a:t>
            </a:r>
            <a:r>
              <a:rPr lang="en-US" sz="2667" b="1" dirty="0">
                <a:latin typeface="Arial" panose="020B0604020202020204" pitchFamily="34" charset="0"/>
                <a:cs typeface="Arial" panose="020B0604020202020204" pitchFamily="34" charset="0"/>
              </a:rPr>
              <a:t> </a:t>
            </a:r>
            <a:r>
              <a:rPr lang="en-US" sz="2667" dirty="0">
                <a:latin typeface="Arial" panose="020B0604020202020204" pitchFamily="34" charset="0"/>
                <a:cs typeface="Arial" panose="020B0604020202020204" pitchFamily="34" charset="0"/>
              </a:rPr>
              <a:t>or interested in </a:t>
            </a:r>
            <a:r>
              <a:rPr lang="en-US" sz="2667" b="1" dirty="0">
                <a:latin typeface="Arial" panose="020B0604020202020204" pitchFamily="34" charset="0"/>
                <a:cs typeface="Arial" panose="020B0604020202020204" pitchFamily="34" charset="0"/>
              </a:rPr>
              <a:t>initiating </a:t>
            </a:r>
            <a:r>
              <a:rPr lang="en-US" sz="2667" b="1" dirty="0" err="1">
                <a:latin typeface="Arial" panose="020B0604020202020204" pitchFamily="34" charset="0"/>
                <a:cs typeface="Arial" panose="020B0604020202020204" pitchFamily="34" charset="0"/>
              </a:rPr>
              <a:t>PrEP</a:t>
            </a:r>
            <a:r>
              <a:rPr lang="en-US" sz="2667" b="1" dirty="0">
                <a:latin typeface="Arial" panose="020B0604020202020204" pitchFamily="34" charset="0"/>
                <a:cs typeface="Arial" panose="020B0604020202020204" pitchFamily="34" charset="0"/>
              </a:rPr>
              <a:t> </a:t>
            </a:r>
            <a:endParaRPr lang="en-US" sz="2667" dirty="0">
              <a:latin typeface="Arial" panose="020B0604020202020204" pitchFamily="34" charset="0"/>
              <a:cs typeface="Arial" panose="020B0604020202020204" pitchFamily="34" charset="0"/>
            </a:endParaRPr>
          </a:p>
          <a:p>
            <a:pPr>
              <a:spcAft>
                <a:spcPts val="1200"/>
              </a:spcAft>
            </a:pPr>
            <a:r>
              <a:rPr lang="en-US" sz="2667" b="1" dirty="0">
                <a:latin typeface="Arial" panose="020B0604020202020204" pitchFamily="34" charset="0"/>
                <a:cs typeface="Arial" panose="020B0604020202020204" pitchFamily="34" charset="0"/>
              </a:rPr>
              <a:t>Elevated CMD symptoms </a:t>
            </a:r>
            <a:r>
              <a:rPr lang="en-US" sz="2667" dirty="0">
                <a:latin typeface="Arial" panose="020B0604020202020204" pitchFamily="34" charset="0"/>
                <a:cs typeface="Arial" panose="020B0604020202020204" pitchFamily="34" charset="0"/>
              </a:rPr>
              <a:t>based on Self-Reporting Questionnaire-20 item [SQR-20] score ≥7</a:t>
            </a:r>
          </a:p>
          <a:p>
            <a:pPr>
              <a:spcAft>
                <a:spcPts val="1200"/>
              </a:spcAft>
            </a:pPr>
            <a:r>
              <a:rPr lang="en-US" sz="2667" dirty="0">
                <a:latin typeface="Arial" panose="020B0604020202020204" pitchFamily="34" charset="0"/>
                <a:cs typeface="Arial" panose="020B0604020202020204" pitchFamily="34" charset="0"/>
              </a:rPr>
              <a:t>No active, unmanaged </a:t>
            </a:r>
            <a:r>
              <a:rPr lang="en-US" sz="2667" b="1" dirty="0">
                <a:latin typeface="Arial" panose="020B0604020202020204" pitchFamily="34" charset="0"/>
                <a:cs typeface="Arial" panose="020B0604020202020204" pitchFamily="34" charset="0"/>
              </a:rPr>
              <a:t>psychosis</a:t>
            </a:r>
            <a:r>
              <a:rPr lang="en-US" sz="2667" dirty="0">
                <a:latin typeface="Arial" panose="020B0604020202020204" pitchFamily="34" charset="0"/>
                <a:cs typeface="Arial" panose="020B0604020202020204" pitchFamily="34" charset="0"/>
              </a:rPr>
              <a:t> or </a:t>
            </a:r>
            <a:r>
              <a:rPr lang="en-US" sz="2667" b="1" dirty="0">
                <a:latin typeface="Arial" panose="020B0604020202020204" pitchFamily="34" charset="0"/>
                <a:cs typeface="Arial" panose="020B0604020202020204" pitchFamily="34" charset="0"/>
              </a:rPr>
              <a:t>suicidal intent</a:t>
            </a:r>
          </a:p>
          <a:p>
            <a:endParaRPr lang="en-US" sz="2667"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AAC0DC6-AC09-A50E-19F4-2D04315B0881}"/>
              </a:ext>
            </a:extLst>
          </p:cNvPr>
          <p:cNvPicPr>
            <a:picLocks noChangeAspect="1"/>
          </p:cNvPicPr>
          <p:nvPr/>
        </p:nvPicPr>
        <p:blipFill>
          <a:blip r:embed="rId10"/>
          <a:stretch>
            <a:fillRect/>
          </a:stretch>
        </p:blipFill>
        <p:spPr>
          <a:xfrm>
            <a:off x="10879027" y="2788967"/>
            <a:ext cx="5105802" cy="5667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0326DB64-AF3F-88B6-1574-B98DB9A92FDB}"/>
              </a:ext>
            </a:extLst>
          </p:cNvPr>
          <p:cNvCxnSpPr>
            <a:cxnSpLocks/>
          </p:cNvCxnSpPr>
          <p:nvPr/>
        </p:nvCxnSpPr>
        <p:spPr>
          <a:xfrm>
            <a:off x="10555318" y="7441191"/>
            <a:ext cx="0" cy="3624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lang="en-US" sz="6000" dirty="0"/>
              <a:t>Study Design</a:t>
            </a:r>
            <a:endParaRPr lang="en-US" dirty="0"/>
          </a:p>
        </p:txBody>
      </p:sp>
      <p:sp>
        <p:nvSpPr>
          <p:cNvPr id="13" name="Rectangle 12">
            <a:extLst>
              <a:ext uri="{FF2B5EF4-FFF2-40B4-BE49-F238E27FC236}">
                <a16:creationId xmlns:a16="http://schemas.microsoft.com/office/drawing/2014/main" id="{2F7A2F09-6760-29AD-FBD1-77636A491991}"/>
              </a:ext>
            </a:extLst>
          </p:cNvPr>
          <p:cNvSpPr/>
          <p:nvPr/>
        </p:nvSpPr>
        <p:spPr>
          <a:xfrm>
            <a:off x="5554766" y="2072378"/>
            <a:ext cx="4926389" cy="10610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Recruit AGYW receiving </a:t>
            </a:r>
            <a:r>
              <a:rPr lang="en-US" sz="2400" dirty="0" err="1">
                <a:solidFill>
                  <a:schemeClr val="tx1"/>
                </a:solidFill>
                <a:latin typeface="Arial" panose="020B0604020202020204" pitchFamily="34" charset="0"/>
                <a:cs typeface="Arial" panose="020B0604020202020204" pitchFamily="34" charset="0"/>
              </a:rPr>
              <a:t>PrEP</a:t>
            </a:r>
            <a:r>
              <a:rPr lang="en-US" sz="2400" dirty="0">
                <a:solidFill>
                  <a:schemeClr val="tx1"/>
                </a:solidFill>
                <a:latin typeface="Arial" panose="020B0604020202020204" pitchFamily="34" charset="0"/>
                <a:cs typeface="Arial" panose="020B0604020202020204" pitchFamily="34" charset="0"/>
              </a:rPr>
              <a:t> from public clinic in Johannesburg</a:t>
            </a:r>
          </a:p>
        </p:txBody>
      </p:sp>
      <p:sp>
        <p:nvSpPr>
          <p:cNvPr id="14" name="Rectangle 13">
            <a:extLst>
              <a:ext uri="{FF2B5EF4-FFF2-40B4-BE49-F238E27FC236}">
                <a16:creationId xmlns:a16="http://schemas.microsoft.com/office/drawing/2014/main" id="{CE88237E-80BA-136B-8A32-AFE695F99AF3}"/>
              </a:ext>
            </a:extLst>
          </p:cNvPr>
          <p:cNvSpPr/>
          <p:nvPr/>
        </p:nvSpPr>
        <p:spPr>
          <a:xfrm>
            <a:off x="5554766" y="3485057"/>
            <a:ext cx="4926389" cy="13702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Screen for eligibility, based on South African Adult Primary Care Guidelines and SRQ-20</a:t>
            </a:r>
          </a:p>
        </p:txBody>
      </p:sp>
      <p:sp>
        <p:nvSpPr>
          <p:cNvPr id="15" name="Rectangle 14">
            <a:extLst>
              <a:ext uri="{FF2B5EF4-FFF2-40B4-BE49-F238E27FC236}">
                <a16:creationId xmlns:a16="http://schemas.microsoft.com/office/drawing/2014/main" id="{AF2D1BF6-BA91-7053-A12A-4120909FB7AD}"/>
              </a:ext>
            </a:extLst>
          </p:cNvPr>
          <p:cNvSpPr/>
          <p:nvPr/>
        </p:nvSpPr>
        <p:spPr>
          <a:xfrm>
            <a:off x="6120477" y="5036335"/>
            <a:ext cx="3779520" cy="494567"/>
          </a:xfrm>
          <a:prstGeom prst="rect">
            <a:avLst/>
          </a:prstGeom>
          <a:solidFill>
            <a:srgbClr val="8A43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anose="020B0604020202020204" pitchFamily="34" charset="0"/>
                <a:cs typeface="Arial" panose="020B0604020202020204" pitchFamily="34" charset="0"/>
              </a:rPr>
              <a:t>Enroll &amp; Randomize</a:t>
            </a:r>
          </a:p>
        </p:txBody>
      </p:sp>
      <p:sp>
        <p:nvSpPr>
          <p:cNvPr id="16" name="Rectangle 15">
            <a:extLst>
              <a:ext uri="{FF2B5EF4-FFF2-40B4-BE49-F238E27FC236}">
                <a16:creationId xmlns:a16="http://schemas.microsoft.com/office/drawing/2014/main" id="{305BCE82-394B-9860-DD8B-22568627B83C}"/>
              </a:ext>
            </a:extLst>
          </p:cNvPr>
          <p:cNvSpPr/>
          <p:nvPr/>
        </p:nvSpPr>
        <p:spPr>
          <a:xfrm>
            <a:off x="11033124" y="3101800"/>
            <a:ext cx="5448485" cy="18062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Refer out any AGYW with evidence of self-harm intent or psychiatric symptoms to social work team for further assessment and intervention</a:t>
            </a:r>
          </a:p>
        </p:txBody>
      </p:sp>
      <p:sp>
        <p:nvSpPr>
          <p:cNvPr id="17" name="Rectangle 16">
            <a:extLst>
              <a:ext uri="{FF2B5EF4-FFF2-40B4-BE49-F238E27FC236}">
                <a16:creationId xmlns:a16="http://schemas.microsoft.com/office/drawing/2014/main" id="{2F75090C-7B2D-3734-67C1-EA0BC8EB425C}"/>
              </a:ext>
            </a:extLst>
          </p:cNvPr>
          <p:cNvSpPr/>
          <p:nvPr/>
        </p:nvSpPr>
        <p:spPr>
          <a:xfrm>
            <a:off x="8467436" y="5882509"/>
            <a:ext cx="6030327" cy="15586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A4391"/>
                </a:solidFill>
                <a:latin typeface="Arial" panose="020B0604020202020204" pitchFamily="34" charset="0"/>
                <a:cs typeface="Arial" panose="020B0604020202020204" pitchFamily="34" charset="0"/>
              </a:rPr>
              <a:t>SOC:</a:t>
            </a:r>
          </a:p>
          <a:p>
            <a:pPr algn="ctr"/>
            <a:r>
              <a:rPr lang="en-US" sz="2400" dirty="0">
                <a:solidFill>
                  <a:schemeClr val="tx1"/>
                </a:solidFill>
                <a:latin typeface="Arial" panose="020B0604020202020204" pitchFamily="34" charset="0"/>
                <a:cs typeface="Arial" panose="020B0604020202020204" pitchFamily="34" charset="0"/>
              </a:rPr>
              <a:t>Mental health symptom screen and referrals to social workers as needed at Enrollment, Week 4, and Week 12</a:t>
            </a:r>
          </a:p>
        </p:txBody>
      </p:sp>
      <p:sp>
        <p:nvSpPr>
          <p:cNvPr id="18" name="Rectangle 17">
            <a:extLst>
              <a:ext uri="{FF2B5EF4-FFF2-40B4-BE49-F238E27FC236}">
                <a16:creationId xmlns:a16="http://schemas.microsoft.com/office/drawing/2014/main" id="{DD33841E-ABDC-E818-DC06-34E03220AB0C}"/>
              </a:ext>
            </a:extLst>
          </p:cNvPr>
          <p:cNvSpPr/>
          <p:nvPr/>
        </p:nvSpPr>
        <p:spPr>
          <a:xfrm>
            <a:off x="2977514" y="7818178"/>
            <a:ext cx="10582551" cy="9950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Outcomes: </a:t>
            </a:r>
            <a:r>
              <a:rPr lang="en-US" sz="2400" dirty="0" err="1">
                <a:solidFill>
                  <a:schemeClr val="tx1"/>
                </a:solidFill>
                <a:latin typeface="Arial" panose="020B0604020202020204" pitchFamily="34" charset="0"/>
                <a:cs typeface="Arial" panose="020B0604020202020204" pitchFamily="34" charset="0"/>
              </a:rPr>
              <a:t>PrEP</a:t>
            </a:r>
            <a:r>
              <a:rPr lang="en-US" sz="2400" dirty="0">
                <a:solidFill>
                  <a:schemeClr val="tx1"/>
                </a:solidFill>
                <a:latin typeface="Arial" panose="020B0604020202020204" pitchFamily="34" charset="0"/>
                <a:cs typeface="Arial" panose="020B0604020202020204" pitchFamily="34" charset="0"/>
              </a:rPr>
              <a:t> adherence &amp; common mental disorder symptom reduction at Week 12</a:t>
            </a:r>
          </a:p>
        </p:txBody>
      </p:sp>
      <p:cxnSp>
        <p:nvCxnSpPr>
          <p:cNvPr id="19" name="Straight Arrow Connector 18">
            <a:extLst>
              <a:ext uri="{FF2B5EF4-FFF2-40B4-BE49-F238E27FC236}">
                <a16:creationId xmlns:a16="http://schemas.microsoft.com/office/drawing/2014/main" id="{5A84D515-88A9-0E10-0447-1546558F13BC}"/>
              </a:ext>
            </a:extLst>
          </p:cNvPr>
          <p:cNvCxnSpPr>
            <a:cxnSpLocks/>
            <a:stCxn id="13" idx="2"/>
            <a:endCxn id="14" idx="0"/>
          </p:cNvCxnSpPr>
          <p:nvPr/>
        </p:nvCxnSpPr>
        <p:spPr>
          <a:xfrm>
            <a:off x="8017961" y="3133450"/>
            <a:ext cx="0" cy="3516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7E8F6F8-E3E1-3FA4-E2CE-B06BECF0D40C}"/>
              </a:ext>
            </a:extLst>
          </p:cNvPr>
          <p:cNvCxnSpPr>
            <a:cxnSpLocks/>
            <a:stCxn id="14" idx="2"/>
            <a:endCxn id="15" idx="0"/>
          </p:cNvCxnSpPr>
          <p:nvPr/>
        </p:nvCxnSpPr>
        <p:spPr>
          <a:xfrm flipH="1">
            <a:off x="8010237" y="4855284"/>
            <a:ext cx="7724" cy="1810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42CCCFA2-9A2B-8B6D-03FE-C78F3D9AAAC2}"/>
              </a:ext>
            </a:extLst>
          </p:cNvPr>
          <p:cNvCxnSpPr>
            <a:stCxn id="15" idx="2"/>
          </p:cNvCxnSpPr>
          <p:nvPr/>
        </p:nvCxnSpPr>
        <p:spPr>
          <a:xfrm flipH="1">
            <a:off x="5648038" y="5530902"/>
            <a:ext cx="2362199" cy="341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84F68C92-50F6-459E-0F87-67E80AE08A9C}"/>
              </a:ext>
            </a:extLst>
          </p:cNvPr>
          <p:cNvCxnSpPr>
            <a:cxnSpLocks/>
            <a:stCxn id="15" idx="2"/>
            <a:endCxn id="17" idx="0"/>
          </p:cNvCxnSpPr>
          <p:nvPr/>
        </p:nvCxnSpPr>
        <p:spPr>
          <a:xfrm>
            <a:off x="8010237" y="5530902"/>
            <a:ext cx="3472363" cy="3516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9B73A45-63DB-A295-7ABA-D16086E98447}"/>
              </a:ext>
            </a:extLst>
          </p:cNvPr>
          <p:cNvCxnSpPr>
            <a:cxnSpLocks/>
            <a:stCxn id="14" idx="3"/>
          </p:cNvCxnSpPr>
          <p:nvPr/>
        </p:nvCxnSpPr>
        <p:spPr>
          <a:xfrm>
            <a:off x="10481155" y="4170171"/>
            <a:ext cx="417483" cy="274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5BFDC99-D6AF-0431-D5D5-934497258494}"/>
              </a:ext>
            </a:extLst>
          </p:cNvPr>
          <p:cNvCxnSpPr>
            <a:cxnSpLocks/>
          </p:cNvCxnSpPr>
          <p:nvPr/>
        </p:nvCxnSpPr>
        <p:spPr>
          <a:xfrm>
            <a:off x="5648038" y="7476941"/>
            <a:ext cx="0" cy="3163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4A12E6-318A-6858-E105-F7A8A50946D3}"/>
              </a:ext>
            </a:extLst>
          </p:cNvPr>
          <p:cNvSpPr/>
          <p:nvPr/>
        </p:nvSpPr>
        <p:spPr>
          <a:xfrm>
            <a:off x="725991" y="5918259"/>
            <a:ext cx="6316505" cy="15586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A4391"/>
                </a:solidFill>
                <a:latin typeface="Arial" panose="020B0604020202020204" pitchFamily="34" charset="0"/>
                <a:cs typeface="Arial" panose="020B0604020202020204" pitchFamily="34" charset="0"/>
              </a:rPr>
              <a:t>Youth Friendship Bench SA + SOC:</a:t>
            </a:r>
          </a:p>
          <a:p>
            <a:pPr algn="ctr"/>
            <a:r>
              <a:rPr lang="en-US" sz="2400" dirty="0">
                <a:solidFill>
                  <a:schemeClr val="tx1"/>
                </a:solidFill>
                <a:latin typeface="Arial" panose="020B0604020202020204" pitchFamily="34" charset="0"/>
                <a:cs typeface="Arial" panose="020B0604020202020204" pitchFamily="34" charset="0"/>
              </a:rPr>
              <a:t>Counseling at Enrollment, Week 2 (optional over phone), Week 4, Week 8 (optional over phone), and Week 12 </a:t>
            </a:r>
          </a:p>
        </p:txBody>
      </p:sp>
      <p:sp>
        <p:nvSpPr>
          <p:cNvPr id="44" name="Rectangle 43">
            <a:extLst>
              <a:ext uri="{FF2B5EF4-FFF2-40B4-BE49-F238E27FC236}">
                <a16:creationId xmlns:a16="http://schemas.microsoft.com/office/drawing/2014/main" id="{2D3914B4-9D9C-66C7-E1FC-9F1DBC67566D}"/>
              </a:ext>
            </a:extLst>
          </p:cNvPr>
          <p:cNvSpPr/>
          <p:nvPr/>
        </p:nvSpPr>
        <p:spPr>
          <a:xfrm>
            <a:off x="725991" y="5872139"/>
            <a:ext cx="6316503" cy="160480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Rectangle 44">
            <a:extLst>
              <a:ext uri="{FF2B5EF4-FFF2-40B4-BE49-F238E27FC236}">
                <a16:creationId xmlns:a16="http://schemas.microsoft.com/office/drawing/2014/main" id="{88392A43-7362-ADD8-36CC-2D1E39569912}"/>
              </a:ext>
            </a:extLst>
          </p:cNvPr>
          <p:cNvSpPr/>
          <p:nvPr/>
        </p:nvSpPr>
        <p:spPr>
          <a:xfrm>
            <a:off x="8467436" y="5831103"/>
            <a:ext cx="6098022" cy="160480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ectangle 45">
            <a:extLst>
              <a:ext uri="{FF2B5EF4-FFF2-40B4-BE49-F238E27FC236}">
                <a16:creationId xmlns:a16="http://schemas.microsoft.com/office/drawing/2014/main" id="{800F4ED5-F08D-25B1-8D42-901429ED451E}"/>
              </a:ext>
            </a:extLst>
          </p:cNvPr>
          <p:cNvSpPr/>
          <p:nvPr/>
        </p:nvSpPr>
        <p:spPr>
          <a:xfrm>
            <a:off x="2942263" y="7822432"/>
            <a:ext cx="10617802" cy="917501"/>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lang="en-US" sz="6000" dirty="0"/>
              <a:t>Statistical</a:t>
            </a:r>
            <a:r>
              <a:rPr lang="en-US" dirty="0"/>
              <a:t> </a:t>
            </a:r>
            <a:r>
              <a:rPr lang="en-US" sz="6000" dirty="0"/>
              <a:t>analysis</a:t>
            </a:r>
            <a:endParaRPr lang="en-US" dirty="0"/>
          </a:p>
        </p:txBody>
      </p:sp>
      <p:sp>
        <p:nvSpPr>
          <p:cNvPr id="13" name="Content Placeholder 2">
            <a:extLst>
              <a:ext uri="{FF2B5EF4-FFF2-40B4-BE49-F238E27FC236}">
                <a16:creationId xmlns:a16="http://schemas.microsoft.com/office/drawing/2014/main" id="{A16F64A4-434B-A438-0887-F05A9158C9FA}"/>
              </a:ext>
            </a:extLst>
          </p:cNvPr>
          <p:cNvSpPr txBox="1">
            <a:spLocks/>
          </p:cNvSpPr>
          <p:nvPr/>
        </p:nvSpPr>
        <p:spPr>
          <a:xfrm>
            <a:off x="757845" y="2546267"/>
            <a:ext cx="14272656" cy="53918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US" b="1" dirty="0">
                <a:latin typeface="Arial" panose="020B0604020202020204" pitchFamily="34" charset="0"/>
                <a:cs typeface="Arial" panose="020B0604020202020204" pitchFamily="34" charset="0"/>
              </a:rPr>
              <a:t>Co-primary outcomes, assessed at Week 12</a:t>
            </a:r>
            <a:r>
              <a:rPr lang="en-US" dirty="0">
                <a:latin typeface="Arial" panose="020B0604020202020204" pitchFamily="34" charset="0"/>
                <a:cs typeface="Arial" panose="020B0604020202020204" pitchFamily="34" charset="0"/>
              </a:rPr>
              <a:t>:</a:t>
            </a:r>
          </a:p>
          <a:p>
            <a:pPr lvl="1">
              <a:spcBef>
                <a:spcPts val="600"/>
              </a:spcBef>
              <a:spcAft>
                <a:spcPts val="600"/>
              </a:spcAft>
            </a:pPr>
            <a:r>
              <a:rPr lang="en-US" dirty="0">
                <a:latin typeface="Arial" panose="020B0604020202020204" pitchFamily="34" charset="0"/>
                <a:cs typeface="Arial" panose="020B0604020202020204" pitchFamily="34" charset="0"/>
              </a:rPr>
              <a:t>Proportion with </a:t>
            </a: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 adherence as measured by detected tenofovir (TFV) in urine using a urine point-of-care assay </a:t>
            </a:r>
          </a:p>
          <a:p>
            <a:pPr lvl="1">
              <a:spcBef>
                <a:spcPts val="600"/>
              </a:spcBef>
              <a:spcAft>
                <a:spcPts val="600"/>
              </a:spcAft>
            </a:pPr>
            <a:r>
              <a:rPr lang="en-US" dirty="0">
                <a:latin typeface="Arial" panose="020B0604020202020204" pitchFamily="34" charset="0"/>
                <a:cs typeface="Arial" panose="020B0604020202020204" pitchFamily="34" charset="0"/>
              </a:rPr>
              <a:t>Proportion with reduced symptoms of CMD as measured by SRQ-20 scores &lt;7</a:t>
            </a:r>
          </a:p>
          <a:p>
            <a:pPr>
              <a:spcBef>
                <a:spcPts val="600"/>
              </a:spcBef>
              <a:spcAft>
                <a:spcPts val="600"/>
              </a:spcAft>
            </a:pPr>
            <a:r>
              <a:rPr lang="en-US" b="1" dirty="0">
                <a:latin typeface="Arial" panose="020B0604020202020204" pitchFamily="34" charset="0"/>
                <a:cs typeface="Arial" panose="020B0604020202020204" pitchFamily="34" charset="0"/>
              </a:rPr>
              <a:t>Secondary outcomes: </a:t>
            </a:r>
          </a:p>
          <a:p>
            <a:pPr lvl="1">
              <a:spcBef>
                <a:spcPts val="600"/>
              </a:spcBef>
              <a:spcAft>
                <a:spcPts val="600"/>
              </a:spcAft>
            </a:pP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 adherence and CMD symptoms at Week 4</a:t>
            </a:r>
          </a:p>
          <a:p>
            <a:pPr lvl="1">
              <a:spcBef>
                <a:spcPts val="600"/>
              </a:spcBef>
              <a:spcAft>
                <a:spcPts val="600"/>
              </a:spcAft>
            </a:pPr>
            <a:r>
              <a:rPr lang="en-US" dirty="0">
                <a:latin typeface="Arial" panose="020B0604020202020204" pitchFamily="34" charset="0"/>
                <a:cs typeface="Arial" panose="020B0604020202020204" pitchFamily="34" charset="0"/>
              </a:rPr>
              <a:t>Acceptability, feasibility, appropriateness (in-depth interviews; AIM, FIM, and IAM 4-item Likert scales)</a:t>
            </a:r>
          </a:p>
          <a:p>
            <a:pPr>
              <a:spcBef>
                <a:spcPts val="600"/>
              </a:spcBef>
              <a:spcAft>
                <a:spcPts val="600"/>
              </a:spcAft>
            </a:pPr>
            <a:r>
              <a:rPr lang="en-US" b="1" dirty="0">
                <a:latin typeface="Arial" panose="020B0604020202020204" pitchFamily="34" charset="0"/>
                <a:cs typeface="Arial" panose="020B0604020202020204" pitchFamily="34" charset="0"/>
              </a:rPr>
              <a:t>Intent-to-treat analyses</a:t>
            </a:r>
          </a:p>
          <a:p>
            <a:pPr>
              <a:spcBef>
                <a:spcPts val="600"/>
              </a:spcBef>
              <a:spcAft>
                <a:spcPts val="600"/>
              </a:spcAft>
            </a:pPr>
            <a:r>
              <a:rPr lang="en-US" b="1" dirty="0">
                <a:latin typeface="Arial" panose="020B0604020202020204" pitchFamily="34" charset="0"/>
                <a:cs typeface="Arial" panose="020B0604020202020204" pitchFamily="34" charset="0"/>
              </a:rPr>
              <a:t>Poisson regression </a:t>
            </a:r>
            <a:r>
              <a:rPr lang="en-US" dirty="0">
                <a:latin typeface="Arial" panose="020B0604020202020204" pitchFamily="34" charset="0"/>
                <a:cs typeface="Arial" panose="020B0604020202020204" pitchFamily="34" charset="0"/>
              </a:rPr>
              <a:t>with a log-link and robust standard errors </a:t>
            </a:r>
          </a:p>
        </p:txBody>
      </p:sp>
      <p:sp>
        <p:nvSpPr>
          <p:cNvPr id="14" name="Content Placeholder 2">
            <a:extLst>
              <a:ext uri="{FF2B5EF4-FFF2-40B4-BE49-F238E27FC236}">
                <a16:creationId xmlns:a16="http://schemas.microsoft.com/office/drawing/2014/main" id="{878EDC6C-FBDE-CACD-0E6F-399A3350C91F}"/>
              </a:ext>
            </a:extLst>
          </p:cNvPr>
          <p:cNvSpPr txBox="1">
            <a:spLocks/>
          </p:cNvSpPr>
          <p:nvPr/>
        </p:nvSpPr>
        <p:spPr>
          <a:xfrm>
            <a:off x="9507194" y="8450695"/>
            <a:ext cx="5669976" cy="1321955"/>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latin typeface="Arial" panose="020B0604020202020204" pitchFamily="34" charset="0"/>
                <a:cs typeface="Arial" panose="020B0604020202020204" pitchFamily="34" charset="0"/>
              </a:rPr>
              <a:t>Weiner et al., </a:t>
            </a:r>
            <a:r>
              <a:rPr lang="en-US" sz="2000" i="1" dirty="0">
                <a:latin typeface="Arial" panose="020B0604020202020204" pitchFamily="34" charset="0"/>
                <a:cs typeface="Arial" panose="020B0604020202020204" pitchFamily="34" charset="0"/>
              </a:rPr>
              <a:t>Implement Sci</a:t>
            </a:r>
            <a:r>
              <a:rPr lang="en-US" sz="2000" dirty="0">
                <a:latin typeface="Arial" panose="020B0604020202020204" pitchFamily="34" charset="0"/>
                <a:cs typeface="Arial" panose="020B0604020202020204" pitchFamily="34" charset="0"/>
              </a:rPr>
              <a:t>, 2017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a:bodyPr>
          <a:lstStyle/>
          <a:p>
            <a:pPr algn="l"/>
            <a:r>
              <a:rPr lang="en-US" sz="6000" dirty="0"/>
              <a:t>Results</a:t>
            </a:r>
          </a:p>
        </p:txBody>
      </p:sp>
      <p:sp>
        <p:nvSpPr>
          <p:cNvPr id="30" name="Rectangle 29">
            <a:extLst>
              <a:ext uri="{FF2B5EF4-FFF2-40B4-BE49-F238E27FC236}">
                <a16:creationId xmlns:a16="http://schemas.microsoft.com/office/drawing/2014/main" id="{AC1A062D-3C8E-C82C-EBC0-FF3C12D07A2F}"/>
              </a:ext>
            </a:extLst>
          </p:cNvPr>
          <p:cNvSpPr/>
          <p:nvPr/>
        </p:nvSpPr>
        <p:spPr>
          <a:xfrm>
            <a:off x="5061882" y="2948619"/>
            <a:ext cx="3779520" cy="4509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222 screened</a:t>
            </a:r>
          </a:p>
        </p:txBody>
      </p:sp>
      <p:sp>
        <p:nvSpPr>
          <p:cNvPr id="31" name="Rectangle 30">
            <a:extLst>
              <a:ext uri="{FF2B5EF4-FFF2-40B4-BE49-F238E27FC236}">
                <a16:creationId xmlns:a16="http://schemas.microsoft.com/office/drawing/2014/main" id="{5DD09E13-95FA-7B38-E776-7C6CB64F1F31}"/>
              </a:ext>
            </a:extLst>
          </p:cNvPr>
          <p:cNvSpPr/>
          <p:nvPr/>
        </p:nvSpPr>
        <p:spPr>
          <a:xfrm>
            <a:off x="4667037" y="3904766"/>
            <a:ext cx="4574202" cy="4945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116 enrolled* and randomized</a:t>
            </a:r>
          </a:p>
        </p:txBody>
      </p:sp>
      <p:sp>
        <p:nvSpPr>
          <p:cNvPr id="32" name="Rectangle 31">
            <a:extLst>
              <a:ext uri="{FF2B5EF4-FFF2-40B4-BE49-F238E27FC236}">
                <a16:creationId xmlns:a16="http://schemas.microsoft.com/office/drawing/2014/main" id="{586B1898-6AAA-F60B-BECD-78E07D455315}"/>
              </a:ext>
            </a:extLst>
          </p:cNvPr>
          <p:cNvSpPr/>
          <p:nvPr/>
        </p:nvSpPr>
        <p:spPr>
          <a:xfrm>
            <a:off x="9696979" y="1081431"/>
            <a:ext cx="6663184" cy="352269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106 excluded, including:</a:t>
            </a:r>
          </a:p>
          <a:p>
            <a:pPr marL="285750"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44 with low SRQ-20 score</a:t>
            </a:r>
          </a:p>
          <a:p>
            <a:pPr marL="285750"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40 with unmanaged mental health disorders</a:t>
            </a:r>
          </a:p>
          <a:p>
            <a:pPr marL="285750"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7 with report of suicidal intent</a:t>
            </a:r>
          </a:p>
          <a:p>
            <a:pPr marL="285750"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1 aged 26 years or older</a:t>
            </a:r>
          </a:p>
          <a:p>
            <a:pPr marL="285750"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1 HIV positive </a:t>
            </a:r>
          </a:p>
          <a:p>
            <a:pPr marL="285750"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14 did not complete procedures or declined enrollment</a:t>
            </a:r>
          </a:p>
        </p:txBody>
      </p:sp>
      <p:sp>
        <p:nvSpPr>
          <p:cNvPr id="33" name="Rectangle 32">
            <a:extLst>
              <a:ext uri="{FF2B5EF4-FFF2-40B4-BE49-F238E27FC236}">
                <a16:creationId xmlns:a16="http://schemas.microsoft.com/office/drawing/2014/main" id="{D5536BB3-8A5E-1962-0E49-82A5848EE74B}"/>
              </a:ext>
            </a:extLst>
          </p:cNvPr>
          <p:cNvSpPr/>
          <p:nvPr/>
        </p:nvSpPr>
        <p:spPr>
          <a:xfrm>
            <a:off x="7408841" y="5277048"/>
            <a:ext cx="4114801" cy="704652"/>
          </a:xfrm>
          <a:prstGeom prst="rect">
            <a:avLst/>
          </a:prstGeom>
          <a:solidFill>
            <a:srgbClr val="8A43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58 assigned to SOC </a:t>
            </a:r>
          </a:p>
        </p:txBody>
      </p:sp>
      <p:cxnSp>
        <p:nvCxnSpPr>
          <p:cNvPr id="34" name="Straight Arrow Connector 33">
            <a:extLst>
              <a:ext uri="{FF2B5EF4-FFF2-40B4-BE49-F238E27FC236}">
                <a16:creationId xmlns:a16="http://schemas.microsoft.com/office/drawing/2014/main" id="{CB9783DF-A769-82FE-DCC0-915F09F27C86}"/>
              </a:ext>
            </a:extLst>
          </p:cNvPr>
          <p:cNvCxnSpPr>
            <a:cxnSpLocks/>
            <a:stCxn id="30" idx="2"/>
            <a:endCxn id="31" idx="0"/>
          </p:cNvCxnSpPr>
          <p:nvPr/>
        </p:nvCxnSpPr>
        <p:spPr>
          <a:xfrm>
            <a:off x="6951642" y="3399608"/>
            <a:ext cx="2496" cy="5051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E00899E7-B34B-F6AB-FECA-0AABF5058BCA}"/>
              </a:ext>
            </a:extLst>
          </p:cNvPr>
          <p:cNvCxnSpPr>
            <a:cxnSpLocks/>
            <a:stCxn id="31" idx="2"/>
          </p:cNvCxnSpPr>
          <p:nvPr/>
        </p:nvCxnSpPr>
        <p:spPr>
          <a:xfrm flipH="1">
            <a:off x="5095960" y="4399333"/>
            <a:ext cx="1858178" cy="886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3C3847F-8E74-44F2-04DC-D11A5DCA7E45}"/>
              </a:ext>
            </a:extLst>
          </p:cNvPr>
          <p:cNvCxnSpPr>
            <a:cxnSpLocks/>
            <a:stCxn id="31" idx="2"/>
            <a:endCxn id="33" idx="0"/>
          </p:cNvCxnSpPr>
          <p:nvPr/>
        </p:nvCxnSpPr>
        <p:spPr>
          <a:xfrm>
            <a:off x="6954138" y="4399333"/>
            <a:ext cx="2512104" cy="877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9B6F26D1-82FE-87DB-D62B-641C219D0F85}"/>
              </a:ext>
            </a:extLst>
          </p:cNvPr>
          <p:cNvCxnSpPr>
            <a:cxnSpLocks/>
            <a:stCxn id="31" idx="3"/>
          </p:cNvCxnSpPr>
          <p:nvPr/>
        </p:nvCxnSpPr>
        <p:spPr>
          <a:xfrm>
            <a:off x="9241239" y="4152050"/>
            <a:ext cx="4174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3DA6DF70-E740-34C1-96C5-2CFD02B63C8B}"/>
              </a:ext>
            </a:extLst>
          </p:cNvPr>
          <p:cNvCxnSpPr>
            <a:cxnSpLocks/>
          </p:cNvCxnSpPr>
          <p:nvPr/>
        </p:nvCxnSpPr>
        <p:spPr>
          <a:xfrm>
            <a:off x="4696123" y="5985709"/>
            <a:ext cx="0" cy="4357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B76C3307-72F7-33BE-F3C2-1CE19D6EEB79}"/>
              </a:ext>
            </a:extLst>
          </p:cNvPr>
          <p:cNvCxnSpPr/>
          <p:nvPr/>
        </p:nvCxnSpPr>
        <p:spPr>
          <a:xfrm>
            <a:off x="9505960" y="5925691"/>
            <a:ext cx="0" cy="486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DC685D28-3632-296B-0823-8A8337EF6FB0}"/>
              </a:ext>
            </a:extLst>
          </p:cNvPr>
          <p:cNvSpPr/>
          <p:nvPr/>
        </p:nvSpPr>
        <p:spPr>
          <a:xfrm>
            <a:off x="7408839" y="6411393"/>
            <a:ext cx="4114801" cy="715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Week 12 retention: 41 (71%) </a:t>
            </a:r>
          </a:p>
        </p:txBody>
      </p:sp>
      <p:sp>
        <p:nvSpPr>
          <p:cNvPr id="41" name="Rectangle 40">
            <a:extLst>
              <a:ext uri="{FF2B5EF4-FFF2-40B4-BE49-F238E27FC236}">
                <a16:creationId xmlns:a16="http://schemas.microsoft.com/office/drawing/2014/main" id="{F80D4E0A-94F2-B6AA-07B2-7443401495CF}"/>
              </a:ext>
            </a:extLst>
          </p:cNvPr>
          <p:cNvSpPr/>
          <p:nvPr/>
        </p:nvSpPr>
        <p:spPr>
          <a:xfrm>
            <a:off x="1883423" y="7514645"/>
            <a:ext cx="4870100" cy="12440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57 included in ITT analysis</a:t>
            </a:r>
          </a:p>
          <a:p>
            <a:pPr algn="ctr"/>
            <a:r>
              <a:rPr lang="en-US" sz="2400" dirty="0">
                <a:solidFill>
                  <a:schemeClr val="tx1"/>
                </a:solidFill>
                <a:latin typeface="Arial" panose="020B0604020202020204" pitchFamily="34" charset="0"/>
                <a:cs typeface="Arial" panose="020B0604020202020204" pitchFamily="34" charset="0"/>
              </a:rPr>
              <a:t>35 included in per-protocol analysis</a:t>
            </a:r>
          </a:p>
        </p:txBody>
      </p:sp>
      <p:sp>
        <p:nvSpPr>
          <p:cNvPr id="42" name="Rectangle 41">
            <a:extLst>
              <a:ext uri="{FF2B5EF4-FFF2-40B4-BE49-F238E27FC236}">
                <a16:creationId xmlns:a16="http://schemas.microsoft.com/office/drawing/2014/main" id="{8E7B1437-2267-6A3E-6391-54CED2B7FEAC}"/>
              </a:ext>
            </a:extLst>
          </p:cNvPr>
          <p:cNvSpPr/>
          <p:nvPr/>
        </p:nvSpPr>
        <p:spPr>
          <a:xfrm>
            <a:off x="7408839" y="7514645"/>
            <a:ext cx="4114801" cy="12440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58 included in ITT analysis</a:t>
            </a:r>
          </a:p>
          <a:p>
            <a:pPr algn="ctr"/>
            <a:r>
              <a:rPr lang="en-US" sz="2400" dirty="0">
                <a:solidFill>
                  <a:schemeClr val="tx1"/>
                </a:solidFill>
                <a:latin typeface="Arial" panose="020B0604020202020204" pitchFamily="34" charset="0"/>
                <a:cs typeface="Arial" panose="020B0604020202020204" pitchFamily="34" charset="0"/>
              </a:rPr>
              <a:t>48 included in per-protocol analysis</a:t>
            </a:r>
          </a:p>
        </p:txBody>
      </p:sp>
      <p:sp>
        <p:nvSpPr>
          <p:cNvPr id="43" name="Rectangle 42">
            <a:extLst>
              <a:ext uri="{FF2B5EF4-FFF2-40B4-BE49-F238E27FC236}">
                <a16:creationId xmlns:a16="http://schemas.microsoft.com/office/drawing/2014/main" id="{00AF44F9-4574-34C9-62FB-DE9725EFBDFC}"/>
              </a:ext>
            </a:extLst>
          </p:cNvPr>
          <p:cNvSpPr/>
          <p:nvPr/>
        </p:nvSpPr>
        <p:spPr>
          <a:xfrm>
            <a:off x="5061883" y="2958949"/>
            <a:ext cx="3779520" cy="432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Rectangle 43">
            <a:extLst>
              <a:ext uri="{FF2B5EF4-FFF2-40B4-BE49-F238E27FC236}">
                <a16:creationId xmlns:a16="http://schemas.microsoft.com/office/drawing/2014/main" id="{DB7E6FF6-51FE-7F87-56D5-8BAC42CF830A}"/>
              </a:ext>
            </a:extLst>
          </p:cNvPr>
          <p:cNvSpPr/>
          <p:nvPr/>
        </p:nvSpPr>
        <p:spPr>
          <a:xfrm>
            <a:off x="4664540" y="3899845"/>
            <a:ext cx="4574202" cy="483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Rectangle 45">
            <a:extLst>
              <a:ext uri="{FF2B5EF4-FFF2-40B4-BE49-F238E27FC236}">
                <a16:creationId xmlns:a16="http://schemas.microsoft.com/office/drawing/2014/main" id="{C61B1B44-453B-2725-E571-E9A3A10579E9}"/>
              </a:ext>
            </a:extLst>
          </p:cNvPr>
          <p:cNvSpPr/>
          <p:nvPr/>
        </p:nvSpPr>
        <p:spPr>
          <a:xfrm>
            <a:off x="7408841" y="5255318"/>
            <a:ext cx="4114799" cy="7303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a:extLst>
              <a:ext uri="{FF2B5EF4-FFF2-40B4-BE49-F238E27FC236}">
                <a16:creationId xmlns:a16="http://schemas.microsoft.com/office/drawing/2014/main" id="{7F3D019E-F3BE-7848-D571-7D9554E531A5}"/>
              </a:ext>
            </a:extLst>
          </p:cNvPr>
          <p:cNvSpPr/>
          <p:nvPr/>
        </p:nvSpPr>
        <p:spPr>
          <a:xfrm>
            <a:off x="1883423" y="6399693"/>
            <a:ext cx="4870096" cy="7303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A16B202-7F15-32A1-7F5C-33ED16BC0FD9}"/>
              </a:ext>
            </a:extLst>
          </p:cNvPr>
          <p:cNvSpPr/>
          <p:nvPr/>
        </p:nvSpPr>
        <p:spPr>
          <a:xfrm>
            <a:off x="1938694" y="5310914"/>
            <a:ext cx="4770107" cy="684327"/>
          </a:xfrm>
          <a:prstGeom prst="rect">
            <a:avLst/>
          </a:prstGeom>
          <a:solidFill>
            <a:srgbClr val="8A43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57 assigned to Youth Friendship Bench SA + SOC</a:t>
            </a:r>
          </a:p>
        </p:txBody>
      </p:sp>
      <p:sp>
        <p:nvSpPr>
          <p:cNvPr id="48" name="Rectangle 47">
            <a:extLst>
              <a:ext uri="{FF2B5EF4-FFF2-40B4-BE49-F238E27FC236}">
                <a16:creationId xmlns:a16="http://schemas.microsoft.com/office/drawing/2014/main" id="{F1F55178-1D6E-3E12-DAA6-19BC4CA180CE}"/>
              </a:ext>
            </a:extLst>
          </p:cNvPr>
          <p:cNvSpPr/>
          <p:nvPr/>
        </p:nvSpPr>
        <p:spPr>
          <a:xfrm>
            <a:off x="7408841" y="6399692"/>
            <a:ext cx="4114799" cy="7303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Rectangle 50">
            <a:extLst>
              <a:ext uri="{FF2B5EF4-FFF2-40B4-BE49-F238E27FC236}">
                <a16:creationId xmlns:a16="http://schemas.microsoft.com/office/drawing/2014/main" id="{0208A330-3BF1-6AAC-AC32-82B9DC247378}"/>
              </a:ext>
            </a:extLst>
          </p:cNvPr>
          <p:cNvSpPr/>
          <p:nvPr/>
        </p:nvSpPr>
        <p:spPr>
          <a:xfrm>
            <a:off x="1928141" y="6399692"/>
            <a:ext cx="4825378" cy="7150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Week 12 retention: 37 (65%) </a:t>
            </a:r>
          </a:p>
        </p:txBody>
      </p:sp>
      <p:sp>
        <p:nvSpPr>
          <p:cNvPr id="45" name="Rectangle 44">
            <a:extLst>
              <a:ext uri="{FF2B5EF4-FFF2-40B4-BE49-F238E27FC236}">
                <a16:creationId xmlns:a16="http://schemas.microsoft.com/office/drawing/2014/main" id="{92B5EE09-E488-AD00-8F75-3019E7575266}"/>
              </a:ext>
            </a:extLst>
          </p:cNvPr>
          <p:cNvSpPr/>
          <p:nvPr/>
        </p:nvSpPr>
        <p:spPr>
          <a:xfrm>
            <a:off x="1883422" y="5284960"/>
            <a:ext cx="4825379" cy="7303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4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46" grpId="0" animBg="1"/>
      <p:bldP spid="46" grpId="1" animBg="1"/>
      <p:bldP spid="47" grpId="0" animBg="1"/>
      <p:bldP spid="48" grpId="0" animBg="1"/>
      <p:bldP spid="45" grpId="0" animBg="1"/>
      <p:bldP spid="4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lang="en-US" sz="6000" dirty="0"/>
              <a:t>Participant</a:t>
            </a:r>
            <a:r>
              <a:rPr lang="en-US" dirty="0"/>
              <a:t> </a:t>
            </a:r>
            <a:r>
              <a:rPr lang="en-US" sz="6000" dirty="0"/>
              <a:t>characteristics</a:t>
            </a:r>
            <a:endParaRPr lang="en-US" dirty="0"/>
          </a:p>
        </p:txBody>
      </p:sp>
      <p:graphicFrame>
        <p:nvGraphicFramePr>
          <p:cNvPr id="16" name="Table 15">
            <a:extLst>
              <a:ext uri="{FF2B5EF4-FFF2-40B4-BE49-F238E27FC236}">
                <a16:creationId xmlns:a16="http://schemas.microsoft.com/office/drawing/2014/main" id="{D7F4AF28-D291-F48C-9895-BF74785968E1}"/>
              </a:ext>
            </a:extLst>
          </p:cNvPr>
          <p:cNvGraphicFramePr>
            <a:graphicFrameLocks noGrp="1"/>
          </p:cNvGraphicFramePr>
          <p:nvPr>
            <p:extLst>
              <p:ext uri="{D42A27DB-BD31-4B8C-83A1-F6EECF244321}">
                <p14:modId xmlns:p14="http://schemas.microsoft.com/office/powerpoint/2010/main" val="3403779339"/>
              </p:ext>
            </p:extLst>
          </p:nvPr>
        </p:nvGraphicFramePr>
        <p:xfrm>
          <a:off x="1683075" y="2603871"/>
          <a:ext cx="12814688" cy="5816225"/>
        </p:xfrm>
        <a:graphic>
          <a:graphicData uri="http://schemas.openxmlformats.org/drawingml/2006/table">
            <a:tbl>
              <a:tblPr firstRow="1" bandRow="1">
                <a:tableStyleId>{5A111915-BE36-4E01-A7E5-04B1672EAD32}</a:tableStyleId>
              </a:tblPr>
              <a:tblGrid>
                <a:gridCol w="7305932">
                  <a:extLst>
                    <a:ext uri="{9D8B030D-6E8A-4147-A177-3AD203B41FA5}">
                      <a16:colId xmlns:a16="http://schemas.microsoft.com/office/drawing/2014/main" val="3024601348"/>
                    </a:ext>
                  </a:extLst>
                </a:gridCol>
                <a:gridCol w="2831604">
                  <a:extLst>
                    <a:ext uri="{9D8B030D-6E8A-4147-A177-3AD203B41FA5}">
                      <a16:colId xmlns:a16="http://schemas.microsoft.com/office/drawing/2014/main" val="202931622"/>
                    </a:ext>
                  </a:extLst>
                </a:gridCol>
                <a:gridCol w="2677152">
                  <a:extLst>
                    <a:ext uri="{9D8B030D-6E8A-4147-A177-3AD203B41FA5}">
                      <a16:colId xmlns:a16="http://schemas.microsoft.com/office/drawing/2014/main" val="1621447781"/>
                    </a:ext>
                  </a:extLst>
                </a:gridCol>
              </a:tblGrid>
              <a:tr h="955523">
                <a:tc rowSpan="2">
                  <a:txBody>
                    <a:bodyPr/>
                    <a:lstStyle/>
                    <a:p>
                      <a:pPr algn="ctr"/>
                      <a:endParaRPr lang="en-US" sz="2000" dirty="0">
                        <a:latin typeface="Arial" panose="020B0604020202020204" pitchFamily="34" charset="0"/>
                        <a:cs typeface="Arial" panose="020B0604020202020204" pitchFamily="34" charset="0"/>
                      </a:endParaRP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A4391"/>
                    </a:solidFill>
                  </a:tcPr>
                </a:tc>
                <a:tc>
                  <a:txBody>
                    <a:bodyPr/>
                    <a:lstStyle/>
                    <a:p>
                      <a:pPr algn="ctr"/>
                      <a:r>
                        <a:rPr lang="en-US" sz="2000">
                          <a:latin typeface="Arial" panose="020B0604020202020204" pitchFamily="34" charset="0"/>
                          <a:cs typeface="Arial" panose="020B0604020202020204" pitchFamily="34" charset="0"/>
                        </a:rPr>
                        <a:t>Intervention </a:t>
                      </a:r>
                    </a:p>
                    <a:p>
                      <a:pPr algn="ctr"/>
                      <a:r>
                        <a:rPr lang="en-US" sz="2000">
                          <a:latin typeface="Arial" panose="020B0604020202020204" pitchFamily="34" charset="0"/>
                          <a:cs typeface="Arial" panose="020B0604020202020204" pitchFamily="34" charset="0"/>
                        </a:rPr>
                        <a:t>N=57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A4391"/>
                    </a:solidFill>
                  </a:tcPr>
                </a:tc>
                <a:tc>
                  <a:txBody>
                    <a:bodyPr/>
                    <a:lstStyle/>
                    <a:p>
                      <a:pPr algn="ctr"/>
                      <a:r>
                        <a:rPr lang="en-US" sz="2000">
                          <a:latin typeface="Arial" panose="020B0604020202020204" pitchFamily="34" charset="0"/>
                          <a:cs typeface="Arial" panose="020B0604020202020204" pitchFamily="34" charset="0"/>
                        </a:rPr>
                        <a:t>SOC</a:t>
                      </a:r>
                    </a:p>
                    <a:p>
                      <a:pPr algn="ctr"/>
                      <a:r>
                        <a:rPr lang="en-US" sz="2000">
                          <a:latin typeface="Arial" panose="020B0604020202020204" pitchFamily="34" charset="0"/>
                          <a:cs typeface="Arial" panose="020B0604020202020204" pitchFamily="34" charset="0"/>
                        </a:rPr>
                        <a:t>N=58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A4391"/>
                    </a:solidFill>
                  </a:tcPr>
                </a:tc>
                <a:extLst>
                  <a:ext uri="{0D108BD9-81ED-4DB2-BD59-A6C34878D82A}">
                    <a16:rowId xmlns:a16="http://schemas.microsoft.com/office/drawing/2014/main" val="3531337574"/>
                  </a:ext>
                </a:extLst>
              </a:tr>
              <a:tr h="540078">
                <a:tc vMerge="1">
                  <a:txBody>
                    <a:bodyPr/>
                    <a:lstStyle/>
                    <a:p>
                      <a:pPr algn="ctr"/>
                      <a:endParaRPr lang="en-US">
                        <a:latin typeface="Arial" panose="020B0604020202020204" pitchFamily="34" charset="0"/>
                        <a:cs typeface="Arial" panose="020B0604020202020204" pitchFamily="34" charset="0"/>
                      </a:endParaRP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A4391"/>
                    </a:solidFill>
                  </a:tcPr>
                </a:tc>
                <a:tc gridSpan="2">
                  <a:txBody>
                    <a:bodyPr/>
                    <a:lstStyle/>
                    <a:p>
                      <a:pPr algn="ctr"/>
                      <a:r>
                        <a:rPr lang="en-US" sz="2000" b="1">
                          <a:solidFill>
                            <a:schemeClr val="bg1"/>
                          </a:solidFill>
                          <a:latin typeface="Arial" panose="020B0604020202020204" pitchFamily="34" charset="0"/>
                          <a:cs typeface="Arial" panose="020B0604020202020204" pitchFamily="34" charset="0"/>
                        </a:rPr>
                        <a:t>N (%) or Median (IQR)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A4391"/>
                    </a:solidFill>
                  </a:tcPr>
                </a:tc>
                <a:tc hMerge="1">
                  <a:txBody>
                    <a:bodyPr/>
                    <a:lstStyle/>
                    <a:p>
                      <a:pPr algn="ctr"/>
                      <a:endParaRPr lang="en-US" sz="2000" b="1">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A4391"/>
                    </a:solidFill>
                  </a:tcPr>
                </a:tc>
                <a:extLst>
                  <a:ext uri="{0D108BD9-81ED-4DB2-BD59-A6C34878D82A}">
                    <a16:rowId xmlns:a16="http://schemas.microsoft.com/office/drawing/2014/main" val="4086238423"/>
                  </a:ext>
                </a:extLst>
              </a:tr>
              <a:tr h="540078">
                <a:tc>
                  <a:txBody>
                    <a:bodyPr/>
                    <a:lstStyle/>
                    <a:p>
                      <a:pPr algn="l"/>
                      <a:r>
                        <a:rPr lang="en-US" sz="2000" dirty="0">
                          <a:latin typeface="Arial" panose="020B0604020202020204" pitchFamily="34" charset="0"/>
                          <a:cs typeface="Arial" panose="020B0604020202020204" pitchFamily="34" charset="0"/>
                        </a:rPr>
                        <a:t>Age</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21 (19</a:t>
                      </a:r>
                      <a:r>
                        <a:rPr lang="en-US" sz="2000" baseline="0">
                          <a:latin typeface="Arial" panose="020B0604020202020204" pitchFamily="34" charset="0"/>
                          <a:cs typeface="Arial" panose="020B0604020202020204" pitchFamily="34" charset="0"/>
                        </a:rPr>
                        <a:t> – </a:t>
                      </a:r>
                      <a:r>
                        <a:rPr lang="en-US" sz="2000">
                          <a:latin typeface="Arial" panose="020B0604020202020204" pitchFamily="34" charset="0"/>
                          <a:cs typeface="Arial" panose="020B0604020202020204" pitchFamily="34"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21</a:t>
                      </a:r>
                      <a:r>
                        <a:rPr lang="en-US" sz="2000" baseline="0">
                          <a:latin typeface="Arial" panose="020B0604020202020204" pitchFamily="34" charset="0"/>
                          <a:cs typeface="Arial" panose="020B0604020202020204" pitchFamily="34" charset="0"/>
                        </a:rPr>
                        <a:t> (20 – 23)</a:t>
                      </a: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79431"/>
                  </a:ext>
                </a:extLst>
              </a:tr>
              <a:tr h="540078">
                <a:tc>
                  <a:txBody>
                    <a:bodyPr/>
                    <a:lstStyle/>
                    <a:p>
                      <a:pPr algn="l"/>
                      <a:r>
                        <a:rPr lang="en-US" sz="2000">
                          <a:latin typeface="Arial" panose="020B0604020202020204" pitchFamily="34" charset="0"/>
                          <a:cs typeface="Arial" panose="020B0604020202020204" pitchFamily="34" charset="0"/>
                        </a:rPr>
                        <a:t>Some college education</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21 (37%)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19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903081"/>
                  </a:ext>
                </a:extLst>
              </a:tr>
              <a:tr h="540078">
                <a:tc>
                  <a:txBody>
                    <a:bodyPr/>
                    <a:lstStyle/>
                    <a:p>
                      <a:pPr algn="l"/>
                      <a:r>
                        <a:rPr lang="en-US" sz="2000">
                          <a:latin typeface="Arial" panose="020B0604020202020204" pitchFamily="34" charset="0"/>
                          <a:cs typeface="Arial" panose="020B0604020202020204" pitchFamily="34" charset="0"/>
                        </a:rPr>
                        <a:t>SRQ-20 score for</a:t>
                      </a:r>
                      <a:r>
                        <a:rPr lang="en-US" sz="2000" baseline="0">
                          <a:latin typeface="Arial" panose="020B0604020202020204" pitchFamily="34" charset="0"/>
                          <a:cs typeface="Arial" panose="020B0604020202020204" pitchFamily="34" charset="0"/>
                        </a:rPr>
                        <a:t> depression symptoms</a:t>
                      </a:r>
                      <a:endParaRPr lang="en-US" sz="2000">
                        <a:latin typeface="Arial" panose="020B0604020202020204" pitchFamily="34" charset="0"/>
                        <a:cs typeface="Arial" panose="020B0604020202020204" pitchFamily="34" charset="0"/>
                      </a:endParaRP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9 (8</a:t>
                      </a:r>
                      <a:r>
                        <a:rPr lang="en-US" sz="2000" baseline="0">
                          <a:latin typeface="Arial" panose="020B0604020202020204" pitchFamily="34" charset="0"/>
                          <a:cs typeface="Arial" panose="020B0604020202020204" pitchFamily="34" charset="0"/>
                        </a:rPr>
                        <a:t> – </a:t>
                      </a:r>
                      <a:r>
                        <a:rPr lang="en-US" sz="200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8 (7</a:t>
                      </a:r>
                      <a:r>
                        <a:rPr lang="en-US" sz="2000" baseline="0">
                          <a:latin typeface="Arial" panose="020B0604020202020204" pitchFamily="34" charset="0"/>
                          <a:cs typeface="Arial" panose="020B0604020202020204" pitchFamily="34" charset="0"/>
                        </a:rPr>
                        <a:t> – </a:t>
                      </a:r>
                      <a:r>
                        <a:rPr lang="en-US" sz="200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790357"/>
                  </a:ext>
                </a:extLst>
              </a:tr>
              <a:tr h="540078">
                <a:tc>
                  <a:txBody>
                    <a:bodyPr/>
                    <a:lstStyle/>
                    <a:p>
                      <a:pPr algn="l"/>
                      <a:r>
                        <a:rPr lang="en-US" sz="2000">
                          <a:latin typeface="Arial" panose="020B0604020202020204" pitchFamily="34" charset="0"/>
                          <a:cs typeface="Arial" panose="020B0604020202020204" pitchFamily="34" charset="0"/>
                        </a:rPr>
                        <a:t>GAD-7 score for anxiety symptoms</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7 (5</a:t>
                      </a:r>
                      <a:r>
                        <a:rPr lang="en-US" sz="2000" baseline="0">
                          <a:latin typeface="Arial" panose="020B0604020202020204" pitchFamily="34" charset="0"/>
                          <a:cs typeface="Arial" panose="020B0604020202020204" pitchFamily="34" charset="0"/>
                        </a:rPr>
                        <a:t> – </a:t>
                      </a:r>
                      <a:r>
                        <a:rPr lang="en-US" sz="2000">
                          <a:latin typeface="Arial" panose="020B0604020202020204" pitchFamily="34" charset="0"/>
                          <a:cs typeface="Arial" panose="020B060402020202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6 (4</a:t>
                      </a:r>
                      <a:r>
                        <a:rPr lang="en-US" sz="2000" baseline="0">
                          <a:latin typeface="Arial" panose="020B0604020202020204" pitchFamily="34" charset="0"/>
                          <a:cs typeface="Arial" panose="020B0604020202020204" pitchFamily="34" charset="0"/>
                        </a:rPr>
                        <a:t> – </a:t>
                      </a:r>
                      <a:r>
                        <a:rPr lang="en-US" sz="200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2214917"/>
                  </a:ext>
                </a:extLst>
              </a:tr>
              <a:tr h="540078">
                <a:tc>
                  <a:txBody>
                    <a:bodyPr/>
                    <a:lstStyle/>
                    <a:p>
                      <a:pPr algn="l"/>
                      <a:r>
                        <a:rPr lang="en-US" sz="2000">
                          <a:latin typeface="Arial" panose="020B0604020202020204" pitchFamily="34" charset="0"/>
                          <a:cs typeface="Arial" panose="020B0604020202020204" pitchFamily="34" charset="0"/>
                        </a:rPr>
                        <a:t>Positive PC-PTSD</a:t>
                      </a:r>
                      <a:r>
                        <a:rPr lang="en-US" sz="2000" baseline="0">
                          <a:latin typeface="Arial" panose="020B0604020202020204" pitchFamily="34" charset="0"/>
                          <a:cs typeface="Arial" panose="020B0604020202020204" pitchFamily="34" charset="0"/>
                        </a:rPr>
                        <a:t> score for traumatic stress symptoms</a:t>
                      </a:r>
                      <a:endParaRPr lang="en-US" sz="2000">
                        <a:latin typeface="Arial" panose="020B0604020202020204" pitchFamily="34" charset="0"/>
                        <a:cs typeface="Arial" panose="020B0604020202020204" pitchFamily="34" charset="0"/>
                      </a:endParaRP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28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20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8525767"/>
                  </a:ext>
                </a:extLst>
              </a:tr>
              <a:tr h="540078">
                <a:tc>
                  <a:txBody>
                    <a:bodyPr/>
                    <a:lstStyle/>
                    <a:p>
                      <a:pPr algn="l"/>
                      <a:r>
                        <a:rPr lang="en-US" sz="2000">
                          <a:latin typeface="Arial" panose="020B0604020202020204" pitchFamily="34" charset="0"/>
                          <a:cs typeface="Arial" panose="020B0604020202020204" pitchFamily="34" charset="0"/>
                        </a:rPr>
                        <a:t>Gender-based violence</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44 (77%)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41 (71%)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00164"/>
                  </a:ext>
                </a:extLst>
              </a:tr>
              <a:tr h="540078">
                <a:tc>
                  <a:txBody>
                    <a:bodyPr/>
                    <a:lstStyle/>
                    <a:p>
                      <a:pPr algn="l"/>
                      <a:r>
                        <a:rPr lang="en-US" sz="2000">
                          <a:latin typeface="Arial" panose="020B0604020202020204" pitchFamily="34" charset="0"/>
                          <a:cs typeface="Arial" panose="020B0604020202020204" pitchFamily="34" charset="0"/>
                        </a:rPr>
                        <a:t>Sexual partner in last month</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37 (65%)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42 (72%)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3691023"/>
                  </a:ext>
                </a:extLst>
              </a:tr>
              <a:tr h="540078">
                <a:tc>
                  <a:txBody>
                    <a:bodyPr/>
                    <a:lstStyle/>
                    <a:p>
                      <a:pPr algn="l"/>
                      <a:r>
                        <a:rPr lang="en-US" sz="2000" dirty="0">
                          <a:latin typeface="Arial" panose="020B0604020202020204" pitchFamily="34" charset="0"/>
                          <a:cs typeface="Arial" panose="020B0604020202020204" pitchFamily="34" charset="0"/>
                        </a:rPr>
                        <a:t>Transactional sex in last month</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11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11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277505428"/>
                  </a:ext>
                </a:extLst>
              </a:tr>
            </a:tbl>
          </a:graphicData>
        </a:graphic>
      </p:graphicFrame>
      <p:sp>
        <p:nvSpPr>
          <p:cNvPr id="17" name="Rectangle 16">
            <a:extLst>
              <a:ext uri="{FF2B5EF4-FFF2-40B4-BE49-F238E27FC236}">
                <a16:creationId xmlns:a16="http://schemas.microsoft.com/office/drawing/2014/main" id="{597F446B-0F2C-11E3-A31C-AAD161CB8853}"/>
              </a:ext>
            </a:extLst>
          </p:cNvPr>
          <p:cNvSpPr/>
          <p:nvPr/>
        </p:nvSpPr>
        <p:spPr>
          <a:xfrm>
            <a:off x="1683074" y="4096738"/>
            <a:ext cx="12814688" cy="555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33412D-03FD-1F1D-479B-587CFA224893}"/>
              </a:ext>
            </a:extLst>
          </p:cNvPr>
          <p:cNvSpPr/>
          <p:nvPr/>
        </p:nvSpPr>
        <p:spPr>
          <a:xfrm>
            <a:off x="1671332" y="5195348"/>
            <a:ext cx="12814688" cy="5134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54FBEE-8004-0589-94A6-48DF3223F954}"/>
              </a:ext>
            </a:extLst>
          </p:cNvPr>
          <p:cNvSpPr/>
          <p:nvPr/>
        </p:nvSpPr>
        <p:spPr>
          <a:xfrm>
            <a:off x="1671331" y="6799617"/>
            <a:ext cx="12814688" cy="5134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F9C46C-1AB6-0E8C-F280-CC92A9D91E7D}"/>
              </a:ext>
            </a:extLst>
          </p:cNvPr>
          <p:cNvSpPr/>
          <p:nvPr/>
        </p:nvSpPr>
        <p:spPr>
          <a:xfrm>
            <a:off x="1683075" y="7368313"/>
            <a:ext cx="12814687" cy="4881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413</TotalTime>
  <Words>2266</Words>
  <Application>Microsoft Office PowerPoint</Application>
  <PresentationFormat>Custom</PresentationFormat>
  <Paragraphs>292</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Josefin Sans</vt:lpstr>
      <vt:lpstr>Calibri</vt:lpstr>
      <vt:lpstr>Aptos</vt:lpstr>
      <vt:lpstr>Montserrat Ultra-Bold</vt:lpstr>
      <vt:lpstr>Office Theme</vt:lpstr>
      <vt:lpstr>Combining HIV Prevention Options with Mental Health Service Delivery for Adolescent Girls (CHOMA)   Results of a Pilot Hybrid Effectiveness-Implementation Randomized Trial</vt:lpstr>
      <vt:lpstr>Background</vt:lpstr>
      <vt:lpstr>Mental health intervention</vt:lpstr>
      <vt:lpstr>Our goal was to evaluate preliminary effectiveness, acceptability, feasibility, and appropriateness of our “Youth Friendship Bench SA” intervention to address common mental disorders and PrEP adherence among young South African women</vt:lpstr>
      <vt:lpstr>Study setting and population</vt:lpstr>
      <vt:lpstr>Study Design</vt:lpstr>
      <vt:lpstr>Statistical analysis</vt:lpstr>
      <vt:lpstr>Results</vt:lpstr>
      <vt:lpstr>Participant characteristics</vt:lpstr>
      <vt:lpstr>Effect of the intervention on Mental Health</vt:lpstr>
      <vt:lpstr>Effect of the intervention on PrEP Adherence</vt:lpstr>
      <vt:lpstr>Intervention acceptability &amp; feasibility</vt:lpstr>
      <vt:lpstr>Conclusions and recommendations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Lisa Mills</dc:creator>
  <cp:lastModifiedBy>Lisa Mills</cp:lastModifiedBy>
  <cp:revision>10</cp:revision>
  <dcterms:created xsi:type="dcterms:W3CDTF">2006-08-16T00:00:00Z</dcterms:created>
  <dcterms:modified xsi:type="dcterms:W3CDTF">2024-08-27T11:18:19Z</dcterms:modified>
  <dc:identifier>DAGBbZIf2EI</dc:identifier>
</cp:coreProperties>
</file>