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1"/>
  </p:notesMasterIdLst>
  <p:sldIdLst>
    <p:sldId id="257" r:id="rId2"/>
    <p:sldId id="256" r:id="rId3"/>
    <p:sldId id="265" r:id="rId4"/>
    <p:sldId id="264" r:id="rId5"/>
    <p:sldId id="260" r:id="rId6"/>
    <p:sldId id="266" r:id="rId7"/>
    <p:sldId id="261" r:id="rId8"/>
    <p:sldId id="267" r:id="rId9"/>
    <p:sldId id="268" r:id="rId10"/>
  </p:sldIdLst>
  <p:sldSz cx="18288000" cy="10287000"/>
  <p:notesSz cx="6858000" cy="9144000"/>
  <p:embeddedFontLst>
    <p:embeddedFont>
      <p:font typeface="Calisto MT" panose="02040603050505030304" pitchFamily="18" charset="0"/>
      <p:regular r:id="rId12"/>
      <p:bold r:id="rId13"/>
      <p:italic r:id="rId14"/>
      <p:boldItalic r:id="rId15"/>
    </p:embeddedFont>
    <p:embeddedFont>
      <p:font typeface="Cambria Math" panose="02040503050406030204" pitchFamily="18" charset="0"/>
      <p:regular r:id="rId16"/>
    </p:embeddedFont>
    <p:embeddedFont>
      <p:font typeface="Josefin Sans" pitchFamily="2" charset="0"/>
      <p:regular r:id="rId17"/>
      <p:bold r:id="rId18"/>
    </p:embeddedFont>
    <p:embeddedFont>
      <p:font typeface="Montserrat Ultra-Bold" panose="020B0604020202020204" charset="0"/>
      <p:regular r:id="rId19"/>
      <p:bold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E2BCD1-8EA4-4758-B4E4-C82A5E05CA52}" v="36" dt="2024-08-20T19:00:40.9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52638" autoAdjust="0"/>
  </p:normalViewPr>
  <p:slideViewPr>
    <p:cSldViewPr>
      <p:cViewPr varScale="1">
        <p:scale>
          <a:sx n="39" d="100"/>
          <a:sy n="39" d="100"/>
        </p:scale>
        <p:origin x="2574"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mede, Lindiwe" userId="47efa599-29d0-412e-9c34-046c5b3e182d" providerId="ADAL" clId="{FDE2BCD1-8EA4-4758-B4E4-C82A5E05CA52}"/>
    <pc:docChg chg="undo custSel addSld delSld modSld sldOrd">
      <pc:chgData name="Gumede, Lindiwe" userId="47efa599-29d0-412e-9c34-046c5b3e182d" providerId="ADAL" clId="{FDE2BCD1-8EA4-4758-B4E4-C82A5E05CA52}" dt="2024-08-20T19:00:40.931" v="1152" actId="478"/>
      <pc:docMkLst>
        <pc:docMk/>
      </pc:docMkLst>
      <pc:sldChg chg="modSp mod">
        <pc:chgData name="Gumede, Lindiwe" userId="47efa599-29d0-412e-9c34-046c5b3e182d" providerId="ADAL" clId="{FDE2BCD1-8EA4-4758-B4E4-C82A5E05CA52}" dt="2024-08-20T18:54:21.600" v="901" actId="123"/>
        <pc:sldMkLst>
          <pc:docMk/>
          <pc:sldMk cId="0" sldId="256"/>
        </pc:sldMkLst>
        <pc:spChg chg="mod">
          <ac:chgData name="Gumede, Lindiwe" userId="47efa599-29d0-412e-9c34-046c5b3e182d" providerId="ADAL" clId="{FDE2BCD1-8EA4-4758-B4E4-C82A5E05CA52}" dt="2024-08-20T18:53:51.907" v="898" actId="2711"/>
          <ac:spMkLst>
            <pc:docMk/>
            <pc:sldMk cId="0" sldId="256"/>
            <ac:spMk id="11" creationId="{306F2A92-12BC-277D-D55C-4E68BD6641FD}"/>
          </ac:spMkLst>
        </pc:spChg>
        <pc:spChg chg="mod">
          <ac:chgData name="Gumede, Lindiwe" userId="47efa599-29d0-412e-9c34-046c5b3e182d" providerId="ADAL" clId="{FDE2BCD1-8EA4-4758-B4E4-C82A5E05CA52}" dt="2024-08-20T18:54:21.600" v="901" actId="123"/>
          <ac:spMkLst>
            <pc:docMk/>
            <pc:sldMk cId="0" sldId="256"/>
            <ac:spMk id="12" creationId="{26A4406C-3ECD-0A0C-2CC0-A2565277C341}"/>
          </ac:spMkLst>
        </pc:spChg>
      </pc:sldChg>
      <pc:sldChg chg="modSp mod">
        <pc:chgData name="Gumede, Lindiwe" userId="47efa599-29d0-412e-9c34-046c5b3e182d" providerId="ADAL" clId="{FDE2BCD1-8EA4-4758-B4E4-C82A5E05CA52}" dt="2024-08-20T18:53:36.356" v="897" actId="2711"/>
        <pc:sldMkLst>
          <pc:docMk/>
          <pc:sldMk cId="0" sldId="257"/>
        </pc:sldMkLst>
        <pc:spChg chg="mod">
          <ac:chgData name="Gumede, Lindiwe" userId="47efa599-29d0-412e-9c34-046c5b3e182d" providerId="ADAL" clId="{FDE2BCD1-8EA4-4758-B4E4-C82A5E05CA52}" dt="2024-08-20T18:53:25.676" v="896" actId="2711"/>
          <ac:spMkLst>
            <pc:docMk/>
            <pc:sldMk cId="0" sldId="257"/>
            <ac:spMk id="11" creationId="{ED3E32D4-2941-4187-1E23-42A1CE7EFAB7}"/>
          </ac:spMkLst>
        </pc:spChg>
        <pc:spChg chg="mod">
          <ac:chgData name="Gumede, Lindiwe" userId="47efa599-29d0-412e-9c34-046c5b3e182d" providerId="ADAL" clId="{FDE2BCD1-8EA4-4758-B4E4-C82A5E05CA52}" dt="2024-08-20T18:53:36.356" v="897" actId="2711"/>
          <ac:spMkLst>
            <pc:docMk/>
            <pc:sldMk cId="0" sldId="257"/>
            <ac:spMk id="12" creationId="{F1F19105-7E69-742F-8A31-59279A138F5E}"/>
          </ac:spMkLst>
        </pc:spChg>
      </pc:sldChg>
      <pc:sldChg chg="modSp new del mod">
        <pc:chgData name="Gumede, Lindiwe" userId="47efa599-29d0-412e-9c34-046c5b3e182d" providerId="ADAL" clId="{FDE2BCD1-8EA4-4758-B4E4-C82A5E05CA52}" dt="2024-08-20T17:28:26.869" v="37" actId="680"/>
        <pc:sldMkLst>
          <pc:docMk/>
          <pc:sldMk cId="2936258651" sldId="258"/>
        </pc:sldMkLst>
        <pc:spChg chg="mod">
          <ac:chgData name="Gumede, Lindiwe" userId="47efa599-29d0-412e-9c34-046c5b3e182d" providerId="ADAL" clId="{FDE2BCD1-8EA4-4758-B4E4-C82A5E05CA52}" dt="2024-08-20T17:28:26.040" v="36"/>
          <ac:spMkLst>
            <pc:docMk/>
            <pc:sldMk cId="2936258651" sldId="258"/>
            <ac:spMk id="3" creationId="{C777F7CB-1B8A-7169-E87A-4AAF1BECD093}"/>
          </ac:spMkLst>
        </pc:spChg>
      </pc:sldChg>
      <pc:sldChg chg="del">
        <pc:chgData name="Gumede, Lindiwe" userId="47efa599-29d0-412e-9c34-046c5b3e182d" providerId="ADAL" clId="{FDE2BCD1-8EA4-4758-B4E4-C82A5E05CA52}" dt="2024-08-20T17:32:15.896" v="79" actId="47"/>
        <pc:sldMkLst>
          <pc:docMk/>
          <pc:sldMk cId="2995433238" sldId="258"/>
        </pc:sldMkLst>
      </pc:sldChg>
      <pc:sldChg chg="modSp del mod">
        <pc:chgData name="Gumede, Lindiwe" userId="47efa599-29d0-412e-9c34-046c5b3e182d" providerId="ADAL" clId="{FDE2BCD1-8EA4-4758-B4E4-C82A5E05CA52}" dt="2024-08-20T17:32:18.427" v="80" actId="47"/>
        <pc:sldMkLst>
          <pc:docMk/>
          <pc:sldMk cId="3379345356" sldId="259"/>
        </pc:sldMkLst>
        <pc:spChg chg="mod">
          <ac:chgData name="Gumede, Lindiwe" userId="47efa599-29d0-412e-9c34-046c5b3e182d" providerId="ADAL" clId="{FDE2BCD1-8EA4-4758-B4E4-C82A5E05CA52}" dt="2024-08-20T17:29:06.810" v="50" actId="20577"/>
          <ac:spMkLst>
            <pc:docMk/>
            <pc:sldMk cId="3379345356" sldId="259"/>
            <ac:spMk id="11" creationId="{306F2A92-12BC-277D-D55C-4E68BD6641FD}"/>
          </ac:spMkLst>
        </pc:spChg>
      </pc:sldChg>
      <pc:sldChg chg="modSp mod modNotesTx">
        <pc:chgData name="Gumede, Lindiwe" userId="47efa599-29d0-412e-9c34-046c5b3e182d" providerId="ADAL" clId="{FDE2BCD1-8EA4-4758-B4E4-C82A5E05CA52}" dt="2024-08-20T18:56:30.167" v="917" actId="1076"/>
        <pc:sldMkLst>
          <pc:docMk/>
          <pc:sldMk cId="1414578301" sldId="260"/>
        </pc:sldMkLst>
        <pc:spChg chg="mod">
          <ac:chgData name="Gumede, Lindiwe" userId="47efa599-29d0-412e-9c34-046c5b3e182d" providerId="ADAL" clId="{FDE2BCD1-8EA4-4758-B4E4-C82A5E05CA52}" dt="2024-08-20T18:56:26.173" v="916" actId="1076"/>
          <ac:spMkLst>
            <pc:docMk/>
            <pc:sldMk cId="1414578301" sldId="260"/>
            <ac:spMk id="11" creationId="{306F2A92-12BC-277D-D55C-4E68BD6641FD}"/>
          </ac:spMkLst>
        </pc:spChg>
        <pc:spChg chg="mod">
          <ac:chgData name="Gumede, Lindiwe" userId="47efa599-29d0-412e-9c34-046c5b3e182d" providerId="ADAL" clId="{FDE2BCD1-8EA4-4758-B4E4-C82A5E05CA52}" dt="2024-08-20T18:56:30.167" v="917" actId="1076"/>
          <ac:spMkLst>
            <pc:docMk/>
            <pc:sldMk cId="1414578301" sldId="260"/>
            <ac:spMk id="12" creationId="{26A4406C-3ECD-0A0C-2CC0-A2565277C341}"/>
          </ac:spMkLst>
        </pc:spChg>
      </pc:sldChg>
      <pc:sldChg chg="addSp delSp modSp mod modNotesTx">
        <pc:chgData name="Gumede, Lindiwe" userId="47efa599-29d0-412e-9c34-046c5b3e182d" providerId="ADAL" clId="{FDE2BCD1-8EA4-4758-B4E4-C82A5E05CA52}" dt="2024-08-20T18:58:08.346" v="927" actId="2711"/>
        <pc:sldMkLst>
          <pc:docMk/>
          <pc:sldMk cId="830397436" sldId="261"/>
        </pc:sldMkLst>
        <pc:spChg chg="mod">
          <ac:chgData name="Gumede, Lindiwe" userId="47efa599-29d0-412e-9c34-046c5b3e182d" providerId="ADAL" clId="{FDE2BCD1-8EA4-4758-B4E4-C82A5E05CA52}" dt="2024-08-20T18:58:08.346" v="927" actId="2711"/>
          <ac:spMkLst>
            <pc:docMk/>
            <pc:sldMk cId="830397436" sldId="261"/>
            <ac:spMk id="11" creationId="{306F2A92-12BC-277D-D55C-4E68BD6641FD}"/>
          </ac:spMkLst>
        </pc:spChg>
        <pc:spChg chg="del mod">
          <ac:chgData name="Gumede, Lindiwe" userId="47efa599-29d0-412e-9c34-046c5b3e182d" providerId="ADAL" clId="{FDE2BCD1-8EA4-4758-B4E4-C82A5E05CA52}" dt="2024-08-20T17:39:35.363" v="168"/>
          <ac:spMkLst>
            <pc:docMk/>
            <pc:sldMk cId="830397436" sldId="261"/>
            <ac:spMk id="12" creationId="{26A4406C-3ECD-0A0C-2CC0-A2565277C341}"/>
          </ac:spMkLst>
        </pc:spChg>
        <pc:graphicFrameChg chg="add mod modGraphic">
          <ac:chgData name="Gumede, Lindiwe" userId="47efa599-29d0-412e-9c34-046c5b3e182d" providerId="ADAL" clId="{FDE2BCD1-8EA4-4758-B4E4-C82A5E05CA52}" dt="2024-08-20T17:41:33.134" v="191" actId="14100"/>
          <ac:graphicFrameMkLst>
            <pc:docMk/>
            <pc:sldMk cId="830397436" sldId="261"/>
            <ac:graphicFrameMk id="13" creationId="{3D7C70C6-E38E-B4F0-646A-00A7E27CC83F}"/>
          </ac:graphicFrameMkLst>
        </pc:graphicFrameChg>
      </pc:sldChg>
      <pc:sldChg chg="new del">
        <pc:chgData name="Gumede, Lindiwe" userId="47efa599-29d0-412e-9c34-046c5b3e182d" providerId="ADAL" clId="{FDE2BCD1-8EA4-4758-B4E4-C82A5E05CA52}" dt="2024-08-20T17:42:28.831" v="192" actId="47"/>
        <pc:sldMkLst>
          <pc:docMk/>
          <pc:sldMk cId="2939509866" sldId="262"/>
        </pc:sldMkLst>
      </pc:sldChg>
      <pc:sldChg chg="new del">
        <pc:chgData name="Gumede, Lindiwe" userId="47efa599-29d0-412e-9c34-046c5b3e182d" providerId="ADAL" clId="{FDE2BCD1-8EA4-4758-B4E4-C82A5E05CA52}" dt="2024-08-20T17:42:31.223" v="193" actId="47"/>
        <pc:sldMkLst>
          <pc:docMk/>
          <pc:sldMk cId="909169256" sldId="263"/>
        </pc:sldMkLst>
      </pc:sldChg>
      <pc:sldChg chg="modSp add mod modNotesTx">
        <pc:chgData name="Gumede, Lindiwe" userId="47efa599-29d0-412e-9c34-046c5b3e182d" providerId="ADAL" clId="{FDE2BCD1-8EA4-4758-B4E4-C82A5E05CA52}" dt="2024-08-20T18:55:37.755" v="911" actId="1076"/>
        <pc:sldMkLst>
          <pc:docMk/>
          <pc:sldMk cId="2804451090" sldId="264"/>
        </pc:sldMkLst>
        <pc:spChg chg="mod">
          <ac:chgData name="Gumede, Lindiwe" userId="47efa599-29d0-412e-9c34-046c5b3e182d" providerId="ADAL" clId="{FDE2BCD1-8EA4-4758-B4E4-C82A5E05CA52}" dt="2024-08-20T18:55:32.226" v="910" actId="1076"/>
          <ac:spMkLst>
            <pc:docMk/>
            <pc:sldMk cId="2804451090" sldId="264"/>
            <ac:spMk id="11" creationId="{306F2A92-12BC-277D-D55C-4E68BD6641FD}"/>
          </ac:spMkLst>
        </pc:spChg>
        <pc:spChg chg="mod">
          <ac:chgData name="Gumede, Lindiwe" userId="47efa599-29d0-412e-9c34-046c5b3e182d" providerId="ADAL" clId="{FDE2BCD1-8EA4-4758-B4E4-C82A5E05CA52}" dt="2024-08-20T18:55:37.755" v="911" actId="1076"/>
          <ac:spMkLst>
            <pc:docMk/>
            <pc:sldMk cId="2804451090" sldId="264"/>
            <ac:spMk id="12" creationId="{26A4406C-3ECD-0A0C-2CC0-A2565277C341}"/>
          </ac:spMkLst>
        </pc:spChg>
      </pc:sldChg>
      <pc:sldChg chg="addSp delSp modSp add mod">
        <pc:chgData name="Gumede, Lindiwe" userId="47efa599-29d0-412e-9c34-046c5b3e182d" providerId="ADAL" clId="{FDE2BCD1-8EA4-4758-B4E4-C82A5E05CA52}" dt="2024-08-20T19:00:40.931" v="1152" actId="478"/>
        <pc:sldMkLst>
          <pc:docMk/>
          <pc:sldMk cId="1864495828" sldId="265"/>
        </pc:sldMkLst>
        <pc:spChg chg="mod">
          <ac:chgData name="Gumede, Lindiwe" userId="47efa599-29d0-412e-9c34-046c5b3e182d" providerId="ADAL" clId="{FDE2BCD1-8EA4-4758-B4E4-C82A5E05CA52}" dt="2024-08-20T18:54:36.069" v="902" actId="2711"/>
          <ac:spMkLst>
            <pc:docMk/>
            <pc:sldMk cId="1864495828" sldId="265"/>
            <ac:spMk id="11" creationId="{306F2A92-12BC-277D-D55C-4E68BD6641FD}"/>
          </ac:spMkLst>
        </pc:spChg>
        <pc:spChg chg="del mod">
          <ac:chgData name="Gumede, Lindiwe" userId="47efa599-29d0-412e-9c34-046c5b3e182d" providerId="ADAL" clId="{FDE2BCD1-8EA4-4758-B4E4-C82A5E05CA52}" dt="2024-08-20T17:29:52.896" v="55"/>
          <ac:spMkLst>
            <pc:docMk/>
            <pc:sldMk cId="1864495828" sldId="265"/>
            <ac:spMk id="12" creationId="{26A4406C-3ECD-0A0C-2CC0-A2565277C341}"/>
          </ac:spMkLst>
        </pc:spChg>
        <pc:spChg chg="add del mod">
          <ac:chgData name="Gumede, Lindiwe" userId="47efa599-29d0-412e-9c34-046c5b3e182d" providerId="ADAL" clId="{FDE2BCD1-8EA4-4758-B4E4-C82A5E05CA52}" dt="2024-08-20T19:00:40.931" v="1152" actId="478"/>
          <ac:spMkLst>
            <pc:docMk/>
            <pc:sldMk cId="1864495828" sldId="265"/>
            <ac:spMk id="13" creationId="{F420471A-F87B-75A7-AB80-0503C07F20F6}"/>
          </ac:spMkLst>
        </pc:spChg>
        <pc:spChg chg="add mod">
          <ac:chgData name="Gumede, Lindiwe" userId="47efa599-29d0-412e-9c34-046c5b3e182d" providerId="ADAL" clId="{FDE2BCD1-8EA4-4758-B4E4-C82A5E05CA52}" dt="2024-08-20T18:54:50.533" v="904" actId="2711"/>
          <ac:spMkLst>
            <pc:docMk/>
            <pc:sldMk cId="1864495828" sldId="265"/>
            <ac:spMk id="14" creationId="{B7AC0B25-762C-5867-3BD5-AA410D2D4AB5}"/>
          </ac:spMkLst>
        </pc:spChg>
      </pc:sldChg>
      <pc:sldChg chg="addSp delSp modSp mod ord">
        <pc:chgData name="Gumede, Lindiwe" userId="47efa599-29d0-412e-9c34-046c5b3e182d" providerId="ADAL" clId="{FDE2BCD1-8EA4-4758-B4E4-C82A5E05CA52}" dt="2024-08-20T18:57:46.408" v="926" actId="1076"/>
        <pc:sldMkLst>
          <pc:docMk/>
          <pc:sldMk cId="1245730874" sldId="266"/>
        </pc:sldMkLst>
        <pc:spChg chg="mod">
          <ac:chgData name="Gumede, Lindiwe" userId="47efa599-29d0-412e-9c34-046c5b3e182d" providerId="ADAL" clId="{FDE2BCD1-8EA4-4758-B4E4-C82A5E05CA52}" dt="2024-08-20T18:57:00.601" v="919" actId="1076"/>
          <ac:spMkLst>
            <pc:docMk/>
            <pc:sldMk cId="1245730874" sldId="266"/>
            <ac:spMk id="11" creationId="{306F2A92-12BC-277D-D55C-4E68BD6641FD}"/>
          </ac:spMkLst>
        </pc:spChg>
        <pc:spChg chg="mod">
          <ac:chgData name="Gumede, Lindiwe" userId="47efa599-29d0-412e-9c34-046c5b3e182d" providerId="ADAL" clId="{FDE2BCD1-8EA4-4758-B4E4-C82A5E05CA52}" dt="2024-08-20T18:57:46.408" v="926" actId="1076"/>
          <ac:spMkLst>
            <pc:docMk/>
            <pc:sldMk cId="1245730874" sldId="266"/>
            <ac:spMk id="12" creationId="{26A4406C-3ECD-0A0C-2CC0-A2565277C341}"/>
          </ac:spMkLst>
        </pc:spChg>
        <pc:spChg chg="add del mod">
          <ac:chgData name="Gumede, Lindiwe" userId="47efa599-29d0-412e-9c34-046c5b3e182d" providerId="ADAL" clId="{FDE2BCD1-8EA4-4758-B4E4-C82A5E05CA52}" dt="2024-08-20T18:10:12.646" v="522" actId="478"/>
          <ac:spMkLst>
            <pc:docMk/>
            <pc:sldMk cId="1245730874" sldId="266"/>
            <ac:spMk id="13" creationId="{8EB82DD9-77BC-10ED-EA2E-FE8959E7B6C2}"/>
          </ac:spMkLst>
        </pc:spChg>
        <pc:spChg chg="add mod">
          <ac:chgData name="Gumede, Lindiwe" userId="47efa599-29d0-412e-9c34-046c5b3e182d" providerId="ADAL" clId="{FDE2BCD1-8EA4-4758-B4E4-C82A5E05CA52}" dt="2024-08-20T17:45:34.971" v="213"/>
          <ac:spMkLst>
            <pc:docMk/>
            <pc:sldMk cId="1245730874" sldId="266"/>
            <ac:spMk id="14" creationId="{F9D6CAE1-857B-6BCB-E345-0BFA627E8E57}"/>
          </ac:spMkLst>
        </pc:spChg>
        <pc:spChg chg="add mod">
          <ac:chgData name="Gumede, Lindiwe" userId="47efa599-29d0-412e-9c34-046c5b3e182d" providerId="ADAL" clId="{FDE2BCD1-8EA4-4758-B4E4-C82A5E05CA52}" dt="2024-08-20T17:45:34.061" v="212"/>
          <ac:spMkLst>
            <pc:docMk/>
            <pc:sldMk cId="1245730874" sldId="266"/>
            <ac:spMk id="15" creationId="{05327C0F-A20F-0D09-5B39-9D93A067BCE1}"/>
          </ac:spMkLst>
        </pc:spChg>
        <pc:spChg chg="add mod">
          <ac:chgData name="Gumede, Lindiwe" userId="47efa599-29d0-412e-9c34-046c5b3e182d" providerId="ADAL" clId="{FDE2BCD1-8EA4-4758-B4E4-C82A5E05CA52}" dt="2024-08-20T17:45:32.867" v="210"/>
          <ac:spMkLst>
            <pc:docMk/>
            <pc:sldMk cId="1245730874" sldId="266"/>
            <ac:spMk id="16" creationId="{AFDE9CCD-6692-9217-64C8-911C9889CAA9}"/>
          </ac:spMkLst>
        </pc:spChg>
      </pc:sldChg>
      <pc:sldChg chg="modSp mod ord">
        <pc:chgData name="Gumede, Lindiwe" userId="47efa599-29d0-412e-9c34-046c5b3e182d" providerId="ADAL" clId="{FDE2BCD1-8EA4-4758-B4E4-C82A5E05CA52}" dt="2024-08-20T18:58:53.341" v="930" actId="123"/>
        <pc:sldMkLst>
          <pc:docMk/>
          <pc:sldMk cId="158856436" sldId="267"/>
        </pc:sldMkLst>
        <pc:spChg chg="mod">
          <ac:chgData name="Gumede, Lindiwe" userId="47efa599-29d0-412e-9c34-046c5b3e182d" providerId="ADAL" clId="{FDE2BCD1-8EA4-4758-B4E4-C82A5E05CA52}" dt="2024-08-20T18:58:41.792" v="928" actId="2711"/>
          <ac:spMkLst>
            <pc:docMk/>
            <pc:sldMk cId="158856436" sldId="267"/>
            <ac:spMk id="11" creationId="{306F2A92-12BC-277D-D55C-4E68BD6641FD}"/>
          </ac:spMkLst>
        </pc:spChg>
        <pc:spChg chg="mod">
          <ac:chgData name="Gumede, Lindiwe" userId="47efa599-29d0-412e-9c34-046c5b3e182d" providerId="ADAL" clId="{FDE2BCD1-8EA4-4758-B4E4-C82A5E05CA52}" dt="2024-08-20T18:58:53.341" v="930" actId="123"/>
          <ac:spMkLst>
            <pc:docMk/>
            <pc:sldMk cId="158856436" sldId="267"/>
            <ac:spMk id="12" creationId="{26A4406C-3ECD-0A0C-2CC0-A2565277C341}"/>
          </ac:spMkLst>
        </pc:spChg>
      </pc:sldChg>
      <pc:sldChg chg="new del">
        <pc:chgData name="Gumede, Lindiwe" userId="47efa599-29d0-412e-9c34-046c5b3e182d" providerId="ADAL" clId="{FDE2BCD1-8EA4-4758-B4E4-C82A5E05CA52}" dt="2024-08-20T17:55:51.101" v="332" actId="680"/>
        <pc:sldMkLst>
          <pc:docMk/>
          <pc:sldMk cId="880260384" sldId="268"/>
        </pc:sldMkLst>
      </pc:sldChg>
      <pc:sldChg chg="modSp new mod">
        <pc:chgData name="Gumede, Lindiwe" userId="47efa599-29d0-412e-9c34-046c5b3e182d" providerId="ADAL" clId="{FDE2BCD1-8EA4-4758-B4E4-C82A5E05CA52}" dt="2024-08-20T18:59:19.870" v="934" actId="1076"/>
        <pc:sldMkLst>
          <pc:docMk/>
          <pc:sldMk cId="3545348862" sldId="268"/>
        </pc:sldMkLst>
        <pc:spChg chg="mod">
          <ac:chgData name="Gumede, Lindiwe" userId="47efa599-29d0-412e-9c34-046c5b3e182d" providerId="ADAL" clId="{FDE2BCD1-8EA4-4758-B4E4-C82A5E05CA52}" dt="2024-08-20T18:59:06.974" v="931" actId="2711"/>
          <ac:spMkLst>
            <pc:docMk/>
            <pc:sldMk cId="3545348862" sldId="268"/>
            <ac:spMk id="2" creationId="{27C1498B-F059-B1CB-4DE1-60A82EC072B8}"/>
          </ac:spMkLst>
        </pc:spChg>
        <pc:spChg chg="mod">
          <ac:chgData name="Gumede, Lindiwe" userId="47efa599-29d0-412e-9c34-046c5b3e182d" providerId="ADAL" clId="{FDE2BCD1-8EA4-4758-B4E4-C82A5E05CA52}" dt="2024-08-20T18:59:19.870" v="934" actId="1076"/>
          <ac:spMkLst>
            <pc:docMk/>
            <pc:sldMk cId="3545348862" sldId="268"/>
            <ac:spMk id="3" creationId="{F335EA98-5653-F2A9-011E-8E2DC269E61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3454ED-D70E-413E-A994-F0B500754AC2}" type="datetimeFigureOut">
              <a:rPr lang="en-ZA" smtClean="0"/>
              <a:t>2024/08/20</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97786F-4BA2-47A7-96FC-395F967A524A}" type="slidenum">
              <a:rPr lang="en-ZA" smtClean="0"/>
              <a:t>‹#›</a:t>
            </a:fld>
            <a:endParaRPr lang="en-ZA"/>
          </a:p>
        </p:txBody>
      </p:sp>
    </p:spTree>
    <p:extLst>
      <p:ext uri="{BB962C8B-B14F-4D97-AF65-F5344CB8AC3E}">
        <p14:creationId xmlns:p14="http://schemas.microsoft.com/office/powerpoint/2010/main" val="1587817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7497786F-4BA2-47A7-96FC-395F967A524A}" type="slidenum">
              <a:rPr lang="en-ZA" smtClean="0"/>
              <a:t>1</a:t>
            </a:fld>
            <a:endParaRPr lang="en-ZA"/>
          </a:p>
        </p:txBody>
      </p:sp>
    </p:spTree>
    <p:extLst>
      <p:ext uri="{BB962C8B-B14F-4D97-AF65-F5344CB8AC3E}">
        <p14:creationId xmlns:p14="http://schemas.microsoft.com/office/powerpoint/2010/main" val="3340635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The selected hospitals included two large district hospitals and three medium district hospitals, namely: Germiston Hospital (Bertha </a:t>
            </a:r>
            <a:r>
              <a:rPr lang="en-ZA" dirty="0" err="1"/>
              <a:t>Gxowa</a:t>
            </a:r>
            <a:r>
              <a:rPr lang="en-ZA" dirty="0"/>
              <a:t>) situated</a:t>
            </a:r>
            <a:r>
              <a:rPr lang="en-ZA" b="1" dirty="0"/>
              <a:t> (refused permission) replaced by </a:t>
            </a:r>
            <a:r>
              <a:rPr lang="en-ZA" b="1" dirty="0" err="1"/>
              <a:t>Thelle</a:t>
            </a:r>
            <a:r>
              <a:rPr lang="en-ZA" b="1" dirty="0"/>
              <a:t> </a:t>
            </a:r>
            <a:r>
              <a:rPr lang="en-ZA" b="1" dirty="0" err="1"/>
              <a:t>Mogoerane</a:t>
            </a:r>
            <a:r>
              <a:rPr lang="en-ZA" b="1" dirty="0"/>
              <a:t> </a:t>
            </a:r>
            <a:r>
              <a:rPr lang="en-ZA" dirty="0"/>
              <a:t>in Ekurhuleni Metropolitan; Jabulani Hospital (Bheki Mlangeni)l; South Rand Hospital situated in the City of Johannesburg Metropolitan District; Tshwane District Hospital District </a:t>
            </a:r>
            <a:r>
              <a:rPr lang="en-ZA" b="1" dirty="0"/>
              <a:t>(refused permission) </a:t>
            </a:r>
            <a:r>
              <a:rPr lang="en-ZA" dirty="0"/>
              <a:t>and Jubilee Hospital situated in the Tshwane Metropolitan District.</a:t>
            </a:r>
          </a:p>
          <a:p>
            <a:r>
              <a:rPr lang="en-GB" sz="1800" dirty="0">
                <a:effectLst/>
                <a:latin typeface="Arial" panose="020B0604020202020204" pitchFamily="34" charset="0"/>
                <a:ea typeface="Calibri" panose="020F0502020204030204" pitchFamily="34" charset="0"/>
              </a:rPr>
              <a:t>A Communication Privacy Management (CPM) Theory will be used to guide this study. According to </a:t>
            </a:r>
            <a:r>
              <a:rPr lang="en-GB" sz="1800" dirty="0" err="1">
                <a:effectLst/>
                <a:latin typeface="Arial" panose="020B0604020202020204" pitchFamily="34" charset="0"/>
                <a:ea typeface="Calibri" panose="020F0502020204030204" pitchFamily="34" charset="0"/>
              </a:rPr>
              <a:t>Masaviru</a:t>
            </a:r>
            <a:r>
              <a:rPr lang="en-GB" sz="1800" dirty="0">
                <a:effectLst/>
                <a:latin typeface="Arial" panose="020B0604020202020204" pitchFamily="34" charset="0"/>
                <a:ea typeface="Calibri" panose="020F0502020204030204" pitchFamily="34" charset="0"/>
              </a:rPr>
              <a:t> (2016: 44), the CPM theory is recognised as a plan that one can employ to steer through an individual’s privacy.</a:t>
            </a:r>
          </a:p>
          <a:p>
            <a:r>
              <a:rPr lang="en-US" dirty="0"/>
              <a:t>The theory suggests that disclosure and privacy should be in collaboration. AMPs control two barriers with patients: their own judgement and boundaries regarding disclosures and being considered co-owners of their patients' private information. Understanding these barriers may help patients make informed decisions about disclosure.</a:t>
            </a:r>
            <a:endParaRPr lang="en-ZA" dirty="0"/>
          </a:p>
          <a:p>
            <a:endParaRPr lang="en-ZA" dirty="0"/>
          </a:p>
          <a:p>
            <a:endParaRPr lang="en-ZA" dirty="0"/>
          </a:p>
        </p:txBody>
      </p:sp>
      <p:sp>
        <p:nvSpPr>
          <p:cNvPr id="4" name="Slide Number Placeholder 3"/>
          <p:cNvSpPr>
            <a:spLocks noGrp="1"/>
          </p:cNvSpPr>
          <p:nvPr>
            <p:ph type="sldNum" sz="quarter" idx="5"/>
          </p:nvPr>
        </p:nvSpPr>
        <p:spPr/>
        <p:txBody>
          <a:bodyPr/>
          <a:lstStyle/>
          <a:p>
            <a:fld id="{7497786F-4BA2-47A7-96FC-395F967A524A}" type="slidenum">
              <a:rPr lang="en-ZA" smtClean="0"/>
              <a:t>4</a:t>
            </a:fld>
            <a:endParaRPr lang="en-ZA"/>
          </a:p>
        </p:txBody>
      </p:sp>
    </p:spTree>
    <p:extLst>
      <p:ext uri="{BB962C8B-B14F-4D97-AF65-F5344CB8AC3E}">
        <p14:creationId xmlns:p14="http://schemas.microsoft.com/office/powerpoint/2010/main" val="1149276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Results of Demographic data of participants The hospitals were coded DH1 (n = 1), DH2 (n = 4), DH3 (n = 5) and RH (n = 4).</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Calibri" panose="020F0502020204030204" pitchFamily="34" charset="0"/>
                <a:cs typeface="Times New Roman" panose="02020603050405020304" pitchFamily="18" charset="0"/>
              </a:rPr>
              <a:t>Thirteen participants had undergraduate qualifications, and one had a postgraduate qualification. The participants had work experience ranging from 3 years to 36 years</a:t>
            </a:r>
            <a:r>
              <a:rPr lang="en-US" sz="1800" dirty="0">
                <a:effectLst/>
                <a:latin typeface="Arial" panose="020B0604020202020204" pitchFamily="34" charset="0"/>
                <a:ea typeface="Calibri" panose="020F0502020204030204" pitchFamily="34" charset="0"/>
                <a:cs typeface="Times New Roman" panose="02020603050405020304" pitchFamily="18" charset="0"/>
              </a:rPr>
              <a:t>.</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t>Regarding their perceptions, AMPs provided authoritative responses with examples from personal experiences with patient cases.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Calibri" panose="020F0502020204030204" pitchFamily="34" charset="0"/>
                <a:cs typeface="Times New Roman" panose="02020603050405020304" pitchFamily="18" charset="0"/>
              </a:rPr>
              <a:t>The participants’ responses hinted that they based their perceptions either on their belief structure or their profession alone without considering the two at the same time. Specifically, the data showed that there was a need to add TM knowledge to the training of AMPs.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ZA" dirty="0"/>
          </a:p>
        </p:txBody>
      </p:sp>
      <p:sp>
        <p:nvSpPr>
          <p:cNvPr id="4" name="Slide Number Placeholder 3"/>
          <p:cNvSpPr>
            <a:spLocks noGrp="1"/>
          </p:cNvSpPr>
          <p:nvPr>
            <p:ph type="sldNum" sz="quarter" idx="5"/>
          </p:nvPr>
        </p:nvSpPr>
        <p:spPr/>
        <p:txBody>
          <a:bodyPr/>
          <a:lstStyle/>
          <a:p>
            <a:fld id="{7497786F-4BA2-47A7-96FC-395F967A524A}" type="slidenum">
              <a:rPr lang="en-ZA" smtClean="0"/>
              <a:t>5</a:t>
            </a:fld>
            <a:endParaRPr lang="en-ZA"/>
          </a:p>
        </p:txBody>
      </p:sp>
    </p:spTree>
    <p:extLst>
      <p:ext uri="{BB962C8B-B14F-4D97-AF65-F5344CB8AC3E}">
        <p14:creationId xmlns:p14="http://schemas.microsoft.com/office/powerpoint/2010/main" val="1053081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guidelines presented in the Table are intended to provide recommendations that would aid health policymakers and stakeholders to encourage disclosure to AMPs by patients who use both TM and AM. The guidelines also highlight collaborative strategies that would enable integrated treatment by both AMPs and THPs.</a:t>
            </a:r>
            <a:endParaRPr lang="en-ZA" dirty="0"/>
          </a:p>
        </p:txBody>
      </p:sp>
      <p:sp>
        <p:nvSpPr>
          <p:cNvPr id="4" name="Slide Number Placeholder 3"/>
          <p:cNvSpPr>
            <a:spLocks noGrp="1"/>
          </p:cNvSpPr>
          <p:nvPr>
            <p:ph type="sldNum" sz="quarter" idx="5"/>
          </p:nvPr>
        </p:nvSpPr>
        <p:spPr/>
        <p:txBody>
          <a:bodyPr/>
          <a:lstStyle/>
          <a:p>
            <a:fld id="{7497786F-4BA2-47A7-96FC-395F967A524A}" type="slidenum">
              <a:rPr lang="en-ZA" smtClean="0"/>
              <a:t>7</a:t>
            </a:fld>
            <a:endParaRPr lang="en-ZA"/>
          </a:p>
        </p:txBody>
      </p:sp>
    </p:spTree>
    <p:extLst>
      <p:ext uri="{BB962C8B-B14F-4D97-AF65-F5344CB8AC3E}">
        <p14:creationId xmlns:p14="http://schemas.microsoft.com/office/powerpoint/2010/main" val="1619491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sv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svg"/></Relationships>
</file>

<file path=ppt/slides/_rels/slide7.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908230"/>
            <a:ext cx="16225843" cy="1153795"/>
          </a:xfrm>
          <a:prstGeom prst="rect">
            <a:avLst/>
          </a:prstGeom>
        </p:spPr>
        <p:txBody>
          <a:bodyPr lIns="0" tIns="0" rIns="0" bIns="0" rtlCol="0" anchor="t">
            <a:spAutoFit/>
          </a:bodyPr>
          <a:lstStyle/>
          <a:p>
            <a:pPr marL="0" marR="0" lvl="0" indent="0" algn="l" defTabSz="914400" rtl="0" eaLnBrk="1" fontAlgn="auto" latinLnBrk="0" hangingPunct="1">
              <a:lnSpc>
                <a:spcPts val="9379"/>
              </a:lnSpc>
              <a:spcBef>
                <a:spcPts val="0"/>
              </a:spcBef>
              <a:spcAft>
                <a:spcPts val="0"/>
              </a:spcAft>
              <a:buClrTx/>
              <a:buSzTx/>
              <a:buFontTx/>
              <a:buNone/>
              <a:tabLst/>
              <a:defRPr/>
            </a:pPr>
            <a:r>
              <a:rPr kumimoji="0" lang="en-US" sz="6699" b="0" i="0" u="none" strike="noStrike" kern="1200" cap="none" spc="0" normalizeH="0" baseline="0" noProof="0">
                <a:ln>
                  <a:noFill/>
                </a:ln>
                <a:solidFill>
                  <a:srgbClr val="DCB05B"/>
                </a:solidFill>
                <a:effectLst/>
                <a:uLnTx/>
                <a:uFillTx/>
                <a:latin typeface="Montserrat Ultra-Bold"/>
                <a:ea typeface="+mn-ea"/>
                <a:cs typeface="+mn-cs"/>
              </a:rPr>
              <a:t>JOHANNESBURG HEALTH DISTRICT </a:t>
            </a:r>
          </a:p>
        </p:txBody>
      </p:sp>
      <p:sp>
        <p:nvSpPr>
          <p:cNvPr id="3" name="TextBox 3"/>
          <p:cNvSpPr txBox="1"/>
          <p:nvPr/>
        </p:nvSpPr>
        <p:spPr>
          <a:xfrm>
            <a:off x="2160225" y="2088932"/>
            <a:ext cx="13962793" cy="1153795"/>
          </a:xfrm>
          <a:prstGeom prst="rect">
            <a:avLst/>
          </a:prstGeom>
        </p:spPr>
        <p:txBody>
          <a:bodyPr lIns="0" tIns="0" rIns="0" bIns="0" rtlCol="0" anchor="t">
            <a:spAutoFit/>
          </a:bodyPr>
          <a:lstStyle/>
          <a:p>
            <a:pPr marL="0" marR="0" lvl="0" indent="0" algn="r" defTabSz="914400" rtl="0" eaLnBrk="1" fontAlgn="auto" latinLnBrk="0" hangingPunct="1">
              <a:lnSpc>
                <a:spcPts val="9379"/>
              </a:lnSpc>
              <a:spcBef>
                <a:spcPts val="0"/>
              </a:spcBef>
              <a:spcAft>
                <a:spcPts val="0"/>
              </a:spcAft>
              <a:buClrTx/>
              <a:buSzTx/>
              <a:buFontTx/>
              <a:buNone/>
              <a:tabLst/>
              <a:defRPr/>
            </a:pPr>
            <a:r>
              <a:rPr kumimoji="0" lang="en-US" sz="6699" b="0" i="0" u="none" strike="noStrike" kern="1200" cap="none" spc="0" normalizeH="0" baseline="0" noProof="0" dirty="0">
                <a:ln>
                  <a:noFill/>
                </a:ln>
                <a:solidFill>
                  <a:srgbClr val="0063A0"/>
                </a:solidFill>
                <a:effectLst/>
                <a:uLnTx/>
                <a:uFillTx/>
                <a:latin typeface="Montserrat Ultra-Bold"/>
                <a:ea typeface="+mn-ea"/>
                <a:cs typeface="+mn-cs"/>
              </a:rPr>
              <a:t>2024 RESEARCH CONFERENCE</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8"/>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9"/>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9"/>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marR="0" lvl="0" indent="0" algn="ctr" defTabSz="914400" rtl="0" eaLnBrk="1" fontAlgn="auto" latinLnBrk="0" hangingPunct="1">
              <a:lnSpc>
                <a:spcPts val="5880"/>
              </a:lnSpc>
              <a:spcBef>
                <a:spcPct val="0"/>
              </a:spcBef>
              <a:spcAft>
                <a:spcPts val="0"/>
              </a:spcAft>
              <a:buClrTx/>
              <a:buSzTx/>
              <a:buFontTx/>
              <a:buNone/>
              <a:tabLst/>
              <a:defRPr/>
            </a:pPr>
            <a:r>
              <a:rPr kumimoji="0" lang="en-US" sz="4200" b="0" i="0" u="none" strike="noStrike" kern="1200" cap="none" spc="0" normalizeH="0" baseline="0" noProof="0">
                <a:ln>
                  <a:noFill/>
                </a:ln>
                <a:solidFill>
                  <a:srgbClr val="DCB05B"/>
                </a:solidFill>
                <a:effectLst/>
                <a:uLnTx/>
                <a:uFillTx/>
                <a:latin typeface="Josefin Sans"/>
                <a:ea typeface="+mn-ea"/>
                <a:cs typeface="+mn-cs"/>
              </a:rPr>
              <a:t>#JoburgResearch2024</a:t>
            </a:r>
          </a:p>
        </p:txBody>
      </p:sp>
      <p:sp>
        <p:nvSpPr>
          <p:cNvPr id="11" name="Title 10">
            <a:extLst>
              <a:ext uri="{FF2B5EF4-FFF2-40B4-BE49-F238E27FC236}">
                <a16:creationId xmlns:a16="http://schemas.microsoft.com/office/drawing/2014/main" id="{ED3E32D4-2941-4187-1E23-42A1CE7EFAB7}"/>
              </a:ext>
            </a:extLst>
          </p:cNvPr>
          <p:cNvSpPr>
            <a:spLocks noGrp="1"/>
          </p:cNvSpPr>
          <p:nvPr>
            <p:ph type="ctrTitle"/>
          </p:nvPr>
        </p:nvSpPr>
        <p:spPr>
          <a:xfrm>
            <a:off x="1043545" y="4046716"/>
            <a:ext cx="13475990" cy="2887465"/>
          </a:xfrm>
        </p:spPr>
        <p:txBody>
          <a:bodyPr>
            <a:noAutofit/>
          </a:bodyPr>
          <a:lstStyle/>
          <a:p>
            <a:r>
              <a:rPr lang="en-US" sz="4800" b="1" dirty="0">
                <a:latin typeface="Calisto MT" panose="02040603050505030304" pitchFamily="18" charset="0"/>
              </a:rPr>
              <a:t>Guidelines for disclosure of traditional medicine (TM) use to Allopathic Medicine Practitioners (AMPs) by patients who use TM and AM: Perspectives of AMPs in Gauteng, South Africa</a:t>
            </a:r>
          </a:p>
        </p:txBody>
      </p:sp>
      <p:sp>
        <p:nvSpPr>
          <p:cNvPr id="12" name="Subtitle 11">
            <a:extLst>
              <a:ext uri="{FF2B5EF4-FFF2-40B4-BE49-F238E27FC236}">
                <a16:creationId xmlns:a16="http://schemas.microsoft.com/office/drawing/2014/main" id="{F1F19105-7E69-742F-8A31-59279A138F5E}"/>
              </a:ext>
            </a:extLst>
          </p:cNvPr>
          <p:cNvSpPr>
            <a:spLocks noGrp="1"/>
          </p:cNvSpPr>
          <p:nvPr>
            <p:ph type="subTitle" idx="1"/>
          </p:nvPr>
        </p:nvSpPr>
        <p:spPr>
          <a:xfrm>
            <a:off x="3879841" y="7700927"/>
            <a:ext cx="8153400" cy="976230"/>
          </a:xfrm>
        </p:spPr>
        <p:txBody>
          <a:bodyPr>
            <a:normAutofit/>
          </a:bodyPr>
          <a:lstStyle/>
          <a:p>
            <a:r>
              <a:rPr lang="en-US" sz="4800" dirty="0">
                <a:latin typeface="Calisto MT" panose="02040603050505030304" pitchFamily="18" charset="0"/>
              </a:rPr>
              <a:t>Author: Dr L Gumede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4" y="1547067"/>
            <a:ext cx="13688889" cy="1143000"/>
          </a:xfrm>
        </p:spPr>
        <p:txBody>
          <a:bodyPr>
            <a:normAutofit/>
          </a:bodyPr>
          <a:lstStyle/>
          <a:p>
            <a:r>
              <a:rPr lang="en-US" sz="5400" b="1" dirty="0">
                <a:latin typeface="Calisto MT" panose="02040603050505030304" pitchFamily="18" charset="0"/>
              </a:rPr>
              <a:t>INTRODUCTION </a:t>
            </a:r>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820907" y="2690068"/>
            <a:ext cx="13705613" cy="5987090"/>
          </a:xfrm>
        </p:spPr>
        <p:txBody>
          <a:bodyPr>
            <a:normAutofit/>
          </a:bodyPr>
          <a:lstStyle/>
          <a:p>
            <a:pPr algn="just"/>
            <a:r>
              <a:rPr lang="en-US" sz="3600" b="1" dirty="0">
                <a:latin typeface="Calisto MT" panose="02040603050505030304" pitchFamily="18" charset="0"/>
              </a:rPr>
              <a:t>Key Issue</a:t>
            </a:r>
            <a:r>
              <a:rPr lang="en-US" sz="3600" dirty="0">
                <a:latin typeface="Calisto MT" panose="02040603050505030304" pitchFamily="18" charset="0"/>
              </a:rPr>
              <a:t>: Patients in Gauteng, South Africa, often use both traditional medicine (TM) and allopathic medicine (AM) without disclosing their TM use to allopathic medicine practitioners (AMPs).</a:t>
            </a:r>
          </a:p>
          <a:p>
            <a:pPr algn="just"/>
            <a:r>
              <a:rPr lang="en-US" sz="3600" b="1" dirty="0">
                <a:latin typeface="Calisto MT" panose="02040603050505030304" pitchFamily="18" charset="0"/>
              </a:rPr>
              <a:t>Importance</a:t>
            </a:r>
            <a:r>
              <a:rPr lang="en-US" sz="3600" dirty="0">
                <a:latin typeface="Calisto MT" panose="02040603050505030304" pitchFamily="18" charset="0"/>
              </a:rPr>
              <a:t>: Disclosure is essential to ensure safe, effective, and person-</a:t>
            </a:r>
            <a:r>
              <a:rPr lang="en-US" sz="3600" dirty="0" err="1">
                <a:latin typeface="Calisto MT" panose="02040603050505030304" pitchFamily="18" charset="0"/>
              </a:rPr>
              <a:t>centred</a:t>
            </a:r>
            <a:r>
              <a:rPr lang="en-US" sz="3600" dirty="0">
                <a:latin typeface="Calisto MT" panose="02040603050505030304" pitchFamily="18" charset="0"/>
              </a:rPr>
              <a:t> care.</a:t>
            </a:r>
          </a:p>
          <a:p>
            <a:pPr algn="just"/>
            <a:r>
              <a:rPr lang="en-US" sz="3600" b="1" dirty="0">
                <a:latin typeface="Calisto MT" panose="02040603050505030304" pitchFamily="18" charset="0"/>
              </a:rPr>
              <a:t>Observation</a:t>
            </a:r>
            <a:r>
              <a:rPr lang="en-US" sz="3600" dirty="0">
                <a:latin typeface="Calisto MT" panose="02040603050505030304" pitchFamily="18" charset="0"/>
              </a:rPr>
              <a:t>: Traditional health practitioners (THPs) typically engage more with patients, offering empathic and individualized care, while AMPs may have limited time for deeper patient engagement.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marL="0" marR="0" lvl="0" indent="0" algn="l" defTabSz="914400" rtl="0" eaLnBrk="1" fontAlgn="auto" latinLnBrk="0" hangingPunct="1">
              <a:lnSpc>
                <a:spcPts val="4200"/>
              </a:lnSpc>
              <a:spcBef>
                <a:spcPts val="0"/>
              </a:spcBef>
              <a:spcAft>
                <a:spcPts val="0"/>
              </a:spcAft>
              <a:buClrTx/>
              <a:buSzTx/>
              <a:buFontTx/>
              <a:buNone/>
              <a:tabLst/>
              <a:defRPr/>
            </a:pPr>
            <a:r>
              <a:rPr kumimoji="0" lang="en-US" sz="3000" b="0" i="0" u="none" strike="noStrike" kern="1200" cap="none" spc="0" normalizeH="0" baseline="0" noProof="0">
                <a:ln>
                  <a:noFill/>
                </a:ln>
                <a:solidFill>
                  <a:srgbClr val="DCB05B"/>
                </a:solidFill>
                <a:effectLst/>
                <a:uLnTx/>
                <a:uFillTx/>
                <a:latin typeface="Montserrat Ultra-Bold"/>
                <a:ea typeface="+mn-ea"/>
                <a:cs typeface="+mn-cs"/>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marL="0" marR="0" lvl="0" indent="0" algn="r" defTabSz="914400" rtl="0" eaLnBrk="1" fontAlgn="auto" latinLnBrk="0" hangingPunct="1">
              <a:lnSpc>
                <a:spcPts val="4200"/>
              </a:lnSpc>
              <a:spcBef>
                <a:spcPts val="0"/>
              </a:spcBef>
              <a:spcAft>
                <a:spcPts val="0"/>
              </a:spcAft>
              <a:buClrTx/>
              <a:buSzTx/>
              <a:buFontTx/>
              <a:buNone/>
              <a:tabLst/>
              <a:defRPr/>
            </a:pPr>
            <a:r>
              <a:rPr kumimoji="0" lang="en-US" sz="3000" b="0" i="0" u="none" strike="noStrike" kern="1200" cap="none" spc="0" normalizeH="0" baseline="0" noProof="0">
                <a:ln>
                  <a:noFill/>
                </a:ln>
                <a:solidFill>
                  <a:srgbClr val="0063A0"/>
                </a:solidFill>
                <a:effectLst/>
                <a:uLnTx/>
                <a:uFillTx/>
                <a:latin typeface="Montserrat Ultra-Bold"/>
                <a:ea typeface="+mn-ea"/>
                <a:cs typeface="+mn-cs"/>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marR="0" lvl="0" indent="0" algn="ctr" defTabSz="914400" rtl="0" eaLnBrk="1" fontAlgn="auto" latinLnBrk="0" hangingPunct="1">
              <a:lnSpc>
                <a:spcPts val="5880"/>
              </a:lnSpc>
              <a:spcBef>
                <a:spcPct val="0"/>
              </a:spcBef>
              <a:spcAft>
                <a:spcPts val="0"/>
              </a:spcAft>
              <a:buClrTx/>
              <a:buSzTx/>
              <a:buFontTx/>
              <a:buNone/>
              <a:tabLst/>
              <a:defRPr/>
            </a:pPr>
            <a:r>
              <a:rPr kumimoji="0" lang="en-US" sz="4200" b="0" i="0" u="none" strike="noStrike" kern="1200" cap="none" spc="0" normalizeH="0" baseline="0" noProof="0">
                <a:ln>
                  <a:noFill/>
                </a:ln>
                <a:solidFill>
                  <a:srgbClr val="765944"/>
                </a:solidFill>
                <a:effectLst/>
                <a:uLnTx/>
                <a:uFillTx/>
                <a:latin typeface="Josefin Sans"/>
                <a:ea typeface="+mn-ea"/>
                <a:cs typeface="+mn-c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4" y="1547067"/>
            <a:ext cx="16640925" cy="1143000"/>
          </a:xfrm>
        </p:spPr>
        <p:txBody>
          <a:bodyPr/>
          <a:lstStyle/>
          <a:p>
            <a:r>
              <a:rPr lang="en-US" sz="5400" b="1" dirty="0">
                <a:latin typeface="Calisto MT" panose="02040603050505030304" pitchFamily="18" charset="0"/>
              </a:rPr>
              <a:t>OBJECTIVES</a:t>
            </a:r>
            <a:r>
              <a:rPr lang="en-US" dirty="0">
                <a:latin typeface="Calisto MT" panose="02040603050505030304" pitchFamily="18" charset="0"/>
              </a:rPr>
              <a:t> </a:t>
            </a:r>
          </a:p>
        </p:txBody>
      </p:sp>
      <p:sp>
        <p:nvSpPr>
          <p:cNvPr id="14" name="Rectangle 2">
            <a:extLst>
              <a:ext uri="{FF2B5EF4-FFF2-40B4-BE49-F238E27FC236}">
                <a16:creationId xmlns:a16="http://schemas.microsoft.com/office/drawing/2014/main" id="{B7AC0B25-762C-5867-3BD5-AA410D2D4AB5}"/>
              </a:ext>
            </a:extLst>
          </p:cNvPr>
          <p:cNvSpPr>
            <a:spLocks noGrp="1" noChangeArrowheads="1"/>
          </p:cNvSpPr>
          <p:nvPr>
            <p:ph idx="1"/>
          </p:nvPr>
        </p:nvSpPr>
        <p:spPr bwMode="auto">
          <a:xfrm>
            <a:off x="304800" y="3180792"/>
            <a:ext cx="14192963"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4000" b="1" i="0" u="none" strike="noStrike" cap="none" normalizeH="0" baseline="0" dirty="0">
                <a:ln>
                  <a:noFill/>
                </a:ln>
                <a:solidFill>
                  <a:schemeClr val="tx1"/>
                </a:solidFill>
                <a:effectLst/>
                <a:latin typeface="Calisto MT" panose="02040603050505030304" pitchFamily="18" charset="0"/>
                <a:cs typeface="Calibri" panose="020F0502020204030204" pitchFamily="34" charset="0"/>
              </a:rPr>
              <a:t>Main Objective:</a:t>
            </a:r>
            <a:r>
              <a:rPr kumimoji="0" lang="en-US" altLang="en-US" sz="4000" b="0" i="0" u="none" strike="noStrike" cap="none" normalizeH="0" baseline="0" dirty="0">
                <a:ln>
                  <a:noFill/>
                </a:ln>
                <a:solidFill>
                  <a:schemeClr val="tx1"/>
                </a:solidFill>
                <a:effectLst/>
                <a:latin typeface="Calisto MT" panose="02040603050505030304" pitchFamily="18" charset="0"/>
                <a:cs typeface="Calibri" panose="020F0502020204030204" pitchFamily="34" charset="0"/>
              </a:rPr>
              <a:t> Explore AMPs' perceptions of patients who use both TM and AM without disclosure.</a:t>
            </a:r>
          </a:p>
          <a:p>
            <a:pPr marL="0" marR="0" lvl="0" indent="0" algn="just" defTabSz="914400" rtl="0" eaLnBrk="0" fontAlgn="base" latinLnBrk="0" hangingPunct="0">
              <a:lnSpc>
                <a:spcPct val="100000"/>
              </a:lnSpc>
              <a:spcBef>
                <a:spcPct val="0"/>
              </a:spcBef>
              <a:spcAft>
                <a:spcPct val="0"/>
              </a:spcAft>
              <a:buClrTx/>
              <a:buSzTx/>
              <a:buNone/>
              <a:tabLst/>
            </a:pPr>
            <a:endParaRPr kumimoji="0" lang="en-US" altLang="en-US" sz="4000" b="0" i="0" u="none" strike="noStrike" cap="none" normalizeH="0" baseline="0" dirty="0">
              <a:ln>
                <a:noFill/>
              </a:ln>
              <a:solidFill>
                <a:schemeClr val="tx1"/>
              </a:solidFill>
              <a:effectLst/>
              <a:latin typeface="Calisto MT" panose="02040603050505030304" pitchFamily="18" charset="0"/>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4000" b="1" i="0" u="none" strike="noStrike" cap="none" normalizeH="0" baseline="0" dirty="0">
                <a:ln>
                  <a:noFill/>
                </a:ln>
                <a:solidFill>
                  <a:schemeClr val="tx1"/>
                </a:solidFill>
                <a:effectLst/>
                <a:latin typeface="Calisto MT" panose="02040603050505030304" pitchFamily="18" charset="0"/>
                <a:cs typeface="Calibri" panose="020F0502020204030204" pitchFamily="34" charset="0"/>
              </a:rPr>
              <a:t>Ultimate Goal:</a:t>
            </a:r>
            <a:r>
              <a:rPr kumimoji="0" lang="en-US" altLang="en-US" sz="4000" b="0" i="0" u="none" strike="noStrike" cap="none" normalizeH="0" baseline="0" dirty="0">
                <a:ln>
                  <a:noFill/>
                </a:ln>
                <a:solidFill>
                  <a:schemeClr val="tx1"/>
                </a:solidFill>
                <a:effectLst/>
                <a:latin typeface="Calisto MT" panose="02040603050505030304" pitchFamily="18" charset="0"/>
                <a:cs typeface="Calibri" panose="020F0502020204030204" pitchFamily="34" charset="0"/>
              </a:rPr>
              <a:t> Develop guidelines to encourage patients to disclose their use of TM to AMPs in Gauteng, South Africa. </a:t>
            </a:r>
          </a:p>
        </p:txBody>
      </p:sp>
    </p:spTree>
    <p:extLst>
      <p:ext uri="{BB962C8B-B14F-4D97-AF65-F5344CB8AC3E}">
        <p14:creationId xmlns:p14="http://schemas.microsoft.com/office/powerpoint/2010/main" val="1864495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marL="0" marR="0" lvl="0" indent="0" algn="l" defTabSz="914400" rtl="0" eaLnBrk="1" fontAlgn="auto" latinLnBrk="0" hangingPunct="1">
              <a:lnSpc>
                <a:spcPts val="4200"/>
              </a:lnSpc>
              <a:spcBef>
                <a:spcPts val="0"/>
              </a:spcBef>
              <a:spcAft>
                <a:spcPts val="0"/>
              </a:spcAft>
              <a:buClrTx/>
              <a:buSzTx/>
              <a:buFontTx/>
              <a:buNone/>
              <a:tabLst/>
              <a:defRPr/>
            </a:pPr>
            <a:r>
              <a:rPr kumimoji="0" lang="en-US" sz="3000" b="0" i="0" u="none" strike="noStrike" kern="1200" cap="none" spc="0" normalizeH="0" baseline="0" noProof="0">
                <a:ln>
                  <a:noFill/>
                </a:ln>
                <a:solidFill>
                  <a:srgbClr val="DCB05B"/>
                </a:solidFill>
                <a:effectLst/>
                <a:uLnTx/>
                <a:uFillTx/>
                <a:latin typeface="Montserrat Ultra-Bold"/>
                <a:ea typeface="+mn-ea"/>
                <a:cs typeface="+mn-cs"/>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4">
              <a:alphaModFix amt="37000"/>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6"/>
              <a:stretch>
                <a:fillRect t="-22720" r="-160054" b="-22720"/>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7">
              <a:alphaModFix amt="43999"/>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9"/>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marL="0" marR="0" lvl="0" indent="0" algn="r" defTabSz="914400" rtl="0" eaLnBrk="1" fontAlgn="auto" latinLnBrk="0" hangingPunct="1">
              <a:lnSpc>
                <a:spcPts val="4200"/>
              </a:lnSpc>
              <a:spcBef>
                <a:spcPts val="0"/>
              </a:spcBef>
              <a:spcAft>
                <a:spcPts val="0"/>
              </a:spcAft>
              <a:buClrTx/>
              <a:buSzTx/>
              <a:buFontTx/>
              <a:buNone/>
              <a:tabLst/>
              <a:defRPr/>
            </a:pPr>
            <a:r>
              <a:rPr kumimoji="0" lang="en-US" sz="3000" b="0" i="0" u="none" strike="noStrike" kern="1200" cap="none" spc="0" normalizeH="0" baseline="0" noProof="0">
                <a:ln>
                  <a:noFill/>
                </a:ln>
                <a:solidFill>
                  <a:srgbClr val="0063A0"/>
                </a:solidFill>
                <a:effectLst/>
                <a:uLnTx/>
                <a:uFillTx/>
                <a:latin typeface="Montserrat Ultra-Bold"/>
                <a:ea typeface="+mn-ea"/>
                <a:cs typeface="+mn-cs"/>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marR="0" lvl="0" indent="0" algn="ctr" defTabSz="914400" rtl="0" eaLnBrk="1" fontAlgn="auto" latinLnBrk="0" hangingPunct="1">
              <a:lnSpc>
                <a:spcPts val="5880"/>
              </a:lnSpc>
              <a:spcBef>
                <a:spcPct val="0"/>
              </a:spcBef>
              <a:spcAft>
                <a:spcPts val="0"/>
              </a:spcAft>
              <a:buClrTx/>
              <a:buSzTx/>
              <a:buFontTx/>
              <a:buNone/>
              <a:tabLst/>
              <a:defRPr/>
            </a:pPr>
            <a:r>
              <a:rPr kumimoji="0" lang="en-US" sz="4200" b="0" i="0" u="none" strike="noStrike" kern="1200" cap="none" spc="0" normalizeH="0" baseline="0" noProof="0">
                <a:ln>
                  <a:noFill/>
                </a:ln>
                <a:solidFill>
                  <a:srgbClr val="765944"/>
                </a:solidFill>
                <a:effectLst/>
                <a:uLnTx/>
                <a:uFillTx/>
                <a:latin typeface="Josefin Sans"/>
                <a:ea typeface="+mn-ea"/>
                <a:cs typeface="+mn-c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23537" y="714458"/>
            <a:ext cx="16640925" cy="1321435"/>
          </a:xfrm>
        </p:spPr>
        <p:txBody>
          <a:bodyPr>
            <a:normAutofit/>
          </a:bodyPr>
          <a:lstStyle/>
          <a:p>
            <a:r>
              <a:rPr lang="en-US" sz="5400" b="1" dirty="0">
                <a:latin typeface="Calisto MT" panose="02040603050505030304" pitchFamily="18" charset="0"/>
              </a:rPr>
              <a:t>METHODS </a:t>
            </a:r>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917464" y="2011096"/>
            <a:ext cx="13705613" cy="6346320"/>
          </a:xfrm>
        </p:spPr>
        <p:txBody>
          <a:bodyPr>
            <a:noAutofit/>
          </a:bodyPr>
          <a:lstStyle/>
          <a:p>
            <a:pPr algn="just"/>
            <a:r>
              <a:rPr lang="en-US" sz="3600" b="1" dirty="0">
                <a:latin typeface="Calisto MT" panose="02040603050505030304" pitchFamily="18" charset="0"/>
              </a:rPr>
              <a:t>Research Design</a:t>
            </a:r>
            <a:r>
              <a:rPr lang="en-US" sz="3600" dirty="0">
                <a:latin typeface="Calisto MT" panose="02040603050505030304" pitchFamily="18" charset="0"/>
              </a:rPr>
              <a:t>: Exploratory, descriptive, qualitative research.</a:t>
            </a:r>
          </a:p>
          <a:p>
            <a:pPr algn="just"/>
            <a:r>
              <a:rPr lang="en-US" sz="3600" b="1" dirty="0">
                <a:latin typeface="Calisto MT" panose="02040603050505030304" pitchFamily="18" charset="0"/>
              </a:rPr>
              <a:t>Theoretical Framework: </a:t>
            </a:r>
            <a:r>
              <a:rPr lang="en-US" sz="3600" dirty="0">
                <a:latin typeface="Calisto MT" panose="02040603050505030304" pitchFamily="18" charset="0"/>
              </a:rPr>
              <a:t>Petronio’s Communication Privacy Management (CPM) Theory </a:t>
            </a:r>
          </a:p>
          <a:p>
            <a:pPr algn="just"/>
            <a:r>
              <a:rPr lang="en-US" sz="3600" b="1" dirty="0">
                <a:latin typeface="Calisto MT" panose="02040603050505030304" pitchFamily="18" charset="0"/>
              </a:rPr>
              <a:t>Setting and data collection sites</a:t>
            </a:r>
            <a:r>
              <a:rPr lang="en-US" sz="3600" dirty="0">
                <a:latin typeface="Calisto MT" panose="02040603050505030304" pitchFamily="18" charset="0"/>
              </a:rPr>
              <a:t>: Gauteng province- three districts - the City of Johannesburg Metropolitan District- Ekurhuleni Metropolitan Municipality and Tshwane Metropolitan Municipality-four hospitals </a:t>
            </a:r>
          </a:p>
          <a:p>
            <a:pPr algn="just"/>
            <a:r>
              <a:rPr lang="en-US" sz="3600" b="1" dirty="0">
                <a:latin typeface="Calisto MT" panose="02040603050505030304" pitchFamily="18" charset="0"/>
              </a:rPr>
              <a:t>Participants</a:t>
            </a:r>
            <a:r>
              <a:rPr lang="en-US" sz="3600" dirty="0">
                <a:latin typeface="Calisto MT" panose="02040603050505030304" pitchFamily="18" charset="0"/>
              </a:rPr>
              <a:t>: 14 AMPs from Gauteng.</a:t>
            </a:r>
          </a:p>
          <a:p>
            <a:pPr algn="just"/>
            <a:r>
              <a:rPr lang="en-US" sz="3600" b="1" dirty="0">
                <a:latin typeface="Calisto MT" panose="02040603050505030304" pitchFamily="18" charset="0"/>
              </a:rPr>
              <a:t>Sampling Method</a:t>
            </a:r>
            <a:r>
              <a:rPr lang="en-US" sz="3600" dirty="0">
                <a:latin typeface="Calisto MT" panose="02040603050505030304" pitchFamily="18" charset="0"/>
              </a:rPr>
              <a:t>: Non-probability, purposive sampling.</a:t>
            </a:r>
          </a:p>
          <a:p>
            <a:pPr algn="just"/>
            <a:r>
              <a:rPr lang="en-US" sz="3600" b="1" dirty="0">
                <a:latin typeface="Calisto MT" panose="02040603050505030304" pitchFamily="18" charset="0"/>
              </a:rPr>
              <a:t>Data Collection</a:t>
            </a:r>
            <a:r>
              <a:rPr lang="en-US" sz="3600" dirty="0">
                <a:latin typeface="Calisto MT" panose="02040603050505030304" pitchFamily="18" charset="0"/>
              </a:rPr>
              <a:t>: Semi-structured, one-on-one interviews and qualitative observations.</a:t>
            </a:r>
          </a:p>
        </p:txBody>
      </p:sp>
    </p:spTree>
    <p:extLst>
      <p:ext uri="{BB962C8B-B14F-4D97-AF65-F5344CB8AC3E}">
        <p14:creationId xmlns:p14="http://schemas.microsoft.com/office/powerpoint/2010/main" val="2804451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4">
              <a:alphaModFix amt="37000"/>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6"/>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7">
              <a:alphaModFix amt="43999"/>
              <a:extLst>
                <a:ext uri="{96DAC541-7B7A-43D3-8B79-37D633B846F1}">
                  <asvg:svgBlip xmlns:asvg="http://schemas.microsoft.com/office/drawing/2016/SVG/main" r:embed="rId8"/>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9"/>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53564" y="923036"/>
            <a:ext cx="13167820" cy="1143000"/>
          </a:xfrm>
        </p:spPr>
        <p:txBody>
          <a:bodyPr>
            <a:normAutofit/>
          </a:bodyPr>
          <a:lstStyle/>
          <a:p>
            <a:r>
              <a:rPr lang="en-US" sz="5400" b="1" dirty="0">
                <a:latin typeface="Calisto MT" panose="02040603050505030304" pitchFamily="18" charset="0"/>
              </a:rPr>
              <a:t>RESULTS </a:t>
            </a:r>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772876" y="1987636"/>
            <a:ext cx="13428493" cy="6311728"/>
          </a:xfrm>
        </p:spPr>
        <p:txBody>
          <a:bodyPr>
            <a:noAutofit/>
          </a:bodyPr>
          <a:lstStyle/>
          <a:p>
            <a:pPr marL="0" indent="0" algn="ctr">
              <a:buNone/>
            </a:pPr>
            <a:r>
              <a:rPr lang="en-US" sz="3600" b="1" i="1" dirty="0">
                <a:latin typeface="Calisto MT" panose="02040603050505030304" pitchFamily="18" charset="0"/>
              </a:rPr>
              <a:t>Key findings :</a:t>
            </a:r>
          </a:p>
          <a:p>
            <a:r>
              <a:rPr lang="en-ZA" sz="3600" b="1" dirty="0">
                <a:latin typeface="Calisto MT" panose="02040603050505030304" pitchFamily="18" charset="0"/>
              </a:rPr>
              <a:t>Challenges Identified</a:t>
            </a:r>
            <a:r>
              <a:rPr lang="en-US" sz="3600" b="1" dirty="0">
                <a:latin typeface="Calisto MT" panose="02040603050505030304" pitchFamily="18" charset="0"/>
              </a:rPr>
              <a:t>: </a:t>
            </a:r>
          </a:p>
          <a:p>
            <a:pPr lvl="1"/>
            <a:r>
              <a:rPr lang="en-US" sz="3600" dirty="0">
                <a:latin typeface="Calisto MT" panose="02040603050505030304" pitchFamily="18" charset="0"/>
              </a:rPr>
              <a:t>Disclosure is essential to ensure safe, effective, and person-</a:t>
            </a:r>
            <a:r>
              <a:rPr lang="en-US" sz="3600" dirty="0" err="1">
                <a:latin typeface="Calisto MT" panose="02040603050505030304" pitchFamily="18" charset="0"/>
              </a:rPr>
              <a:t>centred</a:t>
            </a:r>
            <a:r>
              <a:rPr lang="en-US" sz="3600" dirty="0">
                <a:latin typeface="Calisto MT" panose="02040603050505030304" pitchFamily="18" charset="0"/>
              </a:rPr>
              <a:t> care.</a:t>
            </a:r>
          </a:p>
          <a:p>
            <a:pPr lvl="1"/>
            <a:r>
              <a:rPr lang="en-US" sz="3600" dirty="0">
                <a:latin typeface="Calisto MT" panose="02040603050505030304" pitchFamily="18" charset="0"/>
              </a:rPr>
              <a:t>Lack of scientific evidence for TM</a:t>
            </a:r>
          </a:p>
          <a:p>
            <a:pPr lvl="1"/>
            <a:r>
              <a:rPr lang="en-US" sz="3600" dirty="0">
                <a:latin typeface="Calisto MT" panose="02040603050505030304" pitchFamily="18" charset="0"/>
              </a:rPr>
              <a:t>Unspecified dosage of TM</a:t>
            </a:r>
          </a:p>
          <a:p>
            <a:pPr lvl="1"/>
            <a:r>
              <a:rPr lang="en-US" sz="3600" dirty="0">
                <a:latin typeface="Calisto MT" panose="02040603050505030304" pitchFamily="18" charset="0"/>
              </a:rPr>
              <a:t>Non-adherence to AM treatment plans</a:t>
            </a:r>
          </a:p>
          <a:p>
            <a:pPr lvl="1"/>
            <a:r>
              <a:rPr lang="en-US" sz="3600" dirty="0">
                <a:latin typeface="Calisto MT" panose="02040603050505030304" pitchFamily="18" charset="0"/>
              </a:rPr>
              <a:t>Negative interactions between TM and AM</a:t>
            </a:r>
          </a:p>
          <a:p>
            <a:r>
              <a:rPr lang="en-ZA" sz="3600" b="1" dirty="0">
                <a:latin typeface="Calisto MT" panose="02040603050505030304" pitchFamily="18" charset="0"/>
              </a:rPr>
              <a:t>Perception of Disclosure</a:t>
            </a:r>
            <a:r>
              <a:rPr lang="en-US" sz="3600" dirty="0">
                <a:latin typeface="Calisto MT" panose="02040603050505030304" pitchFamily="18" charset="0"/>
              </a:rPr>
              <a:t>: Essential for improving treatment outcomes and ensuring patient safety.</a:t>
            </a:r>
          </a:p>
        </p:txBody>
      </p:sp>
    </p:spTree>
    <p:extLst>
      <p:ext uri="{BB962C8B-B14F-4D97-AF65-F5344CB8AC3E}">
        <p14:creationId xmlns:p14="http://schemas.microsoft.com/office/powerpoint/2010/main" val="1414578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marL="0" marR="0" lvl="0" indent="0" algn="l" defTabSz="914400" rtl="0" eaLnBrk="1" fontAlgn="auto" latinLnBrk="0" hangingPunct="1">
              <a:lnSpc>
                <a:spcPts val="4200"/>
              </a:lnSpc>
              <a:spcBef>
                <a:spcPts val="0"/>
              </a:spcBef>
              <a:spcAft>
                <a:spcPts val="0"/>
              </a:spcAft>
              <a:buClrTx/>
              <a:buSzTx/>
              <a:buFontTx/>
              <a:buNone/>
              <a:tabLst/>
              <a:defRPr/>
            </a:pPr>
            <a:r>
              <a:rPr kumimoji="0" lang="en-US" sz="3000" b="0" i="0" u="none" strike="noStrike" kern="1200" cap="none" spc="0" normalizeH="0" baseline="0" noProof="0">
                <a:ln>
                  <a:noFill/>
                </a:ln>
                <a:solidFill>
                  <a:srgbClr val="DCB05B"/>
                </a:solidFill>
                <a:effectLst/>
                <a:uLnTx/>
                <a:uFillTx/>
                <a:latin typeface="Montserrat Ultra-Bold"/>
                <a:ea typeface="+mn-ea"/>
                <a:cs typeface="+mn-cs"/>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marL="0" marR="0" lvl="0" indent="0" algn="r" defTabSz="914400" rtl="0" eaLnBrk="1" fontAlgn="auto" latinLnBrk="0" hangingPunct="1">
              <a:lnSpc>
                <a:spcPts val="4200"/>
              </a:lnSpc>
              <a:spcBef>
                <a:spcPts val="0"/>
              </a:spcBef>
              <a:spcAft>
                <a:spcPts val="0"/>
              </a:spcAft>
              <a:buClrTx/>
              <a:buSzTx/>
              <a:buFontTx/>
              <a:buNone/>
              <a:tabLst/>
              <a:defRPr/>
            </a:pPr>
            <a:r>
              <a:rPr kumimoji="0" lang="en-US" sz="3000" b="0" i="0" u="none" strike="noStrike" kern="1200" cap="none" spc="0" normalizeH="0" baseline="0" noProof="0">
                <a:ln>
                  <a:noFill/>
                </a:ln>
                <a:solidFill>
                  <a:srgbClr val="0063A0"/>
                </a:solidFill>
                <a:effectLst/>
                <a:uLnTx/>
                <a:uFillTx/>
                <a:latin typeface="Montserrat Ultra-Bold"/>
                <a:ea typeface="+mn-ea"/>
                <a:cs typeface="+mn-cs"/>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marR="0" lvl="0" indent="0" algn="ctr" defTabSz="914400" rtl="0" eaLnBrk="1" fontAlgn="auto" latinLnBrk="0" hangingPunct="1">
              <a:lnSpc>
                <a:spcPts val="5880"/>
              </a:lnSpc>
              <a:spcBef>
                <a:spcPct val="0"/>
              </a:spcBef>
              <a:spcAft>
                <a:spcPts val="0"/>
              </a:spcAft>
              <a:buClrTx/>
              <a:buSzTx/>
              <a:buFontTx/>
              <a:buNone/>
              <a:tabLst/>
              <a:defRPr/>
            </a:pPr>
            <a:r>
              <a:rPr kumimoji="0" lang="en-US" sz="4200" b="0" i="0" u="none" strike="noStrike" kern="1200" cap="none" spc="0" normalizeH="0" baseline="0" noProof="0">
                <a:ln>
                  <a:noFill/>
                </a:ln>
                <a:solidFill>
                  <a:srgbClr val="765944"/>
                </a:solidFill>
                <a:effectLst/>
                <a:uLnTx/>
                <a:uFillTx/>
                <a:latin typeface="Josefin Sans"/>
                <a:ea typeface="+mn-ea"/>
                <a:cs typeface="+mn-c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1043544" y="1068815"/>
            <a:ext cx="13688889" cy="1143000"/>
          </a:xfrm>
        </p:spPr>
        <p:txBody>
          <a:bodyPr>
            <a:normAutofit/>
          </a:bodyPr>
          <a:lstStyle/>
          <a:p>
            <a:r>
              <a:rPr lang="en-US" sz="5400" b="1" dirty="0">
                <a:latin typeface="Calisto MT" panose="02040603050505030304" pitchFamily="18" charset="0"/>
              </a:rPr>
              <a:t>DISCUSSION </a:t>
            </a:r>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560373" y="2467706"/>
            <a:ext cx="13676856" cy="5667257"/>
          </a:xfrm>
        </p:spPr>
        <p:txBody>
          <a:bodyPr>
            <a:normAutofit fontScale="92500" lnSpcReduction="20000"/>
          </a:bodyPr>
          <a:lstStyle/>
          <a:p>
            <a:r>
              <a:rPr lang="en-US" sz="4300" b="1" dirty="0">
                <a:latin typeface="Calisto MT" panose="02040603050505030304" pitchFamily="18" charset="0"/>
              </a:rPr>
              <a:t>Implications</a:t>
            </a:r>
            <a:r>
              <a:rPr lang="en-US" sz="4300" dirty="0">
                <a:latin typeface="Calisto MT" panose="02040603050505030304" pitchFamily="18" charset="0"/>
              </a:rPr>
              <a:t>: The concurrent use of TM and AM presents real risks due to potential negative interactions.</a:t>
            </a:r>
          </a:p>
          <a:p>
            <a:endParaRPr lang="en-US" sz="4300" dirty="0">
              <a:latin typeface="Calisto MT" panose="02040603050505030304" pitchFamily="18" charset="0"/>
            </a:endParaRPr>
          </a:p>
          <a:p>
            <a:r>
              <a:rPr lang="en-US" sz="4300" b="1" dirty="0">
                <a:latin typeface="Calisto MT" panose="02040603050505030304" pitchFamily="18" charset="0"/>
              </a:rPr>
              <a:t>Focus on Care</a:t>
            </a:r>
            <a:r>
              <a:rPr lang="en-US" sz="4300" dirty="0">
                <a:latin typeface="Calisto MT" panose="02040603050505030304" pitchFamily="18" charset="0"/>
              </a:rPr>
              <a:t>: By fostering transparency, AMPs can offer more holistic and effective treatments tailored to the patients' full range of medical practices.</a:t>
            </a:r>
          </a:p>
          <a:p>
            <a:endParaRPr lang="en-US" sz="4300" dirty="0">
              <a:latin typeface="Calisto MT" panose="02040603050505030304" pitchFamily="18" charset="0"/>
            </a:endParaRPr>
          </a:p>
          <a:p>
            <a:r>
              <a:rPr lang="en-US" sz="4300" b="1" dirty="0">
                <a:latin typeface="Calisto MT" panose="02040603050505030304" pitchFamily="18" charset="0"/>
              </a:rPr>
              <a:t>Need for Action</a:t>
            </a:r>
            <a:r>
              <a:rPr lang="en-US" sz="4300" dirty="0">
                <a:latin typeface="Calisto MT" panose="02040603050505030304" pitchFamily="18" charset="0"/>
              </a:rPr>
              <a:t>: Guidelines for disclosure can enable AMPs to ask the right questions and encourage patients to be open about TM use.</a:t>
            </a:r>
          </a:p>
          <a:p>
            <a:endParaRPr lang="en-US" dirty="0"/>
          </a:p>
        </p:txBody>
      </p:sp>
    </p:spTree>
    <p:extLst>
      <p:ext uri="{BB962C8B-B14F-4D97-AF65-F5344CB8AC3E}">
        <p14:creationId xmlns:p14="http://schemas.microsoft.com/office/powerpoint/2010/main" val="1245730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4">
              <a:alphaModFix amt="37000"/>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6"/>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7">
              <a:alphaModFix amt="43999"/>
              <a:extLst>
                <a:ext uri="{96DAC541-7B7A-43D3-8B79-37D633B846F1}">
                  <asvg:svgBlip xmlns:asvg="http://schemas.microsoft.com/office/drawing/2016/SVG/main" r:embed="rId8"/>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9"/>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4" y="1047997"/>
            <a:ext cx="16640925" cy="514350"/>
          </a:xfrm>
        </p:spPr>
        <p:txBody>
          <a:bodyPr>
            <a:noAutofit/>
          </a:bodyPr>
          <a:lstStyle/>
          <a:p>
            <a:r>
              <a:rPr lang="en-ZA" sz="4800" b="1" dirty="0">
                <a:latin typeface="Cambria Math" panose="02040503050406030204" pitchFamily="18" charset="0"/>
                <a:ea typeface="Cambria Math" panose="02040503050406030204" pitchFamily="18" charset="0"/>
              </a:rPr>
              <a:t>DEVELOPED GUIDELINES</a:t>
            </a:r>
            <a:endParaRPr lang="en-US" sz="4800" b="1" dirty="0">
              <a:latin typeface="Cambria Math" panose="02040503050406030204" pitchFamily="18" charset="0"/>
              <a:ea typeface="Cambria Math" panose="02040503050406030204" pitchFamily="18" charset="0"/>
            </a:endParaRPr>
          </a:p>
        </p:txBody>
      </p:sp>
      <p:graphicFrame>
        <p:nvGraphicFramePr>
          <p:cNvPr id="13" name="Content Placeholder 12">
            <a:extLst>
              <a:ext uri="{FF2B5EF4-FFF2-40B4-BE49-F238E27FC236}">
                <a16:creationId xmlns:a16="http://schemas.microsoft.com/office/drawing/2014/main" id="{3D7C70C6-E38E-B4F0-646A-00A7E27CC83F}"/>
              </a:ext>
            </a:extLst>
          </p:cNvPr>
          <p:cNvGraphicFramePr>
            <a:graphicFrameLocks noGrp="1"/>
          </p:cNvGraphicFramePr>
          <p:nvPr>
            <p:ph idx="1"/>
            <p:extLst>
              <p:ext uri="{D42A27DB-BD31-4B8C-83A1-F6EECF244321}">
                <p14:modId xmlns:p14="http://schemas.microsoft.com/office/powerpoint/2010/main" val="4204036277"/>
              </p:ext>
            </p:extLst>
          </p:nvPr>
        </p:nvGraphicFramePr>
        <p:xfrm>
          <a:off x="533400" y="1756077"/>
          <a:ext cx="13868401" cy="8354060"/>
        </p:xfrm>
        <a:graphic>
          <a:graphicData uri="http://schemas.openxmlformats.org/drawingml/2006/table">
            <a:tbl>
              <a:tblPr firstRow="1" firstCol="1" bandRow="1"/>
              <a:tblGrid>
                <a:gridCol w="2452146">
                  <a:extLst>
                    <a:ext uri="{9D8B030D-6E8A-4147-A177-3AD203B41FA5}">
                      <a16:colId xmlns:a16="http://schemas.microsoft.com/office/drawing/2014/main" val="3125813153"/>
                    </a:ext>
                  </a:extLst>
                </a:gridCol>
                <a:gridCol w="4156156">
                  <a:extLst>
                    <a:ext uri="{9D8B030D-6E8A-4147-A177-3AD203B41FA5}">
                      <a16:colId xmlns:a16="http://schemas.microsoft.com/office/drawing/2014/main" val="2515605109"/>
                    </a:ext>
                  </a:extLst>
                </a:gridCol>
                <a:gridCol w="7260099">
                  <a:extLst>
                    <a:ext uri="{9D8B030D-6E8A-4147-A177-3AD203B41FA5}">
                      <a16:colId xmlns:a16="http://schemas.microsoft.com/office/drawing/2014/main" val="944858115"/>
                    </a:ext>
                  </a:extLst>
                </a:gridCol>
              </a:tblGrid>
              <a:tr h="365605">
                <a:tc>
                  <a:txBody>
                    <a:bodyPr/>
                    <a:lstStyle/>
                    <a:p>
                      <a:pPr algn="ctr">
                        <a:lnSpc>
                          <a:spcPct val="150000"/>
                        </a:lnSpc>
                        <a:spcAft>
                          <a:spcPts val="800"/>
                        </a:spcAft>
                      </a:pPr>
                      <a:r>
                        <a:rPr lang="en-GB" sz="2000" b="1" dirty="0">
                          <a:solidFill>
                            <a:srgbClr val="000000"/>
                          </a:solidFill>
                          <a:effectLst/>
                          <a:highlight>
                            <a:srgbClr val="D99594"/>
                          </a:highlight>
                          <a:latin typeface="Calibri" panose="020F0502020204030204" pitchFamily="34" charset="0"/>
                          <a:ea typeface="Calibri" panose="020F0502020204030204" pitchFamily="34" charset="0"/>
                          <a:cs typeface="Calibri" panose="020F0502020204030204" pitchFamily="34" charset="0"/>
                        </a:rPr>
                        <a:t>Guideline</a:t>
                      </a:r>
                      <a:endParaRPr lang="en-ZA" sz="2000" dirty="0">
                        <a:effectLst/>
                        <a:highlight>
                          <a:srgbClr val="D99594"/>
                        </a:highlight>
                        <a:latin typeface="Calibri" panose="020F0502020204030204" pitchFamily="34" charset="0"/>
                        <a:ea typeface="Calibri" panose="020F0502020204030204" pitchFamily="34" charset="0"/>
                        <a:cs typeface="Calibri" panose="020F0502020204030204" pitchFamily="34" charset="0"/>
                      </a:endParaRPr>
                    </a:p>
                  </a:txBody>
                  <a:tcPr marL="52738" marR="527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algn="ctr">
                        <a:lnSpc>
                          <a:spcPct val="150000"/>
                        </a:lnSpc>
                        <a:spcAft>
                          <a:spcPts val="800"/>
                        </a:spcAft>
                      </a:pPr>
                      <a:r>
                        <a:rPr lang="en-GB" sz="2000" b="1" dirty="0">
                          <a:solidFill>
                            <a:srgbClr val="000000"/>
                          </a:solidFill>
                          <a:effectLst/>
                          <a:highlight>
                            <a:srgbClr val="D99594"/>
                          </a:highlight>
                          <a:latin typeface="Calibri" panose="020F0502020204030204" pitchFamily="34" charset="0"/>
                          <a:ea typeface="Calibri" panose="020F0502020204030204" pitchFamily="34" charset="0"/>
                          <a:cs typeface="Calibri" panose="020F0502020204030204" pitchFamily="34" charset="0"/>
                        </a:rPr>
                        <a:t>Targeted Stakeholders</a:t>
                      </a:r>
                      <a:endParaRPr lang="en-ZA" sz="2000" dirty="0">
                        <a:effectLst/>
                        <a:highlight>
                          <a:srgbClr val="D99594"/>
                        </a:highlight>
                        <a:latin typeface="Calibri" panose="020F0502020204030204" pitchFamily="34" charset="0"/>
                        <a:ea typeface="Calibri" panose="020F0502020204030204" pitchFamily="34" charset="0"/>
                        <a:cs typeface="Calibri" panose="020F0502020204030204" pitchFamily="34" charset="0"/>
                      </a:endParaRPr>
                    </a:p>
                  </a:txBody>
                  <a:tcPr marL="52738" marR="527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algn="ctr">
                        <a:lnSpc>
                          <a:spcPct val="150000"/>
                        </a:lnSpc>
                        <a:spcAft>
                          <a:spcPts val="800"/>
                        </a:spcAft>
                      </a:pPr>
                      <a:r>
                        <a:rPr lang="en-GB" sz="2000" b="1" dirty="0">
                          <a:solidFill>
                            <a:srgbClr val="000000"/>
                          </a:solidFill>
                          <a:effectLst/>
                          <a:highlight>
                            <a:srgbClr val="D99594"/>
                          </a:highlight>
                          <a:latin typeface="Calibri" panose="020F0502020204030204" pitchFamily="34" charset="0"/>
                          <a:ea typeface="Calibri" panose="020F0502020204030204" pitchFamily="34" charset="0"/>
                          <a:cs typeface="Calibri" panose="020F0502020204030204" pitchFamily="34" charset="0"/>
                        </a:rPr>
                        <a:t>Focus Area</a:t>
                      </a:r>
                      <a:endParaRPr lang="en-ZA" sz="2000" dirty="0">
                        <a:effectLst/>
                        <a:highlight>
                          <a:srgbClr val="D99594"/>
                        </a:highlight>
                        <a:latin typeface="Calibri" panose="020F0502020204030204" pitchFamily="34" charset="0"/>
                        <a:ea typeface="Calibri" panose="020F0502020204030204" pitchFamily="34" charset="0"/>
                        <a:cs typeface="Calibri" panose="020F0502020204030204" pitchFamily="34" charset="0"/>
                      </a:endParaRPr>
                    </a:p>
                  </a:txBody>
                  <a:tcPr marL="52738" marR="527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extLst>
                  <a:ext uri="{0D108BD9-81ED-4DB2-BD59-A6C34878D82A}">
                    <a16:rowId xmlns:a16="http://schemas.microsoft.com/office/drawing/2014/main" val="583156852"/>
                  </a:ext>
                </a:extLst>
              </a:tr>
              <a:tr h="1069663">
                <a:tc>
                  <a:txBody>
                    <a:bodyPr/>
                    <a:lstStyle/>
                    <a:p>
                      <a:pPr algn="just">
                        <a:lnSpc>
                          <a:spcPct val="115000"/>
                        </a:lnSpc>
                        <a:spcAft>
                          <a:spcPts val="1000"/>
                        </a:spcAft>
                      </a:pPr>
                      <a:r>
                        <a:rPr lang="en-GB" sz="2000" dirty="0">
                          <a:solidFill>
                            <a:srgbClr val="000000"/>
                          </a:solidFill>
                          <a:effectLst/>
                          <a:highlight>
                            <a:srgbClr val="C0504D"/>
                          </a:highlight>
                          <a:latin typeface="Calibri" panose="020F0502020204030204" pitchFamily="34" charset="0"/>
                          <a:ea typeface="Calibri" panose="020F0502020204030204" pitchFamily="34" charset="0"/>
                          <a:cs typeface="Calibri" panose="020F0502020204030204" pitchFamily="34" charset="0"/>
                        </a:rPr>
                        <a:t>Guideline A</a:t>
                      </a:r>
                      <a:endParaRPr lang="en-ZA" sz="2000" dirty="0">
                        <a:effectLst/>
                        <a:highlight>
                          <a:srgbClr val="C0504D"/>
                        </a:highlight>
                        <a:latin typeface="Calibri" panose="020F0502020204030204" pitchFamily="34" charset="0"/>
                        <a:ea typeface="Calibri" panose="020F0502020204030204" pitchFamily="34" charset="0"/>
                        <a:cs typeface="Calibri" panose="020F0502020204030204" pitchFamily="34" charset="0"/>
                      </a:endParaRPr>
                    </a:p>
                  </a:txBody>
                  <a:tcPr marL="52738" marR="527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504D"/>
                    </a:solidFill>
                  </a:tcPr>
                </a:tc>
                <a:tc>
                  <a:txBody>
                    <a:bodyPr/>
                    <a:lstStyle/>
                    <a:p>
                      <a:pPr algn="just">
                        <a:lnSpc>
                          <a:spcPct val="115000"/>
                        </a:lnSpc>
                        <a:spcAft>
                          <a:spcPts val="1000"/>
                        </a:spcAft>
                      </a:pPr>
                      <a:r>
                        <a:rPr lang="en-GB" sz="2000" dirty="0">
                          <a:solidFill>
                            <a:srgbClr val="000000"/>
                          </a:solidFill>
                          <a:effectLst/>
                          <a:highlight>
                            <a:srgbClr val="8064A2"/>
                          </a:highlight>
                          <a:latin typeface="Calibri" panose="020F0502020204030204" pitchFamily="34" charset="0"/>
                          <a:ea typeface="Calibri" panose="020F0502020204030204" pitchFamily="34" charset="0"/>
                          <a:cs typeface="Calibri" panose="020F0502020204030204" pitchFamily="34" charset="0"/>
                        </a:rPr>
                        <a:t>Policymakers at the Gauteng Department of Health</a:t>
                      </a:r>
                      <a:endParaRPr lang="en-ZA" sz="2000" dirty="0">
                        <a:effectLst/>
                        <a:highlight>
                          <a:srgbClr val="8064A2"/>
                        </a:highlight>
                        <a:latin typeface="Calibri" panose="020F0502020204030204" pitchFamily="34" charset="0"/>
                        <a:ea typeface="Calibri" panose="020F0502020204030204" pitchFamily="34" charset="0"/>
                        <a:cs typeface="Calibri" panose="020F0502020204030204" pitchFamily="34" charset="0"/>
                      </a:endParaRPr>
                    </a:p>
                  </a:txBody>
                  <a:tcPr marL="52738" marR="527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64A2"/>
                    </a:solidFill>
                  </a:tcPr>
                </a:tc>
                <a:tc>
                  <a:txBody>
                    <a:bodyPr/>
                    <a:lstStyle/>
                    <a:p>
                      <a:pPr marL="342900" lvl="0" indent="-342900" algn="just">
                        <a:lnSpc>
                          <a:spcPct val="115000"/>
                        </a:lnSpc>
                        <a:spcAft>
                          <a:spcPts val="1000"/>
                        </a:spcAft>
                        <a:buFont typeface="+mj-lt"/>
                        <a:buAutoNum type="arabicPeriod"/>
                      </a:pPr>
                      <a:r>
                        <a:rPr lang="en-GB" sz="2000" dirty="0">
                          <a:solidFill>
                            <a:srgbClr val="000000"/>
                          </a:solidFill>
                          <a:effectLst/>
                          <a:highlight>
                            <a:srgbClr val="E5B8B7"/>
                          </a:highlight>
                          <a:latin typeface="Calibri" panose="020F0502020204030204" pitchFamily="34" charset="0"/>
                          <a:ea typeface="Calibri" panose="020F0502020204030204" pitchFamily="34" charset="0"/>
                          <a:cs typeface="Calibri" panose="020F0502020204030204" pitchFamily="34" charset="0"/>
                        </a:rPr>
                        <a:t>Integrating THP knowledge for AMPs to effectively manage patients who use both TM and AM</a:t>
                      </a:r>
                      <a:endParaRPr lang="en-ZA" sz="2000" dirty="0">
                        <a:effectLst/>
                        <a:highlight>
                          <a:srgbClr val="E5B8B7"/>
                        </a:highlight>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Aft>
                          <a:spcPts val="1000"/>
                        </a:spcAft>
                      </a:pPr>
                      <a:r>
                        <a:rPr lang="en-GB" sz="2000" dirty="0">
                          <a:effectLst/>
                          <a:highlight>
                            <a:srgbClr val="E5B8B7"/>
                          </a:highlight>
                          <a:latin typeface="Calibri" panose="020F0502020204030204" pitchFamily="34" charset="0"/>
                          <a:ea typeface="Calibri" panose="020F0502020204030204" pitchFamily="34" charset="0"/>
                          <a:cs typeface="Calibri" panose="020F0502020204030204" pitchFamily="34" charset="0"/>
                        </a:rPr>
                        <a:t> </a:t>
                      </a:r>
                      <a:endParaRPr lang="en-ZA" sz="2000" dirty="0">
                        <a:effectLst/>
                        <a:highlight>
                          <a:srgbClr val="E5B8B7"/>
                        </a:highlight>
                        <a:latin typeface="Calibri" panose="020F0502020204030204" pitchFamily="34" charset="0"/>
                        <a:ea typeface="Calibri" panose="020F0502020204030204" pitchFamily="34" charset="0"/>
                        <a:cs typeface="Calibri" panose="020F0502020204030204" pitchFamily="34" charset="0"/>
                      </a:endParaRPr>
                    </a:p>
                  </a:txBody>
                  <a:tcPr marL="52738" marR="527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extLst>
                  <a:ext uri="{0D108BD9-81ED-4DB2-BD59-A6C34878D82A}">
                    <a16:rowId xmlns:a16="http://schemas.microsoft.com/office/drawing/2014/main" val="1654804432"/>
                  </a:ext>
                </a:extLst>
              </a:tr>
              <a:tr h="2989618">
                <a:tc>
                  <a:txBody>
                    <a:bodyPr/>
                    <a:lstStyle/>
                    <a:p>
                      <a:pPr algn="just">
                        <a:lnSpc>
                          <a:spcPct val="115000"/>
                        </a:lnSpc>
                        <a:spcAft>
                          <a:spcPts val="1000"/>
                        </a:spcAft>
                      </a:pPr>
                      <a:r>
                        <a:rPr lang="en-GB" sz="2000" dirty="0">
                          <a:solidFill>
                            <a:srgbClr val="000000"/>
                          </a:solidFill>
                          <a:effectLst/>
                          <a:highlight>
                            <a:srgbClr val="C0504D"/>
                          </a:highlight>
                          <a:latin typeface="Calibri" panose="020F0502020204030204" pitchFamily="34" charset="0"/>
                          <a:ea typeface="Calibri" panose="020F0502020204030204" pitchFamily="34" charset="0"/>
                          <a:cs typeface="Calibri" panose="020F0502020204030204" pitchFamily="34" charset="0"/>
                        </a:rPr>
                        <a:t>Guideline B</a:t>
                      </a:r>
                      <a:endParaRPr lang="en-ZA" sz="2000" dirty="0">
                        <a:effectLst/>
                        <a:highlight>
                          <a:srgbClr val="C0504D"/>
                        </a:highlight>
                        <a:latin typeface="Calibri" panose="020F0502020204030204" pitchFamily="34" charset="0"/>
                        <a:ea typeface="Calibri" panose="020F0502020204030204" pitchFamily="34" charset="0"/>
                        <a:cs typeface="Calibri" panose="020F0502020204030204" pitchFamily="34" charset="0"/>
                      </a:endParaRPr>
                    </a:p>
                  </a:txBody>
                  <a:tcPr marL="52738" marR="527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504D"/>
                    </a:solidFill>
                  </a:tcPr>
                </a:tc>
                <a:tc>
                  <a:txBody>
                    <a:bodyPr/>
                    <a:lstStyle/>
                    <a:p>
                      <a:pPr algn="just">
                        <a:lnSpc>
                          <a:spcPct val="115000"/>
                        </a:lnSpc>
                        <a:spcAft>
                          <a:spcPts val="1000"/>
                        </a:spcAft>
                      </a:pPr>
                      <a:r>
                        <a:rPr lang="en-GB" sz="2000" dirty="0">
                          <a:solidFill>
                            <a:srgbClr val="000000"/>
                          </a:solidFill>
                          <a:effectLst/>
                          <a:highlight>
                            <a:srgbClr val="8064A2"/>
                          </a:highlight>
                          <a:latin typeface="Calibri" panose="020F0502020204030204" pitchFamily="34" charset="0"/>
                          <a:ea typeface="Calibri" panose="020F0502020204030204" pitchFamily="34" charset="0"/>
                          <a:cs typeface="Calibri" panose="020F0502020204030204" pitchFamily="34" charset="0"/>
                        </a:rPr>
                        <a:t>Hospitals in Gauteng</a:t>
                      </a:r>
                      <a:endParaRPr lang="en-ZA" sz="2000" dirty="0">
                        <a:effectLst/>
                        <a:highlight>
                          <a:srgbClr val="8064A2"/>
                        </a:highlight>
                        <a:latin typeface="Calibri" panose="020F0502020204030204" pitchFamily="34" charset="0"/>
                        <a:ea typeface="Calibri" panose="020F0502020204030204" pitchFamily="34" charset="0"/>
                        <a:cs typeface="Calibri" panose="020F0502020204030204" pitchFamily="34" charset="0"/>
                      </a:endParaRPr>
                    </a:p>
                  </a:txBody>
                  <a:tcPr marL="52738" marR="527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64A2"/>
                    </a:solidFill>
                  </a:tcPr>
                </a:tc>
                <a:tc>
                  <a:txBody>
                    <a:bodyPr/>
                    <a:lstStyle/>
                    <a:p>
                      <a:pPr marL="342900" lvl="0" indent="-342900" algn="just">
                        <a:lnSpc>
                          <a:spcPct val="115000"/>
                        </a:lnSpc>
                        <a:spcAft>
                          <a:spcPts val="1000"/>
                        </a:spcAft>
                        <a:buFont typeface="+mj-lt"/>
                        <a:buAutoNum type="arabicPeriod"/>
                      </a:pPr>
                      <a:r>
                        <a:rPr lang="en-GB" sz="2000" dirty="0">
                          <a:solidFill>
                            <a:srgbClr val="000000"/>
                          </a:solidFill>
                          <a:effectLst/>
                          <a:highlight>
                            <a:srgbClr val="E5B8B7"/>
                          </a:highlight>
                          <a:latin typeface="Calibri" panose="020F0502020204030204" pitchFamily="34" charset="0"/>
                          <a:ea typeface="Calibri" panose="020F0502020204030204" pitchFamily="34" charset="0"/>
                          <a:cs typeface="Calibri" panose="020F0502020204030204" pitchFamily="34" charset="0"/>
                        </a:rPr>
                        <a:t>Developing effective communication skills for AMPs to interact with patients that use both TM and AM</a:t>
                      </a:r>
                      <a:endParaRPr lang="en-ZA" sz="2000" dirty="0">
                        <a:effectLst/>
                        <a:highlight>
                          <a:srgbClr val="E5B8B7"/>
                        </a:highligh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15000"/>
                        </a:lnSpc>
                        <a:spcAft>
                          <a:spcPts val="1000"/>
                        </a:spcAft>
                        <a:buFont typeface="+mj-lt"/>
                        <a:buAutoNum type="arabicPeriod"/>
                      </a:pPr>
                      <a:r>
                        <a:rPr lang="en-GB" sz="2000" dirty="0">
                          <a:solidFill>
                            <a:srgbClr val="000000"/>
                          </a:solidFill>
                          <a:effectLst/>
                          <a:highlight>
                            <a:srgbClr val="E5B8B7"/>
                          </a:highlight>
                          <a:latin typeface="Calibri" panose="020F0502020204030204" pitchFamily="34" charset="0"/>
                          <a:ea typeface="Calibri" panose="020F0502020204030204" pitchFamily="34" charset="0"/>
                          <a:cs typeface="Calibri" panose="020F0502020204030204" pitchFamily="34" charset="0"/>
                        </a:rPr>
                        <a:t>Developing effective interventions for stigmatisation through information and references from patients that use both TM and AM</a:t>
                      </a:r>
                      <a:endParaRPr lang="en-ZA" sz="2000" dirty="0">
                        <a:effectLst/>
                        <a:highlight>
                          <a:srgbClr val="E5B8B7"/>
                        </a:highligh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15000"/>
                        </a:lnSpc>
                        <a:spcAft>
                          <a:spcPts val="1000"/>
                        </a:spcAft>
                        <a:buFont typeface="+mj-lt"/>
                        <a:buAutoNum type="arabicPeriod"/>
                      </a:pPr>
                      <a:r>
                        <a:rPr lang="en-GB" sz="2000" dirty="0">
                          <a:solidFill>
                            <a:srgbClr val="000000"/>
                          </a:solidFill>
                          <a:effectLst/>
                          <a:highlight>
                            <a:srgbClr val="E5B8B7"/>
                          </a:highlight>
                          <a:latin typeface="Calibri" panose="020F0502020204030204" pitchFamily="34" charset="0"/>
                          <a:ea typeface="Calibri" panose="020F0502020204030204" pitchFamily="34" charset="0"/>
                          <a:cs typeface="Calibri" panose="020F0502020204030204" pitchFamily="34" charset="0"/>
                        </a:rPr>
                        <a:t>Incorporating cultural responsiveness in the consultations of patients that use both TM and AM</a:t>
                      </a:r>
                      <a:endParaRPr lang="en-ZA" sz="2000" dirty="0">
                        <a:effectLst/>
                        <a:highlight>
                          <a:srgbClr val="E5B8B7"/>
                        </a:highlight>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Aft>
                          <a:spcPts val="1000"/>
                        </a:spcAft>
                      </a:pPr>
                      <a:r>
                        <a:rPr lang="en-GB" sz="2000" dirty="0">
                          <a:effectLst/>
                          <a:highlight>
                            <a:srgbClr val="E5B8B7"/>
                          </a:highlight>
                          <a:latin typeface="Calibri" panose="020F0502020204030204" pitchFamily="34" charset="0"/>
                          <a:ea typeface="Calibri" panose="020F0502020204030204" pitchFamily="34" charset="0"/>
                          <a:cs typeface="Calibri" panose="020F0502020204030204" pitchFamily="34" charset="0"/>
                        </a:rPr>
                        <a:t> </a:t>
                      </a:r>
                      <a:endParaRPr lang="en-ZA" sz="2000" dirty="0">
                        <a:effectLst/>
                        <a:highlight>
                          <a:srgbClr val="E5B8B7"/>
                        </a:highlight>
                        <a:latin typeface="Calibri" panose="020F0502020204030204" pitchFamily="34" charset="0"/>
                        <a:ea typeface="Calibri" panose="020F0502020204030204" pitchFamily="34" charset="0"/>
                        <a:cs typeface="Calibri" panose="020F0502020204030204" pitchFamily="34" charset="0"/>
                      </a:endParaRPr>
                    </a:p>
                  </a:txBody>
                  <a:tcPr marL="52738" marR="527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extLst>
                  <a:ext uri="{0D108BD9-81ED-4DB2-BD59-A6C34878D82A}">
                    <a16:rowId xmlns:a16="http://schemas.microsoft.com/office/drawing/2014/main" val="2895224446"/>
                  </a:ext>
                </a:extLst>
              </a:tr>
              <a:tr h="1458569">
                <a:tc>
                  <a:txBody>
                    <a:bodyPr/>
                    <a:lstStyle/>
                    <a:p>
                      <a:pPr algn="just">
                        <a:lnSpc>
                          <a:spcPct val="115000"/>
                        </a:lnSpc>
                        <a:spcAft>
                          <a:spcPts val="1000"/>
                        </a:spcAft>
                      </a:pPr>
                      <a:r>
                        <a:rPr lang="en-GB" sz="2000">
                          <a:solidFill>
                            <a:srgbClr val="000000"/>
                          </a:solidFill>
                          <a:effectLst/>
                          <a:highlight>
                            <a:srgbClr val="C0504D"/>
                          </a:highlight>
                          <a:latin typeface="Calibri" panose="020F0502020204030204" pitchFamily="34" charset="0"/>
                          <a:ea typeface="Calibri" panose="020F0502020204030204" pitchFamily="34" charset="0"/>
                          <a:cs typeface="Calibri" panose="020F0502020204030204" pitchFamily="34" charset="0"/>
                        </a:rPr>
                        <a:t>Guideline C</a:t>
                      </a:r>
                      <a:endParaRPr lang="en-ZA" sz="2000">
                        <a:effectLst/>
                        <a:highlight>
                          <a:srgbClr val="C0504D"/>
                        </a:highlight>
                        <a:latin typeface="Calibri" panose="020F0502020204030204" pitchFamily="34" charset="0"/>
                        <a:ea typeface="Calibri" panose="020F0502020204030204" pitchFamily="34" charset="0"/>
                        <a:cs typeface="Calibri" panose="020F0502020204030204" pitchFamily="34" charset="0"/>
                      </a:endParaRPr>
                    </a:p>
                  </a:txBody>
                  <a:tcPr marL="52738" marR="527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504D"/>
                    </a:solidFill>
                  </a:tcPr>
                </a:tc>
                <a:tc>
                  <a:txBody>
                    <a:bodyPr/>
                    <a:lstStyle/>
                    <a:p>
                      <a:pPr algn="just">
                        <a:lnSpc>
                          <a:spcPct val="115000"/>
                        </a:lnSpc>
                        <a:spcAft>
                          <a:spcPts val="1000"/>
                        </a:spcAft>
                      </a:pPr>
                      <a:r>
                        <a:rPr lang="en-GB" sz="2000">
                          <a:solidFill>
                            <a:srgbClr val="000000"/>
                          </a:solidFill>
                          <a:effectLst/>
                          <a:highlight>
                            <a:srgbClr val="8064A2"/>
                          </a:highlight>
                          <a:latin typeface="Calibri" panose="020F0502020204030204" pitchFamily="34" charset="0"/>
                          <a:ea typeface="Calibri" panose="020F0502020204030204" pitchFamily="34" charset="0"/>
                          <a:cs typeface="Calibri" panose="020F0502020204030204" pitchFamily="34" charset="0"/>
                        </a:rPr>
                        <a:t>AMPs in Gauteng</a:t>
                      </a:r>
                      <a:endParaRPr lang="en-ZA" sz="2000">
                        <a:effectLst/>
                        <a:highlight>
                          <a:srgbClr val="8064A2"/>
                        </a:highlight>
                        <a:latin typeface="Calibri" panose="020F0502020204030204" pitchFamily="34" charset="0"/>
                        <a:ea typeface="Calibri" panose="020F0502020204030204" pitchFamily="34" charset="0"/>
                        <a:cs typeface="Calibri" panose="020F0502020204030204" pitchFamily="34" charset="0"/>
                      </a:endParaRPr>
                    </a:p>
                  </a:txBody>
                  <a:tcPr marL="52738" marR="527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64A2"/>
                    </a:solidFill>
                  </a:tcPr>
                </a:tc>
                <a:tc>
                  <a:txBody>
                    <a:bodyPr/>
                    <a:lstStyle/>
                    <a:p>
                      <a:pPr marL="342900" lvl="0" indent="-342900" algn="just">
                        <a:lnSpc>
                          <a:spcPct val="115000"/>
                        </a:lnSpc>
                        <a:spcAft>
                          <a:spcPts val="1000"/>
                        </a:spcAft>
                        <a:buFont typeface="+mj-lt"/>
                        <a:buAutoNum type="arabicPeriod"/>
                      </a:pPr>
                      <a:r>
                        <a:rPr lang="en-GB" sz="2000" dirty="0">
                          <a:solidFill>
                            <a:srgbClr val="000000"/>
                          </a:solidFill>
                          <a:effectLst/>
                          <a:highlight>
                            <a:srgbClr val="E5B8B7"/>
                          </a:highlight>
                          <a:latin typeface="Calibri" panose="020F0502020204030204" pitchFamily="34" charset="0"/>
                          <a:ea typeface="Calibri" panose="020F0502020204030204" pitchFamily="34" charset="0"/>
                          <a:cs typeface="Calibri" panose="020F0502020204030204" pitchFamily="34" charset="0"/>
                        </a:rPr>
                        <a:t>Developing proper support without prejudice for patients that use both TM and AM </a:t>
                      </a:r>
                      <a:endParaRPr lang="en-ZA" sz="2000" dirty="0">
                        <a:effectLst/>
                        <a:highlight>
                          <a:srgbClr val="E5B8B7"/>
                        </a:highligh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15000"/>
                        </a:lnSpc>
                        <a:spcAft>
                          <a:spcPts val="1000"/>
                        </a:spcAft>
                        <a:buFont typeface="+mj-lt"/>
                        <a:buAutoNum type="arabicPeriod"/>
                      </a:pPr>
                      <a:r>
                        <a:rPr lang="en-GB" sz="2000" dirty="0">
                          <a:solidFill>
                            <a:srgbClr val="000000"/>
                          </a:solidFill>
                          <a:effectLst/>
                          <a:highlight>
                            <a:srgbClr val="E5B8B7"/>
                          </a:highlight>
                          <a:latin typeface="Calibri" panose="020F0502020204030204" pitchFamily="34" charset="0"/>
                          <a:ea typeface="Calibri" panose="020F0502020204030204" pitchFamily="34" charset="0"/>
                          <a:cs typeface="Calibri" panose="020F0502020204030204" pitchFamily="34" charset="0"/>
                        </a:rPr>
                        <a:t>Maintaining disclosure through follow-up procedures</a:t>
                      </a:r>
                      <a:endParaRPr lang="en-ZA" sz="2000" dirty="0">
                        <a:effectLst/>
                        <a:highlight>
                          <a:srgbClr val="E5B8B7"/>
                        </a:highlight>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Aft>
                          <a:spcPts val="1000"/>
                        </a:spcAft>
                      </a:pPr>
                      <a:r>
                        <a:rPr lang="en-GB" sz="2000" dirty="0">
                          <a:effectLst/>
                          <a:highlight>
                            <a:srgbClr val="E5B8B7"/>
                          </a:highlight>
                          <a:latin typeface="Calibri" panose="020F0502020204030204" pitchFamily="34" charset="0"/>
                          <a:ea typeface="Calibri" panose="020F0502020204030204" pitchFamily="34" charset="0"/>
                          <a:cs typeface="Calibri" panose="020F0502020204030204" pitchFamily="34" charset="0"/>
                        </a:rPr>
                        <a:t> </a:t>
                      </a:r>
                      <a:endParaRPr lang="en-ZA" sz="2000" dirty="0">
                        <a:effectLst/>
                        <a:highlight>
                          <a:srgbClr val="E5B8B7"/>
                        </a:highlight>
                        <a:latin typeface="Calibri" panose="020F0502020204030204" pitchFamily="34" charset="0"/>
                        <a:ea typeface="Calibri" panose="020F0502020204030204" pitchFamily="34" charset="0"/>
                        <a:cs typeface="Calibri" panose="020F0502020204030204" pitchFamily="34" charset="0"/>
                      </a:endParaRPr>
                    </a:p>
                  </a:txBody>
                  <a:tcPr marL="52738" marR="527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extLst>
                  <a:ext uri="{0D108BD9-81ED-4DB2-BD59-A6C34878D82A}">
                    <a16:rowId xmlns:a16="http://schemas.microsoft.com/office/drawing/2014/main" val="758694443"/>
                  </a:ext>
                </a:extLst>
              </a:tr>
              <a:tr h="1771168">
                <a:tc>
                  <a:txBody>
                    <a:bodyPr/>
                    <a:lstStyle/>
                    <a:p>
                      <a:pPr algn="just">
                        <a:lnSpc>
                          <a:spcPct val="115000"/>
                        </a:lnSpc>
                        <a:spcAft>
                          <a:spcPts val="1000"/>
                        </a:spcAft>
                      </a:pPr>
                      <a:r>
                        <a:rPr lang="en-GB" sz="2000">
                          <a:solidFill>
                            <a:srgbClr val="000000"/>
                          </a:solidFill>
                          <a:effectLst/>
                          <a:highlight>
                            <a:srgbClr val="C0504D"/>
                          </a:highlight>
                          <a:latin typeface="Calibri" panose="020F0502020204030204" pitchFamily="34" charset="0"/>
                          <a:ea typeface="Calibri" panose="020F0502020204030204" pitchFamily="34" charset="0"/>
                          <a:cs typeface="Calibri" panose="020F0502020204030204" pitchFamily="34" charset="0"/>
                        </a:rPr>
                        <a:t>Guideline D</a:t>
                      </a:r>
                      <a:endParaRPr lang="en-ZA" sz="2000">
                        <a:effectLst/>
                        <a:highlight>
                          <a:srgbClr val="C0504D"/>
                        </a:highlight>
                        <a:latin typeface="Calibri" panose="020F0502020204030204" pitchFamily="34" charset="0"/>
                        <a:ea typeface="Calibri" panose="020F0502020204030204" pitchFamily="34" charset="0"/>
                        <a:cs typeface="Calibri" panose="020F0502020204030204" pitchFamily="34" charset="0"/>
                      </a:endParaRPr>
                    </a:p>
                  </a:txBody>
                  <a:tcPr marL="52738" marR="527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504D"/>
                    </a:solidFill>
                  </a:tcPr>
                </a:tc>
                <a:tc>
                  <a:txBody>
                    <a:bodyPr/>
                    <a:lstStyle/>
                    <a:p>
                      <a:pPr algn="just">
                        <a:lnSpc>
                          <a:spcPct val="115000"/>
                        </a:lnSpc>
                        <a:spcAft>
                          <a:spcPts val="1000"/>
                        </a:spcAft>
                      </a:pPr>
                      <a:r>
                        <a:rPr lang="en-GB" sz="2000">
                          <a:solidFill>
                            <a:srgbClr val="000000"/>
                          </a:solidFill>
                          <a:effectLst/>
                          <a:highlight>
                            <a:srgbClr val="8064A2"/>
                          </a:highlight>
                          <a:latin typeface="Calibri" panose="020F0502020204030204" pitchFamily="34" charset="0"/>
                          <a:ea typeface="Calibri" panose="020F0502020204030204" pitchFamily="34" charset="0"/>
                          <a:cs typeface="Calibri" panose="020F0502020204030204" pitchFamily="34" charset="0"/>
                        </a:rPr>
                        <a:t>Patients who use TM in Gauteng</a:t>
                      </a:r>
                      <a:endParaRPr lang="en-ZA" sz="2000">
                        <a:effectLst/>
                        <a:highlight>
                          <a:srgbClr val="8064A2"/>
                        </a:highlight>
                        <a:latin typeface="Calibri" panose="020F0502020204030204" pitchFamily="34" charset="0"/>
                        <a:ea typeface="Calibri" panose="020F0502020204030204" pitchFamily="34" charset="0"/>
                        <a:cs typeface="Calibri" panose="020F0502020204030204" pitchFamily="34" charset="0"/>
                      </a:endParaRPr>
                    </a:p>
                  </a:txBody>
                  <a:tcPr marL="52738" marR="527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64A2"/>
                    </a:solidFill>
                  </a:tcPr>
                </a:tc>
                <a:tc>
                  <a:txBody>
                    <a:bodyPr/>
                    <a:lstStyle/>
                    <a:p>
                      <a:pPr marL="342900" lvl="0" indent="-342900" algn="just">
                        <a:lnSpc>
                          <a:spcPct val="115000"/>
                        </a:lnSpc>
                        <a:spcAft>
                          <a:spcPts val="1000"/>
                        </a:spcAft>
                        <a:buFont typeface="+mj-lt"/>
                        <a:buAutoNum type="arabicPeriod"/>
                      </a:pPr>
                      <a:r>
                        <a:rPr lang="en-GB" sz="2000" dirty="0">
                          <a:solidFill>
                            <a:srgbClr val="000000"/>
                          </a:solidFill>
                          <a:effectLst/>
                          <a:highlight>
                            <a:srgbClr val="E5B8B7"/>
                          </a:highlight>
                          <a:latin typeface="Calibri" panose="020F0502020204030204" pitchFamily="34" charset="0"/>
                          <a:ea typeface="Calibri" panose="020F0502020204030204" pitchFamily="34" charset="0"/>
                          <a:cs typeface="Calibri" panose="020F0502020204030204" pitchFamily="34" charset="0"/>
                        </a:rPr>
                        <a:t>Giving access to information and advice to inform choices between TM and AM</a:t>
                      </a:r>
                      <a:endParaRPr lang="en-ZA" sz="2000" dirty="0">
                        <a:effectLst/>
                        <a:highlight>
                          <a:srgbClr val="E5B8B7"/>
                        </a:highligh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15000"/>
                        </a:lnSpc>
                        <a:spcAft>
                          <a:spcPts val="1000"/>
                        </a:spcAft>
                        <a:buFont typeface="+mj-lt"/>
                        <a:buAutoNum type="arabicPeriod"/>
                      </a:pPr>
                      <a:r>
                        <a:rPr lang="en-GB" sz="2000" dirty="0">
                          <a:solidFill>
                            <a:srgbClr val="000000"/>
                          </a:solidFill>
                          <a:effectLst/>
                          <a:highlight>
                            <a:srgbClr val="E5B8B7"/>
                          </a:highlight>
                          <a:latin typeface="Calibri" panose="020F0502020204030204" pitchFamily="34" charset="0"/>
                          <a:ea typeface="Calibri" panose="020F0502020204030204" pitchFamily="34" charset="0"/>
                          <a:cs typeface="Calibri" panose="020F0502020204030204" pitchFamily="34" charset="0"/>
                        </a:rPr>
                        <a:t>Advising on the patient’s responsibility to comply with prescribed AM treatment</a:t>
                      </a:r>
                      <a:endParaRPr lang="en-ZA" sz="2000" dirty="0">
                        <a:effectLst/>
                        <a:highlight>
                          <a:srgbClr val="E5B8B7"/>
                        </a:highlight>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Aft>
                          <a:spcPts val="1000"/>
                        </a:spcAft>
                      </a:pPr>
                      <a:r>
                        <a:rPr lang="en-GB" sz="2000" dirty="0">
                          <a:effectLst/>
                          <a:highlight>
                            <a:srgbClr val="E5B8B7"/>
                          </a:highlight>
                          <a:latin typeface="Calibri" panose="020F0502020204030204" pitchFamily="34" charset="0"/>
                          <a:ea typeface="Calibri" panose="020F0502020204030204" pitchFamily="34" charset="0"/>
                          <a:cs typeface="Calibri" panose="020F0502020204030204" pitchFamily="34" charset="0"/>
                        </a:rPr>
                        <a:t> </a:t>
                      </a:r>
                      <a:endParaRPr lang="en-ZA" sz="2000" dirty="0">
                        <a:effectLst/>
                        <a:highlight>
                          <a:srgbClr val="E5B8B7"/>
                        </a:highlight>
                        <a:latin typeface="Calibri" panose="020F0502020204030204" pitchFamily="34" charset="0"/>
                        <a:ea typeface="Calibri" panose="020F0502020204030204" pitchFamily="34" charset="0"/>
                        <a:cs typeface="Calibri" panose="020F0502020204030204" pitchFamily="34" charset="0"/>
                      </a:endParaRPr>
                    </a:p>
                  </a:txBody>
                  <a:tcPr marL="52738" marR="527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extLst>
                  <a:ext uri="{0D108BD9-81ED-4DB2-BD59-A6C34878D82A}">
                    <a16:rowId xmlns:a16="http://schemas.microsoft.com/office/drawing/2014/main" val="2995509099"/>
                  </a:ext>
                </a:extLst>
              </a:tr>
            </a:tbl>
          </a:graphicData>
        </a:graphic>
      </p:graphicFrame>
    </p:spTree>
    <p:extLst>
      <p:ext uri="{BB962C8B-B14F-4D97-AF65-F5344CB8AC3E}">
        <p14:creationId xmlns:p14="http://schemas.microsoft.com/office/powerpoint/2010/main" val="830397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marL="0" marR="0" lvl="0" indent="0" algn="l" defTabSz="914400" rtl="0" eaLnBrk="1" fontAlgn="auto" latinLnBrk="0" hangingPunct="1">
              <a:lnSpc>
                <a:spcPts val="4200"/>
              </a:lnSpc>
              <a:spcBef>
                <a:spcPts val="0"/>
              </a:spcBef>
              <a:spcAft>
                <a:spcPts val="0"/>
              </a:spcAft>
              <a:buClrTx/>
              <a:buSzTx/>
              <a:buFontTx/>
              <a:buNone/>
              <a:tabLst/>
              <a:defRPr/>
            </a:pPr>
            <a:r>
              <a:rPr kumimoji="0" lang="en-US" sz="3000" b="0" i="0" u="none" strike="noStrike" kern="1200" cap="none" spc="0" normalizeH="0" baseline="0" noProof="0">
                <a:ln>
                  <a:noFill/>
                </a:ln>
                <a:solidFill>
                  <a:srgbClr val="DCB05B"/>
                </a:solidFill>
                <a:effectLst/>
                <a:uLnTx/>
                <a:uFillTx/>
                <a:latin typeface="Montserrat Ultra-Bold"/>
                <a:ea typeface="+mn-ea"/>
                <a:cs typeface="+mn-cs"/>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marL="0" marR="0" lvl="0" indent="0" algn="r" defTabSz="914400" rtl="0" eaLnBrk="1" fontAlgn="auto" latinLnBrk="0" hangingPunct="1">
              <a:lnSpc>
                <a:spcPts val="4200"/>
              </a:lnSpc>
              <a:spcBef>
                <a:spcPts val="0"/>
              </a:spcBef>
              <a:spcAft>
                <a:spcPts val="0"/>
              </a:spcAft>
              <a:buClrTx/>
              <a:buSzTx/>
              <a:buFontTx/>
              <a:buNone/>
              <a:tabLst/>
              <a:defRPr/>
            </a:pPr>
            <a:r>
              <a:rPr kumimoji="0" lang="en-US" sz="3000" b="0" i="0" u="none" strike="noStrike" kern="1200" cap="none" spc="0" normalizeH="0" baseline="0" noProof="0">
                <a:ln>
                  <a:noFill/>
                </a:ln>
                <a:solidFill>
                  <a:srgbClr val="0063A0"/>
                </a:solidFill>
                <a:effectLst/>
                <a:uLnTx/>
                <a:uFillTx/>
                <a:latin typeface="Montserrat Ultra-Bold"/>
                <a:ea typeface="+mn-ea"/>
                <a:cs typeface="+mn-cs"/>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marR="0" lvl="0" indent="0" algn="ctr" defTabSz="914400" rtl="0" eaLnBrk="1" fontAlgn="auto" latinLnBrk="0" hangingPunct="1">
              <a:lnSpc>
                <a:spcPts val="5880"/>
              </a:lnSpc>
              <a:spcBef>
                <a:spcPct val="0"/>
              </a:spcBef>
              <a:spcAft>
                <a:spcPts val="0"/>
              </a:spcAft>
              <a:buClrTx/>
              <a:buSzTx/>
              <a:buFontTx/>
              <a:buNone/>
              <a:tabLst/>
              <a:defRPr/>
            </a:pPr>
            <a:r>
              <a:rPr kumimoji="0" lang="en-US" sz="4200" b="0" i="0" u="none" strike="noStrike" kern="1200" cap="none" spc="0" normalizeH="0" baseline="0" noProof="0">
                <a:ln>
                  <a:noFill/>
                </a:ln>
                <a:solidFill>
                  <a:srgbClr val="765944"/>
                </a:solidFill>
                <a:effectLst/>
                <a:uLnTx/>
                <a:uFillTx/>
                <a:latin typeface="Josefin Sans"/>
                <a:ea typeface="+mn-ea"/>
                <a:cs typeface="+mn-c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4" y="1547067"/>
            <a:ext cx="13717647" cy="1143000"/>
          </a:xfrm>
        </p:spPr>
        <p:txBody>
          <a:bodyPr>
            <a:normAutofit/>
          </a:bodyPr>
          <a:lstStyle/>
          <a:p>
            <a:r>
              <a:rPr lang="en-US" sz="5400" dirty="0">
                <a:latin typeface="Calisto MT" panose="02040603050505030304" pitchFamily="18" charset="0"/>
              </a:rPr>
              <a:t>CONCLUSION </a:t>
            </a:r>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820907" y="3009900"/>
            <a:ext cx="13705614" cy="5667257"/>
          </a:xfrm>
        </p:spPr>
        <p:txBody>
          <a:bodyPr>
            <a:normAutofit/>
          </a:bodyPr>
          <a:lstStyle/>
          <a:p>
            <a:pPr marL="0" indent="0" algn="just">
              <a:buNone/>
            </a:pPr>
            <a:r>
              <a:rPr lang="en-US" sz="5400" b="1" dirty="0">
                <a:solidFill>
                  <a:schemeClr val="accent1">
                    <a:lumMod val="75000"/>
                  </a:schemeClr>
                </a:solidFill>
                <a:latin typeface="Calisto MT" panose="02040603050505030304" pitchFamily="18" charset="0"/>
              </a:rPr>
              <a:t>The study highlights the importance of disclosure of TM use in AM settings to ensure safer, more effective patient care.</a:t>
            </a:r>
            <a:endParaRPr lang="en-US" sz="5400" dirty="0">
              <a:solidFill>
                <a:schemeClr val="accent1">
                  <a:lumMod val="75000"/>
                </a:schemeClr>
              </a:solidFill>
              <a:latin typeface="Calisto MT" panose="02040603050505030304" pitchFamily="18" charset="0"/>
            </a:endParaRPr>
          </a:p>
        </p:txBody>
      </p:sp>
    </p:spTree>
    <p:extLst>
      <p:ext uri="{BB962C8B-B14F-4D97-AF65-F5344CB8AC3E}">
        <p14:creationId xmlns:p14="http://schemas.microsoft.com/office/powerpoint/2010/main" val="158856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1498B-F059-B1CB-4DE1-60A82EC072B8}"/>
              </a:ext>
            </a:extLst>
          </p:cNvPr>
          <p:cNvSpPr>
            <a:spLocks noGrp="1"/>
          </p:cNvSpPr>
          <p:nvPr>
            <p:ph type="title"/>
          </p:nvPr>
        </p:nvSpPr>
        <p:spPr>
          <a:xfrm>
            <a:off x="457200" y="274638"/>
            <a:ext cx="16535400" cy="1143000"/>
          </a:xfrm>
        </p:spPr>
        <p:txBody>
          <a:bodyPr>
            <a:normAutofit/>
          </a:bodyPr>
          <a:lstStyle/>
          <a:p>
            <a:r>
              <a:rPr lang="en-US" sz="5400" b="1" dirty="0">
                <a:latin typeface="Calisto MT" panose="02040603050505030304" pitchFamily="18" charset="0"/>
              </a:rPr>
              <a:t>REFERENCES</a:t>
            </a:r>
            <a:endParaRPr lang="en-ZA" sz="5400" b="1" dirty="0">
              <a:latin typeface="Calisto MT" panose="02040603050505030304" pitchFamily="18" charset="0"/>
            </a:endParaRPr>
          </a:p>
        </p:txBody>
      </p:sp>
      <p:sp>
        <p:nvSpPr>
          <p:cNvPr id="3" name="Content Placeholder 2">
            <a:extLst>
              <a:ext uri="{FF2B5EF4-FFF2-40B4-BE49-F238E27FC236}">
                <a16:creationId xmlns:a16="http://schemas.microsoft.com/office/drawing/2014/main" id="{F335EA98-5653-F2A9-011E-8E2DC269E615}"/>
              </a:ext>
            </a:extLst>
          </p:cNvPr>
          <p:cNvSpPr>
            <a:spLocks noGrp="1"/>
          </p:cNvSpPr>
          <p:nvPr>
            <p:ph idx="1"/>
          </p:nvPr>
        </p:nvSpPr>
        <p:spPr>
          <a:xfrm>
            <a:off x="495300" y="1235076"/>
            <a:ext cx="17297400" cy="7505700"/>
          </a:xfrm>
        </p:spPr>
        <p:txBody>
          <a:bodyPr>
            <a:normAutofit lnSpcReduction="10000"/>
          </a:bodyPr>
          <a:lstStyle/>
          <a:p>
            <a:pPr marL="0" indent="0">
              <a:buNone/>
            </a:pPr>
            <a:r>
              <a:rPr lang="en-US" sz="1800" dirty="0">
                <a:latin typeface="Calisto MT" panose="02040603050505030304" pitchFamily="18" charset="0"/>
                <a:cs typeface="Times New Roman" panose="02020603050405020304" pitchFamily="18" charset="0"/>
              </a:rPr>
              <a:t>Abbott, R. 2014. Documenting traditional knowledge. World Intellectual Property Organization, 1-48. </a:t>
            </a:r>
          </a:p>
          <a:p>
            <a:pPr marL="0" indent="0">
              <a:buNone/>
            </a:pPr>
            <a:endParaRPr lang="en-US" dirty="0">
              <a:latin typeface="Calisto MT" panose="02040603050505030304" pitchFamily="18" charset="0"/>
            </a:endParaRPr>
          </a:p>
          <a:p>
            <a:pPr marL="0" indent="0">
              <a:buNone/>
            </a:pPr>
            <a:r>
              <a:rPr lang="en-GB" sz="1800" dirty="0">
                <a:effectLst/>
                <a:latin typeface="Calisto MT" panose="02040603050505030304" pitchFamily="18" charset="0"/>
                <a:ea typeface="Calibri" panose="020F0502020204030204" pitchFamily="34" charset="0"/>
                <a:cs typeface="Times New Roman" panose="02020603050405020304" pitchFamily="18" charset="0"/>
              </a:rPr>
              <a:t>Abrams, A.L., Falkenberg, T., Rautenbach, C., </a:t>
            </a:r>
            <a:r>
              <a:rPr lang="en-GB" sz="1800" dirty="0" err="1">
                <a:effectLst/>
                <a:latin typeface="Calisto MT" panose="02040603050505030304" pitchFamily="18" charset="0"/>
                <a:ea typeface="Calibri" panose="020F0502020204030204" pitchFamily="34" charset="0"/>
                <a:cs typeface="Times New Roman" panose="02020603050405020304" pitchFamily="18" charset="0"/>
              </a:rPr>
              <a:t>Moshabela</a:t>
            </a:r>
            <a:r>
              <a:rPr lang="en-GB" sz="1800" dirty="0">
                <a:effectLst/>
                <a:latin typeface="Calisto MT" panose="02040603050505030304" pitchFamily="18" charset="0"/>
                <a:ea typeface="Calibri" panose="020F0502020204030204" pitchFamily="34" charset="0"/>
                <a:cs typeface="Times New Roman" panose="02020603050405020304" pitchFamily="18" charset="0"/>
              </a:rPr>
              <a:t>, M., </a:t>
            </a:r>
            <a:r>
              <a:rPr lang="en-GB" sz="1800" dirty="0" err="1">
                <a:effectLst/>
                <a:latin typeface="Calisto MT" panose="02040603050505030304" pitchFamily="18" charset="0"/>
                <a:ea typeface="Calibri" panose="020F0502020204030204" pitchFamily="34" charset="0"/>
                <a:cs typeface="Times New Roman" panose="02020603050405020304" pitchFamily="18" charset="0"/>
              </a:rPr>
              <a:t>Shezi</a:t>
            </a:r>
            <a:r>
              <a:rPr lang="en-GB" sz="1800" dirty="0">
                <a:effectLst/>
                <a:latin typeface="Calisto MT" panose="02040603050505030304" pitchFamily="18" charset="0"/>
                <a:ea typeface="Calibri" panose="020F0502020204030204" pitchFamily="34" charset="0"/>
                <a:cs typeface="Times New Roman" panose="02020603050405020304" pitchFamily="18" charset="0"/>
              </a:rPr>
              <a:t>, B., van </a:t>
            </a:r>
            <a:r>
              <a:rPr lang="en-GB" sz="1800" dirty="0" err="1">
                <a:effectLst/>
                <a:latin typeface="Calisto MT" panose="02040603050505030304" pitchFamily="18" charset="0"/>
                <a:ea typeface="Calibri" panose="020F0502020204030204" pitchFamily="34" charset="0"/>
                <a:cs typeface="Times New Roman" panose="02020603050405020304" pitchFamily="18" charset="0"/>
              </a:rPr>
              <a:t>Ellewee</a:t>
            </a:r>
            <a:r>
              <a:rPr lang="en-GB" sz="1800" dirty="0">
                <a:effectLst/>
                <a:latin typeface="Calisto MT" panose="02040603050505030304" pitchFamily="18" charset="0"/>
                <a:ea typeface="Calibri" panose="020F0502020204030204" pitchFamily="34" charset="0"/>
                <a:cs typeface="Times New Roman" panose="02020603050405020304" pitchFamily="18" charset="0"/>
              </a:rPr>
              <a:t>, S. and Street, R. 2020. Legislative landscape for traditional health practitioners in Southern African development community countries: A scoping review. </a:t>
            </a:r>
            <a:r>
              <a:rPr lang="en-GB" sz="1800" i="1" dirty="0">
                <a:effectLst/>
                <a:latin typeface="Calisto MT" panose="02040603050505030304" pitchFamily="18" charset="0"/>
                <a:ea typeface="Calibri" panose="020F0502020204030204" pitchFamily="34" charset="0"/>
                <a:cs typeface="Times New Roman" panose="02020603050405020304" pitchFamily="18" charset="0"/>
              </a:rPr>
              <a:t>British Medical Journal Open</a:t>
            </a:r>
            <a:r>
              <a:rPr lang="en-GB" sz="1800" dirty="0">
                <a:effectLst/>
                <a:latin typeface="Calisto MT" panose="02040603050505030304" pitchFamily="18" charset="0"/>
                <a:ea typeface="Calibri" panose="020F0502020204030204" pitchFamily="34" charset="0"/>
                <a:cs typeface="Times New Roman" panose="02020603050405020304" pitchFamily="18" charset="0"/>
              </a:rPr>
              <a:t>, 10: 1-11. </a:t>
            </a:r>
          </a:p>
          <a:p>
            <a:pPr marL="0" indent="0">
              <a:buNone/>
            </a:pPr>
            <a:endParaRPr lang="en-GB" sz="1800" dirty="0">
              <a:effectLst/>
              <a:latin typeface="Calisto MT" panose="02040603050505030304" pitchFamily="18" charset="0"/>
              <a:ea typeface="Calibri" panose="020F0502020204030204" pitchFamily="34" charset="0"/>
              <a:cs typeface="Times New Roman" panose="02020603050405020304" pitchFamily="18" charset="0"/>
            </a:endParaRPr>
          </a:p>
          <a:p>
            <a:pPr marL="0" indent="0">
              <a:buNone/>
            </a:pPr>
            <a:r>
              <a:rPr lang="en-GB" sz="1800" dirty="0">
                <a:effectLst/>
                <a:latin typeface="Calisto MT" panose="02040603050505030304" pitchFamily="18" charset="0"/>
                <a:ea typeface="Calibri" panose="020F0502020204030204" pitchFamily="34" charset="0"/>
                <a:cs typeface="Times New Roman" panose="02020603050405020304" pitchFamily="18" charset="0"/>
              </a:rPr>
              <a:t>Agarwal, V. 2018. Complementary and alternative medicine provider knowledge discourse on holistic health. </a:t>
            </a:r>
            <a:r>
              <a:rPr lang="en-GB" sz="1800" i="1" dirty="0">
                <a:effectLst/>
                <a:latin typeface="Calisto MT" panose="02040603050505030304" pitchFamily="18" charset="0"/>
                <a:ea typeface="Calibri" panose="020F0502020204030204" pitchFamily="34" charset="0"/>
                <a:cs typeface="Times New Roman" panose="02020603050405020304" pitchFamily="18" charset="0"/>
              </a:rPr>
              <a:t>Frontiers in Communication</a:t>
            </a:r>
            <a:r>
              <a:rPr lang="en-GB" sz="1800" dirty="0">
                <a:effectLst/>
                <a:latin typeface="Calisto MT" panose="02040603050505030304" pitchFamily="18" charset="0"/>
                <a:ea typeface="Calibri" panose="020F0502020204030204" pitchFamily="34" charset="0"/>
                <a:cs typeface="Times New Roman" panose="02020603050405020304" pitchFamily="18" charset="0"/>
              </a:rPr>
              <a:t>, 3(15): 1-12.</a:t>
            </a:r>
          </a:p>
          <a:p>
            <a:pPr marL="0" indent="0">
              <a:buNone/>
            </a:pPr>
            <a:endParaRPr lang="en-GB" sz="1800" dirty="0">
              <a:effectLst/>
              <a:latin typeface="Calisto MT" panose="02040603050505030304" pitchFamily="18" charset="0"/>
              <a:ea typeface="Calibri" panose="020F0502020204030204" pitchFamily="34" charset="0"/>
              <a:cs typeface="Times New Roman" panose="02020603050405020304" pitchFamily="18" charset="0"/>
            </a:endParaRPr>
          </a:p>
          <a:p>
            <a:pPr marL="0" indent="0">
              <a:buNone/>
            </a:pPr>
            <a:r>
              <a:rPr lang="en-GB" sz="1800" dirty="0">
                <a:effectLst/>
                <a:latin typeface="Calisto MT" panose="02040603050505030304" pitchFamily="18" charset="0"/>
                <a:ea typeface="Calibri" panose="020F0502020204030204" pitchFamily="34" charset="0"/>
                <a:cs typeface="Times New Roman" panose="02020603050405020304" pitchFamily="18" charset="0"/>
              </a:rPr>
              <a:t>Agyei-Baffour, P., </a:t>
            </a:r>
            <a:r>
              <a:rPr lang="en-GB" sz="1800" dirty="0" err="1">
                <a:effectLst/>
                <a:latin typeface="Calisto MT" panose="02040603050505030304" pitchFamily="18" charset="0"/>
                <a:ea typeface="Calibri" panose="020F0502020204030204" pitchFamily="34" charset="0"/>
                <a:cs typeface="Times New Roman" panose="02020603050405020304" pitchFamily="18" charset="0"/>
              </a:rPr>
              <a:t>Kudolo</a:t>
            </a:r>
            <a:r>
              <a:rPr lang="en-GB" sz="1800" dirty="0">
                <a:effectLst/>
                <a:latin typeface="Calisto MT" panose="02040603050505030304" pitchFamily="18" charset="0"/>
                <a:ea typeface="Calibri" panose="020F0502020204030204" pitchFamily="34" charset="0"/>
                <a:cs typeface="Times New Roman" panose="02020603050405020304" pitchFamily="18" charset="0"/>
              </a:rPr>
              <a:t>, A., Quansah, D.Y. and Boateng, D. 2017. Integrating herbal medicine into mainstream healthcare in Ghana: Clients’ acceptability, perceptions and disclosure of use. </a:t>
            </a:r>
            <a:r>
              <a:rPr lang="en-GB" sz="1800" i="1" dirty="0">
                <a:effectLst/>
                <a:latin typeface="Calisto MT" panose="02040603050505030304" pitchFamily="18" charset="0"/>
                <a:ea typeface="Calibri" panose="020F0502020204030204" pitchFamily="34" charset="0"/>
                <a:cs typeface="Times New Roman" panose="02020603050405020304" pitchFamily="18" charset="0"/>
              </a:rPr>
              <a:t>BioMed Central Complementary and Alternative Medicine</a:t>
            </a:r>
            <a:r>
              <a:rPr lang="en-GB" sz="1800" dirty="0">
                <a:effectLst/>
                <a:latin typeface="Calisto MT" panose="02040603050505030304" pitchFamily="18" charset="0"/>
                <a:ea typeface="Calibri" panose="020F0502020204030204" pitchFamily="34" charset="0"/>
                <a:cs typeface="Times New Roman" panose="02020603050405020304" pitchFamily="18" charset="0"/>
              </a:rPr>
              <a:t>, 17(513):1-9.  </a:t>
            </a:r>
          </a:p>
          <a:p>
            <a:pPr marL="0" indent="0">
              <a:buNone/>
            </a:pPr>
            <a:endParaRPr lang="en-ZA" sz="1800" dirty="0">
              <a:effectLst/>
              <a:latin typeface="Calisto MT" panose="02040603050505030304" pitchFamily="18" charset="0"/>
              <a:ea typeface="Calibri" panose="020F0502020204030204" pitchFamily="34" charset="0"/>
              <a:cs typeface="Times New Roman" panose="02020603050405020304" pitchFamily="18" charset="0"/>
            </a:endParaRPr>
          </a:p>
          <a:p>
            <a:pPr marL="0" indent="0">
              <a:buNone/>
            </a:pPr>
            <a:r>
              <a:rPr lang="en-GB" sz="1800" dirty="0">
                <a:effectLst/>
                <a:latin typeface="Calisto MT" panose="02040603050505030304" pitchFamily="18" charset="0"/>
                <a:ea typeface="Calibri" panose="020F0502020204030204" pitchFamily="34" charset="0"/>
                <a:cs typeface="Times New Roman" panose="02020603050405020304" pitchFamily="18" charset="0"/>
              </a:rPr>
              <a:t>Ahmed, M., </a:t>
            </a:r>
            <a:r>
              <a:rPr lang="en-GB" sz="1800" dirty="0" err="1">
                <a:effectLst/>
                <a:latin typeface="Calisto MT" panose="02040603050505030304" pitchFamily="18" charset="0"/>
                <a:ea typeface="Calibri" panose="020F0502020204030204" pitchFamily="34" charset="0"/>
                <a:cs typeface="Times New Roman" panose="02020603050405020304" pitchFamily="18" charset="0"/>
              </a:rPr>
              <a:t>Im</a:t>
            </a:r>
            <a:r>
              <a:rPr lang="en-GB" sz="1800" dirty="0">
                <a:effectLst/>
                <a:latin typeface="Calisto MT" panose="02040603050505030304" pitchFamily="18" charset="0"/>
                <a:ea typeface="Calibri" panose="020F0502020204030204" pitchFamily="34" charset="0"/>
                <a:cs typeface="Times New Roman" panose="02020603050405020304" pitchFamily="18" charset="0"/>
              </a:rPr>
              <a:t>, H.B, Hwang, J.H. and Han, D. 2020. Disclosure of herbal medicine use to health care providers among pregnant women in Nepal: A cross-sectional study. </a:t>
            </a:r>
            <a:r>
              <a:rPr lang="en-GB" sz="1800" i="1" dirty="0">
                <a:effectLst/>
                <a:latin typeface="Calisto MT" panose="02040603050505030304" pitchFamily="18" charset="0"/>
                <a:ea typeface="Calibri" panose="020F0502020204030204" pitchFamily="34" charset="0"/>
                <a:cs typeface="Times New Roman" panose="02020603050405020304" pitchFamily="18" charset="0"/>
              </a:rPr>
              <a:t>BioMed Central Complementary Medicine and Therapies</a:t>
            </a:r>
            <a:r>
              <a:rPr lang="en-GB" sz="1800" dirty="0">
                <a:effectLst/>
                <a:latin typeface="Calisto MT" panose="02040603050505030304" pitchFamily="18" charset="0"/>
                <a:ea typeface="Calibri" panose="020F0502020204030204" pitchFamily="34" charset="0"/>
                <a:cs typeface="Times New Roman" panose="02020603050405020304" pitchFamily="18" charset="0"/>
              </a:rPr>
              <a:t>, 20 (339): 1 - 9. </a:t>
            </a:r>
            <a:endParaRPr lang="en-ZA" sz="1800" dirty="0">
              <a:effectLst/>
              <a:latin typeface="Calisto MT" panose="02040603050505030304" pitchFamily="18" charset="0"/>
              <a:ea typeface="Calibri" panose="020F0502020204030204" pitchFamily="34" charset="0"/>
              <a:cs typeface="Times New Roman" panose="02020603050405020304" pitchFamily="18" charset="0"/>
            </a:endParaRPr>
          </a:p>
          <a:p>
            <a:pPr marL="0" marR="183515" indent="0" algn="just">
              <a:lnSpc>
                <a:spcPct val="150000"/>
              </a:lnSpc>
              <a:spcAft>
                <a:spcPts val="1000"/>
              </a:spcAft>
              <a:buNone/>
            </a:pPr>
            <a:r>
              <a:rPr lang="en-GB" sz="1800" dirty="0">
                <a:effectLst/>
                <a:latin typeface="Calisto MT" panose="02040603050505030304" pitchFamily="18" charset="0"/>
                <a:ea typeface="Calibri" panose="020F0502020204030204" pitchFamily="34" charset="0"/>
                <a:cs typeface="Times New Roman" panose="02020603050405020304" pitchFamily="18" charset="0"/>
              </a:rPr>
              <a:t>Allen, L., </a:t>
            </a:r>
            <a:r>
              <a:rPr lang="en-GB" sz="1800" dirty="0" err="1">
                <a:effectLst/>
                <a:latin typeface="Calisto MT" panose="02040603050505030304" pitchFamily="18" charset="0"/>
                <a:ea typeface="Calibri" panose="020F0502020204030204" pitchFamily="34" charset="0"/>
                <a:cs typeface="Times New Roman" panose="02020603050405020304" pitchFamily="18" charset="0"/>
              </a:rPr>
              <a:t>Hatala</a:t>
            </a:r>
            <a:r>
              <a:rPr lang="en-GB" sz="1800" dirty="0">
                <a:effectLst/>
                <a:latin typeface="Calisto MT" panose="02040603050505030304" pitchFamily="18" charset="0"/>
                <a:ea typeface="Calibri" panose="020F0502020204030204" pitchFamily="34" charset="0"/>
                <a:cs typeface="Times New Roman" panose="02020603050405020304" pitchFamily="18" charset="0"/>
              </a:rPr>
              <a:t>, A., Ijaz, S., Hon, E.D.C. and Bushie E.B. 2020. Indigenous-led health care partnerships in Canada. </a:t>
            </a:r>
            <a:r>
              <a:rPr lang="en-GB" sz="1800" i="1" dirty="0">
                <a:effectLst/>
                <a:latin typeface="Calisto MT" panose="02040603050505030304" pitchFamily="18" charset="0"/>
                <a:ea typeface="Calibri" panose="020F0502020204030204" pitchFamily="34" charset="0"/>
                <a:cs typeface="Times New Roman" panose="02020603050405020304" pitchFamily="18" charset="0"/>
              </a:rPr>
              <a:t>Canadian Medical Journal Association</a:t>
            </a:r>
            <a:r>
              <a:rPr lang="en-GB" sz="1800" dirty="0">
                <a:effectLst/>
                <a:latin typeface="Calisto MT" panose="02040603050505030304" pitchFamily="18" charset="0"/>
                <a:ea typeface="Calibri" panose="020F0502020204030204" pitchFamily="34" charset="0"/>
                <a:cs typeface="Times New Roman" panose="02020603050405020304" pitchFamily="18" charset="0"/>
              </a:rPr>
              <a:t>,</a:t>
            </a:r>
            <a:r>
              <a:rPr lang="en-GB" sz="1800" i="1" dirty="0">
                <a:effectLst/>
                <a:latin typeface="Calisto MT" panose="02040603050505030304" pitchFamily="18" charset="0"/>
                <a:ea typeface="Calibri" panose="020F0502020204030204" pitchFamily="34" charset="0"/>
                <a:cs typeface="Times New Roman" panose="02020603050405020304" pitchFamily="18" charset="0"/>
              </a:rPr>
              <a:t> </a:t>
            </a:r>
            <a:r>
              <a:rPr lang="en-GB" sz="1800" dirty="0">
                <a:effectLst/>
                <a:latin typeface="Calisto MT" panose="02040603050505030304" pitchFamily="18" charset="0"/>
                <a:ea typeface="Calibri" panose="020F0502020204030204" pitchFamily="34" charset="0"/>
                <a:cs typeface="Times New Roman" panose="02020603050405020304" pitchFamily="18" charset="0"/>
              </a:rPr>
              <a:t>192(9): E208-E216. </a:t>
            </a:r>
          </a:p>
          <a:p>
            <a:pPr marL="0" marR="183515" indent="0" algn="just">
              <a:lnSpc>
                <a:spcPct val="150000"/>
              </a:lnSpc>
              <a:spcAft>
                <a:spcPts val="1000"/>
              </a:spcAft>
              <a:buNone/>
            </a:pPr>
            <a:r>
              <a:rPr lang="en-GB" sz="1800" dirty="0" err="1">
                <a:effectLst/>
                <a:latin typeface="Calisto MT" panose="02040603050505030304" pitchFamily="18" charset="0"/>
                <a:ea typeface="Calibri" panose="020F0502020204030204" pitchFamily="34" charset="0"/>
                <a:cs typeface="Times New Roman" panose="02020603050405020304" pitchFamily="18" charset="0"/>
              </a:rPr>
              <a:t>Amirudin</a:t>
            </a:r>
            <a:r>
              <a:rPr lang="en-GB" sz="1800" dirty="0">
                <a:effectLst/>
                <a:latin typeface="Calisto MT" panose="02040603050505030304" pitchFamily="18" charset="0"/>
                <a:ea typeface="Calibri" panose="020F0502020204030204" pitchFamily="34" charset="0"/>
                <a:cs typeface="Times New Roman" panose="02020603050405020304" pitchFamily="18" charset="0"/>
              </a:rPr>
              <a:t>, N., Panting, A.J., </a:t>
            </a:r>
            <a:r>
              <a:rPr lang="en-GB" sz="1800" dirty="0" err="1">
                <a:effectLst/>
                <a:latin typeface="Calisto MT" panose="02040603050505030304" pitchFamily="18" charset="0"/>
                <a:ea typeface="Calibri" panose="020F0502020204030204" pitchFamily="34" charset="0"/>
                <a:cs typeface="Times New Roman" panose="02020603050405020304" pitchFamily="18" charset="0"/>
              </a:rPr>
              <a:t>Kassim</a:t>
            </a:r>
            <a:r>
              <a:rPr lang="en-GB" sz="1800" dirty="0">
                <a:effectLst/>
                <a:latin typeface="Calisto MT" panose="02040603050505030304" pitchFamily="18" charset="0"/>
                <a:ea typeface="Calibri" panose="020F0502020204030204" pitchFamily="34" charset="0"/>
                <a:cs typeface="Times New Roman" panose="02020603050405020304" pitchFamily="18" charset="0"/>
              </a:rPr>
              <a:t>, R., </a:t>
            </a:r>
            <a:r>
              <a:rPr lang="en-GB" sz="1800" dirty="0" err="1">
                <a:effectLst/>
                <a:latin typeface="Calisto MT" panose="02040603050505030304" pitchFamily="18" charset="0"/>
                <a:ea typeface="Calibri" panose="020F0502020204030204" pitchFamily="34" charset="0"/>
                <a:cs typeface="Times New Roman" panose="02020603050405020304" pitchFamily="18" charset="0"/>
              </a:rPr>
              <a:t>Ithnain</a:t>
            </a:r>
            <a:r>
              <a:rPr lang="en-GB" sz="1800" dirty="0">
                <a:effectLst/>
                <a:latin typeface="Calisto MT" panose="02040603050505030304" pitchFamily="18" charset="0"/>
                <a:ea typeface="Calibri" panose="020F0502020204030204" pitchFamily="34" charset="0"/>
                <a:cs typeface="Times New Roman" panose="02020603050405020304" pitchFamily="18" charset="0"/>
              </a:rPr>
              <a:t>, N. and Krishnan, M. 2021. Disclosure of herbal medicine usage in diabetes management: A qualitative study amongst Type 2 diabetes mellitus patients and health care providers in Negeri Sembilan, Malaysia. </a:t>
            </a:r>
            <a:r>
              <a:rPr lang="en-GB" sz="1800" i="1" dirty="0">
                <a:effectLst/>
                <a:latin typeface="Calisto MT" panose="02040603050505030304" pitchFamily="18" charset="0"/>
                <a:ea typeface="Calibri" panose="020F0502020204030204" pitchFamily="34" charset="0"/>
                <a:cs typeface="Times New Roman" panose="02020603050405020304" pitchFamily="18" charset="0"/>
              </a:rPr>
              <a:t>Malaysian Journal of Social Sciences and Humanities</a:t>
            </a:r>
            <a:r>
              <a:rPr lang="en-GB" sz="1800" dirty="0">
                <a:effectLst/>
                <a:latin typeface="Calisto MT" panose="02040603050505030304" pitchFamily="18" charset="0"/>
                <a:ea typeface="Calibri" panose="020F0502020204030204" pitchFamily="34" charset="0"/>
                <a:cs typeface="Times New Roman" panose="02020603050405020304" pitchFamily="18" charset="0"/>
              </a:rPr>
              <a:t>, 6(1): 279-288. </a:t>
            </a:r>
          </a:p>
          <a:p>
            <a:pPr marL="0" marR="183515" indent="0" algn="just">
              <a:lnSpc>
                <a:spcPct val="150000"/>
              </a:lnSpc>
              <a:spcAft>
                <a:spcPts val="1000"/>
              </a:spcAft>
              <a:buNone/>
            </a:pPr>
            <a:r>
              <a:rPr lang="en-GB" sz="1800" dirty="0">
                <a:effectLst/>
                <a:latin typeface="Calisto MT" panose="02040603050505030304" pitchFamily="18" charset="0"/>
                <a:ea typeface="Calibri" panose="020F0502020204030204" pitchFamily="34" charset="0"/>
                <a:cs typeface="Times New Roman" panose="02020603050405020304" pitchFamily="18" charset="0"/>
              </a:rPr>
              <a:t>Appiah, B., </a:t>
            </a:r>
            <a:r>
              <a:rPr lang="en-GB" sz="1800" dirty="0" err="1">
                <a:effectLst/>
                <a:latin typeface="Calisto MT" panose="02040603050505030304" pitchFamily="18" charset="0"/>
                <a:ea typeface="Calibri" panose="020F0502020204030204" pitchFamily="34" charset="0"/>
                <a:cs typeface="Times New Roman" panose="02020603050405020304" pitchFamily="18" charset="0"/>
              </a:rPr>
              <a:t>Amponsah</a:t>
            </a:r>
            <a:r>
              <a:rPr lang="en-GB" sz="1800" dirty="0">
                <a:effectLst/>
                <a:latin typeface="Calisto MT" panose="02040603050505030304" pitchFamily="18" charset="0"/>
                <a:ea typeface="Calibri" panose="020F0502020204030204" pitchFamily="34" charset="0"/>
                <a:cs typeface="Times New Roman" panose="02020603050405020304" pitchFamily="18" charset="0"/>
              </a:rPr>
              <a:t>, I.K., Poudyal, A. and Mensal, M.L.K. 2018. Identifying strengths and weaknesses of the integration of biomedical and herbal medicine units in Ghana using the WHO Health Systems Framework: A qualitative study. </a:t>
            </a:r>
            <a:r>
              <a:rPr lang="en-GB" sz="1800" i="1" dirty="0">
                <a:effectLst/>
                <a:latin typeface="Calisto MT" panose="02040603050505030304" pitchFamily="18" charset="0"/>
                <a:ea typeface="Calibri" panose="020F0502020204030204" pitchFamily="34" charset="0"/>
                <a:cs typeface="Times New Roman" panose="02020603050405020304" pitchFamily="18" charset="0"/>
              </a:rPr>
              <a:t>BioMed Central Complementary and Alternative Medicine</a:t>
            </a:r>
            <a:r>
              <a:rPr lang="en-GB" sz="1800" dirty="0">
                <a:effectLst/>
                <a:latin typeface="Calisto MT" panose="02040603050505030304" pitchFamily="18" charset="0"/>
                <a:ea typeface="Calibri" panose="020F0502020204030204" pitchFamily="34" charset="0"/>
                <a:cs typeface="Times New Roman" panose="02020603050405020304" pitchFamily="18" charset="0"/>
              </a:rPr>
              <a:t>,</a:t>
            </a:r>
            <a:r>
              <a:rPr lang="en-GB" sz="1800" i="1" dirty="0">
                <a:effectLst/>
                <a:latin typeface="Calisto MT" panose="02040603050505030304" pitchFamily="18" charset="0"/>
                <a:ea typeface="Calibri" panose="020F0502020204030204" pitchFamily="34" charset="0"/>
                <a:cs typeface="Times New Roman" panose="02020603050405020304" pitchFamily="18" charset="0"/>
              </a:rPr>
              <a:t> </a:t>
            </a:r>
            <a:r>
              <a:rPr lang="en-GB" sz="1800" dirty="0">
                <a:effectLst/>
                <a:latin typeface="Calisto MT" panose="02040603050505030304" pitchFamily="18" charset="0"/>
                <a:ea typeface="Calibri" panose="020F0502020204030204" pitchFamily="34" charset="0"/>
                <a:cs typeface="Times New Roman" panose="02020603050405020304" pitchFamily="18" charset="0"/>
              </a:rPr>
              <a:t>18: 286-293.  </a:t>
            </a:r>
            <a:endParaRPr lang="en-ZA" sz="1800" dirty="0">
              <a:effectLst/>
              <a:latin typeface="Calisto MT" panose="02040603050505030304" pitchFamily="18" charset="0"/>
              <a:ea typeface="Calibri" panose="020F0502020204030204" pitchFamily="34" charset="0"/>
              <a:cs typeface="Times New Roman" panose="02020603050405020304" pitchFamily="18" charset="0"/>
            </a:endParaRPr>
          </a:p>
          <a:p>
            <a:pPr marL="0" marR="183515" indent="0" algn="just">
              <a:lnSpc>
                <a:spcPct val="150000"/>
              </a:lnSpc>
              <a:spcAft>
                <a:spcPts val="1000"/>
              </a:spcAft>
              <a:buNone/>
            </a:pPr>
            <a:r>
              <a:rPr lang="en-GB" sz="1800" dirty="0">
                <a:effectLst/>
                <a:latin typeface="Calisto MT" panose="02040603050505030304" pitchFamily="18" charset="0"/>
                <a:ea typeface="Calibri" panose="020F0502020204030204" pitchFamily="34" charset="0"/>
                <a:cs typeface="Times New Roman" panose="02020603050405020304" pitchFamily="18" charset="0"/>
              </a:rPr>
              <a:t>Aspers, P. and Corte, U. 2019. What is qualitative in qualitative research. </a:t>
            </a:r>
            <a:r>
              <a:rPr lang="en-GB" sz="1800" i="1" dirty="0">
                <a:effectLst/>
                <a:latin typeface="Calisto MT" panose="02040603050505030304" pitchFamily="18" charset="0"/>
                <a:ea typeface="Calibri" panose="020F0502020204030204" pitchFamily="34" charset="0"/>
                <a:cs typeface="Times New Roman" panose="02020603050405020304" pitchFamily="18" charset="0"/>
              </a:rPr>
              <a:t>Qualitative Sociology</a:t>
            </a:r>
            <a:r>
              <a:rPr lang="en-GB" sz="1800" dirty="0">
                <a:effectLst/>
                <a:latin typeface="Calisto MT" panose="02040603050505030304" pitchFamily="18" charset="0"/>
                <a:ea typeface="Calibri" panose="020F0502020204030204" pitchFamily="34" charset="0"/>
                <a:cs typeface="Times New Roman" panose="02020603050405020304" pitchFamily="18" charset="0"/>
              </a:rPr>
              <a:t>, 42: 139-160.</a:t>
            </a:r>
            <a:endParaRPr lang="en-ZA" sz="1800" dirty="0">
              <a:effectLst/>
              <a:latin typeface="Calisto MT" panose="02040603050505030304" pitchFamily="18" charset="0"/>
              <a:ea typeface="Calibri" panose="020F0502020204030204" pitchFamily="34" charset="0"/>
              <a:cs typeface="Times New Roman" panose="02020603050405020304" pitchFamily="18" charset="0"/>
            </a:endParaRPr>
          </a:p>
          <a:p>
            <a:pPr marL="0" marR="183515" indent="0" algn="just">
              <a:lnSpc>
                <a:spcPct val="150000"/>
              </a:lnSpc>
              <a:spcAft>
                <a:spcPts val="1000"/>
              </a:spcAft>
              <a:buNone/>
            </a:pPr>
            <a:r>
              <a:rPr lang="en-GB" sz="1800" dirty="0">
                <a:effectLst/>
                <a:latin typeface="Calisto MT" panose="02040603050505030304" pitchFamily="18" charset="0"/>
                <a:ea typeface="Calibri" panose="020F0502020204030204" pitchFamily="34" charset="0"/>
                <a:cs typeface="Times New Roman" panose="02020603050405020304" pitchFamily="18" charset="0"/>
              </a:rPr>
              <a:t> </a:t>
            </a:r>
            <a:r>
              <a:rPr lang="en-GB" sz="1800" dirty="0" err="1">
                <a:effectLst/>
                <a:latin typeface="Calisto MT" panose="02040603050505030304" pitchFamily="18" charset="0"/>
                <a:ea typeface="Calibri" panose="020F0502020204030204" pitchFamily="34" charset="0"/>
                <a:cs typeface="Times New Roman" panose="02020603050405020304" pitchFamily="18" charset="0"/>
              </a:rPr>
              <a:t>Atlas.ti</a:t>
            </a:r>
            <a:r>
              <a:rPr lang="en-GB" sz="1800" dirty="0">
                <a:effectLst/>
                <a:latin typeface="Calisto MT" panose="02040603050505030304" pitchFamily="18" charset="0"/>
                <a:ea typeface="Calibri" panose="020F0502020204030204" pitchFamily="34" charset="0"/>
                <a:cs typeface="Times New Roman" panose="02020603050405020304" pitchFamily="18" charset="0"/>
              </a:rPr>
              <a:t>. 2021. </a:t>
            </a:r>
            <a:r>
              <a:rPr lang="en-GB" sz="1800" i="1" dirty="0">
                <a:effectLst/>
                <a:latin typeface="Calisto MT" panose="02040603050505030304" pitchFamily="18" charset="0"/>
                <a:ea typeface="Calibri" panose="020F0502020204030204" pitchFamily="34" charset="0"/>
                <a:cs typeface="Times New Roman" panose="02020603050405020304" pitchFamily="18" charset="0"/>
              </a:rPr>
              <a:t>Qualitative data analysis</a:t>
            </a:r>
            <a:r>
              <a:rPr lang="en-GB" sz="1800" dirty="0">
                <a:effectLst/>
                <a:latin typeface="Calisto MT" panose="02040603050505030304" pitchFamily="18" charset="0"/>
                <a:ea typeface="Calibri" panose="020F0502020204030204" pitchFamily="34" charset="0"/>
                <a:cs typeface="Times New Roman" panose="02020603050405020304" pitchFamily="18" charset="0"/>
              </a:rPr>
              <a:t>. Version 9.0. Berlin, Germany.</a:t>
            </a:r>
            <a:endParaRPr lang="en-ZA" sz="1800" dirty="0">
              <a:effectLst/>
              <a:latin typeface="Calisto MT" panose="02040603050505030304" pitchFamily="18" charset="0"/>
              <a:ea typeface="Calibri" panose="020F0502020204030204" pitchFamily="34" charset="0"/>
              <a:cs typeface="Times New Roman" panose="02020603050405020304" pitchFamily="18" charset="0"/>
            </a:endParaRPr>
          </a:p>
          <a:p>
            <a:pPr marL="0" marR="183515" indent="0" algn="just">
              <a:lnSpc>
                <a:spcPct val="150000"/>
              </a:lnSpc>
              <a:spcAft>
                <a:spcPts val="1000"/>
              </a:spcAft>
              <a:buNone/>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183515" indent="0" algn="just">
              <a:lnSpc>
                <a:spcPct val="150000"/>
              </a:lnSpc>
              <a:spcAft>
                <a:spcPts val="1000"/>
              </a:spcAft>
              <a:buNone/>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ZA" dirty="0"/>
          </a:p>
        </p:txBody>
      </p:sp>
    </p:spTree>
    <p:extLst>
      <p:ext uri="{BB962C8B-B14F-4D97-AF65-F5344CB8AC3E}">
        <p14:creationId xmlns:p14="http://schemas.microsoft.com/office/powerpoint/2010/main" val="35453488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107</TotalTime>
  <Words>1359</Words>
  <Application>Microsoft Office PowerPoint</Application>
  <PresentationFormat>Custom</PresentationFormat>
  <Paragraphs>112</Paragraphs>
  <Slides>9</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Aptos</vt:lpstr>
      <vt:lpstr>Josefin Sans</vt:lpstr>
      <vt:lpstr>Cambria Math</vt:lpstr>
      <vt:lpstr>Calisto MT</vt:lpstr>
      <vt:lpstr>Arial</vt:lpstr>
      <vt:lpstr>Montserrat Ultra-Bold</vt:lpstr>
      <vt:lpstr>Calibri</vt:lpstr>
      <vt:lpstr>Office Theme</vt:lpstr>
      <vt:lpstr>Guidelines for disclosure of traditional medicine (TM) use to Allopathic Medicine Practitioners (AMPs) by patients who use TM and AM: Perspectives of AMPs in Gauteng, South Africa</vt:lpstr>
      <vt:lpstr>INTRODUCTION </vt:lpstr>
      <vt:lpstr>OBJECTIVES </vt:lpstr>
      <vt:lpstr>METHODS </vt:lpstr>
      <vt:lpstr>RESULTS </vt:lpstr>
      <vt:lpstr>DISCUSSION </vt:lpstr>
      <vt:lpstr>DEVELOPED GUIDELINES</vt:lpstr>
      <vt:lpstr>CONCLUSION </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JHD R Conf 2024 PPT General Slide</dc:title>
  <cp:lastModifiedBy>Gumede, Lindiwe</cp:lastModifiedBy>
  <cp:revision>2</cp:revision>
  <dcterms:created xsi:type="dcterms:W3CDTF">2006-08-16T00:00:00Z</dcterms:created>
  <dcterms:modified xsi:type="dcterms:W3CDTF">2024-08-20T19:00:41Z</dcterms:modified>
  <dc:identifier>DAGBbRz9S2I</dc:identifier>
</cp:coreProperties>
</file>