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9" r:id="rId2"/>
    <p:sldId id="258" r:id="rId3"/>
    <p:sldId id="260" r:id="rId4"/>
    <p:sldId id="268" r:id="rId5"/>
    <p:sldId id="262" r:id="rId6"/>
    <p:sldId id="272" r:id="rId7"/>
    <p:sldId id="270" r:id="rId8"/>
    <p:sldId id="275" r:id="rId9"/>
    <p:sldId id="271" r:id="rId10"/>
    <p:sldId id="273" r:id="rId11"/>
    <p:sldId id="276" r:id="rId12"/>
    <p:sldId id="274" r:id="rId13"/>
    <p:sldId id="277" r:id="rId14"/>
    <p:sldId id="278" r:id="rId15"/>
    <p:sldId id="261" r:id="rId16"/>
  </p:sldIdLst>
  <p:sldSz cx="18288000" cy="10287000"/>
  <p:notesSz cx="6858000" cy="9144000"/>
  <p:embeddedFontLs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Josefin Sans" pitchFamily="2" charset="0"/>
      <p:regular r:id="rId22"/>
      <p:bold r:id="rId23"/>
    </p:embeddedFont>
    <p:embeddedFont>
      <p:font typeface="Montserrat Ultra-Bold" panose="020B0604020202020204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78726" autoAdjust="0"/>
  </p:normalViewPr>
  <p:slideViewPr>
    <p:cSldViewPr>
      <p:cViewPr varScale="1">
        <p:scale>
          <a:sx n="40" d="100"/>
          <a:sy n="40" d="100"/>
        </p:scale>
        <p:origin x="30" y="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osa, Shabir (GPHEALTH)" userId="e8948446-e5a5-4ff8-9aeb-cde9aeb592ad" providerId="ADAL" clId="{12989676-2647-DB49-BE4C-5F6E29AF676E}"/>
    <pc:docChg chg="custSel modSld">
      <pc:chgData name="Moosa, Shabir (GPHEALTH)" userId="e8948446-e5a5-4ff8-9aeb-cde9aeb592ad" providerId="ADAL" clId="{12989676-2647-DB49-BE4C-5F6E29AF676E}" dt="2024-08-16T09:50:49.583" v="6" actId="14100"/>
      <pc:docMkLst>
        <pc:docMk/>
      </pc:docMkLst>
      <pc:sldChg chg="addSp modSp mod modClrScheme chgLayout">
        <pc:chgData name="Moosa, Shabir (GPHEALTH)" userId="e8948446-e5a5-4ff8-9aeb-cde9aeb592ad" providerId="ADAL" clId="{12989676-2647-DB49-BE4C-5F6E29AF676E}" dt="2024-08-16T09:50:49.583" v="6" actId="14100"/>
        <pc:sldMkLst>
          <pc:docMk/>
          <pc:sldMk cId="0" sldId="256"/>
        </pc:sldMkLst>
        <pc:spChg chg="add mod ord">
          <ac:chgData name="Moosa, Shabir (GPHEALTH)" userId="e8948446-e5a5-4ff8-9aeb-cde9aeb592ad" providerId="ADAL" clId="{12989676-2647-DB49-BE4C-5F6E29AF676E}" dt="2024-08-16T09:50:39.609" v="3" actId="14100"/>
          <ac:spMkLst>
            <pc:docMk/>
            <pc:sldMk cId="0" sldId="256"/>
            <ac:spMk id="11" creationId="{306F2A92-12BC-277D-D55C-4E68BD6641FD}"/>
          </ac:spMkLst>
        </pc:spChg>
        <pc:spChg chg="add mod ord">
          <ac:chgData name="Moosa, Shabir (GPHEALTH)" userId="e8948446-e5a5-4ff8-9aeb-cde9aeb592ad" providerId="ADAL" clId="{12989676-2647-DB49-BE4C-5F6E29AF676E}" dt="2024-08-16T09:50:49.583" v="6" actId="14100"/>
          <ac:spMkLst>
            <pc:docMk/>
            <pc:sldMk cId="0" sldId="256"/>
            <ac:spMk id="12" creationId="{26A4406C-3ECD-0A0C-2CC0-A2565277C34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56829-F9CC-47C2-8C7F-6294F7EC8BD9}" type="datetimeFigureOut">
              <a:rPr lang="en-ZA" smtClean="0"/>
              <a:t>2024/08/27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EBE9D-1FC4-44C8-A8E0-76AC3A98671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31890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Adding just a “little” bit of extra effort on existing platforms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EBE9D-1FC4-44C8-A8E0-76AC3A986718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1138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14.pn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15.pn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08230"/>
            <a:ext cx="16225843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79"/>
              </a:lnSpc>
            </a:pPr>
            <a:r>
              <a:rPr lang="en-US" sz="6699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160225" y="2088932"/>
            <a:ext cx="13962793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379"/>
              </a:lnSpc>
            </a:pPr>
            <a:r>
              <a:rPr lang="en-US" sz="6699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4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3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DCB05B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D3E32D4-2941-4187-1E23-42A1CE7EF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2436" y="3862038"/>
            <a:ext cx="10904032" cy="2120708"/>
          </a:xfrm>
        </p:spPr>
        <p:txBody>
          <a:bodyPr>
            <a:normAutofit/>
          </a:bodyPr>
          <a:lstStyle/>
          <a:p>
            <a:r>
              <a:rPr lang="en-US" dirty="0"/>
              <a:t>Association between Covid-19 and adverse pregnancy outcomes in South Africa: a time series analysis 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1F19105-7E69-742F-8A31-59279A138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6800" y="6474380"/>
            <a:ext cx="6400800" cy="1752600"/>
          </a:xfrm>
        </p:spPr>
        <p:txBody>
          <a:bodyPr/>
          <a:lstStyle/>
          <a:p>
            <a:r>
              <a:rPr lang="en-US" dirty="0"/>
              <a:t>Dr Alane Izu</a:t>
            </a:r>
          </a:p>
          <a:p>
            <a:r>
              <a:rPr lang="en-US" dirty="0"/>
              <a:t>Prof Ziyaad Dangor</a:t>
            </a:r>
          </a:p>
          <a:p>
            <a:r>
              <a:rPr lang="en-US" dirty="0"/>
              <a:t>Wits-VIDA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dirty="0"/>
              <a:t>Preterm births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87B9A179-0627-F0B0-E413-705246F41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1643212" y="2576157"/>
            <a:ext cx="15851956" cy="6214911"/>
          </a:xfrm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CD45B69F-B1CA-7E11-5819-34C62DBD6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1425" y="3068637"/>
            <a:ext cx="399151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06168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dirty="0"/>
              <a:t>LBW and VLBW live births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6301FA14-7993-519D-2310-AD2B37AAEA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1548567" y="2578998"/>
            <a:ext cx="15961809" cy="6257980"/>
          </a:xfrm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CD45B69F-B1CA-7E11-5819-34C62DBD6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1425" y="3068637"/>
            <a:ext cx="399151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87753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dirty="0"/>
              <a:t>LBW live births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6301FA14-7993-519D-2310-AD2B37AAEA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2090059" y="3009900"/>
            <a:ext cx="14103120" cy="5529263"/>
          </a:xfrm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CD45B69F-B1CA-7E11-5819-34C62DBD6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1425" y="3068637"/>
            <a:ext cx="399151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5C2F6E7-0FE7-9EFA-830C-9B98DF217E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4469" y="2585602"/>
            <a:ext cx="153543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66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dirty="0"/>
              <a:t>VLBW live births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6301FA14-7993-519D-2310-AD2B37AAEA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2090059" y="3009900"/>
            <a:ext cx="14103120" cy="5529263"/>
          </a:xfrm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CD45B69F-B1CA-7E11-5819-34C62DBD6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1425" y="3068637"/>
            <a:ext cx="399151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2E1920-5AAA-F84C-748F-14CC0389ED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878" y="2445207"/>
            <a:ext cx="16839521" cy="66020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9D4262-DF94-CC94-5A59-76301DE4CF86}"/>
              </a:ext>
            </a:extLst>
          </p:cNvPr>
          <p:cNvSpPr txBox="1"/>
          <p:nvPr/>
        </p:nvSpPr>
        <p:spPr>
          <a:xfrm>
            <a:off x="12419196" y="2642956"/>
            <a:ext cx="2361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25%        43%</a:t>
            </a:r>
            <a:endParaRPr lang="en-Z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976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6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3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/>
          <a:lstStyle/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Shift in adverse outcomes </a:t>
            </a:r>
          </a:p>
          <a:p>
            <a:pPr lvl="1">
              <a:buFontTx/>
              <a:buChar char="-"/>
            </a:pPr>
            <a:r>
              <a:rPr lang="en-US" dirty="0"/>
              <a:t>Preterm  and stillbirths</a:t>
            </a:r>
          </a:p>
          <a:p>
            <a:pPr lvl="1">
              <a:buFontTx/>
              <a:buChar char="-"/>
            </a:pPr>
            <a:r>
              <a:rPr lang="en-US" dirty="0"/>
              <a:t>Very low birth weight</a:t>
            </a:r>
          </a:p>
          <a:p>
            <a:pPr>
              <a:buFontTx/>
              <a:buChar char="-"/>
            </a:pPr>
            <a:r>
              <a:rPr lang="en-US" dirty="0"/>
              <a:t>Importance of surveillance and quality record keeping </a:t>
            </a:r>
          </a:p>
          <a:p>
            <a:pPr>
              <a:buFontTx/>
              <a:buChar char="-"/>
            </a:pPr>
            <a:r>
              <a:rPr lang="en-US" dirty="0"/>
              <a:t>Interventions and environmental changes that impact maternal health and pregnancy outcomes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375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128" y="3342562"/>
            <a:ext cx="14782671" cy="3352800"/>
          </a:xfrm>
        </p:spPr>
        <p:txBody>
          <a:bodyPr numCol="2"/>
          <a:lstStyle/>
          <a:p>
            <a:pPr marL="0" indent="0">
              <a:buNone/>
            </a:pPr>
            <a:r>
              <a:rPr lang="en-US" dirty="0"/>
              <a:t>Mary Adam</a:t>
            </a:r>
          </a:p>
          <a:p>
            <a:pPr marL="0" indent="0">
              <a:buNone/>
            </a:pPr>
            <a:r>
              <a:rPr lang="en-US" dirty="0"/>
              <a:t>Nisha Makan-Murphy</a:t>
            </a:r>
          </a:p>
          <a:p>
            <a:pPr marL="0" indent="0">
              <a:buNone/>
            </a:pPr>
            <a:r>
              <a:rPr lang="en-US" dirty="0"/>
              <a:t>Bongani </a:t>
            </a:r>
            <a:r>
              <a:rPr lang="en-US" dirty="0" err="1"/>
              <a:t>Ntimani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Revishka</a:t>
            </a:r>
            <a:r>
              <a:rPr lang="en-US" dirty="0"/>
              <a:t> </a:t>
            </a:r>
            <a:r>
              <a:rPr lang="en-US" dirty="0" err="1"/>
              <a:t>Rahmiah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Xumani Ndlovu</a:t>
            </a:r>
          </a:p>
          <a:p>
            <a:pPr marL="0" indent="0">
              <a:buNone/>
            </a:pPr>
            <a:r>
              <a:rPr lang="en-US" dirty="0"/>
              <a:t>Yasmin Adam</a:t>
            </a:r>
          </a:p>
          <a:p>
            <a:pPr marL="0" indent="0">
              <a:buNone/>
            </a:pPr>
            <a:r>
              <a:rPr lang="en-US" dirty="0"/>
              <a:t>Shabir Madhi</a:t>
            </a:r>
          </a:p>
          <a:p>
            <a:pPr marL="0" indent="0">
              <a:buNone/>
            </a:pPr>
            <a:r>
              <a:rPr lang="en-US" dirty="0"/>
              <a:t>Participating MOUS and Maternity Wards</a:t>
            </a:r>
          </a:p>
          <a:p>
            <a:pPr marL="0" indent="0">
              <a:buNone/>
            </a:pPr>
            <a:r>
              <a:rPr lang="en-US" dirty="0"/>
              <a:t>Maternity surveillance team at Wits-VIDA</a:t>
            </a:r>
          </a:p>
        </p:txBody>
      </p:sp>
    </p:spTree>
    <p:extLst>
      <p:ext uri="{BB962C8B-B14F-4D97-AF65-F5344CB8AC3E}">
        <p14:creationId xmlns:p14="http://schemas.microsoft.com/office/powerpoint/2010/main" val="2393949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/>
          <a:lstStyle/>
          <a:p>
            <a:r>
              <a:rPr lang="en-US" dirty="0"/>
              <a:t>Since 2014, Wits-VIDA has undertaken surveillance of all deliveries in Soweto (and surrounding areas)</a:t>
            </a:r>
          </a:p>
          <a:p>
            <a:r>
              <a:rPr lang="en-US" dirty="0"/>
              <a:t>Electronic database of all birth registries, which captures high level information such as maternal age, gestational age, maternal HIV status, mode of delivery birth weight, Apgar scores and infant outcome</a:t>
            </a:r>
          </a:p>
          <a:p>
            <a:r>
              <a:rPr lang="en-US" dirty="0"/>
              <a:t>Following COVID, reports that SARS-CoV-2 infection had been associated with adverse birth outcomes (</a:t>
            </a:r>
            <a:r>
              <a:rPr lang="en-ZA" dirty="0">
                <a:solidFill>
                  <a:srgbClr val="000000"/>
                </a:solidFill>
                <a:effectLst/>
                <a:ea typeface="MS Mincho" panose="02020609040205080304" pitchFamily="49" charset="-128"/>
              </a:rPr>
              <a:t>intrauterine growth restriction, prematurity, low birth weight, ICU admission and stillbirth)</a:t>
            </a:r>
            <a:endParaRPr lang="en-US" dirty="0"/>
          </a:p>
          <a:p>
            <a:r>
              <a:rPr lang="en-US" dirty="0"/>
              <a:t>Use data to assess association between COVID and adverse outcomes </a:t>
            </a:r>
          </a:p>
        </p:txBody>
      </p:sp>
    </p:spTree>
    <p:extLst>
      <p:ext uri="{BB962C8B-B14F-4D97-AF65-F5344CB8AC3E}">
        <p14:creationId xmlns:p14="http://schemas.microsoft.com/office/powerpoint/2010/main" val="2562775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dirty="0"/>
              <a:t>Outcomes of interest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/>
              <a:t>Live births</a:t>
            </a:r>
          </a:p>
          <a:p>
            <a:pPr>
              <a:buFontTx/>
              <a:buChar char="-"/>
            </a:pPr>
            <a:r>
              <a:rPr lang="en-US" dirty="0"/>
              <a:t>Stillbirths (SB)</a:t>
            </a:r>
          </a:p>
          <a:p>
            <a:pPr>
              <a:buFontTx/>
              <a:buChar char="-"/>
            </a:pPr>
            <a:r>
              <a:rPr lang="en-US" dirty="0"/>
              <a:t>Preterm </a:t>
            </a:r>
          </a:p>
          <a:p>
            <a:pPr>
              <a:buFontTx/>
              <a:buChar char="-"/>
            </a:pPr>
            <a:r>
              <a:rPr lang="en-US" dirty="0"/>
              <a:t>Preterm live births</a:t>
            </a:r>
          </a:p>
          <a:p>
            <a:pPr>
              <a:buFontTx/>
              <a:buChar char="-"/>
            </a:pPr>
            <a:r>
              <a:rPr lang="en-US" dirty="0"/>
              <a:t>Low birth weight (&lt;2500g) live births (LBW</a:t>
            </a:r>
          </a:p>
          <a:p>
            <a:pPr>
              <a:buFontTx/>
              <a:buChar char="-"/>
            </a:pPr>
            <a:r>
              <a:rPr lang="en-US" dirty="0"/>
              <a:t>Very low birth weight (&lt;1500g) live births (VLBW)</a:t>
            </a:r>
          </a:p>
        </p:txBody>
      </p:sp>
    </p:spTree>
    <p:extLst>
      <p:ext uri="{BB962C8B-B14F-4D97-AF65-F5344CB8AC3E}">
        <p14:creationId xmlns:p14="http://schemas.microsoft.com/office/powerpoint/2010/main" val="4185771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dirty="0"/>
              <a:t>Data processing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/>
          <a:lstStyle/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Gestational age and birth weight</a:t>
            </a:r>
          </a:p>
          <a:p>
            <a:pPr>
              <a:buFontTx/>
              <a:buChar char="-"/>
            </a:pPr>
            <a:r>
              <a:rPr lang="en-US" dirty="0"/>
              <a:t>Outcome and Apgar score</a:t>
            </a:r>
          </a:p>
          <a:p>
            <a:pPr>
              <a:buFontTx/>
              <a:buChar char="-"/>
            </a:pPr>
            <a:r>
              <a:rPr lang="en-US" dirty="0"/>
              <a:t>Removal of record where outcome was missing or recorded as TOP, abortion or miscarriage</a:t>
            </a:r>
          </a:p>
          <a:p>
            <a:pPr>
              <a:buFontTx/>
              <a:buChar char="-"/>
            </a:pPr>
            <a:r>
              <a:rPr lang="en-US" dirty="0"/>
              <a:t>Included only pregnancies with single gestation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60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8481529" cy="6096000"/>
          </a:xfrm>
        </p:spPr>
        <p:txBody>
          <a:bodyPr>
            <a:normAutofit/>
          </a:bodyPr>
          <a:lstStyle/>
          <a:p>
            <a:r>
              <a:rPr lang="en-US" dirty="0"/>
              <a:t>Autoregressive interrupted time series model </a:t>
            </a:r>
          </a:p>
          <a:p>
            <a:r>
              <a:rPr lang="en-US" dirty="0"/>
              <a:t>Terms for initial level and trend for each study period post COVID</a:t>
            </a:r>
          </a:p>
          <a:p>
            <a:r>
              <a:rPr lang="en-US" dirty="0"/>
              <a:t>Estimate average rate for month </a:t>
            </a:r>
            <a:r>
              <a:rPr lang="en-US" i="1" dirty="0"/>
              <a:t>t</a:t>
            </a:r>
          </a:p>
          <a:p>
            <a:r>
              <a:rPr lang="en-US" dirty="0"/>
              <a:t>Counterfactual rate for month </a:t>
            </a:r>
            <a:r>
              <a:rPr lang="en-US" i="1" dirty="0"/>
              <a:t>t</a:t>
            </a:r>
          </a:p>
          <a:p>
            <a:r>
              <a:rPr lang="en-US" dirty="0"/>
              <a:t>Percent change for the following periods: </a:t>
            </a:r>
          </a:p>
          <a:p>
            <a:pPr marL="0" indent="0" algn="ctr">
              <a:buNone/>
            </a:pPr>
            <a:r>
              <a:rPr lang="en-US" dirty="0"/>
              <a:t>2020 (Mar-Dec), 2021, 2022, 2023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4B75E5F-19C5-C868-32BC-27A12A6F2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604134"/>
              </p:ext>
            </p:extLst>
          </p:nvPr>
        </p:nvGraphicFramePr>
        <p:xfrm>
          <a:off x="9898651" y="3185842"/>
          <a:ext cx="8084782" cy="5013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6471">
                  <a:extLst>
                    <a:ext uri="{9D8B030D-6E8A-4147-A177-3AD203B41FA5}">
                      <a16:colId xmlns:a16="http://schemas.microsoft.com/office/drawing/2014/main" val="1749804573"/>
                    </a:ext>
                  </a:extLst>
                </a:gridCol>
                <a:gridCol w="5108311">
                  <a:extLst>
                    <a:ext uri="{9D8B030D-6E8A-4147-A177-3AD203B41FA5}">
                      <a16:colId xmlns:a16="http://schemas.microsoft.com/office/drawing/2014/main" val="4154009790"/>
                    </a:ext>
                  </a:extLst>
                </a:gridCol>
              </a:tblGrid>
              <a:tr h="395233">
                <a:tc>
                  <a:txBody>
                    <a:bodyPr/>
                    <a:lstStyle/>
                    <a:p>
                      <a:pPr algn="ctr"/>
                      <a:r>
                        <a:rPr lang="en-US" sz="2400" kern="100" dirty="0">
                          <a:effectLst/>
                        </a:rPr>
                        <a:t>Study period</a:t>
                      </a:r>
                      <a:endParaRPr lang="en-ZA" sz="24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00">
                          <a:effectLst/>
                        </a:rPr>
                        <a:t>Time </a:t>
                      </a:r>
                      <a:endParaRPr lang="en-ZA" sz="24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5219159"/>
                  </a:ext>
                </a:extLst>
              </a:tr>
              <a:tr h="790467">
                <a:tc>
                  <a:txBody>
                    <a:bodyPr/>
                    <a:lstStyle/>
                    <a:p>
                      <a:pPr algn="ctr"/>
                      <a:r>
                        <a:rPr lang="en-US" sz="2400" kern="100" dirty="0">
                          <a:effectLst/>
                        </a:rPr>
                        <a:t>Pre-COVID</a:t>
                      </a:r>
                      <a:endParaRPr lang="en-ZA" sz="24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00">
                          <a:effectLst/>
                        </a:rPr>
                        <a:t>January 2016 – February 2020</a:t>
                      </a:r>
                      <a:endParaRPr lang="en-ZA" sz="24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0603243"/>
                  </a:ext>
                </a:extLst>
              </a:tr>
              <a:tr h="790467">
                <a:tc>
                  <a:txBody>
                    <a:bodyPr/>
                    <a:lstStyle/>
                    <a:p>
                      <a:pPr algn="ctr"/>
                      <a:r>
                        <a:rPr lang="en-US" sz="2400" kern="100" dirty="0">
                          <a:effectLst/>
                        </a:rPr>
                        <a:t>COVID pre-Beta</a:t>
                      </a:r>
                      <a:endParaRPr lang="en-ZA" sz="24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00" dirty="0">
                          <a:effectLst/>
                        </a:rPr>
                        <a:t>March 2020 – December 2020</a:t>
                      </a:r>
                      <a:endParaRPr lang="en-ZA" sz="24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3322087"/>
                  </a:ext>
                </a:extLst>
              </a:tr>
              <a:tr h="749062">
                <a:tc>
                  <a:txBody>
                    <a:bodyPr/>
                    <a:lstStyle/>
                    <a:p>
                      <a:pPr algn="ctr"/>
                      <a:r>
                        <a:rPr lang="en-US" sz="2400" kern="100">
                          <a:effectLst/>
                        </a:rPr>
                        <a:t>Post-Beta</a:t>
                      </a:r>
                      <a:endParaRPr lang="en-ZA" sz="24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00" dirty="0">
                          <a:effectLst/>
                        </a:rPr>
                        <a:t>January 2021 – June 2021</a:t>
                      </a:r>
                      <a:endParaRPr lang="en-ZA" sz="24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6172685"/>
                  </a:ext>
                </a:extLst>
              </a:tr>
              <a:tr h="749062">
                <a:tc>
                  <a:txBody>
                    <a:bodyPr/>
                    <a:lstStyle/>
                    <a:p>
                      <a:pPr algn="ctr"/>
                      <a:r>
                        <a:rPr lang="en-US" sz="2400" kern="100">
                          <a:effectLst/>
                        </a:rPr>
                        <a:t>Post-Delta</a:t>
                      </a:r>
                      <a:endParaRPr lang="en-ZA" sz="24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00" dirty="0">
                          <a:effectLst/>
                        </a:rPr>
                        <a:t>July 2021 – November 2021</a:t>
                      </a:r>
                      <a:endParaRPr lang="en-ZA" sz="24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5388885"/>
                  </a:ext>
                </a:extLst>
              </a:tr>
              <a:tr h="790467">
                <a:tc>
                  <a:txBody>
                    <a:bodyPr/>
                    <a:lstStyle/>
                    <a:p>
                      <a:pPr algn="ctr"/>
                      <a:r>
                        <a:rPr lang="en-US" sz="2400" kern="100">
                          <a:effectLst/>
                        </a:rPr>
                        <a:t>Post-Omicron</a:t>
                      </a:r>
                      <a:endParaRPr lang="en-ZA" sz="24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00" dirty="0">
                          <a:effectLst/>
                        </a:rPr>
                        <a:t>December 2021 – March 2022</a:t>
                      </a:r>
                      <a:endParaRPr lang="en-ZA" sz="24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7413025"/>
                  </a:ext>
                </a:extLst>
              </a:tr>
              <a:tr h="749062">
                <a:tc>
                  <a:txBody>
                    <a:bodyPr/>
                    <a:lstStyle/>
                    <a:p>
                      <a:pPr algn="ctr"/>
                      <a:r>
                        <a:rPr lang="en-US" sz="2400" kern="100" dirty="0">
                          <a:effectLst/>
                        </a:rPr>
                        <a:t>Post-COVID</a:t>
                      </a:r>
                      <a:endParaRPr lang="en-ZA" sz="24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00" dirty="0">
                          <a:effectLst/>
                        </a:rPr>
                        <a:t>April 2022 – December 2023</a:t>
                      </a:r>
                      <a:endParaRPr lang="en-ZA" sz="24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3624530"/>
                  </a:ext>
                </a:extLst>
              </a:tr>
            </a:tbl>
          </a:graphicData>
        </a:graphic>
      </p:graphicFrame>
      <p:sp>
        <p:nvSpPr>
          <p:cNvPr id="14" name="Rectangle 1">
            <a:extLst>
              <a:ext uri="{FF2B5EF4-FFF2-40B4-BE49-F238E27FC236}">
                <a16:creationId xmlns:a16="http://schemas.microsoft.com/office/drawing/2014/main" id="{CD45B69F-B1CA-7E11-5819-34C62DBD6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1425" y="3068637"/>
            <a:ext cx="399151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00011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dirty="0"/>
              <a:t>Live births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CD45B69F-B1CA-7E11-5819-34C62DBD6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1425" y="3068637"/>
            <a:ext cx="399151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365B57-8C4E-9D34-F37B-4648DDC7B1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2664" y="2722033"/>
            <a:ext cx="15865602" cy="622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53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dirty="0"/>
              <a:t>Stillbirths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0EB2FA53-2B34-47FB-642C-9BEEE00B4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1050584" y="2486798"/>
            <a:ext cx="16659750" cy="6531614"/>
          </a:xfrm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CD45B69F-B1CA-7E11-5819-34C62DBD6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1425" y="3068637"/>
            <a:ext cx="399151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9F9077-9BD1-1378-3BB0-9134DC12834C}"/>
              </a:ext>
            </a:extLst>
          </p:cNvPr>
          <p:cNvSpPr txBox="1"/>
          <p:nvPr/>
        </p:nvSpPr>
        <p:spPr>
          <a:xfrm>
            <a:off x="10599467" y="7350916"/>
            <a:ext cx="894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37%</a:t>
            </a:r>
            <a:endParaRPr lang="en-ZA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90AA8F-73A6-D67C-42A4-EAEFA2BA38B7}"/>
              </a:ext>
            </a:extLst>
          </p:cNvPr>
          <p:cNvSpPr txBox="1"/>
          <p:nvPr/>
        </p:nvSpPr>
        <p:spPr>
          <a:xfrm>
            <a:off x="12251750" y="7350916"/>
            <a:ext cx="901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57%</a:t>
            </a:r>
            <a:endParaRPr lang="en-ZA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3E04C3-E51B-22FA-F6B7-B4198DB2B0B9}"/>
              </a:ext>
            </a:extLst>
          </p:cNvPr>
          <p:cNvSpPr txBox="1"/>
          <p:nvPr/>
        </p:nvSpPr>
        <p:spPr>
          <a:xfrm>
            <a:off x="13910445" y="7350916"/>
            <a:ext cx="901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64%</a:t>
            </a:r>
            <a:endParaRPr lang="en-Z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55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dirty="0"/>
              <a:t>Stillbirths – by gestation 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CD45B69F-B1CA-7E11-5819-34C62DBD6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1425" y="3068637"/>
            <a:ext cx="399151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29088D-C3F9-53FE-33B2-8E47583052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3488" y="2606837"/>
            <a:ext cx="16213415" cy="635662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11F4320-BDD0-8DF0-DF5A-A3603E9A8A7C}"/>
              </a:ext>
            </a:extLst>
          </p:cNvPr>
          <p:cNvSpPr txBox="1"/>
          <p:nvPr/>
        </p:nvSpPr>
        <p:spPr>
          <a:xfrm>
            <a:off x="10648866" y="2642956"/>
            <a:ext cx="901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53%</a:t>
            </a:r>
            <a:endParaRPr lang="en-ZA" sz="32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D71B41-B172-855B-8CB3-192881D550C2}"/>
              </a:ext>
            </a:extLst>
          </p:cNvPr>
          <p:cNvSpPr txBox="1"/>
          <p:nvPr/>
        </p:nvSpPr>
        <p:spPr>
          <a:xfrm>
            <a:off x="12261214" y="2675035"/>
            <a:ext cx="901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74%</a:t>
            </a:r>
            <a:endParaRPr lang="en-ZA" sz="32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59BC3F-734D-FC0C-7864-AA0BC36B11CF}"/>
              </a:ext>
            </a:extLst>
          </p:cNvPr>
          <p:cNvSpPr txBox="1"/>
          <p:nvPr/>
        </p:nvSpPr>
        <p:spPr>
          <a:xfrm>
            <a:off x="13783305" y="2694091"/>
            <a:ext cx="901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76%</a:t>
            </a:r>
            <a:endParaRPr lang="en-ZA" sz="32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7AECD4-9CA4-48B3-BC9C-D10AA8DE8CF4}"/>
              </a:ext>
            </a:extLst>
          </p:cNvPr>
          <p:cNvSpPr txBox="1"/>
          <p:nvPr/>
        </p:nvSpPr>
        <p:spPr>
          <a:xfrm>
            <a:off x="12077777" y="7324104"/>
            <a:ext cx="901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39%</a:t>
            </a:r>
            <a:endParaRPr lang="en-ZA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8196B9-AF32-6911-11D3-A026F1E8F4B1}"/>
              </a:ext>
            </a:extLst>
          </p:cNvPr>
          <p:cNvSpPr txBox="1"/>
          <p:nvPr/>
        </p:nvSpPr>
        <p:spPr>
          <a:xfrm>
            <a:off x="13783305" y="7320080"/>
            <a:ext cx="901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75%</a:t>
            </a:r>
            <a:endParaRPr lang="en-ZA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591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dirty="0"/>
              <a:t>Preterm births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01A302B3-E877-3520-75FA-356561B60B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1688168" y="2578219"/>
            <a:ext cx="16022165" cy="6281643"/>
          </a:xfrm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CD45B69F-B1CA-7E11-5819-34C62DBD6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1425" y="3068637"/>
            <a:ext cx="399151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BCA528-A0A7-20FF-186E-8EAEE09BB13F}"/>
              </a:ext>
            </a:extLst>
          </p:cNvPr>
          <p:cNvSpPr txBox="1"/>
          <p:nvPr/>
        </p:nvSpPr>
        <p:spPr>
          <a:xfrm>
            <a:off x="12419196" y="3021130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9%          11%</a:t>
            </a:r>
            <a:endParaRPr lang="en-Z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1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503</Words>
  <Application>Microsoft Office PowerPoint</Application>
  <PresentationFormat>Custom</PresentationFormat>
  <Paragraphs>125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Aptos</vt:lpstr>
      <vt:lpstr>Arial</vt:lpstr>
      <vt:lpstr>MS Mincho</vt:lpstr>
      <vt:lpstr>Calibri</vt:lpstr>
      <vt:lpstr>Montserrat Ultra-Bold</vt:lpstr>
      <vt:lpstr>Josefin Sans</vt:lpstr>
      <vt:lpstr>Cambria</vt:lpstr>
      <vt:lpstr>Office Theme</vt:lpstr>
      <vt:lpstr>Association between Covid-19 and adverse pregnancy outcomes in South Africa: a time series analysis </vt:lpstr>
      <vt:lpstr>Overview</vt:lpstr>
      <vt:lpstr>Outcomes of interest</vt:lpstr>
      <vt:lpstr>Data processing</vt:lpstr>
      <vt:lpstr>Methods</vt:lpstr>
      <vt:lpstr>Live births</vt:lpstr>
      <vt:lpstr>Stillbirths</vt:lpstr>
      <vt:lpstr>Stillbirths – by gestation </vt:lpstr>
      <vt:lpstr>Preterm births</vt:lpstr>
      <vt:lpstr>Preterm births</vt:lpstr>
      <vt:lpstr>LBW and VLBW live births</vt:lpstr>
      <vt:lpstr>LBW live births</vt:lpstr>
      <vt:lpstr>VLBW live births</vt:lpstr>
      <vt:lpstr>Conclusion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JHD R Conf 2024 PPT General Slide</dc:title>
  <cp:lastModifiedBy>Alane Izu</cp:lastModifiedBy>
  <cp:revision>4</cp:revision>
  <dcterms:created xsi:type="dcterms:W3CDTF">2006-08-16T00:00:00Z</dcterms:created>
  <dcterms:modified xsi:type="dcterms:W3CDTF">2024-08-27T13:20:57Z</dcterms:modified>
  <dc:identifier>DAGBbRz9S2I</dc:identifier>
</cp:coreProperties>
</file>