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Josefin Sans" pitchFamily="2" charset="0"/>
      <p:regular r:id="rId8"/>
    </p:embeddedFont>
    <p:embeddedFont>
      <p:font typeface="Montserrat Ultra-Bold" panose="020B0604020202020204" charset="0"/>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589" autoAdjust="0"/>
  </p:normalViewPr>
  <p:slideViewPr>
    <p:cSldViewPr>
      <p:cViewPr varScale="1">
        <p:scale>
          <a:sx n="38" d="100"/>
          <a:sy n="38" d="100"/>
        </p:scale>
        <p:origin x="39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DC50F-3C7C-4DFB-A5E9-64EC93E1ED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4896DB-4D1D-459B-B5D7-8DA4B0D76563}">
      <dgm:prSet/>
      <dgm:spPr/>
      <dgm:t>
        <a:bodyPr/>
        <a:lstStyle/>
        <a:p>
          <a:r>
            <a:rPr lang="en-GB"/>
            <a:t>HIV self-testing (HIVST) has rapidly progressed from the research and developmental phase to clinical evaluation, operational research, and large-scale implementation, exceeding most new health innovations.</a:t>
          </a:r>
          <a:endParaRPr lang="en-US"/>
        </a:p>
      </dgm:t>
    </dgm:pt>
    <dgm:pt modelId="{5B766FB4-B4DA-4B70-BC60-E098410AC92A}" type="parTrans" cxnId="{7C0594DC-C19A-44D6-A27B-F866729B3F2C}">
      <dgm:prSet/>
      <dgm:spPr/>
      <dgm:t>
        <a:bodyPr/>
        <a:lstStyle/>
        <a:p>
          <a:endParaRPr lang="en-US"/>
        </a:p>
      </dgm:t>
    </dgm:pt>
    <dgm:pt modelId="{12FB7D73-F3F2-41D0-B8DF-90C8A03B8769}" type="sibTrans" cxnId="{7C0594DC-C19A-44D6-A27B-F866729B3F2C}">
      <dgm:prSet/>
      <dgm:spPr/>
      <dgm:t>
        <a:bodyPr/>
        <a:lstStyle/>
        <a:p>
          <a:endParaRPr lang="en-US"/>
        </a:p>
      </dgm:t>
    </dgm:pt>
    <dgm:pt modelId="{B00B6F3F-1238-447E-B97A-6976DAEED8FD}">
      <dgm:prSet/>
      <dgm:spPr/>
      <dgm:t>
        <a:bodyPr/>
        <a:lstStyle/>
        <a:p>
          <a:r>
            <a:rPr lang="en-GB" dirty="0"/>
            <a:t>Since the first major technical meeting on HIVST a decade ago, its adoption has expanded from a single country in 2013 to over 105 countries by 2023, with over 20 million tests available to be used worldwide.</a:t>
          </a:r>
          <a:endParaRPr lang="en-US" dirty="0"/>
        </a:p>
      </dgm:t>
    </dgm:pt>
    <dgm:pt modelId="{0DFCA18D-04A8-4734-B7E9-1233576777F4}" type="parTrans" cxnId="{E3A1F8FD-2C13-48C6-8380-01C0F3A7174D}">
      <dgm:prSet/>
      <dgm:spPr/>
      <dgm:t>
        <a:bodyPr/>
        <a:lstStyle/>
        <a:p>
          <a:endParaRPr lang="en-US"/>
        </a:p>
      </dgm:t>
    </dgm:pt>
    <dgm:pt modelId="{3546CB3F-C9A5-4CFD-995B-B377E30D3773}" type="sibTrans" cxnId="{E3A1F8FD-2C13-48C6-8380-01C0F3A7174D}">
      <dgm:prSet/>
      <dgm:spPr/>
      <dgm:t>
        <a:bodyPr/>
        <a:lstStyle/>
        <a:p>
          <a:endParaRPr lang="en-US"/>
        </a:p>
      </dgm:t>
    </dgm:pt>
    <dgm:pt modelId="{38B1F3C4-1D34-488D-9573-B0779857C44F}">
      <dgm:prSet/>
      <dgm:spPr/>
      <dgm:t>
        <a:bodyPr/>
        <a:lstStyle/>
        <a:p>
          <a:r>
            <a:rPr lang="en-GB" dirty="0"/>
            <a:t>We share insights from the implementation of HIVST in South Africa and beyond, providing guidance for future point-of-care and self-care products, as well as pandemic preparedness.</a:t>
          </a:r>
          <a:endParaRPr lang="en-US" dirty="0"/>
        </a:p>
      </dgm:t>
    </dgm:pt>
    <dgm:pt modelId="{83E3EB6C-CE3C-4500-9344-CCD9CFA6D893}" type="parTrans" cxnId="{4EE54064-A856-4D22-A8B5-999C1D93F0A2}">
      <dgm:prSet/>
      <dgm:spPr/>
      <dgm:t>
        <a:bodyPr/>
        <a:lstStyle/>
        <a:p>
          <a:endParaRPr lang="en-US"/>
        </a:p>
      </dgm:t>
    </dgm:pt>
    <dgm:pt modelId="{C5C9CEF6-B1CC-41BC-A496-3ADB6B55E883}" type="sibTrans" cxnId="{4EE54064-A856-4D22-A8B5-999C1D93F0A2}">
      <dgm:prSet/>
      <dgm:spPr/>
      <dgm:t>
        <a:bodyPr/>
        <a:lstStyle/>
        <a:p>
          <a:endParaRPr lang="en-US"/>
        </a:p>
      </dgm:t>
    </dgm:pt>
    <dgm:pt modelId="{1E7C8B5A-367A-44B8-969C-EA964F2C8016}" type="pres">
      <dgm:prSet presAssocID="{B19DC50F-3C7C-4DFB-A5E9-64EC93E1ED01}" presName="linear" presStyleCnt="0">
        <dgm:presLayoutVars>
          <dgm:animLvl val="lvl"/>
          <dgm:resizeHandles val="exact"/>
        </dgm:presLayoutVars>
      </dgm:prSet>
      <dgm:spPr/>
    </dgm:pt>
    <dgm:pt modelId="{CB9F6585-0EE0-4BD9-A3BE-9EE71DA70C48}" type="pres">
      <dgm:prSet presAssocID="{074896DB-4D1D-459B-B5D7-8DA4B0D76563}" presName="parentText" presStyleLbl="node1" presStyleIdx="0" presStyleCnt="3">
        <dgm:presLayoutVars>
          <dgm:chMax val="0"/>
          <dgm:bulletEnabled val="1"/>
        </dgm:presLayoutVars>
      </dgm:prSet>
      <dgm:spPr/>
    </dgm:pt>
    <dgm:pt modelId="{F778F0B5-7769-4D00-B006-89210E611DED}" type="pres">
      <dgm:prSet presAssocID="{12FB7D73-F3F2-41D0-B8DF-90C8A03B8769}" presName="spacer" presStyleCnt="0"/>
      <dgm:spPr/>
    </dgm:pt>
    <dgm:pt modelId="{D2446890-DC8E-4E90-9D4E-26235964E177}" type="pres">
      <dgm:prSet presAssocID="{B00B6F3F-1238-447E-B97A-6976DAEED8FD}" presName="parentText" presStyleLbl="node1" presStyleIdx="1" presStyleCnt="3">
        <dgm:presLayoutVars>
          <dgm:chMax val="0"/>
          <dgm:bulletEnabled val="1"/>
        </dgm:presLayoutVars>
      </dgm:prSet>
      <dgm:spPr/>
    </dgm:pt>
    <dgm:pt modelId="{2EB0EB39-95FA-4EAB-A4A6-C1865D2F128C}" type="pres">
      <dgm:prSet presAssocID="{3546CB3F-C9A5-4CFD-995B-B377E30D3773}" presName="spacer" presStyleCnt="0"/>
      <dgm:spPr/>
    </dgm:pt>
    <dgm:pt modelId="{ED86B514-5E37-4E93-A3D4-D2CE5A92C5B5}" type="pres">
      <dgm:prSet presAssocID="{38B1F3C4-1D34-488D-9573-B0779857C44F}" presName="parentText" presStyleLbl="node1" presStyleIdx="2" presStyleCnt="3">
        <dgm:presLayoutVars>
          <dgm:chMax val="0"/>
          <dgm:bulletEnabled val="1"/>
        </dgm:presLayoutVars>
      </dgm:prSet>
      <dgm:spPr/>
    </dgm:pt>
  </dgm:ptLst>
  <dgm:cxnLst>
    <dgm:cxn modelId="{3C9AA938-063F-4F25-86E1-738D53941C57}" type="presOf" srcId="{074896DB-4D1D-459B-B5D7-8DA4B0D76563}" destId="{CB9F6585-0EE0-4BD9-A3BE-9EE71DA70C48}" srcOrd="0" destOrd="0" presId="urn:microsoft.com/office/officeart/2005/8/layout/vList2"/>
    <dgm:cxn modelId="{4EE54064-A856-4D22-A8B5-999C1D93F0A2}" srcId="{B19DC50F-3C7C-4DFB-A5E9-64EC93E1ED01}" destId="{38B1F3C4-1D34-488D-9573-B0779857C44F}" srcOrd="2" destOrd="0" parTransId="{83E3EB6C-CE3C-4500-9344-CCD9CFA6D893}" sibTransId="{C5C9CEF6-B1CC-41BC-A496-3ADB6B55E883}"/>
    <dgm:cxn modelId="{0AF2C9AF-97F9-4522-B875-372CC1770572}" type="presOf" srcId="{B19DC50F-3C7C-4DFB-A5E9-64EC93E1ED01}" destId="{1E7C8B5A-367A-44B8-969C-EA964F2C8016}" srcOrd="0" destOrd="0" presId="urn:microsoft.com/office/officeart/2005/8/layout/vList2"/>
    <dgm:cxn modelId="{FEA9D4B1-9CCA-4D62-A529-54C1FB14AE38}" type="presOf" srcId="{B00B6F3F-1238-447E-B97A-6976DAEED8FD}" destId="{D2446890-DC8E-4E90-9D4E-26235964E177}" srcOrd="0" destOrd="0" presId="urn:microsoft.com/office/officeart/2005/8/layout/vList2"/>
    <dgm:cxn modelId="{7C0594DC-C19A-44D6-A27B-F866729B3F2C}" srcId="{B19DC50F-3C7C-4DFB-A5E9-64EC93E1ED01}" destId="{074896DB-4D1D-459B-B5D7-8DA4B0D76563}" srcOrd="0" destOrd="0" parTransId="{5B766FB4-B4DA-4B70-BC60-E098410AC92A}" sibTransId="{12FB7D73-F3F2-41D0-B8DF-90C8A03B8769}"/>
    <dgm:cxn modelId="{E3A1F8FD-2C13-48C6-8380-01C0F3A7174D}" srcId="{B19DC50F-3C7C-4DFB-A5E9-64EC93E1ED01}" destId="{B00B6F3F-1238-447E-B97A-6976DAEED8FD}" srcOrd="1" destOrd="0" parTransId="{0DFCA18D-04A8-4734-B7E9-1233576777F4}" sibTransId="{3546CB3F-C9A5-4CFD-995B-B377E30D3773}"/>
    <dgm:cxn modelId="{767F51FE-51DE-4436-A84D-D21359A8AE10}" type="presOf" srcId="{38B1F3C4-1D34-488D-9573-B0779857C44F}" destId="{ED86B514-5E37-4E93-A3D4-D2CE5A92C5B5}" srcOrd="0" destOrd="0" presId="urn:microsoft.com/office/officeart/2005/8/layout/vList2"/>
    <dgm:cxn modelId="{96139CC0-928C-43F5-A552-D93158007680}" type="presParOf" srcId="{1E7C8B5A-367A-44B8-969C-EA964F2C8016}" destId="{CB9F6585-0EE0-4BD9-A3BE-9EE71DA70C48}" srcOrd="0" destOrd="0" presId="urn:microsoft.com/office/officeart/2005/8/layout/vList2"/>
    <dgm:cxn modelId="{C8F09274-1FD3-445C-89C1-F2666F8875CD}" type="presParOf" srcId="{1E7C8B5A-367A-44B8-969C-EA964F2C8016}" destId="{F778F0B5-7769-4D00-B006-89210E611DED}" srcOrd="1" destOrd="0" presId="urn:microsoft.com/office/officeart/2005/8/layout/vList2"/>
    <dgm:cxn modelId="{7B4AD889-A337-48BD-8155-82973DD9E718}" type="presParOf" srcId="{1E7C8B5A-367A-44B8-969C-EA964F2C8016}" destId="{D2446890-DC8E-4E90-9D4E-26235964E177}" srcOrd="2" destOrd="0" presId="urn:microsoft.com/office/officeart/2005/8/layout/vList2"/>
    <dgm:cxn modelId="{54D7B2E5-6570-4520-9CB1-E238A4B1FA3B}" type="presParOf" srcId="{1E7C8B5A-367A-44B8-969C-EA964F2C8016}" destId="{2EB0EB39-95FA-4EAB-A4A6-C1865D2F128C}" srcOrd="3" destOrd="0" presId="urn:microsoft.com/office/officeart/2005/8/layout/vList2"/>
    <dgm:cxn modelId="{833C4667-AA62-46EF-AC0F-3838E272770B}" type="presParOf" srcId="{1E7C8B5A-367A-44B8-969C-EA964F2C8016}" destId="{ED86B514-5E37-4E93-A3D4-D2CE5A92C5B5}"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66A30-9BBC-4EFD-85D8-A99C8AC100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32592E-6150-4F1F-AE28-F0C19EBF6761}">
      <dgm:prSet/>
      <dgm:spPr/>
      <dgm:t>
        <a:bodyPr/>
        <a:lstStyle/>
        <a:p>
          <a:r>
            <a:rPr lang="en-GB" b="1" u="sng" dirty="0"/>
            <a:t>There are five key lessons that emerged from the rollout of HIVST in south Africa and the surroundings</a:t>
          </a:r>
          <a:r>
            <a:rPr lang="en-GB" u="sng" dirty="0"/>
            <a:t>: </a:t>
          </a:r>
          <a:endParaRPr lang="en-US" dirty="0"/>
        </a:p>
      </dgm:t>
    </dgm:pt>
    <dgm:pt modelId="{4BB8BA18-7190-43F2-91B2-A372ECFECDF4}" type="parTrans" cxnId="{848CC620-BE97-4FBD-AA0A-E4811893BA75}">
      <dgm:prSet/>
      <dgm:spPr/>
      <dgm:t>
        <a:bodyPr/>
        <a:lstStyle/>
        <a:p>
          <a:endParaRPr lang="en-US"/>
        </a:p>
      </dgm:t>
    </dgm:pt>
    <dgm:pt modelId="{1DA931B5-5936-40ED-A4AA-7B364557455B}" type="sibTrans" cxnId="{848CC620-BE97-4FBD-AA0A-E4811893BA75}">
      <dgm:prSet/>
      <dgm:spPr/>
      <dgm:t>
        <a:bodyPr/>
        <a:lstStyle/>
        <a:p>
          <a:endParaRPr lang="en-US"/>
        </a:p>
      </dgm:t>
    </dgm:pt>
    <dgm:pt modelId="{B42C8409-1E3B-408B-A416-F7875877B9C1}">
      <dgm:prSet/>
      <dgm:spPr/>
      <dgm:t>
        <a:bodyPr/>
        <a:lstStyle/>
        <a:p>
          <a:r>
            <a:rPr lang="en-GB" dirty="0"/>
            <a:t>1. A test’s performance is highly dependent on its usability by the target population. </a:t>
          </a:r>
          <a:endParaRPr lang="en-US" dirty="0"/>
        </a:p>
      </dgm:t>
    </dgm:pt>
    <dgm:pt modelId="{5A0003B3-30AA-48A1-9450-57DADF46F1EF}" type="parTrans" cxnId="{E0C26198-00C1-4C44-94C1-80FD802BD2FB}">
      <dgm:prSet/>
      <dgm:spPr/>
      <dgm:t>
        <a:bodyPr/>
        <a:lstStyle/>
        <a:p>
          <a:endParaRPr lang="en-US"/>
        </a:p>
      </dgm:t>
    </dgm:pt>
    <dgm:pt modelId="{53581870-92DC-46C5-A7DD-36FB72A3FB79}" type="sibTrans" cxnId="{E0C26198-00C1-4C44-94C1-80FD802BD2FB}">
      <dgm:prSet/>
      <dgm:spPr/>
      <dgm:t>
        <a:bodyPr/>
        <a:lstStyle/>
        <a:p>
          <a:endParaRPr lang="en-US"/>
        </a:p>
      </dgm:t>
    </dgm:pt>
    <dgm:pt modelId="{94FB0E1E-2F9A-47B5-A47B-475C5A973732}">
      <dgm:prSet/>
      <dgm:spPr/>
      <dgm:t>
        <a:bodyPr/>
        <a:lstStyle/>
        <a:p>
          <a:r>
            <a:rPr lang="en-GB" dirty="0"/>
            <a:t>2. Acceptability of self-testing is high and creating decentralised access points for these tests is crucial.</a:t>
          </a:r>
          <a:endParaRPr lang="en-US" dirty="0"/>
        </a:p>
      </dgm:t>
    </dgm:pt>
    <dgm:pt modelId="{55DBCA67-9D14-4EF2-A54D-1AD789022C20}" type="parTrans" cxnId="{5CFE26E8-4D79-4158-9126-A807B0940FFB}">
      <dgm:prSet/>
      <dgm:spPr/>
      <dgm:t>
        <a:bodyPr/>
        <a:lstStyle/>
        <a:p>
          <a:endParaRPr lang="en-US"/>
        </a:p>
      </dgm:t>
    </dgm:pt>
    <dgm:pt modelId="{446FF61D-A50F-48FA-931C-70B9EC17C41E}" type="sibTrans" cxnId="{5CFE26E8-4D79-4158-9126-A807B0940FFB}">
      <dgm:prSet/>
      <dgm:spPr/>
      <dgm:t>
        <a:bodyPr/>
        <a:lstStyle/>
        <a:p>
          <a:endParaRPr lang="en-US"/>
        </a:p>
      </dgm:t>
    </dgm:pt>
    <dgm:pt modelId="{1690220C-D0A1-4F6B-9019-781AB2B3CBF1}">
      <dgm:prSet/>
      <dgm:spPr/>
      <dgm:t>
        <a:bodyPr/>
        <a:lstStyle/>
        <a:p>
          <a:pPr algn="just"/>
          <a:r>
            <a:rPr lang="en-GB" dirty="0"/>
            <a:t>3. Simplify monitoring and evaluation frameworks, recognising that these are screening tests requiring confirmatory     testing.</a:t>
          </a:r>
          <a:endParaRPr lang="en-US" dirty="0"/>
        </a:p>
      </dgm:t>
    </dgm:pt>
    <dgm:pt modelId="{9CF0CAEC-B5E0-4295-8493-D9EEE3B9ABCC}" type="parTrans" cxnId="{1CAEA605-1008-4AB5-8C93-2EA398F5A167}">
      <dgm:prSet/>
      <dgm:spPr/>
      <dgm:t>
        <a:bodyPr/>
        <a:lstStyle/>
        <a:p>
          <a:endParaRPr lang="en-US"/>
        </a:p>
      </dgm:t>
    </dgm:pt>
    <dgm:pt modelId="{4C4E8EFB-6035-4596-BF8E-BD2370474218}" type="sibTrans" cxnId="{1CAEA605-1008-4AB5-8C93-2EA398F5A167}">
      <dgm:prSet/>
      <dgm:spPr/>
      <dgm:t>
        <a:bodyPr/>
        <a:lstStyle/>
        <a:p>
          <a:endParaRPr lang="en-US"/>
        </a:p>
      </dgm:t>
    </dgm:pt>
    <dgm:pt modelId="{98E3DD31-A77B-414C-97C8-516958B9F4B9}">
      <dgm:prSet/>
      <dgm:spPr/>
      <dgm:t>
        <a:bodyPr/>
        <a:lstStyle/>
        <a:p>
          <a:r>
            <a:rPr lang="en-GB" dirty="0"/>
            <a:t>4. Sustained demand creation and awareness are crucial for long-term success.</a:t>
          </a:r>
          <a:endParaRPr lang="en-US" dirty="0"/>
        </a:p>
      </dgm:t>
    </dgm:pt>
    <dgm:pt modelId="{216CEA01-70F9-4FD3-B4C4-13B67DC8DE0A}" type="parTrans" cxnId="{ECF8AD39-4D78-4537-889C-BD68190CC8A2}">
      <dgm:prSet/>
      <dgm:spPr/>
      <dgm:t>
        <a:bodyPr/>
        <a:lstStyle/>
        <a:p>
          <a:endParaRPr lang="en-US"/>
        </a:p>
      </dgm:t>
    </dgm:pt>
    <dgm:pt modelId="{00283149-D592-4A3F-AF4E-3FA825182331}" type="sibTrans" cxnId="{ECF8AD39-4D78-4537-889C-BD68190CC8A2}">
      <dgm:prSet/>
      <dgm:spPr/>
      <dgm:t>
        <a:bodyPr/>
        <a:lstStyle/>
        <a:p>
          <a:endParaRPr lang="en-US"/>
        </a:p>
      </dgm:t>
    </dgm:pt>
    <dgm:pt modelId="{4AF60A1A-ECB9-4998-9861-644AF61C7A2B}">
      <dgm:prSet/>
      <dgm:spPr/>
      <dgm:t>
        <a:bodyPr/>
        <a:lstStyle/>
        <a:p>
          <a:r>
            <a:rPr lang="en-GB" dirty="0"/>
            <a:t>5. Self-testing interventions are designed for programme agility, and the lessons learnt can be applied to pandemic preparedness.</a:t>
          </a:r>
          <a:endParaRPr lang="en-US" dirty="0"/>
        </a:p>
      </dgm:t>
    </dgm:pt>
    <dgm:pt modelId="{655B8F38-C88D-4577-9F97-D8503FF20F53}" type="parTrans" cxnId="{17235C1F-96A2-4FD0-B516-3193FF9EB51C}">
      <dgm:prSet/>
      <dgm:spPr/>
      <dgm:t>
        <a:bodyPr/>
        <a:lstStyle/>
        <a:p>
          <a:endParaRPr lang="en-US"/>
        </a:p>
      </dgm:t>
    </dgm:pt>
    <dgm:pt modelId="{F385B149-8321-4084-9EEE-EF658B86A515}" type="sibTrans" cxnId="{17235C1F-96A2-4FD0-B516-3193FF9EB51C}">
      <dgm:prSet/>
      <dgm:spPr/>
      <dgm:t>
        <a:bodyPr/>
        <a:lstStyle/>
        <a:p>
          <a:endParaRPr lang="en-US"/>
        </a:p>
      </dgm:t>
    </dgm:pt>
    <dgm:pt modelId="{C29D21E4-BC70-4B6D-911E-96C7B7B98F6E}" type="pres">
      <dgm:prSet presAssocID="{3B566A30-9BBC-4EFD-85D8-A99C8AC10057}" presName="linear" presStyleCnt="0">
        <dgm:presLayoutVars>
          <dgm:animLvl val="lvl"/>
          <dgm:resizeHandles val="exact"/>
        </dgm:presLayoutVars>
      </dgm:prSet>
      <dgm:spPr/>
    </dgm:pt>
    <dgm:pt modelId="{1E29FF30-ED61-479F-8409-5259BD78CAD7}" type="pres">
      <dgm:prSet presAssocID="{9332592E-6150-4F1F-AE28-F0C19EBF6761}" presName="parentText" presStyleLbl="node1" presStyleIdx="0" presStyleCnt="6">
        <dgm:presLayoutVars>
          <dgm:chMax val="0"/>
          <dgm:bulletEnabled val="1"/>
        </dgm:presLayoutVars>
      </dgm:prSet>
      <dgm:spPr/>
    </dgm:pt>
    <dgm:pt modelId="{E2E75DFF-6C0F-430D-B2E0-69A35C2821A4}" type="pres">
      <dgm:prSet presAssocID="{1DA931B5-5936-40ED-A4AA-7B364557455B}" presName="spacer" presStyleCnt="0"/>
      <dgm:spPr/>
    </dgm:pt>
    <dgm:pt modelId="{007EE0A1-9A3E-4014-9219-341FBD917DA7}" type="pres">
      <dgm:prSet presAssocID="{B42C8409-1E3B-408B-A416-F7875877B9C1}" presName="parentText" presStyleLbl="node1" presStyleIdx="1" presStyleCnt="6">
        <dgm:presLayoutVars>
          <dgm:chMax val="0"/>
          <dgm:bulletEnabled val="1"/>
        </dgm:presLayoutVars>
      </dgm:prSet>
      <dgm:spPr/>
    </dgm:pt>
    <dgm:pt modelId="{C3A20C25-BC86-43F0-8331-D8FDC4363B97}" type="pres">
      <dgm:prSet presAssocID="{53581870-92DC-46C5-A7DD-36FB72A3FB79}" presName="spacer" presStyleCnt="0"/>
      <dgm:spPr/>
    </dgm:pt>
    <dgm:pt modelId="{ADDE86F7-C3D4-4D39-A653-92FE7924594E}" type="pres">
      <dgm:prSet presAssocID="{94FB0E1E-2F9A-47B5-A47B-475C5A973732}" presName="parentText" presStyleLbl="node1" presStyleIdx="2" presStyleCnt="6">
        <dgm:presLayoutVars>
          <dgm:chMax val="0"/>
          <dgm:bulletEnabled val="1"/>
        </dgm:presLayoutVars>
      </dgm:prSet>
      <dgm:spPr/>
    </dgm:pt>
    <dgm:pt modelId="{40011770-7095-42E4-86D1-4BD248357E01}" type="pres">
      <dgm:prSet presAssocID="{446FF61D-A50F-48FA-931C-70B9EC17C41E}" presName="spacer" presStyleCnt="0"/>
      <dgm:spPr/>
    </dgm:pt>
    <dgm:pt modelId="{3FF23FC5-878D-44EC-9BE0-EAAD35368FA6}" type="pres">
      <dgm:prSet presAssocID="{1690220C-D0A1-4F6B-9019-781AB2B3CBF1}" presName="parentText" presStyleLbl="node1" presStyleIdx="3" presStyleCnt="6">
        <dgm:presLayoutVars>
          <dgm:chMax val="0"/>
          <dgm:bulletEnabled val="1"/>
        </dgm:presLayoutVars>
      </dgm:prSet>
      <dgm:spPr/>
    </dgm:pt>
    <dgm:pt modelId="{202FE7E3-D592-44E0-8F7C-ECBA65B0F73F}" type="pres">
      <dgm:prSet presAssocID="{4C4E8EFB-6035-4596-BF8E-BD2370474218}" presName="spacer" presStyleCnt="0"/>
      <dgm:spPr/>
    </dgm:pt>
    <dgm:pt modelId="{B0D12AD9-4869-4B79-9AE5-B940D044A6AA}" type="pres">
      <dgm:prSet presAssocID="{98E3DD31-A77B-414C-97C8-516958B9F4B9}" presName="parentText" presStyleLbl="node1" presStyleIdx="4" presStyleCnt="6">
        <dgm:presLayoutVars>
          <dgm:chMax val="0"/>
          <dgm:bulletEnabled val="1"/>
        </dgm:presLayoutVars>
      </dgm:prSet>
      <dgm:spPr/>
    </dgm:pt>
    <dgm:pt modelId="{5AC45405-085C-46DD-90B6-F8C332082442}" type="pres">
      <dgm:prSet presAssocID="{00283149-D592-4A3F-AF4E-3FA825182331}" presName="spacer" presStyleCnt="0"/>
      <dgm:spPr/>
    </dgm:pt>
    <dgm:pt modelId="{40784381-8777-4666-B5B2-924B1C298AC8}" type="pres">
      <dgm:prSet presAssocID="{4AF60A1A-ECB9-4998-9861-644AF61C7A2B}" presName="parentText" presStyleLbl="node1" presStyleIdx="5" presStyleCnt="6">
        <dgm:presLayoutVars>
          <dgm:chMax val="0"/>
          <dgm:bulletEnabled val="1"/>
        </dgm:presLayoutVars>
      </dgm:prSet>
      <dgm:spPr/>
    </dgm:pt>
  </dgm:ptLst>
  <dgm:cxnLst>
    <dgm:cxn modelId="{1CAEA605-1008-4AB5-8C93-2EA398F5A167}" srcId="{3B566A30-9BBC-4EFD-85D8-A99C8AC10057}" destId="{1690220C-D0A1-4F6B-9019-781AB2B3CBF1}" srcOrd="3" destOrd="0" parTransId="{9CF0CAEC-B5E0-4295-8493-D9EEE3B9ABCC}" sibTransId="{4C4E8EFB-6035-4596-BF8E-BD2370474218}"/>
    <dgm:cxn modelId="{104E560E-5057-4D95-B46C-E922983B99F8}" type="presOf" srcId="{94FB0E1E-2F9A-47B5-A47B-475C5A973732}" destId="{ADDE86F7-C3D4-4D39-A653-92FE7924594E}" srcOrd="0" destOrd="0" presId="urn:microsoft.com/office/officeart/2005/8/layout/vList2"/>
    <dgm:cxn modelId="{5085C21B-AA3E-4E93-A01B-0E16DCE21DC9}" type="presOf" srcId="{3B566A30-9BBC-4EFD-85D8-A99C8AC10057}" destId="{C29D21E4-BC70-4B6D-911E-96C7B7B98F6E}" srcOrd="0" destOrd="0" presId="urn:microsoft.com/office/officeart/2005/8/layout/vList2"/>
    <dgm:cxn modelId="{17235C1F-96A2-4FD0-B516-3193FF9EB51C}" srcId="{3B566A30-9BBC-4EFD-85D8-A99C8AC10057}" destId="{4AF60A1A-ECB9-4998-9861-644AF61C7A2B}" srcOrd="5" destOrd="0" parTransId="{655B8F38-C88D-4577-9F97-D8503FF20F53}" sibTransId="{F385B149-8321-4084-9EEE-EF658B86A515}"/>
    <dgm:cxn modelId="{848CC620-BE97-4FBD-AA0A-E4811893BA75}" srcId="{3B566A30-9BBC-4EFD-85D8-A99C8AC10057}" destId="{9332592E-6150-4F1F-AE28-F0C19EBF6761}" srcOrd="0" destOrd="0" parTransId="{4BB8BA18-7190-43F2-91B2-A372ECFECDF4}" sibTransId="{1DA931B5-5936-40ED-A4AA-7B364557455B}"/>
    <dgm:cxn modelId="{ECF8AD39-4D78-4537-889C-BD68190CC8A2}" srcId="{3B566A30-9BBC-4EFD-85D8-A99C8AC10057}" destId="{98E3DD31-A77B-414C-97C8-516958B9F4B9}" srcOrd="4" destOrd="0" parTransId="{216CEA01-70F9-4FD3-B4C4-13B67DC8DE0A}" sibTransId="{00283149-D592-4A3F-AF4E-3FA825182331}"/>
    <dgm:cxn modelId="{14ED1C53-BE71-4551-8883-38AAEE498108}" type="presOf" srcId="{1690220C-D0A1-4F6B-9019-781AB2B3CBF1}" destId="{3FF23FC5-878D-44EC-9BE0-EAAD35368FA6}" srcOrd="0" destOrd="0" presId="urn:microsoft.com/office/officeart/2005/8/layout/vList2"/>
    <dgm:cxn modelId="{D2D5AA54-D51B-43FC-A43C-5307585E688E}" type="presOf" srcId="{98E3DD31-A77B-414C-97C8-516958B9F4B9}" destId="{B0D12AD9-4869-4B79-9AE5-B940D044A6AA}" srcOrd="0" destOrd="0" presId="urn:microsoft.com/office/officeart/2005/8/layout/vList2"/>
    <dgm:cxn modelId="{1BBBE259-A24F-4EEF-9E54-DF3F54061ACB}" type="presOf" srcId="{9332592E-6150-4F1F-AE28-F0C19EBF6761}" destId="{1E29FF30-ED61-479F-8409-5259BD78CAD7}" srcOrd="0" destOrd="0" presId="urn:microsoft.com/office/officeart/2005/8/layout/vList2"/>
    <dgm:cxn modelId="{E0C26198-00C1-4C44-94C1-80FD802BD2FB}" srcId="{3B566A30-9BBC-4EFD-85D8-A99C8AC10057}" destId="{B42C8409-1E3B-408B-A416-F7875877B9C1}" srcOrd="1" destOrd="0" parTransId="{5A0003B3-30AA-48A1-9450-57DADF46F1EF}" sibTransId="{53581870-92DC-46C5-A7DD-36FB72A3FB79}"/>
    <dgm:cxn modelId="{47521EA6-6052-4467-B3C0-BB68095FAB1A}" type="presOf" srcId="{4AF60A1A-ECB9-4998-9861-644AF61C7A2B}" destId="{40784381-8777-4666-B5B2-924B1C298AC8}" srcOrd="0" destOrd="0" presId="urn:microsoft.com/office/officeart/2005/8/layout/vList2"/>
    <dgm:cxn modelId="{028D89B7-A818-450E-AE5C-E96DA477231E}" type="presOf" srcId="{B42C8409-1E3B-408B-A416-F7875877B9C1}" destId="{007EE0A1-9A3E-4014-9219-341FBD917DA7}" srcOrd="0" destOrd="0" presId="urn:microsoft.com/office/officeart/2005/8/layout/vList2"/>
    <dgm:cxn modelId="{5CFE26E8-4D79-4158-9126-A807B0940FFB}" srcId="{3B566A30-9BBC-4EFD-85D8-A99C8AC10057}" destId="{94FB0E1E-2F9A-47B5-A47B-475C5A973732}" srcOrd="2" destOrd="0" parTransId="{55DBCA67-9D14-4EF2-A54D-1AD789022C20}" sibTransId="{446FF61D-A50F-48FA-931C-70B9EC17C41E}"/>
    <dgm:cxn modelId="{569BF658-5056-4CF7-9418-B70D66FED514}" type="presParOf" srcId="{C29D21E4-BC70-4B6D-911E-96C7B7B98F6E}" destId="{1E29FF30-ED61-479F-8409-5259BD78CAD7}" srcOrd="0" destOrd="0" presId="urn:microsoft.com/office/officeart/2005/8/layout/vList2"/>
    <dgm:cxn modelId="{4FCAC41D-DA96-4E91-95C4-69586A7D1E1C}" type="presParOf" srcId="{C29D21E4-BC70-4B6D-911E-96C7B7B98F6E}" destId="{E2E75DFF-6C0F-430D-B2E0-69A35C2821A4}" srcOrd="1" destOrd="0" presId="urn:microsoft.com/office/officeart/2005/8/layout/vList2"/>
    <dgm:cxn modelId="{1B679959-183B-470C-9D72-1195C296182D}" type="presParOf" srcId="{C29D21E4-BC70-4B6D-911E-96C7B7B98F6E}" destId="{007EE0A1-9A3E-4014-9219-341FBD917DA7}" srcOrd="2" destOrd="0" presId="urn:microsoft.com/office/officeart/2005/8/layout/vList2"/>
    <dgm:cxn modelId="{B1C8073D-0148-4198-9178-FC0AF846FABF}" type="presParOf" srcId="{C29D21E4-BC70-4B6D-911E-96C7B7B98F6E}" destId="{C3A20C25-BC86-43F0-8331-D8FDC4363B97}" srcOrd="3" destOrd="0" presId="urn:microsoft.com/office/officeart/2005/8/layout/vList2"/>
    <dgm:cxn modelId="{36625EBB-8CAD-4B7C-89D7-9D449C8D7685}" type="presParOf" srcId="{C29D21E4-BC70-4B6D-911E-96C7B7B98F6E}" destId="{ADDE86F7-C3D4-4D39-A653-92FE7924594E}" srcOrd="4" destOrd="0" presId="urn:microsoft.com/office/officeart/2005/8/layout/vList2"/>
    <dgm:cxn modelId="{F01C8893-1F00-4F8F-94E9-E89650E87C85}" type="presParOf" srcId="{C29D21E4-BC70-4B6D-911E-96C7B7B98F6E}" destId="{40011770-7095-42E4-86D1-4BD248357E01}" srcOrd="5" destOrd="0" presId="urn:microsoft.com/office/officeart/2005/8/layout/vList2"/>
    <dgm:cxn modelId="{17DB39A1-3D00-45B0-A4C6-959639335E8B}" type="presParOf" srcId="{C29D21E4-BC70-4B6D-911E-96C7B7B98F6E}" destId="{3FF23FC5-878D-44EC-9BE0-EAAD35368FA6}" srcOrd="6" destOrd="0" presId="urn:microsoft.com/office/officeart/2005/8/layout/vList2"/>
    <dgm:cxn modelId="{D2C259BD-A408-4DF7-B64C-F04629D84925}" type="presParOf" srcId="{C29D21E4-BC70-4B6D-911E-96C7B7B98F6E}" destId="{202FE7E3-D592-44E0-8F7C-ECBA65B0F73F}" srcOrd="7" destOrd="0" presId="urn:microsoft.com/office/officeart/2005/8/layout/vList2"/>
    <dgm:cxn modelId="{3230403C-EBB0-4FFC-9F8C-556134C5B65D}" type="presParOf" srcId="{C29D21E4-BC70-4B6D-911E-96C7B7B98F6E}" destId="{B0D12AD9-4869-4B79-9AE5-B940D044A6AA}" srcOrd="8" destOrd="0" presId="urn:microsoft.com/office/officeart/2005/8/layout/vList2"/>
    <dgm:cxn modelId="{40EB0CAE-507E-4A76-A680-2BF9B5AE6B9D}" type="presParOf" srcId="{C29D21E4-BC70-4B6D-911E-96C7B7B98F6E}" destId="{5AC45405-085C-46DD-90B6-F8C332082442}" srcOrd="9" destOrd="0" presId="urn:microsoft.com/office/officeart/2005/8/layout/vList2"/>
    <dgm:cxn modelId="{56241D38-53BE-4E1D-94CB-731D95B37F8E}" type="presParOf" srcId="{C29D21E4-BC70-4B6D-911E-96C7B7B98F6E}" destId="{40784381-8777-4666-B5B2-924B1C298AC8}"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6585-0EE0-4BD9-A3BE-9EE71DA70C48}">
      <dsp:nvSpPr>
        <dsp:cNvPr id="0" name=""/>
        <dsp:cNvSpPr/>
      </dsp:nvSpPr>
      <dsp:spPr>
        <a:xfrm>
          <a:off x="0" y="16583"/>
          <a:ext cx="16640924" cy="1814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HIV self-testing (HIVST) has rapidly progressed from the research and developmental phase to clinical evaluation, operational research, and large-scale implementation, exceeding most new health innovations.</a:t>
          </a:r>
          <a:endParaRPr lang="en-US" sz="3300" kern="1200"/>
        </a:p>
      </dsp:txBody>
      <dsp:txXfrm>
        <a:off x="88585" y="105168"/>
        <a:ext cx="16463754" cy="1637500"/>
      </dsp:txXfrm>
    </dsp:sp>
    <dsp:sp modelId="{D2446890-DC8E-4E90-9D4E-26235964E177}">
      <dsp:nvSpPr>
        <dsp:cNvPr id="0" name=""/>
        <dsp:cNvSpPr/>
      </dsp:nvSpPr>
      <dsp:spPr>
        <a:xfrm>
          <a:off x="0" y="1926293"/>
          <a:ext cx="16640924" cy="1814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Since the first major technical meeting on HIVST a decade ago, its adoption has expanded from a single country in 2013 to over 105 countries by 2023, with over 20 million tests available to be used worldwide.</a:t>
          </a:r>
          <a:endParaRPr lang="en-US" sz="3300" kern="1200" dirty="0"/>
        </a:p>
      </dsp:txBody>
      <dsp:txXfrm>
        <a:off x="88585" y="2014878"/>
        <a:ext cx="16463754" cy="1637500"/>
      </dsp:txXfrm>
    </dsp:sp>
    <dsp:sp modelId="{ED86B514-5E37-4E93-A3D4-D2CE5A92C5B5}">
      <dsp:nvSpPr>
        <dsp:cNvPr id="0" name=""/>
        <dsp:cNvSpPr/>
      </dsp:nvSpPr>
      <dsp:spPr>
        <a:xfrm>
          <a:off x="0" y="3836003"/>
          <a:ext cx="16640924" cy="1814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We share insights from the implementation of HIVST in South Africa and beyond, providing guidance for future point-of-care and self-care products, as well as pandemic preparedness.</a:t>
          </a:r>
          <a:endParaRPr lang="en-US" sz="3300" kern="1200" dirty="0"/>
        </a:p>
      </dsp:txBody>
      <dsp:txXfrm>
        <a:off x="88585" y="3924588"/>
        <a:ext cx="16463754" cy="163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FF30-ED61-479F-8409-5259BD78CAD7}">
      <dsp:nvSpPr>
        <dsp:cNvPr id="0" name=""/>
        <dsp:cNvSpPr/>
      </dsp:nvSpPr>
      <dsp:spPr>
        <a:xfrm>
          <a:off x="0" y="94366"/>
          <a:ext cx="17144998"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u="sng" kern="1200" dirty="0"/>
            <a:t>There are five key lessons that emerged from the rollout of HIVST in south Africa and the surroundings</a:t>
          </a:r>
          <a:r>
            <a:rPr lang="en-GB" sz="2600" u="sng" kern="1200" dirty="0"/>
            <a:t>: </a:t>
          </a:r>
          <a:endParaRPr lang="en-US" sz="2600" kern="1200" dirty="0"/>
        </a:p>
      </dsp:txBody>
      <dsp:txXfrm>
        <a:off x="50420" y="144786"/>
        <a:ext cx="17044158" cy="932014"/>
      </dsp:txXfrm>
    </dsp:sp>
    <dsp:sp modelId="{007EE0A1-9A3E-4014-9219-341FBD917DA7}">
      <dsp:nvSpPr>
        <dsp:cNvPr id="0" name=""/>
        <dsp:cNvSpPr/>
      </dsp:nvSpPr>
      <dsp:spPr>
        <a:xfrm>
          <a:off x="0" y="1202100"/>
          <a:ext cx="17144998"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1. A test’s performance is highly dependent on its usability by the target population. </a:t>
          </a:r>
          <a:endParaRPr lang="en-US" sz="2600" kern="1200" dirty="0"/>
        </a:p>
      </dsp:txBody>
      <dsp:txXfrm>
        <a:off x="50420" y="1252520"/>
        <a:ext cx="17044158" cy="932014"/>
      </dsp:txXfrm>
    </dsp:sp>
    <dsp:sp modelId="{ADDE86F7-C3D4-4D39-A653-92FE7924594E}">
      <dsp:nvSpPr>
        <dsp:cNvPr id="0" name=""/>
        <dsp:cNvSpPr/>
      </dsp:nvSpPr>
      <dsp:spPr>
        <a:xfrm>
          <a:off x="0" y="2309834"/>
          <a:ext cx="17144998"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2. Acceptability of self-testing is high and creating decentralised access points for these tests is crucial.</a:t>
          </a:r>
          <a:endParaRPr lang="en-US" sz="2600" kern="1200" dirty="0"/>
        </a:p>
      </dsp:txBody>
      <dsp:txXfrm>
        <a:off x="50420" y="2360254"/>
        <a:ext cx="17044158" cy="932014"/>
      </dsp:txXfrm>
    </dsp:sp>
    <dsp:sp modelId="{3FF23FC5-878D-44EC-9BE0-EAAD35368FA6}">
      <dsp:nvSpPr>
        <dsp:cNvPr id="0" name=""/>
        <dsp:cNvSpPr/>
      </dsp:nvSpPr>
      <dsp:spPr>
        <a:xfrm>
          <a:off x="0" y="3417568"/>
          <a:ext cx="17144998"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GB" sz="2600" kern="1200" dirty="0"/>
            <a:t>3. Simplify monitoring and evaluation frameworks, recognising that these are screening tests requiring confirmatory     testing.</a:t>
          </a:r>
          <a:endParaRPr lang="en-US" sz="2600" kern="1200" dirty="0"/>
        </a:p>
      </dsp:txBody>
      <dsp:txXfrm>
        <a:off x="50420" y="3467988"/>
        <a:ext cx="17044158" cy="932014"/>
      </dsp:txXfrm>
    </dsp:sp>
    <dsp:sp modelId="{B0D12AD9-4869-4B79-9AE5-B940D044A6AA}">
      <dsp:nvSpPr>
        <dsp:cNvPr id="0" name=""/>
        <dsp:cNvSpPr/>
      </dsp:nvSpPr>
      <dsp:spPr>
        <a:xfrm>
          <a:off x="0" y="4525302"/>
          <a:ext cx="17144998"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4. Sustained demand creation and awareness are crucial for long-term success.</a:t>
          </a:r>
          <a:endParaRPr lang="en-US" sz="2600" kern="1200" dirty="0"/>
        </a:p>
      </dsp:txBody>
      <dsp:txXfrm>
        <a:off x="50420" y="4575722"/>
        <a:ext cx="17044158" cy="932014"/>
      </dsp:txXfrm>
    </dsp:sp>
    <dsp:sp modelId="{40784381-8777-4666-B5B2-924B1C298AC8}">
      <dsp:nvSpPr>
        <dsp:cNvPr id="0" name=""/>
        <dsp:cNvSpPr/>
      </dsp:nvSpPr>
      <dsp:spPr>
        <a:xfrm>
          <a:off x="0" y="5633036"/>
          <a:ext cx="17144998"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5. Self-testing interventions are designed for programme agility, and the lessons learnt can be applied to pandemic preparedness.</a:t>
          </a:r>
          <a:endParaRPr lang="en-US" sz="2600" kern="1200" dirty="0"/>
        </a:p>
      </dsp:txBody>
      <dsp:txXfrm>
        <a:off x="50420" y="5683456"/>
        <a:ext cx="17044158"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jpeg"/><Relationship Id="rId10" Type="http://schemas.openxmlformats.org/officeDocument/2006/relationships/diagramLayout" Target="../diagrams/layout1.xml"/><Relationship Id="rId4" Type="http://schemas.openxmlformats.org/officeDocument/2006/relationships/image" Target="../media/image2.svg"/><Relationship Id="rId9" Type="http://schemas.openxmlformats.org/officeDocument/2006/relationships/diagramData" Target="../diagrams/data1.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QuickStyle" Target="../diagrams/quickStyle2.xml"/><Relationship Id="rId5" Type="http://schemas.openxmlformats.org/officeDocument/2006/relationships/image" Target="../media/image3.jpeg"/><Relationship Id="rId10" Type="http://schemas.openxmlformats.org/officeDocument/2006/relationships/diagramLayout" Target="../diagrams/layout2.xml"/><Relationship Id="rId4" Type="http://schemas.openxmlformats.org/officeDocument/2006/relationships/image" Target="../media/image2.svg"/><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2160225" y="3875362"/>
            <a:ext cx="11555775" cy="1804737"/>
          </a:xfrm>
        </p:spPr>
        <p:txBody>
          <a:bodyPr>
            <a:normAutofit fontScale="90000"/>
          </a:bodyPr>
          <a:lstStyle/>
          <a:p>
            <a:br>
              <a:rPr lang="en-US" sz="4800" b="1" kern="100" dirty="0">
                <a:effectLst/>
                <a:latin typeface="Calibri" panose="020F0502020204030204" pitchFamily="34" charset="0"/>
                <a:ea typeface="Aptos" panose="020B0004020202020204" pitchFamily="34" charset="0"/>
                <a:cs typeface="Times New Roman" panose="02020603050405020304" pitchFamily="18" charset="0"/>
              </a:rPr>
            </a:br>
            <a:br>
              <a:rPr lang="en-US" sz="4800" b="1" kern="100" dirty="0">
                <a:effectLst/>
                <a:latin typeface="Calibri" panose="020F0502020204030204" pitchFamily="34" charset="0"/>
                <a:ea typeface="Aptos" panose="020B0004020202020204" pitchFamily="34" charset="0"/>
                <a:cs typeface="Times New Roman" panose="02020603050405020304" pitchFamily="18" charset="0"/>
              </a:rPr>
            </a:br>
            <a:r>
              <a:rPr lang="en-US" sz="4800" b="1" kern="100" dirty="0">
                <a:effectLst/>
                <a:latin typeface="Calibri" panose="020F0502020204030204" pitchFamily="34" charset="0"/>
                <a:ea typeface="Aptos" panose="020B0004020202020204" pitchFamily="34" charset="0"/>
                <a:cs typeface="Times New Roman" panose="02020603050405020304" pitchFamily="18" charset="0"/>
              </a:rPr>
              <a:t>A decade of HIV self-testing</a:t>
            </a:r>
            <a:br>
              <a:rPr lang="en-US" sz="4800" b="1" kern="100" dirty="0">
                <a:effectLst/>
                <a:latin typeface="Calibri" panose="020F0502020204030204" pitchFamily="34" charset="0"/>
                <a:ea typeface="Aptos" panose="020B0004020202020204" pitchFamily="34" charset="0"/>
                <a:cs typeface="Times New Roman" panose="02020603050405020304" pitchFamily="18" charset="0"/>
              </a:rPr>
            </a:br>
            <a:r>
              <a:rPr kumimoji="0" lang="en-US" sz="4200" b="1" i="0" u="none" strike="noStrike" kern="100" cap="none" spc="0" normalizeH="0" baseline="0" noProof="0" dirty="0">
                <a:ln>
                  <a:noFill/>
                </a:ln>
                <a:solidFill>
                  <a:prstClr val="black">
                    <a:tint val="75000"/>
                  </a:prstClr>
                </a:solidFill>
                <a:effectLst/>
                <a:uLnTx/>
                <a:uFillTx/>
                <a:latin typeface="Calibri" panose="020F0502020204030204" pitchFamily="34" charset="0"/>
                <a:ea typeface="Aptos" panose="020B0004020202020204" pitchFamily="34" charset="0"/>
                <a:cs typeface="Times New Roman" panose="02020603050405020304" pitchFamily="18" charset="0"/>
              </a:rPr>
              <a:t>Practical lessons learnt from the HIV self-testing </a:t>
            </a:r>
            <a:r>
              <a:rPr kumimoji="0" lang="en-US" sz="4200" b="1" i="0" u="none" strike="noStrike" kern="100" cap="none" spc="0" normalizeH="0" baseline="0" noProof="0" dirty="0" err="1">
                <a:ln>
                  <a:noFill/>
                </a:ln>
                <a:solidFill>
                  <a:prstClr val="black">
                    <a:tint val="75000"/>
                  </a:prstClr>
                </a:solidFill>
                <a:effectLst/>
                <a:uLnTx/>
                <a:uFillTx/>
                <a:latin typeface="Calibri" panose="020F0502020204030204" pitchFamily="34" charset="0"/>
                <a:ea typeface="Aptos" panose="020B0004020202020204" pitchFamily="34" charset="0"/>
                <a:cs typeface="Times New Roman" panose="02020603050405020304" pitchFamily="18" charset="0"/>
              </a:rPr>
              <a:t>programme</a:t>
            </a:r>
            <a:r>
              <a:rPr kumimoji="0" lang="en-US" sz="4200" b="1" i="0" u="none" strike="noStrike" kern="100" cap="none" spc="0" normalizeH="0" baseline="0" noProof="0" dirty="0">
                <a:ln>
                  <a:noFill/>
                </a:ln>
                <a:solidFill>
                  <a:prstClr val="black">
                    <a:tint val="75000"/>
                  </a:prstClr>
                </a:solidFill>
                <a:effectLst/>
                <a:uLnTx/>
                <a:uFillTx/>
                <a:latin typeface="Calibri" panose="020F0502020204030204" pitchFamily="34" charset="0"/>
                <a:ea typeface="Aptos" panose="020B0004020202020204" pitchFamily="34" charset="0"/>
                <a:cs typeface="Times New Roman" panose="02020603050405020304" pitchFamily="18" charset="0"/>
              </a:rPr>
              <a:t> that can be leveraged into other self-care initiatives.</a:t>
            </a:r>
            <a:br>
              <a:rPr kumimoji="0" lang="en-ZA" sz="4200" b="0" i="0" u="none" strike="noStrike" kern="100" cap="none" spc="0" normalizeH="0" baseline="0" noProof="0" dirty="0">
                <a:ln>
                  <a:noFill/>
                </a:ln>
                <a:solidFill>
                  <a:prstClr val="black">
                    <a:tint val="75000"/>
                  </a:prstClr>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US" sz="4800"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048000" y="5680099"/>
            <a:ext cx="10058400" cy="3121001"/>
          </a:xfrm>
        </p:spPr>
        <p:txBody>
          <a:bodyPr>
            <a:normAutofit/>
          </a:bodyPr>
          <a:lstStyle/>
          <a:p>
            <a:endParaRPr lang="en-US" b="1" kern="100" dirty="0">
              <a:latin typeface="Calibri" panose="020F0502020204030204" pitchFamily="34" charset="0"/>
              <a:ea typeface="Aptos" panose="020B0004020202020204" pitchFamily="34" charset="0"/>
              <a:cs typeface="Times New Roman" panose="02020603050405020304" pitchFamily="18" charset="0"/>
            </a:endParaRPr>
          </a:p>
          <a:p>
            <a:endParaRPr lang="en-US" b="1" kern="100" dirty="0">
              <a:latin typeface="Calibri" panose="020F0502020204030204" pitchFamily="34" charset="0"/>
              <a:ea typeface="Aptos" panose="020B0004020202020204" pitchFamily="34" charset="0"/>
              <a:cs typeface="Times New Roman" panose="02020603050405020304" pitchFamily="18" charset="0"/>
            </a:endParaRPr>
          </a:p>
          <a:p>
            <a:r>
              <a:rPr lang="en-US" b="1" kern="100" dirty="0">
                <a:latin typeface="Calibri" panose="020F0502020204030204" pitchFamily="34" charset="0"/>
                <a:ea typeface="Aptos" panose="020B0004020202020204" pitchFamily="34" charset="0"/>
                <a:cs typeface="Times New Roman" panose="02020603050405020304" pitchFamily="18" charset="0"/>
              </a:rPr>
              <a:t>Shameema Ismail: Research Operations Manager</a:t>
            </a:r>
            <a:br>
              <a:rPr lang="en-ZA" sz="4200" kern="100" dirty="0">
                <a:effectLst/>
                <a:latin typeface="Aptos" panose="020B0004020202020204" pitchFamily="34" charset="0"/>
                <a:ea typeface="Aptos" panose="020B0004020202020204" pitchFamily="34" charset="0"/>
                <a:cs typeface="Times New Roman" panose="02020603050405020304" pitchFamily="18" charset="0"/>
              </a:rPr>
            </a:br>
            <a:r>
              <a:rPr lang="en-US" sz="4200" dirty="0"/>
              <a:t>Ezintsha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b="1" u="sng" dirty="0"/>
              <a:t>Introduction</a:t>
            </a:r>
          </a:p>
        </p:txBody>
      </p:sp>
      <p:graphicFrame>
        <p:nvGraphicFramePr>
          <p:cNvPr id="15" name="Content Placeholder 11">
            <a:extLst>
              <a:ext uri="{FF2B5EF4-FFF2-40B4-BE49-F238E27FC236}">
                <a16:creationId xmlns:a16="http://schemas.microsoft.com/office/drawing/2014/main" id="{A45E0C78-78B2-7C8B-B320-78689C99D12C}"/>
              </a:ext>
            </a:extLst>
          </p:cNvPr>
          <p:cNvGraphicFramePr>
            <a:graphicFrameLocks noGrp="1"/>
          </p:cNvGraphicFramePr>
          <p:nvPr>
            <p:ph idx="1"/>
            <p:extLst>
              <p:ext uri="{D42A27DB-BD31-4B8C-83A1-F6EECF244321}">
                <p14:modId xmlns:p14="http://schemas.microsoft.com/office/powerpoint/2010/main" val="1670555139"/>
              </p:ext>
            </p:extLst>
          </p:nvPr>
        </p:nvGraphicFramePr>
        <p:xfrm>
          <a:off x="820907" y="3009900"/>
          <a:ext cx="16640924" cy="56672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Picture 12">
            <a:extLst>
              <a:ext uri="{FF2B5EF4-FFF2-40B4-BE49-F238E27FC236}">
                <a16:creationId xmlns:a16="http://schemas.microsoft.com/office/drawing/2014/main" id="{BBBC5505-2D5B-71C9-BC43-451AB91CDF6A}"/>
              </a:ext>
            </a:extLst>
          </p:cNvPr>
          <p:cNvPicPr>
            <a:picLocks noChangeAspect="1"/>
          </p:cNvPicPr>
          <p:nvPr/>
        </p:nvPicPr>
        <p:blipFill>
          <a:blip r:embed="rId14"/>
          <a:stretch>
            <a:fillRect/>
          </a:stretch>
        </p:blipFill>
        <p:spPr>
          <a:xfrm>
            <a:off x="17754600" y="1547066"/>
            <a:ext cx="6629400" cy="62634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5018832" y="268666"/>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457200" y="1104900"/>
            <a:ext cx="16640925" cy="1143000"/>
          </a:xfrm>
        </p:spPr>
        <p:txBody>
          <a:bodyPr/>
          <a:lstStyle/>
          <a:p>
            <a:pPr algn="l"/>
            <a:r>
              <a:rPr lang="en-US" b="1" u="sng" dirty="0" err="1"/>
              <a:t>Lesssons</a:t>
            </a:r>
            <a:r>
              <a:rPr lang="en-US" b="1" u="sng" dirty="0"/>
              <a:t> Learnt</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457201" y="2690067"/>
            <a:ext cx="9448800" cy="7406433"/>
          </a:xfrm>
        </p:spPr>
        <p:txBody>
          <a:bodyPr>
            <a:normAutofit/>
          </a:bodyPr>
          <a:lstStyle/>
          <a:p>
            <a:pPr marL="0" indent="0">
              <a:buNone/>
            </a:pPr>
            <a:r>
              <a:rPr lang="en-GB" sz="4000" dirty="0"/>
              <a:t>From the Self-test Africa (STAR) and HSTAR programs conducted by Ezintsha in collaboration with various partners since 2015, as well as participation with the South African National Department of Health and WHO technical working groups on HIVST, lessons were collected through experiential learning and consultation, then aggregated, themed, and summarized.</a:t>
            </a:r>
            <a:endParaRPr lang="en-US" sz="4000" dirty="0"/>
          </a:p>
        </p:txBody>
      </p:sp>
      <p:pic>
        <p:nvPicPr>
          <p:cNvPr id="13" name="Picture 12">
            <a:extLst>
              <a:ext uri="{FF2B5EF4-FFF2-40B4-BE49-F238E27FC236}">
                <a16:creationId xmlns:a16="http://schemas.microsoft.com/office/drawing/2014/main" id="{A8397867-5DC7-E2CF-53E4-23E6DEB3946A}"/>
              </a:ext>
            </a:extLst>
          </p:cNvPr>
          <p:cNvPicPr>
            <a:picLocks noChangeAspect="1"/>
          </p:cNvPicPr>
          <p:nvPr/>
        </p:nvPicPr>
        <p:blipFill>
          <a:blip r:embed="rId9"/>
          <a:stretch>
            <a:fillRect/>
          </a:stretch>
        </p:blipFill>
        <p:spPr>
          <a:xfrm>
            <a:off x="9793532" y="3130678"/>
            <a:ext cx="8265868" cy="4756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3" y="787277"/>
            <a:ext cx="16640925" cy="1143000"/>
          </a:xfrm>
        </p:spPr>
        <p:txBody>
          <a:bodyPr/>
          <a:lstStyle/>
          <a:p>
            <a:pPr algn="l"/>
            <a:r>
              <a:rPr lang="en-US" b="1" u="sng" dirty="0"/>
              <a:t>Results</a:t>
            </a:r>
          </a:p>
        </p:txBody>
      </p:sp>
      <p:graphicFrame>
        <p:nvGraphicFramePr>
          <p:cNvPr id="15" name="Content Placeholder 11">
            <a:extLst>
              <a:ext uri="{FF2B5EF4-FFF2-40B4-BE49-F238E27FC236}">
                <a16:creationId xmlns:a16="http://schemas.microsoft.com/office/drawing/2014/main" id="{226036EC-E7C6-6575-A5C0-26AF15AFB2B3}"/>
              </a:ext>
            </a:extLst>
          </p:cNvPr>
          <p:cNvGraphicFramePr>
            <a:graphicFrameLocks noGrp="1"/>
          </p:cNvGraphicFramePr>
          <p:nvPr>
            <p:ph idx="1"/>
            <p:extLst>
              <p:ext uri="{D42A27DB-BD31-4B8C-83A1-F6EECF244321}">
                <p14:modId xmlns:p14="http://schemas.microsoft.com/office/powerpoint/2010/main" val="3896277227"/>
              </p:ext>
            </p:extLst>
          </p:nvPr>
        </p:nvGraphicFramePr>
        <p:xfrm>
          <a:off x="838202" y="2203204"/>
          <a:ext cx="17144998" cy="67602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b="1" u="sng" dirty="0"/>
              <a:t>Conclusion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buNone/>
            </a:pPr>
            <a:r>
              <a:rPr lang="en-GB" sz="4400" dirty="0"/>
              <a:t>By Utilizing the roadmaps developed for HIVST and the lessons learnt, we have accelerated policy development, product evaluation, and pilot programming cycles for new self-care technologies. The lessons learnt from HIVST implementation has been crucial to the foundational work being applied to Hepatitis C, Syphilis/HIV combination, and COVID-19 self-testing initiatives. </a:t>
            </a: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endParaRPr lang="en-US"/>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lgn="ctr">
              <a:buNone/>
            </a:pPr>
            <a:r>
              <a:rPr lang="en-US" sz="9600" b="1" dirty="0"/>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7165</TotalTime>
  <Words>411</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Montserrat Ultra-Bold</vt:lpstr>
      <vt:lpstr>Aptos</vt:lpstr>
      <vt:lpstr>Josefin Sans</vt:lpstr>
      <vt:lpstr>Office Theme</vt:lpstr>
      <vt:lpstr>  A decade of HIV self-testing Practical lessons learnt from the HIV self-testing programme that can be leveraged into other self-care initiatives. </vt:lpstr>
      <vt:lpstr>Introduction</vt:lpstr>
      <vt:lpstr>Lesssons Learnt</vt:lpstr>
      <vt:lpstr>Results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Shameema Ismail</dc:creator>
  <cp:lastModifiedBy>Shameema Ismail</cp:lastModifiedBy>
  <cp:revision>2</cp:revision>
  <dcterms:created xsi:type="dcterms:W3CDTF">2006-08-16T00:00:00Z</dcterms:created>
  <dcterms:modified xsi:type="dcterms:W3CDTF">2024-08-27T09:00:03Z</dcterms:modified>
  <dc:identifier>DAGBbZIf2EI</dc:identifier>
</cp:coreProperties>
</file>