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6" r:id="rId2"/>
    <p:sldId id="355" r:id="rId3"/>
    <p:sldId id="356" r:id="rId4"/>
    <p:sldId id="357" r:id="rId5"/>
    <p:sldId id="358" r:id="rId6"/>
    <p:sldId id="359" r:id="rId7"/>
    <p:sldId id="365" r:id="rId8"/>
    <p:sldId id="360" r:id="rId9"/>
    <p:sldId id="361" r:id="rId10"/>
    <p:sldId id="362" r:id="rId11"/>
    <p:sldId id="363" r:id="rId12"/>
    <p:sldId id="366" r:id="rId13"/>
    <p:sldId id="364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8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A7DC0B-4844-4507-8AF0-0820B0E5EC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B48874-F879-4644-870D-BE84B3E933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827AC1D-67A1-4148-9589-DB9DEDAC7D14}" type="datetimeFigureOut">
              <a:rPr lang="en-US" altLang="en-US"/>
              <a:pPr/>
              <a:t>8/23/2024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6376577-BA66-4982-8AF3-BB9AD6C427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85ECC3B-E138-4AA7-AD73-7846DAC51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291A8-8373-4BEF-B603-0B3D3FF614C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923DAE-98D9-46CE-8A21-8DCD234684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3848C2-64A3-442E-A312-640A9D2AC0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>
            <a:extLst>
              <a:ext uri="{FF2B5EF4-FFF2-40B4-BE49-F238E27FC236}">
                <a16:creationId xmlns:a16="http://schemas.microsoft.com/office/drawing/2014/main" id="{187BE419-E669-4497-AECD-2C435F5197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Notes Placeholder 2">
            <a:extLst>
              <a:ext uri="{FF2B5EF4-FFF2-40B4-BE49-F238E27FC236}">
                <a16:creationId xmlns:a16="http://schemas.microsoft.com/office/drawing/2014/main" id="{E45B9006-5FE9-4DA4-91A3-564DE329B7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LAWRENCE</a:t>
            </a:r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4F8B17A8-524A-4EEE-8295-F4EE730E77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042FF7C0-F699-4C53-A67E-C84CDDBF3A6E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image" Target="../media/image1.em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1025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B28BA32-2855-44AE-B09B-2E612C00117F}"/>
              </a:ext>
            </a:extLst>
          </p:cNvPr>
          <p:cNvCxnSpPr/>
          <p:nvPr>
            <p:custDataLst>
              <p:tags r:id="rId1"/>
            </p:custDataLst>
          </p:nvPr>
        </p:nvCxnSpPr>
        <p:spPr>
          <a:xfrm>
            <a:off x="0" y="5949950"/>
            <a:ext cx="9144000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E8047F0-E97C-4262-A1A2-41E0F9F3888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31369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Content Placeholder 4"/>
          <p:cNvSpPr>
            <a:spLocks noGrp="1"/>
          </p:cNvSpPr>
          <p:nvPr>
            <p:ph sz="quarter" idx="10"/>
          </p:nvPr>
        </p:nvSpPr>
        <p:spPr>
          <a:xfrm>
            <a:off x="467544" y="6021288"/>
            <a:ext cx="8136903" cy="720080"/>
          </a:xfrm>
          <a:noFill/>
        </p:spPr>
        <p:txBody>
          <a:bodyPr/>
          <a:lstStyle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40967"/>
          </a:xfrm>
          <a:solidFill>
            <a:schemeClr val="accent5">
              <a:lumMod val="75000"/>
            </a:schemeClr>
          </a:solidFill>
        </p:spPr>
        <p:txBody>
          <a:bodyPr/>
          <a:lstStyle>
            <a:lvl1pPr algn="ctr">
              <a:defRPr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0824" y="3183094"/>
            <a:ext cx="7067176" cy="731494"/>
          </a:xfrm>
        </p:spPr>
        <p:txBody>
          <a:bodyPr/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1434353" y="4019176"/>
            <a:ext cx="6424706" cy="1867648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04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solidFill>
          <a:srgbClr val="1025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B92649E-BB36-408B-80DA-D1E23A33983B}"/>
              </a:ext>
            </a:extLst>
          </p:cNvPr>
          <p:cNvCxnSpPr/>
          <p:nvPr>
            <p:custDataLst>
              <p:tags r:id="rId1"/>
            </p:custDataLst>
          </p:nvPr>
        </p:nvCxnSpPr>
        <p:spPr>
          <a:xfrm>
            <a:off x="0" y="5949950"/>
            <a:ext cx="9144000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87B6159-1667-4DE7-A242-89E43F7E019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31369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Content Placeholder 4"/>
          <p:cNvSpPr>
            <a:spLocks noGrp="1"/>
          </p:cNvSpPr>
          <p:nvPr>
            <p:ph sz="quarter" idx="10"/>
          </p:nvPr>
        </p:nvSpPr>
        <p:spPr>
          <a:xfrm>
            <a:off x="467544" y="6021288"/>
            <a:ext cx="8136903" cy="720080"/>
          </a:xfrm>
          <a:solidFill>
            <a:schemeClr val="bg1"/>
          </a:solidFill>
        </p:spPr>
        <p:txBody>
          <a:bodyPr/>
          <a:lstStyle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40967"/>
          </a:xfrm>
          <a:solidFill>
            <a:schemeClr val="accent5">
              <a:lumMod val="75000"/>
            </a:schemeClr>
          </a:solidFill>
        </p:spPr>
        <p:txBody>
          <a:bodyPr/>
          <a:lstStyle>
            <a:lvl1pPr algn="ctr">
              <a:defRPr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0824" y="3183094"/>
            <a:ext cx="7067176" cy="731494"/>
          </a:xfrm>
        </p:spPr>
        <p:txBody>
          <a:bodyPr/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1434353" y="4019176"/>
            <a:ext cx="6424706" cy="1867648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59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bg>
      <p:bgPr>
        <a:solidFill>
          <a:srgbClr val="1025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C191039-7EEF-4E02-9821-4BBDAEB8FFE2}"/>
              </a:ext>
            </a:extLst>
          </p:cNvPr>
          <p:cNvCxnSpPr/>
          <p:nvPr>
            <p:custDataLst>
              <p:tags r:id="rId1"/>
            </p:custDataLst>
          </p:nvPr>
        </p:nvCxnSpPr>
        <p:spPr>
          <a:xfrm>
            <a:off x="0" y="5949950"/>
            <a:ext cx="9144000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63906C95-634F-49E2-8691-AFBB39B1E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63" y="104775"/>
            <a:ext cx="8905875" cy="1419225"/>
          </a:xfrm>
          <a:prstGeom prst="rect">
            <a:avLst/>
          </a:prstGeom>
          <a:noFill/>
          <a:ln w="9525">
            <a:solidFill>
              <a:srgbClr val="10253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E2F209CF-CD0D-4BFA-8804-496C95C0ED51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6015038"/>
            <a:ext cx="1422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healf grey.gif">
            <a:extLst>
              <a:ext uri="{FF2B5EF4-FFF2-40B4-BE49-F238E27FC236}">
                <a16:creationId xmlns:a16="http://schemas.microsoft.com/office/drawing/2014/main" id="{D710832D-CB74-4F83-92B8-6214D03429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6245225"/>
            <a:ext cx="6697663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63058"/>
            <a:ext cx="8229600" cy="4142813"/>
          </a:xfrm>
        </p:spPr>
        <p:txBody>
          <a:bodyPr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lnSpc>
                <a:spcPct val="120000"/>
              </a:lnSpc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lnSpc>
                <a:spcPct val="120000"/>
              </a:lnSpc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lnSpc>
                <a:spcPct val="120000"/>
              </a:lnSpc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lnSpc>
                <a:spcPct val="120000"/>
              </a:lnSpc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5681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ealfteal.gif">
            <a:extLst>
              <a:ext uri="{FF2B5EF4-FFF2-40B4-BE49-F238E27FC236}">
                <a16:creationId xmlns:a16="http://schemas.microsoft.com/office/drawing/2014/main" id="{0664F769-3217-4320-9019-E1ECC9B70E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6234113"/>
            <a:ext cx="6696075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64F27C2-F574-46BA-9DB5-465CE553A1F7}"/>
              </a:ext>
            </a:extLst>
          </p:cNvPr>
          <p:cNvCxnSpPr/>
          <p:nvPr>
            <p:custDataLst>
              <p:tags r:id="rId1"/>
            </p:custDataLst>
          </p:nvPr>
        </p:nvCxnSpPr>
        <p:spPr>
          <a:xfrm>
            <a:off x="0" y="5949950"/>
            <a:ext cx="9144000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6">
            <a:extLst>
              <a:ext uri="{FF2B5EF4-FFF2-40B4-BE49-F238E27FC236}">
                <a16:creationId xmlns:a16="http://schemas.microsoft.com/office/drawing/2014/main" id="{5FB314ED-BB1C-4D87-8316-939FF43D8D36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6015038"/>
            <a:ext cx="1422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831" y="1628800"/>
            <a:ext cx="8406706" cy="4277072"/>
          </a:xfrm>
        </p:spPr>
        <p:txBody>
          <a:bodyPr/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478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theme" Target="../theme/theme1.xml"/><Relationship Id="rId10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8FB66C5-6521-41F0-BAEE-397693E02D5C}"/>
              </a:ext>
            </a:extLst>
          </p:cNvPr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ZA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E3B0BBD-C371-4FF3-A261-C44D6D36C156}"/>
              </a:ext>
            </a:extLst>
          </p:cNvPr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ZA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B71BE-5042-414B-9730-9D231B246090}"/>
              </a:ext>
            </a:extLst>
          </p:cNvPr>
          <p:cNvSpPr>
            <a:spLocks noGrp="1"/>
          </p:cNvSpPr>
          <p:nvPr>
            <p:ph type="dt" sz="half" idx="2"/>
            <p:custDataLst>
              <p:tags r:id="rId8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9ADD2147-38E2-4657-B47E-0DBA72B1A19A}" type="datetimeFigureOut">
              <a:rPr lang="en-ZA" altLang="en-US"/>
              <a:pPr/>
              <a:t>2024/08/23</a:t>
            </a:fld>
            <a:endParaRPr lang="en-Z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AA95A-1E6A-42F1-B9D9-0A3A2312ACFE}"/>
              </a:ext>
            </a:extLst>
          </p:cNvPr>
          <p:cNvSpPr>
            <a:spLocks noGrp="1"/>
          </p:cNvSpPr>
          <p:nvPr>
            <p:ph type="ftr" sz="quarter" idx="3"/>
            <p:custDataLst>
              <p:tags r:id="rId9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D6F3A-620F-4248-918C-DDBCC27FF1F4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10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15AD775-C6C8-4DF8-A223-72D44ACA8A81}" type="slidenum">
              <a:rPr lang="en-ZA" altLang="en-US"/>
              <a:pPr/>
              <a:t>‹#›</a:t>
            </a:fld>
            <a:endParaRPr lang="en-Z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62743585-40A4-42D3-885C-31DC11E27E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1416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ea typeface="+mj-ea"/>
              </a:rPr>
              <a:t>"</a:t>
            </a:r>
            <a:r>
              <a:rPr lang="en-US" sz="4000" b="1" i="1" dirty="0">
                <a:ea typeface="+mj-ea"/>
              </a:rPr>
              <a:t>I feel honored to have met CETA team because I saw many changes in my life</a:t>
            </a:r>
            <a:r>
              <a:rPr lang="en-US" sz="4000" b="1" dirty="0">
                <a:ea typeface="+mj-ea"/>
              </a:rPr>
              <a:t>” Positive experiences of patients living with HIV who received the CETA intervention in Johannesburg, SA</a:t>
            </a:r>
            <a:endParaRPr lang="en-US" sz="4000" b="1" dirty="0">
              <a:solidFill>
                <a:schemeClr val="accent6"/>
              </a:solidFill>
              <a:ea typeface="+mj-ea"/>
            </a:endParaRPr>
          </a:p>
        </p:txBody>
      </p:sp>
      <p:sp>
        <p:nvSpPr>
          <p:cNvPr id="6146" name="Subtitle 11">
            <a:extLst>
              <a:ext uri="{FF2B5EF4-FFF2-40B4-BE49-F238E27FC236}">
                <a16:creationId xmlns:a16="http://schemas.microsoft.com/office/drawing/2014/main" id="{D9F9B7A4-4A47-4443-905F-5AAF8EC9D2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9338" y="3338513"/>
            <a:ext cx="7067550" cy="731837"/>
          </a:xfrm>
        </p:spPr>
        <p:txBody>
          <a:bodyPr/>
          <a:lstStyle/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Johannesburg PHC Research Conference</a:t>
            </a:r>
          </a:p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Pertunia Manganye</a:t>
            </a:r>
          </a:p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28-29 August 2024 </a:t>
            </a:r>
          </a:p>
          <a:p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MH Care integration into HIV care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04486"/>
            <a:ext cx="1487553" cy="853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6004484"/>
            <a:ext cx="1239767" cy="8349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2" y="5985911"/>
            <a:ext cx="1338164" cy="8349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4" y="6004484"/>
            <a:ext cx="1338165" cy="81636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5985910"/>
            <a:ext cx="1338164" cy="83494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7" y="5985910"/>
            <a:ext cx="1453966" cy="83494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FAA5E61-86F6-449F-B551-9740B89820E8}"/>
              </a:ext>
            </a:extLst>
          </p:cNvPr>
          <p:cNvSpPr/>
          <p:nvPr/>
        </p:nvSpPr>
        <p:spPr>
          <a:xfrm>
            <a:off x="23853" y="1628775"/>
            <a:ext cx="909629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Introducing CETA in primary health care facilities could have the potential to address the mental healthcare gaps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CETA counselors within the HIV clinics can improve the capacity to identify and support IPV and mental health concerns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Use of lay counselors – an opportunity for low-cost resource for MH support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CETA offers a promising approach to improve mental health and HIV outcomes for women experiencing IPV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412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Limitation </a:t>
            </a:r>
            <a:br>
              <a:rPr lang="en-US" dirty="0">
                <a:ea typeface="+mj-ea"/>
              </a:rPr>
            </a:br>
            <a:endParaRPr lang="en-US" dirty="0">
              <a:ea typeface="+mj-ea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04486"/>
            <a:ext cx="1487553" cy="853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6004484"/>
            <a:ext cx="1239767" cy="8097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3" y="6004484"/>
            <a:ext cx="1338164" cy="8097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4" y="6004484"/>
            <a:ext cx="1338165" cy="80978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6004484"/>
            <a:ext cx="1338164" cy="83494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7" y="6004485"/>
            <a:ext cx="1453966" cy="80978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235A0DF-E586-439F-9ECF-953944292854}"/>
              </a:ext>
            </a:extLst>
          </p:cNvPr>
          <p:cNvSpPr/>
          <p:nvPr/>
        </p:nvSpPr>
        <p:spPr>
          <a:xfrm>
            <a:off x="47708" y="1872538"/>
            <a:ext cx="8971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Feasibility in clinical setting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Limited resources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Enough staff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Space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CETA-trained providers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Assessors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Counsellors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Supervisors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475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04486"/>
            <a:ext cx="1487553" cy="853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6004484"/>
            <a:ext cx="1239767" cy="7938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2" y="6004486"/>
            <a:ext cx="1338164" cy="7938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4" y="6004483"/>
            <a:ext cx="1338165" cy="7938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6004482"/>
            <a:ext cx="1338164" cy="79388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7" y="6004482"/>
            <a:ext cx="1453966" cy="79388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235A0DF-E586-439F-9ECF-953944292854}"/>
              </a:ext>
            </a:extLst>
          </p:cNvPr>
          <p:cNvSpPr/>
          <p:nvPr/>
        </p:nvSpPr>
        <p:spPr>
          <a:xfrm>
            <a:off x="-956687" y="2627911"/>
            <a:ext cx="897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0D0D5769-02C3-4E45-8BB8-4286A74A1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Research challenges on the ground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D31403-04C7-435E-8AF6-BF4B45723834}"/>
              </a:ext>
            </a:extLst>
          </p:cNvPr>
          <p:cNvSpPr/>
          <p:nvPr/>
        </p:nvSpPr>
        <p:spPr>
          <a:xfrm>
            <a:off x="55659" y="1653872"/>
            <a:ext cx="90883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Stigma and Discrimination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Access to Participants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Retention of Participants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Safety checks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Follow ups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Referral networks or systems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Other health care facilities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Mental health services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Social services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Community </a:t>
            </a:r>
            <a:r>
              <a:rPr lang="en-US" sz="2400" dirty="0" err="1">
                <a:solidFill>
                  <a:schemeClr val="bg1"/>
                </a:solidFill>
              </a:rPr>
              <a:t>organisations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741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Thank you</a:t>
            </a:r>
            <a:br>
              <a:rPr lang="en-US" dirty="0">
                <a:ea typeface="+mj-ea"/>
              </a:rPr>
            </a:br>
            <a:endParaRPr lang="en-US" dirty="0">
              <a:ea typeface="+mj-ea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04486"/>
            <a:ext cx="1487553" cy="853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6004484"/>
            <a:ext cx="1239767" cy="7938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2" y="6004486"/>
            <a:ext cx="1338164" cy="7938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4" y="6004483"/>
            <a:ext cx="1338165" cy="7938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6004482"/>
            <a:ext cx="1338164" cy="79388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7" y="6004482"/>
            <a:ext cx="1453966" cy="79388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235A0DF-E586-439F-9ECF-953944292854}"/>
              </a:ext>
            </a:extLst>
          </p:cNvPr>
          <p:cNvSpPr/>
          <p:nvPr/>
        </p:nvSpPr>
        <p:spPr>
          <a:xfrm>
            <a:off x="172399" y="2540447"/>
            <a:ext cx="897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Questions and Discussion </a:t>
            </a:r>
          </a:p>
        </p:txBody>
      </p:sp>
    </p:spTree>
    <p:extLst>
      <p:ext uri="{BB962C8B-B14F-4D97-AF65-F5344CB8AC3E}">
        <p14:creationId xmlns:p14="http://schemas.microsoft.com/office/powerpoint/2010/main" val="310998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Background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04486"/>
            <a:ext cx="1487553" cy="7884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6004486"/>
            <a:ext cx="1239767" cy="78843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3" y="6082747"/>
            <a:ext cx="1338164" cy="6754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4" y="6004486"/>
            <a:ext cx="1338165" cy="7884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6004486"/>
            <a:ext cx="1338164" cy="7884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56447" y="6004486"/>
            <a:ext cx="1439846" cy="75373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94759DB-14D7-4E00-9711-96EE71E5A815}"/>
              </a:ext>
            </a:extLst>
          </p:cNvPr>
          <p:cNvSpPr/>
          <p:nvPr/>
        </p:nvSpPr>
        <p:spPr>
          <a:xfrm>
            <a:off x="154927" y="1709981"/>
            <a:ext cx="873053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Mental health and intimate partner violence (IPV) significantly impact women living with HIV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High demand for mental health services, in the region is met with limited resources, creating a substantial gap in care.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HIV-positive women who experience IPV are at high risk of: 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Mental health challenges such as depression and anxiety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These challenges can impact HIV outcomes, such as: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Adherence to treatment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Viral suppression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Retention in care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Common Elements Treatment Approach (CETA)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5988362"/>
            <a:ext cx="1501675" cy="8696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09" y="5998991"/>
            <a:ext cx="1338165" cy="8298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2108" y="5988363"/>
            <a:ext cx="1239767" cy="82980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63009" y="5969789"/>
            <a:ext cx="1338165" cy="84838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5045" y="5988363"/>
            <a:ext cx="1338164" cy="8298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6" y="5969788"/>
            <a:ext cx="1446015" cy="8298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38EDF6F-DDEF-41F9-8E88-8109388752FB}"/>
              </a:ext>
            </a:extLst>
          </p:cNvPr>
          <p:cNvSpPr/>
          <p:nvPr/>
        </p:nvSpPr>
        <p:spPr>
          <a:xfrm>
            <a:off x="715616" y="1837034"/>
            <a:ext cx="809442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CETA is a flexible, cognitive, behavioral therapy-based intervention.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Can be delivered by lay counselors.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Tailored to address co-occurring mental and behavioral health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Potential to bridge the gap in mental health support for people living with HIV.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1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Introduction to the Common Elements Treatment Approach (CETA)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42992"/>
            <a:ext cx="1487553" cy="7474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6035040"/>
            <a:ext cx="1239767" cy="74742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3" y="6035040"/>
            <a:ext cx="1338164" cy="7474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5" y="6035040"/>
            <a:ext cx="1338165" cy="74742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6035040"/>
            <a:ext cx="1338164" cy="7474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7" y="6042991"/>
            <a:ext cx="1453966" cy="73947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7B1E2A8-7AD2-4F5F-85DA-EE9B1217AE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1" y="1641774"/>
            <a:ext cx="9144001" cy="429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644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Study Design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7423" y="5977849"/>
            <a:ext cx="1487553" cy="853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399" y="5988362"/>
            <a:ext cx="1239767" cy="78614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3" y="5988362"/>
            <a:ext cx="1338164" cy="78614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5" y="5977848"/>
            <a:ext cx="1338165" cy="7966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5977848"/>
            <a:ext cx="1338164" cy="7966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07184" y="5977847"/>
            <a:ext cx="1501673" cy="79666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B9764DA-4E95-488F-AC3C-DFB811643F8D}"/>
              </a:ext>
            </a:extLst>
          </p:cNvPr>
          <p:cNvSpPr/>
          <p:nvPr/>
        </p:nvSpPr>
        <p:spPr>
          <a:xfrm>
            <a:off x="146722" y="1513870"/>
            <a:ext cx="839560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Enrolled 400 women who have experienced IPV within the past 12 months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Participants had initiated ART and had at least faced challenges like: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Unsuppressed viral load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Defaulted treatment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Missed or had come late for their clinic visit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Conducted in two clinics in Johannesburg, South Africa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Themba </a:t>
            </a:r>
            <a:r>
              <a:rPr lang="en-US" sz="2400" dirty="0" err="1">
                <a:solidFill>
                  <a:schemeClr val="bg1"/>
                </a:solidFill>
              </a:rPr>
              <a:t>Lethu</a:t>
            </a:r>
            <a:r>
              <a:rPr lang="en-US" sz="2400" dirty="0">
                <a:solidFill>
                  <a:schemeClr val="bg1"/>
                </a:solidFill>
              </a:rPr>
              <a:t> Clinic in Helen Joseph Hospital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Zola Clinic in Soweto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200 participants were randomly assigned to 12 weeks of CETA sessions and another 200 into control arm with SMS safety checks.</a:t>
            </a:r>
          </a:p>
        </p:txBody>
      </p:sp>
    </p:spTree>
    <p:extLst>
      <p:ext uri="{BB962C8B-B14F-4D97-AF65-F5344CB8AC3E}">
        <p14:creationId xmlns:p14="http://schemas.microsoft.com/office/powerpoint/2010/main" val="2745206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Safety Measures and Follow-up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04486"/>
            <a:ext cx="1487553" cy="853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6004486"/>
            <a:ext cx="1239767" cy="8349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2" y="5985911"/>
            <a:ext cx="1338164" cy="8535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4" y="5985911"/>
            <a:ext cx="1338165" cy="85351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6012436"/>
            <a:ext cx="1338164" cy="8269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6" y="5996533"/>
            <a:ext cx="1453966" cy="82698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7C25C9D-4CB7-48F9-8A6E-8786FB3B482F}"/>
              </a:ext>
            </a:extLst>
          </p:cNvPr>
          <p:cNvSpPr/>
          <p:nvPr/>
        </p:nvSpPr>
        <p:spPr>
          <a:xfrm>
            <a:off x="508883" y="2136339"/>
            <a:ext cx="811828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All participants received an initial safety assessment and safety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Follow-up assessments at 3 and 12 months post-enrollment.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Gathering of participant feedback on their experiences in the study.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310 follow-up assessments at 3 months.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400">
                <a:solidFill>
                  <a:schemeClr val="bg1"/>
                </a:solidFill>
              </a:rPr>
              <a:t>289 </a:t>
            </a:r>
            <a:r>
              <a:rPr lang="en-US" sz="2400" dirty="0">
                <a:solidFill>
                  <a:schemeClr val="bg1"/>
                </a:solidFill>
              </a:rPr>
              <a:t>follow-up assessments at 12 months (assessments ongoing).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865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Life experiences and emotions before CETA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04486"/>
            <a:ext cx="1487553" cy="853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6004484"/>
            <a:ext cx="1239767" cy="7938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3" y="6004484"/>
            <a:ext cx="1338164" cy="79388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4" y="6004484"/>
            <a:ext cx="1338165" cy="79388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6004484"/>
            <a:ext cx="1338164" cy="79388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7" y="6004484"/>
            <a:ext cx="1453965" cy="79388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912531E-0750-4801-B6A9-94A21D0E94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187528" y="1146567"/>
            <a:ext cx="4496685" cy="318827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BF9D7A7-B1A2-44AD-8499-705254B159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85406" y="3236273"/>
            <a:ext cx="4496685" cy="318827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60C2623-8664-4C4A-AE48-7071A10F16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68164" y="1176071"/>
            <a:ext cx="4496685" cy="31882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16E8514-39EF-46D6-8F0A-1EC529A259CB}"/>
              </a:ext>
            </a:extLst>
          </p:cNvPr>
          <p:cNvSpPr/>
          <p:nvPr/>
        </p:nvSpPr>
        <p:spPr>
          <a:xfrm>
            <a:off x="1022857" y="1709981"/>
            <a:ext cx="23540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“Starting CETA, I was emotionally not okay. I couldn't accept many situations that were happening to me.”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26BEBD-0B36-429C-9914-3912C16A65B1}"/>
              </a:ext>
            </a:extLst>
          </p:cNvPr>
          <p:cNvSpPr/>
          <p:nvPr/>
        </p:nvSpPr>
        <p:spPr>
          <a:xfrm>
            <a:off x="5379505" y="1777818"/>
            <a:ext cx="316159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“My partner was very abusive, and I didn't know how to tell him to go and start testing and taking his HIV medication. I was very worried about my health.”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2CACE7-413C-41B6-B102-19D4891BE1A6}"/>
              </a:ext>
            </a:extLst>
          </p:cNvPr>
          <p:cNvSpPr/>
          <p:nvPr/>
        </p:nvSpPr>
        <p:spPr>
          <a:xfrm>
            <a:off x="4396088" y="3939118"/>
            <a:ext cx="31696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“My partner used to abuse me verbally, emotionally, and physically before I was pregnant and after I was pregnant.”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7A43DF7-2366-4E7C-962A-1B1AA7B5640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257614" y="3255146"/>
            <a:ext cx="4496685" cy="3188272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E2220DB-0958-49E5-A737-9827117032B4}"/>
              </a:ext>
            </a:extLst>
          </p:cNvPr>
          <p:cNvSpPr/>
          <p:nvPr/>
        </p:nvSpPr>
        <p:spPr>
          <a:xfrm>
            <a:off x="638734" y="4118112"/>
            <a:ext cx="29106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“I was suffering from drug abuse and having a lot of depression and anxiety”</a:t>
            </a:r>
          </a:p>
        </p:txBody>
      </p:sp>
    </p:spTree>
    <p:extLst>
      <p:ext uri="{BB962C8B-B14F-4D97-AF65-F5344CB8AC3E}">
        <p14:creationId xmlns:p14="http://schemas.microsoft.com/office/powerpoint/2010/main" val="3182945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2" y="4335"/>
            <a:ext cx="9144000" cy="16287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Positive  Feedback Experiences After CETA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04486"/>
            <a:ext cx="1487553" cy="853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6004486"/>
            <a:ext cx="1239767" cy="8343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3" y="6004486"/>
            <a:ext cx="1338164" cy="7948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4" y="6004486"/>
            <a:ext cx="1338165" cy="79480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6004485"/>
            <a:ext cx="1338164" cy="7948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7" y="6004484"/>
            <a:ext cx="1453966" cy="79480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A38AF29-F581-4482-917E-BECA8FE7B182}"/>
              </a:ext>
            </a:extLst>
          </p:cNvPr>
          <p:cNvSpPr/>
          <p:nvPr/>
        </p:nvSpPr>
        <p:spPr>
          <a:xfrm>
            <a:off x="20258" y="1653187"/>
            <a:ext cx="9123741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Participants highlighted the support received </a:t>
            </a:r>
            <a:r>
              <a:rPr lang="en-US" sz="2400" dirty="0">
                <a:solidFill>
                  <a:schemeClr val="bg1"/>
                </a:solidFill>
              </a:rPr>
              <a:t>from</a:t>
            </a:r>
            <a:r>
              <a:rPr lang="en-US" dirty="0">
                <a:solidFill>
                  <a:schemeClr val="bg1"/>
                </a:solidFill>
              </a:rPr>
              <a:t> CETA counsellors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4BA1091-4DAC-4A1C-94CD-CFEFF3A182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2126" y="1480167"/>
            <a:ext cx="4624371" cy="327880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E2D653B-9BB6-41C2-8201-512E069C6A7C}"/>
              </a:ext>
            </a:extLst>
          </p:cNvPr>
          <p:cNvSpPr/>
          <p:nvPr/>
        </p:nvSpPr>
        <p:spPr>
          <a:xfrm>
            <a:off x="1763800" y="2123085"/>
            <a:ext cx="27357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"I see many changes in my life …may the CETA team spread the word to other women who need help like me."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55399AC-8310-4458-82F4-C30734DE37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12328" y="3187470"/>
            <a:ext cx="4496685" cy="318827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8539C65-8C6E-42ED-B0DC-221BACE617D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5131" y="1525433"/>
            <a:ext cx="4496685" cy="3188272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546FA65-DD3D-40A1-A2BC-8ACC9267F2E4}"/>
              </a:ext>
            </a:extLst>
          </p:cNvPr>
          <p:cNvSpPr/>
          <p:nvPr/>
        </p:nvSpPr>
        <p:spPr>
          <a:xfrm>
            <a:off x="4694271" y="3993749"/>
            <a:ext cx="27750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706D943-E3FD-4314-8AC2-41DFE7CF03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46542" y="3246042"/>
            <a:ext cx="4496685" cy="318827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F8335B2-9349-41C2-834B-94A03049F12E}"/>
              </a:ext>
            </a:extLst>
          </p:cNvPr>
          <p:cNvSpPr/>
          <p:nvPr/>
        </p:nvSpPr>
        <p:spPr>
          <a:xfrm>
            <a:off x="4405745" y="3762320"/>
            <a:ext cx="31821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“Now my life has changed because I got helped by CETA. I am so proud today about life . It is not quite perfect, but it is better than before.”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8183FA-3D1C-4577-ADBA-0A1FD55124FA}"/>
              </a:ext>
            </a:extLst>
          </p:cNvPr>
          <p:cNvSpPr/>
          <p:nvPr/>
        </p:nvSpPr>
        <p:spPr>
          <a:xfrm>
            <a:off x="5721781" y="2104021"/>
            <a:ext cx="298693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“He no longer abuses me. I was able to talk to him to start taking his medication. Now we only argue like normal couples.”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FDFE2AF-18D6-4B24-B34F-5B953627BFBD}"/>
              </a:ext>
            </a:extLst>
          </p:cNvPr>
          <p:cNvSpPr/>
          <p:nvPr/>
        </p:nvSpPr>
        <p:spPr>
          <a:xfrm>
            <a:off x="454368" y="3854330"/>
            <a:ext cx="277500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"I saw changings in my life through CETA counselling and the support they gave me. I feel strong, I see happiness in my family.” </a:t>
            </a:r>
          </a:p>
        </p:txBody>
      </p:sp>
    </p:spTree>
    <p:extLst>
      <p:ext uri="{BB962C8B-B14F-4D97-AF65-F5344CB8AC3E}">
        <p14:creationId xmlns:p14="http://schemas.microsoft.com/office/powerpoint/2010/main" val="2394718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D7F5-234A-4C8C-9DFD-5DED1E8E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7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Experiences from the Control Arm after SMS safety checks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D8CF5-718B-4B63-93B2-23979D684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3280"/>
            <a:ext cx="9144000" cy="934720"/>
          </a:xfrm>
          <a:prstGeom prst="rect">
            <a:avLst/>
          </a:prstGeom>
        </p:spPr>
      </p:pic>
      <p:pic>
        <p:nvPicPr>
          <p:cNvPr id="6" name="Content Placeholder 9">
            <a:extLst>
              <a:ext uri="{FF2B5EF4-FFF2-40B4-BE49-F238E27FC236}">
                <a16:creationId xmlns:a16="http://schemas.microsoft.com/office/drawing/2014/main" id="{EF5E5C5C-65DD-4C98-AC90-1F789C911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08" y="6004486"/>
            <a:ext cx="1487553" cy="853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47C96F-5678-419F-9290-AA327218C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810" y="5988363"/>
            <a:ext cx="1239767" cy="8228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8D9002-E20F-46FB-922F-939FA6A69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6362" y="6012205"/>
            <a:ext cx="1338164" cy="7990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ADA34-BB70-45B4-A9A2-B058994E9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195" y="5988363"/>
            <a:ext cx="1338165" cy="8228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C25BD0-80A5-4E2A-9573-A0B8C51BE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1774" y="5988363"/>
            <a:ext cx="1338164" cy="82285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DF726F-C5B1-4A42-9CCC-B7714E7BA1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2327" y="6012204"/>
            <a:ext cx="1453965" cy="80206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B2E1394-770B-4CBA-9490-783571EDF9F1}"/>
              </a:ext>
            </a:extLst>
          </p:cNvPr>
          <p:cNvSpPr/>
          <p:nvPr/>
        </p:nvSpPr>
        <p:spPr>
          <a:xfrm>
            <a:off x="166977" y="1528148"/>
            <a:ext cx="881004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Even participant in the control arm reported benefits    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84A4597-F7F1-4A14-8C76-E94E531E2B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92938" y="2572193"/>
            <a:ext cx="4311496" cy="36466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117C6A6-5230-450A-A136-9D98A25EA0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23418" y="1755988"/>
            <a:ext cx="4311496" cy="351974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9D83EC8-E77A-45ED-998A-EA483C3928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0823" y="2845438"/>
            <a:ext cx="4311496" cy="3646633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4E73FD5-4621-46C3-9B5B-2921C4DFFAD7}"/>
              </a:ext>
            </a:extLst>
          </p:cNvPr>
          <p:cNvSpPr/>
          <p:nvPr/>
        </p:nvSpPr>
        <p:spPr>
          <a:xfrm>
            <a:off x="166977" y="3309528"/>
            <a:ext cx="30183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“Answering safety messages helped [me] to stay focused and not think of doing something stupid like wanting to kill myself.”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2774360-DD32-46D8-BDB4-7F69C192B5A0}"/>
              </a:ext>
            </a:extLst>
          </p:cNvPr>
          <p:cNvSpPr/>
          <p:nvPr/>
        </p:nvSpPr>
        <p:spPr>
          <a:xfrm>
            <a:off x="3679714" y="2572193"/>
            <a:ext cx="20116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“The  CETA </a:t>
            </a:r>
            <a:r>
              <a:rPr lang="en-US" i="1" dirty="0" err="1"/>
              <a:t>sms</a:t>
            </a:r>
            <a:r>
              <a:rPr lang="en-US" i="1" dirty="0"/>
              <a:t> helped me a lot thinking of my problems”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A44536F-6884-4451-A563-84862EA8AFA8}"/>
              </a:ext>
            </a:extLst>
          </p:cNvPr>
          <p:cNvSpPr/>
          <p:nvPr/>
        </p:nvSpPr>
        <p:spPr>
          <a:xfrm>
            <a:off x="6361043" y="3840401"/>
            <a:ext cx="2167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“The SMSs that I was receiving from the study helped keep me safe.”</a:t>
            </a:r>
          </a:p>
        </p:txBody>
      </p:sp>
    </p:spTree>
    <p:extLst>
      <p:ext uri="{BB962C8B-B14F-4D97-AF65-F5344CB8AC3E}">
        <p14:creationId xmlns:p14="http://schemas.microsoft.com/office/powerpoint/2010/main" val="14638184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EWOiMAOy1TKPVld3PmS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lxPTG1NCXgDhzllgpls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7r2kAaY0QOLZsBLOIrTx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UF4IXKSZVBi3pdQKOZb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Anqs6VbP76V919e4D3G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9wSV0d4yT2hxE4HhvEWN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b7gbGwJm7jWhrQyw6I6hd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8zefmjTOtLJAYkXRPFdV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8zefmjTOtLJAYkXRPFdVt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lxPTG1NCXgDhzllgplsl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7r2kAaY0QOLZsBLOIrTxt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HE2RO - Presentation Template v1</Template>
  <TotalTime>448</TotalTime>
  <Words>745</Words>
  <Application>Microsoft Office PowerPoint</Application>
  <PresentationFormat>On-screen Show (4:3)</PresentationFormat>
  <Paragraphs>111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MS PGothic</vt:lpstr>
      <vt:lpstr>Arial</vt:lpstr>
      <vt:lpstr>Calibri</vt:lpstr>
      <vt:lpstr>Courier New</vt:lpstr>
      <vt:lpstr>Office Theme</vt:lpstr>
      <vt:lpstr>"I feel honored to have met CETA team because I saw many changes in my life” Positive experiences of patients living with HIV who received the CETA intervention in Johannesburg, SA</vt:lpstr>
      <vt:lpstr>Background</vt:lpstr>
      <vt:lpstr>Common Elements Treatment Approach (CETA)</vt:lpstr>
      <vt:lpstr>Introduction to the Common Elements Treatment Approach (CETA)</vt:lpstr>
      <vt:lpstr>Study Design</vt:lpstr>
      <vt:lpstr>Safety Measures and Follow-up</vt:lpstr>
      <vt:lpstr>Life experiences and emotions before CETA</vt:lpstr>
      <vt:lpstr>Positive  Feedback Experiences After CETA</vt:lpstr>
      <vt:lpstr>Experiences from the Control Arm after SMS safety checks</vt:lpstr>
      <vt:lpstr>MH Care integration into HIV care</vt:lpstr>
      <vt:lpstr>Limitation  </vt:lpstr>
      <vt:lpstr> Research challenges on the ground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"I feel honored to have met CETA team because I saw many changes in my life” Positive experiences of patients living with HIV who received the CETA intervention in Johannesburg, SA</dc:title>
  <dc:creator>Pertunia Manganye</dc:creator>
  <cp:lastModifiedBy>Pertunia Manganye</cp:lastModifiedBy>
  <cp:revision>33</cp:revision>
  <dcterms:created xsi:type="dcterms:W3CDTF">2024-08-20T10:32:24Z</dcterms:created>
  <dcterms:modified xsi:type="dcterms:W3CDTF">2024-08-23T13:36:24Z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1EV3AcGwrK5eLCztdYywkDwgkpMLBA_OgNXcK9a2N54k</vt:lpwstr>
  </property>
  <property fmtid="{D5CDD505-2E9C-101B-9397-08002B2CF9AE}" pid="4" name="Google.Documents.RevisionId">
    <vt:lpwstr>02133783667714024072</vt:lpwstr>
  </property>
  <property fmtid="{D5CDD505-2E9C-101B-9397-08002B2CF9AE}" pid="5" name="Google.Documents.PreviousRevisionId">
    <vt:lpwstr>04985446044019015654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