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310" r:id="rId6"/>
    <p:sldId id="311" r:id="rId7"/>
    <p:sldId id="271" r:id="rId8"/>
    <p:sldId id="367" r:id="rId9"/>
    <p:sldId id="374" r:id="rId10"/>
    <p:sldId id="368" r:id="rId11"/>
    <p:sldId id="362" r:id="rId12"/>
    <p:sldId id="363" r:id="rId13"/>
    <p:sldId id="379" r:id="rId14"/>
    <p:sldId id="372" r:id="rId15"/>
    <p:sldId id="373" r:id="rId16"/>
    <p:sldId id="378" r:id="rId17"/>
    <p:sldId id="376" r:id="rId18"/>
    <p:sldId id="312" r:id="rId19"/>
    <p:sldId id="355" r:id="rId20"/>
    <p:sldId id="3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900"/>
    <a:srgbClr val="FFFFFF"/>
    <a:srgbClr val="93809D"/>
    <a:srgbClr val="002D62"/>
    <a:srgbClr val="55C5E9"/>
    <a:srgbClr val="666666"/>
    <a:srgbClr val="FDB913"/>
    <a:srgbClr val="9A9B9D"/>
    <a:srgbClr val="D4D4D5"/>
    <a:srgbClr val="AC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3657" autoAdjust="0"/>
  </p:normalViewPr>
  <p:slideViewPr>
    <p:cSldViewPr snapToGrid="0">
      <p:cViewPr varScale="1">
        <p:scale>
          <a:sx n="62" d="100"/>
          <a:sy n="62" d="100"/>
        </p:scale>
        <p:origin x="920" y="2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2024/08/23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1</a:t>
            </a:fld>
            <a:endParaRPr lang="en-ZA"/>
          </a:p>
        </p:txBody>
      </p:sp>
    </p:spTree>
    <p:extLst>
      <p:ext uri="{BB962C8B-B14F-4D97-AF65-F5344CB8AC3E}">
        <p14:creationId xmlns:p14="http://schemas.microsoft.com/office/powerpoint/2010/main" val="401418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8</a:t>
            </a:fld>
            <a:endParaRPr lang="en-ZA"/>
          </a:p>
        </p:txBody>
      </p:sp>
    </p:spTree>
    <p:extLst>
      <p:ext uri="{BB962C8B-B14F-4D97-AF65-F5344CB8AC3E}">
        <p14:creationId xmlns:p14="http://schemas.microsoft.com/office/powerpoint/2010/main" val="394866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9</a:t>
            </a:fld>
            <a:endParaRPr lang="en-ZA"/>
          </a:p>
        </p:txBody>
      </p:sp>
    </p:spTree>
    <p:extLst>
      <p:ext uri="{BB962C8B-B14F-4D97-AF65-F5344CB8AC3E}">
        <p14:creationId xmlns:p14="http://schemas.microsoft.com/office/powerpoint/2010/main" val="4238768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dirty="0"/>
          </a:p>
        </p:txBody>
      </p:sp>
    </p:spTree>
    <p:extLst>
      <p:ext uri="{BB962C8B-B14F-4D97-AF65-F5344CB8AC3E}">
        <p14:creationId xmlns:p14="http://schemas.microsoft.com/office/powerpoint/2010/main" val="4801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71581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92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11280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65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Lst>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0311" y="5003515"/>
            <a:ext cx="8716418" cy="585626"/>
          </a:xfrm>
        </p:spPr>
        <p:txBody>
          <a:bodyPr/>
          <a:lstStyle/>
          <a:p>
            <a:r>
              <a:rPr lang="en-GB" sz="1800" b="1" dirty="0">
                <a:effectLst/>
                <a:ea typeface="Calibri" panose="020F0502020204030204" pitchFamily="34" charset="0"/>
                <a:cs typeface="Arial" panose="020B0604020202020204" pitchFamily="34" charset="0"/>
              </a:rPr>
              <a:t>LGBTQI+ PERSONS' EXPERIENCES WITH CULTURALLY COMPETENT CARING PRACTICES WHEN ACCESSING PRIMARY HEALTH CARE FACILITIES IN GAUTENG, SOUTH AFRICA</a:t>
            </a:r>
            <a:br>
              <a:rPr lang="en-GB" sz="1800" b="1" dirty="0">
                <a:effectLst/>
                <a:latin typeface="Arial Narrow" panose="020B0606020202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Text Placeholder 5"/>
          <p:cNvSpPr>
            <a:spLocks noGrp="1"/>
          </p:cNvSpPr>
          <p:nvPr>
            <p:ph type="body" sz="quarter" idx="10"/>
          </p:nvPr>
        </p:nvSpPr>
        <p:spPr/>
        <p:txBody>
          <a:bodyPr/>
          <a:lstStyle/>
          <a:p>
            <a:endParaRPr lang="en-GB" dirty="0"/>
          </a:p>
          <a:p>
            <a:endParaRPr lang="en-GB" dirty="0"/>
          </a:p>
        </p:txBody>
      </p:sp>
      <p:sp>
        <p:nvSpPr>
          <p:cNvPr id="7" name="Text Placeholder 6"/>
          <p:cNvSpPr>
            <a:spLocks noGrp="1"/>
          </p:cNvSpPr>
          <p:nvPr>
            <p:ph type="body" sz="quarter" idx="11"/>
          </p:nvPr>
        </p:nvSpPr>
        <p:spPr>
          <a:xfrm>
            <a:off x="750888" y="5986979"/>
            <a:ext cx="6276636" cy="277907"/>
          </a:xfrm>
        </p:spPr>
        <p:txBody>
          <a:bodyPr/>
          <a:lstStyle/>
          <a:p>
            <a:r>
              <a:rPr lang="en-GB" dirty="0"/>
              <a:t>BY: George Nkabinde Thamae  and Prof C Downing </a:t>
            </a:r>
          </a:p>
        </p:txBody>
      </p:sp>
    </p:spTree>
    <p:extLst>
      <p:ext uri="{BB962C8B-B14F-4D97-AF65-F5344CB8AC3E}">
        <p14:creationId xmlns:p14="http://schemas.microsoft.com/office/powerpoint/2010/main" val="235023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1606876"/>
            <a:ext cx="6176338" cy="4377999"/>
          </a:xfrm>
        </p:spPr>
        <p:txBody>
          <a:bodyPr/>
          <a:lstStyle/>
          <a:p>
            <a:pPr marL="0" indent="0" algn="just">
              <a:buNone/>
            </a:pPr>
            <a:endParaRPr lang="en-US" sz="2000" dirty="0"/>
          </a:p>
          <a:p>
            <a:pPr algn="just"/>
            <a:r>
              <a:rPr lang="en-US" sz="2000" dirty="0"/>
              <a:t>The participants experienced no inclusive care when accessing a primary healthcare facility.</a:t>
            </a:r>
          </a:p>
          <a:p>
            <a:pPr algn="just"/>
            <a:endParaRPr lang="en-US" sz="2000" dirty="0"/>
          </a:p>
          <a:p>
            <a:pPr algn="just"/>
            <a:r>
              <a:rPr lang="en-US" sz="2000" dirty="0"/>
              <a:t>The participants expressed that individualized-centered care was absent.  </a:t>
            </a:r>
          </a:p>
          <a:p>
            <a:pPr algn="just"/>
            <a:endParaRPr lang="en-US" sz="2000" dirty="0"/>
          </a:p>
          <a:p>
            <a:pPr algn="just"/>
            <a:r>
              <a:rPr lang="en-US" sz="2000" dirty="0"/>
              <a:t>The participants said they would instead access private healthcare institutions for healthcare services but deemed it expensive</a:t>
            </a:r>
          </a:p>
        </p:txBody>
      </p:sp>
      <p:sp>
        <p:nvSpPr>
          <p:cNvPr id="3" name="Title 2"/>
          <p:cNvSpPr>
            <a:spLocks noGrp="1"/>
          </p:cNvSpPr>
          <p:nvPr>
            <p:ph type="title"/>
          </p:nvPr>
        </p:nvSpPr>
        <p:spPr/>
        <p:txBody>
          <a:bodyPr/>
          <a:lstStyle/>
          <a:p>
            <a:pPr algn="ctr"/>
            <a:r>
              <a:rPr lang="en-US" dirty="0"/>
              <a:t>FINDINGS CONTINUED……….</a:t>
            </a:r>
          </a:p>
        </p:txBody>
      </p:sp>
      <p:sp>
        <p:nvSpPr>
          <p:cNvPr id="5" name="Text Placeholder 4"/>
          <p:cNvSpPr>
            <a:spLocks noGrp="1"/>
          </p:cNvSpPr>
          <p:nvPr>
            <p:ph type="body" sz="quarter" idx="11"/>
          </p:nvPr>
        </p:nvSpPr>
        <p:spPr>
          <a:xfrm>
            <a:off x="368300" y="1272142"/>
            <a:ext cx="11452224" cy="334733"/>
          </a:xfrm>
          <a:solidFill>
            <a:schemeClr val="bg2">
              <a:lumMod val="20000"/>
              <a:lumOff val="80000"/>
            </a:schemeClr>
          </a:solidFill>
        </p:spPr>
        <p:txBody>
          <a:bodyPr/>
          <a:lstStyle/>
          <a:p>
            <a:pPr algn="ctr"/>
            <a:r>
              <a:rPr lang="en-US" sz="1800" b="1" dirty="0">
                <a:solidFill>
                  <a:schemeClr val="tx1"/>
                </a:solidFill>
                <a:latin typeface="Arial" panose="020B0604020202020204" pitchFamily="34" charset="0"/>
                <a:ea typeface="Calibri" panose="020F0502020204030204" pitchFamily="34" charset="0"/>
              </a:rPr>
              <a:t>Theme: 2  </a:t>
            </a:r>
            <a:r>
              <a:rPr lang="en-US" sz="1800" b="1" dirty="0">
                <a:solidFill>
                  <a:schemeClr val="tx1"/>
                </a:solidFill>
                <a:effectLst/>
                <a:latin typeface="Arial" panose="020B0604020202020204" pitchFamily="34" charset="0"/>
                <a:ea typeface="Calibri" panose="020F0502020204030204" pitchFamily="34" charset="0"/>
              </a:rPr>
              <a:t>The participants link the care they received at primary healthcare facilities to social injustice </a:t>
            </a:r>
            <a:endParaRPr lang="en-US" b="1" dirty="0">
              <a:solidFill>
                <a:schemeClr val="tx1"/>
              </a:solidFill>
            </a:endParaRPr>
          </a:p>
        </p:txBody>
      </p:sp>
      <p:sp>
        <p:nvSpPr>
          <p:cNvPr id="7" name="Text Placeholder 6"/>
          <p:cNvSpPr>
            <a:spLocks noGrp="1"/>
          </p:cNvSpPr>
          <p:nvPr>
            <p:ph type="body" sz="quarter" idx="10"/>
          </p:nvPr>
        </p:nvSpPr>
        <p:spPr>
          <a:xfrm>
            <a:off x="2188395" y="6237621"/>
            <a:ext cx="7736441" cy="728258"/>
          </a:xfrm>
        </p:spPr>
        <p:txBody>
          <a:bodyPr/>
          <a:lstStyle/>
          <a:p>
            <a:pPr lvl="0" algn="ctr"/>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US" dirty="0"/>
          </a:p>
        </p:txBody>
      </p:sp>
      <p:pic>
        <p:nvPicPr>
          <p:cNvPr id="6" name="Content Placeholder 5">
            <a:extLst>
              <a:ext uri="{FF2B5EF4-FFF2-40B4-BE49-F238E27FC236}">
                <a16:creationId xmlns:a16="http://schemas.microsoft.com/office/drawing/2014/main" id="{81F2AA46-6F6A-BDA7-7B4A-122BBF6B07C9}"/>
              </a:ext>
            </a:extLst>
          </p:cNvPr>
          <p:cNvPicPr>
            <a:picLocks noGrp="1" noChangeAspect="1"/>
          </p:cNvPicPr>
          <p:nvPr>
            <p:ph idx="12"/>
          </p:nvPr>
        </p:nvPicPr>
        <p:blipFill>
          <a:blip r:embed="rId2"/>
          <a:stretch>
            <a:fillRect/>
          </a:stretch>
        </p:blipFill>
        <p:spPr>
          <a:xfrm>
            <a:off x="6544638" y="1859622"/>
            <a:ext cx="4911047" cy="4125253"/>
          </a:xfrm>
          <a:prstGeom prst="rect">
            <a:avLst/>
          </a:prstGeom>
        </p:spPr>
      </p:pic>
    </p:spTree>
    <p:extLst>
      <p:ext uri="{BB962C8B-B14F-4D97-AF65-F5344CB8AC3E}">
        <p14:creationId xmlns:p14="http://schemas.microsoft.com/office/powerpoint/2010/main" val="4172490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136" y="1514168"/>
            <a:ext cx="6200997" cy="4428082"/>
          </a:xfrm>
        </p:spPr>
        <p:txBody>
          <a:bodyPr/>
          <a:lstStyle/>
          <a:p>
            <a:pPr algn="just"/>
            <a:r>
              <a:rPr lang="en-US" sz="1800" kern="100" dirty="0">
                <a:effectLst/>
                <a:ea typeface="Calibri" panose="020F0502020204030204" pitchFamily="34" charset="0"/>
                <a:cs typeface="Times New Roman" panose="02020603050405020304" pitchFamily="18" charset="0"/>
              </a:rPr>
              <a:t> Professional nurses don’t have adequate knowledge, skills, and values regarding the healthcare services they need.</a:t>
            </a:r>
            <a:r>
              <a:rPr lang="en-US" sz="1800" kern="100" dirty="0">
                <a:solidFill>
                  <a:srgbClr val="FF0000"/>
                </a:solidFill>
                <a:effectLst/>
                <a:ea typeface="Calibri" panose="020F0502020204030204" pitchFamily="34" charset="0"/>
                <a:cs typeface="Times New Roman" panose="02020603050405020304" pitchFamily="18" charset="0"/>
              </a:rPr>
              <a:t> </a:t>
            </a:r>
            <a:endParaRPr lang="en-US" kern="100" dirty="0">
              <a:solidFill>
                <a:srgbClr val="FF0000"/>
              </a:solidFill>
              <a:ea typeface="Calibri" panose="020F0502020204030204" pitchFamily="34" charset="0"/>
              <a:cs typeface="Times New Roman" panose="02020603050405020304" pitchFamily="18" charset="0"/>
            </a:endParaRPr>
          </a:p>
          <a:p>
            <a:pPr algn="just"/>
            <a:endParaRPr lang="en-US" sz="2000" dirty="0"/>
          </a:p>
          <a:p>
            <a:pPr algn="just"/>
            <a:r>
              <a:rPr lang="en-US" sz="2000" dirty="0"/>
              <a:t> Lack of humanity when accessing a primary healthcare facility. </a:t>
            </a:r>
          </a:p>
          <a:p>
            <a:pPr marL="0" indent="0" algn="just">
              <a:buNone/>
            </a:pPr>
            <a:endParaRPr lang="en-US" sz="2000" dirty="0"/>
          </a:p>
          <a:p>
            <a:pPr algn="just"/>
            <a:endParaRPr lang="en-US" sz="2000" dirty="0"/>
          </a:p>
          <a:p>
            <a:pPr algn="just"/>
            <a:r>
              <a:rPr lang="en-US" sz="2000" dirty="0"/>
              <a:t> Lack of Ubuntu from the professional nurses when accessing primary healthcare facilities. </a:t>
            </a:r>
          </a:p>
          <a:p>
            <a:pPr algn="just"/>
            <a:endParaRPr lang="en-US" sz="2000" dirty="0"/>
          </a:p>
        </p:txBody>
      </p:sp>
      <p:sp>
        <p:nvSpPr>
          <p:cNvPr id="3" name="Title 2"/>
          <p:cNvSpPr>
            <a:spLocks noGrp="1"/>
          </p:cNvSpPr>
          <p:nvPr>
            <p:ph type="title"/>
          </p:nvPr>
        </p:nvSpPr>
        <p:spPr/>
        <p:txBody>
          <a:bodyPr/>
          <a:lstStyle/>
          <a:p>
            <a:pPr algn="ctr"/>
            <a:r>
              <a:rPr lang="en-US" dirty="0"/>
              <a:t>FINDINGS CONTINUED ………….</a:t>
            </a:r>
          </a:p>
        </p:txBody>
      </p:sp>
      <p:sp>
        <p:nvSpPr>
          <p:cNvPr id="5" name="Text Placeholder 4"/>
          <p:cNvSpPr>
            <a:spLocks noGrp="1"/>
          </p:cNvSpPr>
          <p:nvPr>
            <p:ph type="body" sz="quarter" idx="11"/>
          </p:nvPr>
        </p:nvSpPr>
        <p:spPr>
          <a:xfrm>
            <a:off x="123290" y="915750"/>
            <a:ext cx="11697234" cy="691125"/>
          </a:xfrm>
          <a:solidFill>
            <a:schemeClr val="bg2">
              <a:lumMod val="20000"/>
              <a:lumOff val="80000"/>
            </a:schemeClr>
          </a:solidFill>
        </p:spPr>
        <p:txBody>
          <a:bodyPr/>
          <a:lstStyle/>
          <a:p>
            <a:pPr algn="ctr"/>
            <a:r>
              <a:rPr lang="en-US" b="1" dirty="0">
                <a:solidFill>
                  <a:schemeClr val="tx1"/>
                </a:solidFill>
              </a:rPr>
              <a:t>Theme 3 :  professional nurses  are (un) prepared to provide care to LGBTQI+ persons </a:t>
            </a:r>
          </a:p>
        </p:txBody>
      </p:sp>
      <p:sp>
        <p:nvSpPr>
          <p:cNvPr id="7" name="Text Placeholder 6"/>
          <p:cNvSpPr>
            <a:spLocks noGrp="1"/>
          </p:cNvSpPr>
          <p:nvPr>
            <p:ph type="body" sz="quarter" idx="10"/>
          </p:nvPr>
        </p:nvSpPr>
        <p:spPr>
          <a:xfrm>
            <a:off x="1756880" y="6531293"/>
            <a:ext cx="7601707" cy="45719"/>
          </a:xfrm>
        </p:spPr>
        <p:txBody>
          <a:bodyPr/>
          <a:lstStyle/>
          <a:p>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US" dirty="0"/>
          </a:p>
        </p:txBody>
      </p:sp>
      <p:pic>
        <p:nvPicPr>
          <p:cNvPr id="9" name="Content Placeholder 8">
            <a:extLst>
              <a:ext uri="{FF2B5EF4-FFF2-40B4-BE49-F238E27FC236}">
                <a16:creationId xmlns:a16="http://schemas.microsoft.com/office/drawing/2014/main" id="{B0A6976B-24C0-8E8A-D009-1036BA207641}"/>
              </a:ext>
            </a:extLst>
          </p:cNvPr>
          <p:cNvPicPr>
            <a:picLocks noGrp="1" noChangeAspect="1"/>
          </p:cNvPicPr>
          <p:nvPr>
            <p:ph idx="12"/>
          </p:nvPr>
        </p:nvPicPr>
        <p:blipFill>
          <a:blip r:embed="rId2"/>
          <a:stretch>
            <a:fillRect/>
          </a:stretch>
        </p:blipFill>
        <p:spPr>
          <a:xfrm>
            <a:off x="6486134" y="1844590"/>
            <a:ext cx="5257228" cy="4027470"/>
          </a:xfrm>
          <a:prstGeom prst="rect">
            <a:avLst/>
          </a:prstGeom>
        </p:spPr>
      </p:pic>
    </p:spTree>
    <p:extLst>
      <p:ext uri="{BB962C8B-B14F-4D97-AF65-F5344CB8AC3E}">
        <p14:creationId xmlns:p14="http://schemas.microsoft.com/office/powerpoint/2010/main" val="1891794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136" y="1099335"/>
            <a:ext cx="11673983" cy="4842915"/>
          </a:xfrm>
        </p:spPr>
        <p:txBody>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Curriculum – LGBTQI+ content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Self Reflection-Recognise Own biasness, cultural beliefs, values, and practices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Infrastructure –Safety, Unisex toilets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Welcoming Environment: LGBTQI+ friendly material</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Documentation: Her, Him, Mr, Mrs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Respect: Individual, Person, Pronounce </a:t>
            </a:r>
          </a:p>
          <a:p>
            <a:pPr marL="155575" lvl="1" indent="0" algn="just">
              <a:buNone/>
            </a:pPr>
            <a:endParaRPr lang="en-US" sz="1800" dirty="0"/>
          </a:p>
        </p:txBody>
      </p:sp>
      <p:sp>
        <p:nvSpPr>
          <p:cNvPr id="3" name="Title 2"/>
          <p:cNvSpPr>
            <a:spLocks noGrp="1"/>
          </p:cNvSpPr>
          <p:nvPr>
            <p:ph type="title"/>
          </p:nvPr>
        </p:nvSpPr>
        <p:spPr>
          <a:xfrm>
            <a:off x="-94037" y="205125"/>
            <a:ext cx="11452225" cy="720000"/>
          </a:xfrm>
        </p:spPr>
        <p:txBody>
          <a:bodyPr/>
          <a:lstStyle/>
          <a:p>
            <a:pPr algn="ctr"/>
            <a:r>
              <a:rPr lang="en-US" dirty="0"/>
              <a:t>TENTATIVE RECOMMENDATIONS </a:t>
            </a:r>
          </a:p>
        </p:txBody>
      </p:sp>
      <p:sp>
        <p:nvSpPr>
          <p:cNvPr id="7" name="Text Placeholder 6"/>
          <p:cNvSpPr>
            <a:spLocks noGrp="1"/>
          </p:cNvSpPr>
          <p:nvPr>
            <p:ph type="body" sz="quarter" idx="10"/>
          </p:nvPr>
        </p:nvSpPr>
        <p:spPr>
          <a:xfrm>
            <a:off x="1756880" y="6531293"/>
            <a:ext cx="7601707" cy="45719"/>
          </a:xfrm>
        </p:spPr>
        <p:txBody>
          <a:bodyPr/>
          <a:lstStyle/>
          <a:p>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US" dirty="0"/>
          </a:p>
        </p:txBody>
      </p:sp>
      <p:sp>
        <p:nvSpPr>
          <p:cNvPr id="14" name="Content Placeholder 13">
            <a:extLst>
              <a:ext uri="{FF2B5EF4-FFF2-40B4-BE49-F238E27FC236}">
                <a16:creationId xmlns:a16="http://schemas.microsoft.com/office/drawing/2014/main" id="{0C2E0C3A-4E81-74E1-D683-E3BF4F3B618C}"/>
              </a:ext>
            </a:extLst>
          </p:cNvPr>
          <p:cNvSpPr>
            <a:spLocks noGrp="1"/>
          </p:cNvSpPr>
          <p:nvPr>
            <p:ph idx="12"/>
          </p:nvPr>
        </p:nvSpPr>
        <p:spPr>
          <a:xfrm>
            <a:off x="10428270" y="5599416"/>
            <a:ext cx="1420374" cy="342834"/>
          </a:xfrm>
        </p:spPr>
        <p:txBody>
          <a:bodyPr/>
          <a:lstStyle/>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85115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ZA" dirty="0"/>
              <a:t>CONCLUSION  &amp; RECOMMENDATIONS</a:t>
            </a:r>
          </a:p>
        </p:txBody>
      </p:sp>
      <p:sp>
        <p:nvSpPr>
          <p:cNvPr id="4" name="Text Placeholder 3"/>
          <p:cNvSpPr>
            <a:spLocks noGrp="1"/>
          </p:cNvSpPr>
          <p:nvPr>
            <p:ph type="body" sz="quarter" idx="10"/>
          </p:nvPr>
        </p:nvSpPr>
        <p:spPr>
          <a:xfrm>
            <a:off x="1295778" y="6209951"/>
            <a:ext cx="9101735" cy="425809"/>
          </a:xfrm>
        </p:spPr>
        <p:txBody>
          <a:bodyPr/>
          <a:lstStyle/>
          <a:p>
            <a:pPr algn="ctr"/>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GB" dirty="0"/>
          </a:p>
        </p:txBody>
      </p:sp>
      <p:sp>
        <p:nvSpPr>
          <p:cNvPr id="30" name="Rectangle 29"/>
          <p:cNvSpPr/>
          <p:nvPr/>
        </p:nvSpPr>
        <p:spPr bwMode="gray">
          <a:xfrm>
            <a:off x="489527" y="1253495"/>
            <a:ext cx="11299921" cy="2253471"/>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rgbClr val="3C3C3C"/>
              </a:solidFill>
              <a:effectLst/>
              <a:uLnTx/>
              <a:uFillTx/>
              <a:latin typeface="Arial" pitchFamily="34" charset="0"/>
              <a:ea typeface="+mn-ea"/>
              <a:cs typeface="Arial" pitchFamily="34" charset="0"/>
            </a:endParaRPr>
          </a:p>
        </p:txBody>
      </p:sp>
      <p:sp>
        <p:nvSpPr>
          <p:cNvPr id="31" name="Rectangle 30"/>
          <p:cNvSpPr/>
          <p:nvPr/>
        </p:nvSpPr>
        <p:spPr>
          <a:xfrm>
            <a:off x="489527" y="1268830"/>
            <a:ext cx="806251" cy="736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1</a:t>
            </a:r>
            <a:endParaRPr kumimoji="0" lang="en-ZA"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p:cNvSpPr txBox="1"/>
          <p:nvPr/>
        </p:nvSpPr>
        <p:spPr bwMode="gray">
          <a:xfrm>
            <a:off x="581891" y="2231688"/>
            <a:ext cx="10789452" cy="1619033"/>
          </a:xfrm>
          <a:prstGeom prst="rect">
            <a:avLst/>
          </a:prstGeom>
          <a:noFill/>
        </p:spPr>
        <p:txBody>
          <a:bodyPr wrap="square" lIns="0" tIns="0" rIns="0" bIns="0" rtlCol="0">
            <a:spAutoFit/>
          </a:bodyPr>
          <a:lstStyle>
            <a:defPPr>
              <a:defRPr lang="en-US"/>
            </a:defPPr>
            <a:lvl1pPr lvl="0">
              <a:lnSpc>
                <a:spcPct val="105000"/>
              </a:lnSpc>
              <a:spcBef>
                <a:spcPts val="300"/>
              </a:spcBef>
              <a:defRPr sz="1400" kern="0"/>
            </a:lvl1pPr>
          </a:lstStyle>
          <a:p>
            <a:pPr algn="just">
              <a:lnSpc>
                <a:spcPct val="150000"/>
              </a:lnSpc>
              <a:spcBef>
                <a:spcPts val="0"/>
              </a:spcBef>
            </a:pPr>
            <a:r>
              <a:rPr lang="en-GB" sz="1800" dirty="0">
                <a:solidFill>
                  <a:srgbClr val="000000"/>
                </a:solidFill>
                <a:ea typeface="Calibri" panose="020F0502020204030204" pitchFamily="34" charset="0"/>
                <a:cs typeface="Times New Roman" panose="02020603050405020304" pitchFamily="18" charset="0"/>
              </a:rPr>
              <a:t>The study unveils the challenges LGBTQI+ persons experience when accessing Primary Healthcare facilities in Gauteng South Africa. </a:t>
            </a:r>
          </a:p>
          <a:p>
            <a:pPr algn="just">
              <a:lnSpc>
                <a:spcPct val="150000"/>
              </a:lnSpc>
              <a:spcBef>
                <a:spcPts val="0"/>
              </a:spcBef>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p:cNvSpPr txBox="1"/>
          <p:nvPr/>
        </p:nvSpPr>
        <p:spPr bwMode="gray">
          <a:xfrm>
            <a:off x="1376218" y="1352171"/>
            <a:ext cx="9629032" cy="369332"/>
          </a:xfrm>
          <a:prstGeom prst="rect">
            <a:avLst/>
          </a:prstGeom>
          <a:noFill/>
        </p:spPr>
        <p:txBody>
          <a:bodyPr wrap="square" lIns="0" tIns="0" rIns="0" bIns="0" rtlCol="0">
            <a:spAutoFit/>
          </a:bodyPr>
          <a:lstStyle/>
          <a:p>
            <a:pPr lvl="0">
              <a:spcBef>
                <a:spcPts val="300"/>
              </a:spcBef>
              <a:defRPr/>
            </a:pPr>
            <a:r>
              <a:rPr lang="en-ZA" sz="2400" b="1" dirty="0"/>
              <a:t>CONCLUSION</a:t>
            </a:r>
            <a:endParaRPr kumimoji="0" lang="en-GB" sz="2400" b="1" i="0" u="none" strike="noStrike" kern="0" cap="none" spc="0" normalizeH="0" baseline="0" noProof="0" dirty="0">
              <a:ln>
                <a:noFill/>
              </a:ln>
              <a:solidFill>
                <a:srgbClr val="3C3C3C"/>
              </a:solidFill>
              <a:effectLst/>
              <a:uLnTx/>
              <a:uFillTx/>
              <a:latin typeface="Arial" pitchFamily="34" charset="0"/>
              <a:cs typeface="Arial" pitchFamily="34" charset="0"/>
            </a:endParaRPr>
          </a:p>
        </p:txBody>
      </p:sp>
      <p:sp>
        <p:nvSpPr>
          <p:cNvPr id="40" name="Rectangle 39"/>
          <p:cNvSpPr/>
          <p:nvPr/>
        </p:nvSpPr>
        <p:spPr bwMode="gray">
          <a:xfrm>
            <a:off x="489527" y="3731723"/>
            <a:ext cx="11330998" cy="225347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rgbClr val="3C3C3C"/>
              </a:solidFill>
              <a:effectLst/>
              <a:uLnTx/>
              <a:uFillTx/>
              <a:latin typeface="Arial" pitchFamily="34" charset="0"/>
              <a:ea typeface="+mn-ea"/>
              <a:cs typeface="Arial" pitchFamily="34" charset="0"/>
            </a:endParaRPr>
          </a:p>
        </p:txBody>
      </p:sp>
      <p:sp>
        <p:nvSpPr>
          <p:cNvPr id="41" name="Rectangle 40"/>
          <p:cNvSpPr/>
          <p:nvPr/>
        </p:nvSpPr>
        <p:spPr>
          <a:xfrm>
            <a:off x="489527" y="3726946"/>
            <a:ext cx="806251" cy="73699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kern="0" dirty="0">
                <a:solidFill>
                  <a:srgbClr val="FFFFFF"/>
                </a:solidFill>
                <a:latin typeface="Arial" pitchFamily="34" charset="0"/>
                <a:cs typeface="Arial" pitchFamily="34" charset="0"/>
              </a:rPr>
              <a:t>2</a:t>
            </a:r>
            <a:endParaRPr kumimoji="0" lang="en-ZA"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extBox 41"/>
          <p:cNvSpPr txBox="1"/>
          <p:nvPr/>
        </p:nvSpPr>
        <p:spPr bwMode="gray">
          <a:xfrm>
            <a:off x="581891" y="4693476"/>
            <a:ext cx="10789452" cy="779701"/>
          </a:xfrm>
          <a:prstGeom prst="rect">
            <a:avLst/>
          </a:prstGeom>
          <a:noFill/>
        </p:spPr>
        <p:txBody>
          <a:bodyPr wrap="square" lIns="0" tIns="0" rIns="0" bIns="0" rtlCol="0">
            <a:spAutoFit/>
          </a:bodyPr>
          <a:lstStyle>
            <a:defPPr>
              <a:defRPr lang="en-US"/>
            </a:defPPr>
            <a:lvl1pPr lvl="0">
              <a:lnSpc>
                <a:spcPct val="105000"/>
              </a:lnSpc>
              <a:spcBef>
                <a:spcPts val="300"/>
              </a:spcBef>
              <a:defRPr sz="1400" kern="0"/>
            </a:lvl1pPr>
          </a:lstStyle>
          <a:p>
            <a:pPr algn="just">
              <a:lnSpc>
                <a:spcPct val="150000"/>
              </a:lnSpc>
            </a:pPr>
            <a:r>
              <a:rPr lang="en-US" sz="1800" dirty="0"/>
              <a:t>Strategies still need to be developed and validated. However, the researchers hope that the findings of this study will attempt to promote inclusive healthcare services for LGBTQI+ persons. </a:t>
            </a:r>
          </a:p>
        </p:txBody>
      </p:sp>
      <p:sp>
        <p:nvSpPr>
          <p:cNvPr id="43" name="TextBox 42"/>
          <p:cNvSpPr txBox="1"/>
          <p:nvPr/>
        </p:nvSpPr>
        <p:spPr bwMode="gray">
          <a:xfrm>
            <a:off x="1376218" y="3844711"/>
            <a:ext cx="9629032" cy="369332"/>
          </a:xfrm>
          <a:prstGeom prst="rect">
            <a:avLst/>
          </a:prstGeom>
          <a:noFill/>
        </p:spPr>
        <p:txBody>
          <a:bodyPr wrap="square" lIns="0" tIns="0" rIns="0" bIns="0" rtlCol="0">
            <a:spAutoFit/>
          </a:bodyPr>
          <a:lstStyle/>
          <a:p>
            <a:pPr lvl="0">
              <a:spcBef>
                <a:spcPts val="300"/>
              </a:spcBef>
              <a:defRPr/>
            </a:pPr>
            <a:r>
              <a:rPr lang="en-ZA" sz="2400" b="1" dirty="0"/>
              <a:t>RECOMMENDATIONS</a:t>
            </a:r>
            <a:endParaRPr kumimoji="0" lang="en-GB" sz="2400" b="1" i="0" u="none" strike="noStrike" kern="0" cap="none" spc="0" normalizeH="0" baseline="0" noProof="0" dirty="0">
              <a:ln>
                <a:noFill/>
              </a:ln>
              <a:solidFill>
                <a:srgbClr val="3C3C3C"/>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847179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r>
              <a:rPr lang="en-US" b="1" dirty="0"/>
              <a:t>  </a:t>
            </a:r>
            <a:r>
              <a:rPr lang="en-US" sz="2000" dirty="0"/>
              <a:t>Research supervisors: Professor Charlene Downing </a:t>
            </a:r>
          </a:p>
          <a:p>
            <a:endParaRPr lang="en-US" sz="2000" dirty="0"/>
          </a:p>
          <a:p>
            <a:r>
              <a:rPr lang="en-US" sz="2000" dirty="0"/>
              <a:t> University of Johannesburg Nursing Science Department </a:t>
            </a:r>
          </a:p>
          <a:p>
            <a:endParaRPr lang="en-US" sz="2000" dirty="0"/>
          </a:p>
          <a:p>
            <a:r>
              <a:rPr lang="en-US" sz="2000" dirty="0">
                <a:solidFill>
                  <a:srgbClr val="3C3C3C"/>
                </a:solidFill>
              </a:rPr>
              <a:t>University of Johannesburg supervisor linked Bursary and Merit for financial assistance 2023/2024</a:t>
            </a:r>
          </a:p>
          <a:p>
            <a:endParaRPr lang="en-US" sz="2000" dirty="0"/>
          </a:p>
          <a:p>
            <a:endParaRPr lang="en-US" b="1" dirty="0"/>
          </a:p>
        </p:txBody>
      </p:sp>
      <p:sp>
        <p:nvSpPr>
          <p:cNvPr id="2" name="Title 1"/>
          <p:cNvSpPr>
            <a:spLocks noGrp="1"/>
          </p:cNvSpPr>
          <p:nvPr>
            <p:ph type="title"/>
          </p:nvPr>
        </p:nvSpPr>
        <p:spPr/>
        <p:txBody>
          <a:bodyPr/>
          <a:lstStyle/>
          <a:p>
            <a:pPr algn="ctr"/>
            <a:r>
              <a:rPr lang="en-GB" dirty="0"/>
              <a:t>ACKNOWLEDGEMENT  </a:t>
            </a:r>
          </a:p>
        </p:txBody>
      </p:sp>
      <p:sp>
        <p:nvSpPr>
          <p:cNvPr id="3" name="Text Placeholder 2"/>
          <p:cNvSpPr>
            <a:spLocks noGrp="1"/>
          </p:cNvSpPr>
          <p:nvPr>
            <p:ph type="body" sz="quarter" idx="10"/>
          </p:nvPr>
        </p:nvSpPr>
        <p:spPr>
          <a:xfrm>
            <a:off x="1674688" y="6472718"/>
            <a:ext cx="7693611" cy="80719"/>
          </a:xfrm>
        </p:spPr>
        <p:txBody>
          <a:bodyPr/>
          <a:lstStyle/>
          <a:p>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GB" dirty="0"/>
          </a:p>
        </p:txBody>
      </p:sp>
      <p:sp>
        <p:nvSpPr>
          <p:cNvPr id="7" name="Text Placeholder 9"/>
          <p:cNvSpPr txBox="1">
            <a:spLocks/>
          </p:cNvSpPr>
          <p:nvPr/>
        </p:nvSpPr>
        <p:spPr>
          <a:xfrm>
            <a:off x="2885789" y="6247193"/>
            <a:ext cx="5122137" cy="306245"/>
          </a:xfrm>
          <a:prstGeom prst="rect">
            <a:avLst/>
          </a:prstGeom>
        </p:spPr>
        <p:txBody>
          <a:bodyPr/>
          <a:lst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endParaRPr lang="en-GB" sz="1600" b="1" spc="-30" dirty="0">
              <a:solidFill>
                <a:srgbClr val="26003B">
                  <a:lumMod val="90000"/>
                  <a:lumOff val="10000"/>
                </a:srgbClr>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2573432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0CD820-B697-C9C8-F62B-14E21722F68E}"/>
              </a:ext>
            </a:extLst>
          </p:cNvPr>
          <p:cNvPicPr>
            <a:picLocks noChangeAspect="1"/>
          </p:cNvPicPr>
          <p:nvPr/>
        </p:nvPicPr>
        <p:blipFill>
          <a:blip r:embed="rId2"/>
          <a:stretch>
            <a:fillRect/>
          </a:stretch>
        </p:blipFill>
        <p:spPr>
          <a:xfrm>
            <a:off x="1109609" y="2281237"/>
            <a:ext cx="9010436" cy="3657226"/>
          </a:xfrm>
          <a:prstGeom prst="rect">
            <a:avLst/>
          </a:prstGeom>
        </p:spPr>
      </p:pic>
    </p:spTree>
    <p:extLst>
      <p:ext uri="{BB962C8B-B14F-4D97-AF65-F5344CB8AC3E}">
        <p14:creationId xmlns:p14="http://schemas.microsoft.com/office/powerpoint/2010/main" val="7706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1C6A4-0470-ADE0-6E67-6D3841509FC3}"/>
              </a:ext>
            </a:extLst>
          </p:cNvPr>
          <p:cNvPicPr>
            <a:picLocks noChangeAspect="1"/>
          </p:cNvPicPr>
          <p:nvPr/>
        </p:nvPicPr>
        <p:blipFill>
          <a:blip r:embed="rId2"/>
          <a:stretch>
            <a:fillRect/>
          </a:stretch>
        </p:blipFill>
        <p:spPr>
          <a:xfrm>
            <a:off x="4691062" y="2028825"/>
            <a:ext cx="3887859" cy="3529494"/>
          </a:xfrm>
          <a:prstGeom prst="rect">
            <a:avLst/>
          </a:prstGeom>
        </p:spPr>
      </p:pic>
    </p:spTree>
    <p:extLst>
      <p:ext uri="{BB962C8B-B14F-4D97-AF65-F5344CB8AC3E}">
        <p14:creationId xmlns:p14="http://schemas.microsoft.com/office/powerpoint/2010/main" val="2850528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89062"/>
            <a:ext cx="6678202" cy="4895814"/>
          </a:xfrm>
        </p:spPr>
        <p:txBody>
          <a:bodyPr/>
          <a:lstStyle/>
          <a:p>
            <a:r>
              <a:rPr lang="en-US" sz="1600" dirty="0"/>
              <a:t>Literature provides evidence that culturally competent healthcare services are offered to people classified as heterosexuals; however, the same cannot be said for those who are classified as lesbian, gay, bisexual, transgender, queer, and intersex (LGBTQI+). </a:t>
            </a:r>
          </a:p>
          <a:p>
            <a:pPr marL="0" indent="0">
              <a:buNone/>
            </a:pPr>
            <a:endParaRPr lang="en-US" sz="1600" dirty="0"/>
          </a:p>
          <a:p>
            <a:r>
              <a:rPr lang="en-US" sz="1600" dirty="0"/>
              <a:t>This phenomenon seems applicable in South Africa and other countries like Russia, Canada, Italy, and India. Various studies have been conducted on LGBTQI+ individuals. However, there appear to be minimal studies on culturally competent caring practices, especially within a Primary healthcare setting.</a:t>
            </a:r>
          </a:p>
          <a:p>
            <a:pPr marL="0" indent="0">
              <a:buNone/>
            </a:pPr>
            <a:endParaRPr lang="en-US" sz="1600" dirty="0"/>
          </a:p>
          <a:p>
            <a:r>
              <a:rPr lang="en-US" sz="1600" dirty="0"/>
              <a:t> Creating and sustaining culturally competent systems of caring will diminish barriers and empower healthcare practitioners on LGBTQI+ individual health disparities to promote quality of health amongst LGBTQI+ people.</a:t>
            </a:r>
            <a:endParaRPr lang="en-GB" sz="1600" dirty="0"/>
          </a:p>
        </p:txBody>
      </p:sp>
      <p:sp>
        <p:nvSpPr>
          <p:cNvPr id="3" name="Title 2"/>
          <p:cNvSpPr>
            <a:spLocks noGrp="1"/>
          </p:cNvSpPr>
          <p:nvPr>
            <p:ph type="title"/>
          </p:nvPr>
        </p:nvSpPr>
        <p:spPr>
          <a:xfrm>
            <a:off x="226032" y="195750"/>
            <a:ext cx="11594494" cy="720000"/>
          </a:xfrm>
        </p:spPr>
        <p:txBody>
          <a:bodyPr/>
          <a:lstStyle/>
          <a:p>
            <a:pPr algn="just"/>
            <a:r>
              <a:rPr lang="en-GB" dirty="0"/>
              <a:t>BACKGROUND</a:t>
            </a:r>
          </a:p>
        </p:txBody>
      </p:sp>
      <p:sp>
        <p:nvSpPr>
          <p:cNvPr id="8" name="Text Placeholder 7"/>
          <p:cNvSpPr>
            <a:spLocks noGrp="1"/>
          </p:cNvSpPr>
          <p:nvPr>
            <p:ph type="body" sz="quarter" idx="10"/>
          </p:nvPr>
        </p:nvSpPr>
        <p:spPr>
          <a:xfrm>
            <a:off x="1273994" y="6251825"/>
            <a:ext cx="9349483" cy="444612"/>
          </a:xfrm>
        </p:spPr>
        <p:txBody>
          <a:bodyPr/>
          <a:lstStyle/>
          <a:p>
            <a:pPr algn="just"/>
            <a:r>
              <a:rPr lang="en-GB" sz="1600" b="1" dirty="0">
                <a:solidFill>
                  <a:schemeClr val="tx1"/>
                </a:solidFill>
              </a:rPr>
              <a:t>#JoburgResearch 2024: Enhancing PHC service delivery outcomes through research. </a:t>
            </a:r>
          </a:p>
        </p:txBody>
      </p:sp>
      <p:pic>
        <p:nvPicPr>
          <p:cNvPr id="7" name="Picture Placeholder 6">
            <a:extLst>
              <a:ext uri="{FF2B5EF4-FFF2-40B4-BE49-F238E27FC236}">
                <a16:creationId xmlns:a16="http://schemas.microsoft.com/office/drawing/2014/main" id="{6E7C0915-A8BA-D62B-FCF6-7C85E374912D}"/>
              </a:ext>
            </a:extLst>
          </p:cNvPr>
          <p:cNvPicPr>
            <a:picLocks noGrp="1" noChangeAspect="1"/>
          </p:cNvPicPr>
          <p:nvPr>
            <p:ph type="pic" sz="quarter" idx="12"/>
          </p:nvPr>
        </p:nvPicPr>
        <p:blipFill>
          <a:blip r:embed="rId2"/>
          <a:srcRect l="18825" r="18825"/>
          <a:stretch>
            <a:fillRect/>
          </a:stretch>
        </p:blipFill>
        <p:spPr>
          <a:xfrm>
            <a:off x="6678202" y="606175"/>
            <a:ext cx="5142323" cy="5378700"/>
          </a:xfrm>
          <a:prstGeom prst="rect">
            <a:avLst/>
          </a:prstGeom>
        </p:spPr>
      </p:pic>
    </p:spTree>
    <p:extLst>
      <p:ext uri="{BB962C8B-B14F-4D97-AF65-F5344CB8AC3E}">
        <p14:creationId xmlns:p14="http://schemas.microsoft.com/office/powerpoint/2010/main" val="86890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300" y="195749"/>
            <a:ext cx="11452225" cy="441249"/>
          </a:xfrm>
        </p:spPr>
        <p:txBody>
          <a:bodyPr/>
          <a:lstStyle/>
          <a:p>
            <a:r>
              <a:rPr lang="en-ZA" dirty="0"/>
              <a:t>KEY CONCEPTS </a:t>
            </a:r>
          </a:p>
        </p:txBody>
      </p:sp>
      <p:sp>
        <p:nvSpPr>
          <p:cNvPr id="4" name="Text Placeholder 3"/>
          <p:cNvSpPr>
            <a:spLocks noGrp="1"/>
          </p:cNvSpPr>
          <p:nvPr>
            <p:ph type="body" sz="quarter" idx="10"/>
          </p:nvPr>
        </p:nvSpPr>
        <p:spPr>
          <a:xfrm>
            <a:off x="1654139" y="6411073"/>
            <a:ext cx="7704449" cy="251177"/>
          </a:xfrm>
        </p:spPr>
        <p:txBody>
          <a:bodyPr/>
          <a:lstStyle/>
          <a:p>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US" sz="1600" b="1" dirty="0"/>
          </a:p>
        </p:txBody>
      </p:sp>
      <p:sp>
        <p:nvSpPr>
          <p:cNvPr id="5" name="Rectangle 4"/>
          <p:cNvSpPr/>
          <p:nvPr/>
        </p:nvSpPr>
        <p:spPr bwMode="gray">
          <a:xfrm>
            <a:off x="368300" y="1068512"/>
            <a:ext cx="5449024" cy="4335695"/>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6" name="Rectangle 5"/>
          <p:cNvSpPr/>
          <p:nvPr/>
        </p:nvSpPr>
        <p:spPr>
          <a:xfrm>
            <a:off x="368301" y="1268413"/>
            <a:ext cx="806251" cy="7369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kern="0" dirty="0">
                <a:solidFill>
                  <a:schemeClr val="bg1"/>
                </a:solidFill>
                <a:latin typeface="Arial" pitchFamily="34" charset="0"/>
                <a:cs typeface="Arial" pitchFamily="34" charset="0"/>
              </a:rPr>
              <a:t>1</a:t>
            </a:r>
            <a:endParaRPr lang="en-ZA" sz="4000" dirty="0"/>
          </a:p>
        </p:txBody>
      </p:sp>
      <p:sp>
        <p:nvSpPr>
          <p:cNvPr id="86" name="TextBox 85"/>
          <p:cNvSpPr txBox="1"/>
          <p:nvPr/>
        </p:nvSpPr>
        <p:spPr bwMode="gray">
          <a:xfrm>
            <a:off x="482885" y="2231688"/>
            <a:ext cx="4995221" cy="1864806"/>
          </a:xfrm>
          <a:prstGeom prst="rect">
            <a:avLst/>
          </a:prstGeom>
          <a:noFill/>
        </p:spPr>
        <p:txBody>
          <a:bodyPr wrap="square" lIns="0" tIns="0" rIns="0" bIns="0" rtlCol="0">
            <a:spAutoFit/>
          </a:bodyPr>
          <a:lstStyle/>
          <a:p>
            <a:pPr lvl="0" algn="just">
              <a:lnSpc>
                <a:spcPct val="105000"/>
              </a:lnSpc>
              <a:spcBef>
                <a:spcPts val="300"/>
              </a:spcBef>
              <a:defRPr/>
            </a:pPr>
            <a:r>
              <a:rPr lang="en-US" sz="2000" dirty="0"/>
              <a:t>The ability of an individual to provide healthcare services, that accommodate the patient’s sociocultural and linguistic needs to reduce health disparities (Smith, Purcell, &amp; Charles, 2022:1-7)</a:t>
            </a:r>
            <a:endParaRPr lang="en-US" sz="2000" kern="0" dirty="0"/>
          </a:p>
          <a:p>
            <a:pPr lvl="0">
              <a:lnSpc>
                <a:spcPct val="105000"/>
              </a:lnSpc>
              <a:spcBef>
                <a:spcPts val="300"/>
              </a:spcBef>
              <a:defRPr/>
            </a:pPr>
            <a:endParaRPr lang="en-GB" sz="1400" kern="0" dirty="0"/>
          </a:p>
        </p:txBody>
      </p:sp>
      <p:sp>
        <p:nvSpPr>
          <p:cNvPr id="72" name="TextBox 71"/>
          <p:cNvSpPr txBox="1"/>
          <p:nvPr/>
        </p:nvSpPr>
        <p:spPr bwMode="gray">
          <a:xfrm>
            <a:off x="1429504" y="1667232"/>
            <a:ext cx="3760422"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lang="en-GB" sz="2400" kern="0" dirty="0">
                <a:latin typeface="Arial" pitchFamily="34" charset="0"/>
                <a:cs typeface="Arial" pitchFamily="34" charset="0"/>
              </a:rPr>
              <a:t>Culturally competence </a:t>
            </a:r>
            <a:endParaRPr kumimoji="0" lang="en-GB" sz="2400" b="0" i="0" u="none" strike="noStrike" kern="0" cap="none" spc="0" normalizeH="0" baseline="0" noProof="0" dirty="0">
              <a:ln>
                <a:noFill/>
              </a:ln>
              <a:effectLst/>
              <a:uLnTx/>
              <a:uFillTx/>
              <a:latin typeface="Arial" pitchFamily="34" charset="0"/>
              <a:cs typeface="Arial" pitchFamily="34" charset="0"/>
            </a:endParaRPr>
          </a:p>
        </p:txBody>
      </p:sp>
      <p:sp>
        <p:nvSpPr>
          <p:cNvPr id="30" name="Rectangle 29"/>
          <p:cNvSpPr/>
          <p:nvPr/>
        </p:nvSpPr>
        <p:spPr bwMode="gray">
          <a:xfrm>
            <a:off x="6249513" y="1068512"/>
            <a:ext cx="5298640" cy="4335694"/>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 name="Rectangle 30"/>
          <p:cNvSpPr/>
          <p:nvPr/>
        </p:nvSpPr>
        <p:spPr>
          <a:xfrm>
            <a:off x="6268123" y="1268413"/>
            <a:ext cx="806251" cy="736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kern="0" dirty="0">
                <a:solidFill>
                  <a:schemeClr val="bg1"/>
                </a:solidFill>
                <a:latin typeface="Arial" pitchFamily="34" charset="0"/>
                <a:cs typeface="Arial" pitchFamily="34" charset="0"/>
              </a:rPr>
              <a:t>2</a:t>
            </a:r>
            <a:endParaRPr lang="en-ZA" sz="4000" dirty="0"/>
          </a:p>
        </p:txBody>
      </p:sp>
      <p:sp>
        <p:nvSpPr>
          <p:cNvPr id="32" name="TextBox 31"/>
          <p:cNvSpPr txBox="1"/>
          <p:nvPr/>
        </p:nvSpPr>
        <p:spPr bwMode="gray">
          <a:xfrm>
            <a:off x="6556027" y="2231688"/>
            <a:ext cx="4815316" cy="2786212"/>
          </a:xfrm>
          <a:prstGeom prst="rect">
            <a:avLst/>
          </a:prstGeom>
          <a:noFill/>
        </p:spPr>
        <p:txBody>
          <a:bodyPr wrap="square" lIns="0" tIns="0" rIns="0" bIns="0" rtlCol="0">
            <a:spAutoFit/>
          </a:bodyPr>
          <a:lstStyle>
            <a:defPPr>
              <a:defRPr lang="en-US"/>
            </a:defPPr>
            <a:lvl1pPr lvl="0">
              <a:lnSpc>
                <a:spcPct val="105000"/>
              </a:lnSpc>
              <a:spcBef>
                <a:spcPts val="300"/>
              </a:spcBef>
              <a:defRPr sz="1400" kern="0"/>
            </a:lvl1pPr>
          </a:lstStyle>
          <a:p>
            <a:pPr algn="just">
              <a:lnSpc>
                <a:spcPct val="120000"/>
              </a:lnSpc>
            </a:pPr>
            <a:r>
              <a:rPr lang="en-US" sz="2000" dirty="0">
                <a:ea typeface="Open Sans" panose="020B0606030504020204" pitchFamily="34" charset="0"/>
                <a:cs typeface="Open Sans" panose="020B0606030504020204" pitchFamily="34" charset="0"/>
              </a:rPr>
              <a:t>Culturally competence is recognized as an imperative aspect of effective and equitable service delivery to reduce health disparities and promote the improvement of access to quality services,(</a:t>
            </a:r>
            <a:r>
              <a:rPr lang="en-US" sz="2000" dirty="0"/>
              <a:t>Lau,  &amp;  Rodgers, 2021:123-128).</a:t>
            </a:r>
            <a:endParaRPr lang="en-US" sz="2000" dirty="0">
              <a:ea typeface="Open Sans" panose="020B0606030504020204" pitchFamily="34" charset="0"/>
              <a:cs typeface="Open Sans" panose="020B0606030504020204" pitchFamily="34" charset="0"/>
            </a:endParaRPr>
          </a:p>
          <a:p>
            <a:pPr>
              <a:lnSpc>
                <a:spcPct val="120000"/>
              </a:lnSpc>
            </a:pPr>
            <a:endParaRPr lang="en-US" dirty="0">
              <a:ea typeface="Open Sans" panose="020B0606030504020204" pitchFamily="34" charset="0"/>
              <a:cs typeface="Open Sans" panose="020B0606030504020204" pitchFamily="34" charset="0"/>
            </a:endParaRPr>
          </a:p>
          <a:p>
            <a:pPr>
              <a:lnSpc>
                <a:spcPct val="120000"/>
              </a:lnSpc>
            </a:pPr>
            <a:endParaRPr lang="en-US" dirty="0">
              <a:ea typeface="Open Sans" panose="020B0606030504020204" pitchFamily="34" charset="0"/>
              <a:cs typeface="Open Sans" panose="020B0606030504020204" pitchFamily="34" charset="0"/>
            </a:endParaRPr>
          </a:p>
        </p:txBody>
      </p:sp>
      <p:sp>
        <p:nvSpPr>
          <p:cNvPr id="33" name="TextBox 32"/>
          <p:cNvSpPr txBox="1"/>
          <p:nvPr/>
        </p:nvSpPr>
        <p:spPr bwMode="gray">
          <a:xfrm>
            <a:off x="7244828" y="1706356"/>
            <a:ext cx="3760422"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GB" sz="2400" b="0" i="0" u="none" strike="noStrike" kern="0" cap="none" spc="0" normalizeH="0" baseline="0" noProof="0" dirty="0">
                <a:ln>
                  <a:noFill/>
                </a:ln>
                <a:effectLst/>
                <a:uLnTx/>
                <a:uFillTx/>
                <a:latin typeface="Arial" pitchFamily="34" charset="0"/>
                <a:cs typeface="Arial" pitchFamily="34" charset="0"/>
              </a:rPr>
              <a:t>Culturally competence </a:t>
            </a:r>
          </a:p>
        </p:txBody>
      </p:sp>
    </p:spTree>
    <p:extLst>
      <p:ext uri="{BB962C8B-B14F-4D97-AF65-F5344CB8AC3E}">
        <p14:creationId xmlns:p14="http://schemas.microsoft.com/office/powerpoint/2010/main" val="149651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300" y="195749"/>
            <a:ext cx="11452225" cy="846385"/>
          </a:xfrm>
        </p:spPr>
        <p:txBody>
          <a:bodyPr/>
          <a:lstStyle/>
          <a:p>
            <a:pPr algn="ctr"/>
            <a:r>
              <a:rPr lang="en-ZA" dirty="0"/>
              <a:t>RESEARCH AIM</a:t>
            </a:r>
          </a:p>
        </p:txBody>
      </p:sp>
      <p:sp>
        <p:nvSpPr>
          <p:cNvPr id="4" name="Text Placeholder 3"/>
          <p:cNvSpPr>
            <a:spLocks noGrp="1"/>
          </p:cNvSpPr>
          <p:nvPr>
            <p:ph type="body" sz="quarter" idx="10"/>
          </p:nvPr>
        </p:nvSpPr>
        <p:spPr>
          <a:xfrm>
            <a:off x="1355515" y="6002498"/>
            <a:ext cx="8990289" cy="994203"/>
          </a:xfrm>
        </p:spPr>
        <p:txBody>
          <a:bodyPr/>
          <a:lstStyle/>
          <a:p>
            <a:pPr algn="ctr"/>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GB" dirty="0"/>
          </a:p>
        </p:txBody>
      </p:sp>
      <p:sp>
        <p:nvSpPr>
          <p:cNvPr id="5" name="Rectangle 4"/>
          <p:cNvSpPr/>
          <p:nvPr/>
        </p:nvSpPr>
        <p:spPr bwMode="gray">
          <a:xfrm>
            <a:off x="185592" y="2116476"/>
            <a:ext cx="11452225" cy="2736116"/>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rgbClr val="3C3C3C"/>
              </a:solidFill>
              <a:effectLst/>
              <a:uLnTx/>
              <a:uFillTx/>
              <a:latin typeface="Arial" pitchFamily="34" charset="0"/>
              <a:ea typeface="+mn-ea"/>
              <a:cs typeface="Arial" pitchFamily="34" charset="0"/>
            </a:endParaRPr>
          </a:p>
        </p:txBody>
      </p:sp>
      <p:sp>
        <p:nvSpPr>
          <p:cNvPr id="6" name="Rectangle 5"/>
          <p:cNvSpPr/>
          <p:nvPr/>
        </p:nvSpPr>
        <p:spPr>
          <a:xfrm>
            <a:off x="368301" y="1268413"/>
            <a:ext cx="806251" cy="7369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1</a:t>
            </a:r>
            <a:endParaRPr kumimoji="0" lang="en-ZA"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86" name="TextBox 85"/>
          <p:cNvSpPr txBox="1"/>
          <p:nvPr/>
        </p:nvSpPr>
        <p:spPr bwMode="gray">
          <a:xfrm>
            <a:off x="368301" y="2231688"/>
            <a:ext cx="10964718" cy="2254335"/>
          </a:xfrm>
          <a:prstGeom prst="rect">
            <a:avLst/>
          </a:prstGeom>
          <a:noFill/>
        </p:spPr>
        <p:txBody>
          <a:bodyPr wrap="square" lIns="0" tIns="0" rIns="0" bIns="0" rtlCol="0">
            <a:spAutoFit/>
          </a:bodyPr>
          <a:lstStyle/>
          <a:p>
            <a:pPr marL="0" marR="0" algn="just">
              <a:lnSpc>
                <a:spcPct val="115000"/>
              </a:lnSpc>
              <a:spcBef>
                <a:spcPts val="0"/>
              </a:spcBef>
              <a:spcAft>
                <a:spcPts val="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research aims to understand  LGBTQI + patients’ experiences of culturally competent care when accessing Primary Healthcare Facilities in Gauteng South Africa, to develop, validate, and implement strategies to enable PHC professional nurses to facilitate effective culturally competent care for LGBTQI+ patients.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Box 71"/>
          <p:cNvSpPr txBox="1"/>
          <p:nvPr/>
        </p:nvSpPr>
        <p:spPr bwMode="gray">
          <a:xfrm>
            <a:off x="1246909" y="1291669"/>
            <a:ext cx="3858519" cy="369332"/>
          </a:xfrm>
          <a:prstGeom prst="rect">
            <a:avLst/>
          </a:prstGeom>
          <a:noFill/>
        </p:spPr>
        <p:txBody>
          <a:bodyPr wrap="square" lIns="0" tIns="0" rIns="0" bIns="0" rtlCol="0">
            <a:spAutoFit/>
          </a:bodyPr>
          <a:lstStyle/>
          <a:p>
            <a:pPr lvl="0">
              <a:spcBef>
                <a:spcPts val="300"/>
              </a:spcBef>
              <a:defRPr/>
            </a:pPr>
            <a:r>
              <a:rPr lang="en-GB" sz="2400" b="1" kern="0" dirty="0">
                <a:solidFill>
                  <a:srgbClr val="3C3C3C"/>
                </a:solidFill>
                <a:latin typeface="Arial" pitchFamily="34" charset="0"/>
                <a:cs typeface="Arial" pitchFamily="34" charset="0"/>
              </a:rPr>
              <a:t>AIM</a:t>
            </a:r>
          </a:p>
        </p:txBody>
      </p:sp>
      <p:sp>
        <p:nvSpPr>
          <p:cNvPr id="38" name="TextBox 37"/>
          <p:cNvSpPr txBox="1"/>
          <p:nvPr/>
        </p:nvSpPr>
        <p:spPr bwMode="gray">
          <a:xfrm>
            <a:off x="1246909" y="3748163"/>
            <a:ext cx="1008610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GB" sz="2400" kern="0" dirty="0">
                <a:solidFill>
                  <a:srgbClr val="3C3C3C"/>
                </a:solidFill>
                <a:latin typeface="Arial" pitchFamily="34" charset="0"/>
                <a:cs typeface="Arial" pitchFamily="34" charset="0"/>
              </a:rPr>
              <a:t> </a:t>
            </a:r>
            <a:r>
              <a:rPr lang="en-GB" sz="2400" b="1" kern="0" dirty="0">
                <a:solidFill>
                  <a:srgbClr val="3C3C3C"/>
                </a:solidFill>
                <a:latin typeface="Arial" pitchFamily="34" charset="0"/>
                <a:cs typeface="Arial" pitchFamily="34" charset="0"/>
              </a:rPr>
              <a:t> </a:t>
            </a:r>
            <a:endParaRPr kumimoji="0" lang="en-GB" sz="2400" b="1" i="0" u="none" strike="noStrike" kern="0" cap="none" spc="0" normalizeH="0" baseline="0" noProof="0" dirty="0">
              <a:ln>
                <a:noFill/>
              </a:ln>
              <a:solidFill>
                <a:srgbClr val="3C3C3C"/>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42654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45CA-68E2-7777-627D-74104F8A4858}"/>
              </a:ext>
            </a:extLst>
          </p:cNvPr>
          <p:cNvSpPr>
            <a:spLocks noGrp="1"/>
          </p:cNvSpPr>
          <p:nvPr>
            <p:ph type="title"/>
          </p:nvPr>
        </p:nvSpPr>
        <p:spPr/>
        <p:txBody>
          <a:bodyPr/>
          <a:lstStyle/>
          <a:p>
            <a:r>
              <a:rPr lang="en-US" dirty="0"/>
              <a:t>PROBLEM STATEMENT </a:t>
            </a:r>
          </a:p>
        </p:txBody>
      </p:sp>
      <p:sp>
        <p:nvSpPr>
          <p:cNvPr id="3" name="Text Placeholder 2">
            <a:extLst>
              <a:ext uri="{FF2B5EF4-FFF2-40B4-BE49-F238E27FC236}">
                <a16:creationId xmlns:a16="http://schemas.microsoft.com/office/drawing/2014/main" id="{5D22E4EB-022C-8765-CE95-36721275515F}"/>
              </a:ext>
            </a:extLst>
          </p:cNvPr>
          <p:cNvSpPr>
            <a:spLocks noGrp="1"/>
          </p:cNvSpPr>
          <p:nvPr>
            <p:ph type="body" sz="quarter" idx="10"/>
          </p:nvPr>
        </p:nvSpPr>
        <p:spPr>
          <a:xfrm>
            <a:off x="2702103" y="6361114"/>
            <a:ext cx="6625662" cy="790808"/>
          </a:xfrm>
        </p:spPr>
        <p:txBody>
          <a:bodyPr/>
          <a:lstStyle/>
          <a:p>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GB" sz="1600" b="1" dirty="0">
              <a:solidFill>
                <a:schemeClr val="tx1"/>
              </a:solidFill>
            </a:endParaRPr>
          </a:p>
          <a:p>
            <a:endParaRPr lang="en-US" sz="1600" b="1" dirty="0"/>
          </a:p>
          <a:p>
            <a:endParaRPr lang="en-US" dirty="0"/>
          </a:p>
        </p:txBody>
      </p:sp>
      <p:sp>
        <p:nvSpPr>
          <p:cNvPr id="5" name="TextBox 4">
            <a:extLst>
              <a:ext uri="{FF2B5EF4-FFF2-40B4-BE49-F238E27FC236}">
                <a16:creationId xmlns:a16="http://schemas.microsoft.com/office/drawing/2014/main" id="{E87F0C35-708A-A5B7-E62D-C47E93783C27}"/>
              </a:ext>
            </a:extLst>
          </p:cNvPr>
          <p:cNvSpPr txBox="1"/>
          <p:nvPr/>
        </p:nvSpPr>
        <p:spPr>
          <a:xfrm>
            <a:off x="636998" y="1944519"/>
            <a:ext cx="11137657" cy="441659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2000" dirty="0">
                <a:effectLst/>
                <a:ea typeface="Calibri" panose="020F0502020204030204" pitchFamily="34" charset="0"/>
              </a:rPr>
              <a:t>On a personal and professional level, has the researcher been asked by individual members of the LGBTQI+ community if he </a:t>
            </a:r>
            <a:r>
              <a:rPr lang="en-US" sz="2000" dirty="0">
                <a:effectLst/>
                <a:ea typeface="Calibri" panose="020F0502020204030204" pitchFamily="34" charset="0"/>
              </a:rPr>
              <a:t>knows a private medical practitioner in Gauteng who provides healthcare interventions?</a:t>
            </a:r>
            <a:r>
              <a:rPr lang="en-GB" sz="2000" dirty="0">
                <a:ea typeface="Calibri" panose="020F0502020204030204" pitchFamily="34" charset="0"/>
              </a:rPr>
              <a:t> </a:t>
            </a:r>
            <a:endParaRPr lang="en-GB" sz="2000" dirty="0">
              <a:effectLst/>
              <a:ea typeface="Calibri" panose="020F0502020204030204" pitchFamily="34" charset="0"/>
            </a:endParaRPr>
          </a:p>
          <a:p>
            <a:pPr marL="285750" indent="-285750">
              <a:buFont typeface="Arial" panose="020B0604020202020204" pitchFamily="34" charset="0"/>
              <a:buChar char="•"/>
            </a:pPr>
            <a:endParaRPr lang="en-GB" sz="2000" dirty="0"/>
          </a:p>
          <a:p>
            <a:pPr marL="285750" indent="-285750">
              <a:lnSpc>
                <a:spcPct val="150000"/>
              </a:lnSpc>
              <a:buFont typeface="Arial" panose="020B0604020202020204" pitchFamily="34" charset="0"/>
              <a:buChar char="•"/>
            </a:pPr>
            <a:r>
              <a:rPr lang="en-GB" sz="2000" dirty="0">
                <a:effectLst/>
                <a:ea typeface="Calibri" panose="020F0502020204030204" pitchFamily="34" charset="0"/>
              </a:rPr>
              <a:t>In support of this view</a:t>
            </a:r>
            <a:r>
              <a:rPr lang="en-US" sz="2000" dirty="0">
                <a:effectLst/>
                <a:ea typeface="Calibri" panose="020F0502020204030204" pitchFamily="34" charset="0"/>
              </a:rPr>
              <a:t>, Damaskos, Amaya, Gordon, and Walters (2018:34-36) concur that LGBTQI+ people mistrust and fear the healthcare system, which can only improve if nurses practice</a:t>
            </a:r>
            <a:r>
              <a:rPr lang="en-GB" sz="2000" dirty="0">
                <a:effectLst/>
                <a:ea typeface="Calibri" panose="020F0502020204030204" pitchFamily="34" charset="0"/>
              </a:rPr>
              <a:t> culturally sensitive care and treat the individual, irrespective of their sexual orientation. </a:t>
            </a:r>
            <a:endParaRPr lang="en-GB" sz="2000" dirty="0"/>
          </a:p>
          <a:p>
            <a:pPr>
              <a:lnSpc>
                <a:spcPct val="150000"/>
              </a:lnSpc>
            </a:pPr>
            <a:endParaRPr lang="en-GB" dirty="0"/>
          </a:p>
          <a:p>
            <a:endParaRPr lang="en-GB" dirty="0">
              <a:latin typeface="Arial" panose="020B0604020202020204" pitchFamily="34" charset="0"/>
            </a:endParaRPr>
          </a:p>
          <a:p>
            <a:endParaRPr lang="en-GB" dirty="0">
              <a:latin typeface="Arial" panose="020B0604020202020204" pitchFamily="34" charset="0"/>
            </a:endParaRPr>
          </a:p>
          <a:p>
            <a:endParaRPr lang="en-US" dirty="0"/>
          </a:p>
        </p:txBody>
      </p:sp>
      <p:pic>
        <p:nvPicPr>
          <p:cNvPr id="2050" name="Picture 2" descr="Image result for lgbtqi patients not receiving cultural competent care">
            <a:extLst>
              <a:ext uri="{FF2B5EF4-FFF2-40B4-BE49-F238E27FC236}">
                <a16:creationId xmlns:a16="http://schemas.microsoft.com/office/drawing/2014/main" id="{F67C4550-C255-61BB-2B8D-1AD1AE1A3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487" y="0"/>
            <a:ext cx="4457700" cy="200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9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RESEARCH METHODOLOGY </a:t>
            </a:r>
            <a:endParaRPr lang="en-ZA" dirty="0"/>
          </a:p>
        </p:txBody>
      </p:sp>
      <p:sp>
        <p:nvSpPr>
          <p:cNvPr id="5" name="Rectangle 4"/>
          <p:cNvSpPr/>
          <p:nvPr/>
        </p:nvSpPr>
        <p:spPr bwMode="gray">
          <a:xfrm>
            <a:off x="369917" y="1269935"/>
            <a:ext cx="4950228" cy="225347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rgbClr val="3C3C3C"/>
              </a:solidFill>
              <a:effectLst/>
              <a:uLnTx/>
              <a:uFillTx/>
              <a:latin typeface="Arial" pitchFamily="34" charset="0"/>
              <a:ea typeface="+mn-ea"/>
              <a:cs typeface="Arial" pitchFamily="34" charset="0"/>
            </a:endParaRPr>
          </a:p>
        </p:txBody>
      </p:sp>
      <p:sp>
        <p:nvSpPr>
          <p:cNvPr id="6" name="Rectangle 5"/>
          <p:cNvSpPr/>
          <p:nvPr/>
        </p:nvSpPr>
        <p:spPr>
          <a:xfrm>
            <a:off x="368301" y="1268413"/>
            <a:ext cx="806251" cy="7369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a:ln>
                  <a:noFill/>
                </a:ln>
                <a:solidFill>
                  <a:srgbClr val="FFFFFF"/>
                </a:solidFill>
                <a:effectLst/>
                <a:uLnTx/>
                <a:uFillTx/>
                <a:latin typeface="Arial" pitchFamily="34" charset="0"/>
                <a:ea typeface="+mn-ea"/>
                <a:cs typeface="Arial" pitchFamily="34" charset="0"/>
              </a:rPr>
              <a:t>1</a:t>
            </a:r>
            <a:endParaRPr kumimoji="0" lang="en-ZA" sz="4000" b="0" i="0" u="none" strike="noStrike" kern="1200" cap="none" spc="0" normalizeH="0" baseline="0" noProof="0">
              <a:ln>
                <a:noFill/>
              </a:ln>
              <a:solidFill>
                <a:srgbClr val="FFFFFF"/>
              </a:solidFill>
              <a:effectLst/>
              <a:uLnTx/>
              <a:uFillTx/>
              <a:latin typeface="Arial"/>
              <a:ea typeface="+mn-ea"/>
              <a:cs typeface="+mn-cs"/>
            </a:endParaRPr>
          </a:p>
        </p:txBody>
      </p:sp>
      <p:sp>
        <p:nvSpPr>
          <p:cNvPr id="86" name="TextBox 85"/>
          <p:cNvSpPr txBox="1"/>
          <p:nvPr/>
        </p:nvSpPr>
        <p:spPr bwMode="gray">
          <a:xfrm>
            <a:off x="656205" y="2231688"/>
            <a:ext cx="4821901" cy="929357"/>
          </a:xfrm>
          <a:prstGeom prst="rect">
            <a:avLst/>
          </a:prstGeom>
          <a:noFill/>
        </p:spPr>
        <p:txBody>
          <a:bodyPr wrap="square" lIns="0" tIns="0" rIns="0" bIns="0" rtlCol="0">
            <a:spAutoFit/>
          </a:bodyPr>
          <a:lstStyle/>
          <a:p>
            <a:pPr marL="285750" lvl="0" indent="-285750">
              <a:lnSpc>
                <a:spcPct val="105000"/>
              </a:lnSpc>
              <a:spcBef>
                <a:spcPts val="300"/>
              </a:spcBef>
              <a:buFont typeface="Arial" panose="020B0604020202020204" pitchFamily="34" charset="0"/>
              <a:buChar char="•"/>
              <a:defRPr/>
            </a:pPr>
            <a:r>
              <a:rPr lang="en-GB" kern="0" dirty="0">
                <a:solidFill>
                  <a:srgbClr val="3C3C3C"/>
                </a:solidFill>
              </a:rPr>
              <a:t>Phenomenology </a:t>
            </a:r>
          </a:p>
          <a:p>
            <a:pPr marL="285750" lvl="0" indent="-285750">
              <a:lnSpc>
                <a:spcPct val="105000"/>
              </a:lnSpc>
              <a:spcBef>
                <a:spcPts val="300"/>
              </a:spcBef>
              <a:buFont typeface="Arial" panose="020B0604020202020204" pitchFamily="34" charset="0"/>
              <a:buChar char="•"/>
              <a:defRPr/>
            </a:pPr>
            <a:r>
              <a:rPr lang="en-GB" kern="0" dirty="0">
                <a:solidFill>
                  <a:srgbClr val="3C3C3C"/>
                </a:solidFill>
              </a:rPr>
              <a:t>Descriptive </a:t>
            </a:r>
          </a:p>
          <a:p>
            <a:pPr marL="285750" lvl="0" indent="-285750">
              <a:lnSpc>
                <a:spcPct val="105000"/>
              </a:lnSpc>
              <a:spcBef>
                <a:spcPts val="300"/>
              </a:spcBef>
              <a:buFont typeface="Arial" panose="020B0604020202020204" pitchFamily="34" charset="0"/>
              <a:buChar char="•"/>
              <a:defRPr/>
            </a:pPr>
            <a:r>
              <a:rPr lang="en-GB" kern="0" dirty="0">
                <a:solidFill>
                  <a:srgbClr val="3C3C3C"/>
                </a:solidFill>
              </a:rPr>
              <a:t>Explorative </a:t>
            </a:r>
          </a:p>
        </p:txBody>
      </p:sp>
      <p:sp>
        <p:nvSpPr>
          <p:cNvPr id="72" name="TextBox 71"/>
          <p:cNvSpPr txBox="1"/>
          <p:nvPr/>
        </p:nvSpPr>
        <p:spPr bwMode="gray">
          <a:xfrm>
            <a:off x="1246909" y="1291669"/>
            <a:ext cx="3858519" cy="369332"/>
          </a:xfrm>
          <a:prstGeom prst="rect">
            <a:avLst/>
          </a:prstGeom>
          <a:noFill/>
        </p:spPr>
        <p:txBody>
          <a:bodyPr wrap="square" lIns="0" tIns="0" rIns="0" bIns="0" rtlCol="0">
            <a:spAutoFit/>
          </a:bodyPr>
          <a:lstStyle/>
          <a:p>
            <a:pPr lvl="0" algn="ctr">
              <a:defRPr/>
            </a:pPr>
            <a:r>
              <a:rPr lang="en-US" sz="2400" b="1" dirty="0">
                <a:ea typeface="Open Sans" panose="020B0606030504020204" pitchFamily="34" charset="0"/>
                <a:cs typeface="Open Sans" panose="020B0606030504020204" pitchFamily="34" charset="0"/>
              </a:rPr>
              <a:t>QUALITATIVE RESEARCH  </a:t>
            </a:r>
            <a:endParaRPr lang="en-ZA" sz="2400" b="1" dirty="0">
              <a:ea typeface="Open Sans" panose="020B0606030504020204" pitchFamily="34" charset="0"/>
              <a:cs typeface="Open Sans" panose="020B0606030504020204" pitchFamily="34" charset="0"/>
            </a:endParaRPr>
          </a:p>
        </p:txBody>
      </p:sp>
      <p:sp>
        <p:nvSpPr>
          <p:cNvPr id="30" name="Rectangle 29"/>
          <p:cNvSpPr/>
          <p:nvPr/>
        </p:nvSpPr>
        <p:spPr bwMode="gray">
          <a:xfrm>
            <a:off x="5568935" y="1268413"/>
            <a:ext cx="6294820" cy="2254993"/>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rgbClr val="3C3C3C"/>
              </a:solidFill>
              <a:effectLst/>
              <a:uLnTx/>
              <a:uFillTx/>
              <a:latin typeface="Arial" pitchFamily="34" charset="0"/>
              <a:ea typeface="+mn-ea"/>
              <a:cs typeface="Arial" pitchFamily="34" charset="0"/>
            </a:endParaRPr>
          </a:p>
        </p:txBody>
      </p:sp>
      <p:sp>
        <p:nvSpPr>
          <p:cNvPr id="31" name="Rectangle 30"/>
          <p:cNvSpPr/>
          <p:nvPr/>
        </p:nvSpPr>
        <p:spPr>
          <a:xfrm>
            <a:off x="5568935" y="1268413"/>
            <a:ext cx="765938" cy="736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2</a:t>
            </a:r>
            <a:endParaRPr kumimoji="0" lang="en-ZA"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p:cNvSpPr txBox="1"/>
          <p:nvPr/>
        </p:nvSpPr>
        <p:spPr bwMode="gray">
          <a:xfrm>
            <a:off x="5606434" y="2097422"/>
            <a:ext cx="6214092" cy="1642629"/>
          </a:xfrm>
          <a:prstGeom prst="rect">
            <a:avLst/>
          </a:prstGeom>
          <a:noFill/>
        </p:spPr>
        <p:txBody>
          <a:bodyPr wrap="square" lIns="0" tIns="0" rIns="0" bIns="0" rtlCol="0">
            <a:spAutoFit/>
          </a:bodyPr>
          <a:lstStyle>
            <a:defPPr>
              <a:defRPr lang="en-US"/>
            </a:defPPr>
            <a:lvl1pPr lvl="0">
              <a:lnSpc>
                <a:spcPct val="105000"/>
              </a:lnSpc>
              <a:spcBef>
                <a:spcPts val="300"/>
              </a:spcBef>
              <a:defRPr sz="1400" kern="0"/>
            </a:lvl1pPr>
          </a:lstStyle>
          <a:p>
            <a:pPr lvl="0" algn="just">
              <a:lnSpc>
                <a:spcPct val="115000"/>
              </a:lnSpc>
            </a:pPr>
            <a:endParaRPr lang="en-US" sz="1800" dirty="0">
              <a:solidFill>
                <a:srgbClr val="3C3C3C"/>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a:effectLst/>
                <a:ea typeface="Calibri" panose="020F0502020204030204" pitchFamily="34" charset="0"/>
              </a:rPr>
              <a:t>LGBTQI+ patients who have used a PHC clinic in Gauteng in the last six months on more than one occasion</a:t>
            </a:r>
            <a:endParaRPr lang="en-US" sz="1800" dirty="0">
              <a:solidFill>
                <a:srgbClr val="3C3C3C"/>
              </a:solidFill>
              <a:ea typeface="Calibri" panose="020F0502020204030204" pitchFamily="34" charset="0"/>
              <a:cs typeface="Times New Roman" panose="02020603050405020304" pitchFamily="18" charset="0"/>
            </a:endParaRPr>
          </a:p>
          <a:p>
            <a:pPr lvl="0" algn="just">
              <a:lnSpc>
                <a:spcPct val="115000"/>
              </a:lnSpc>
            </a:pPr>
            <a:r>
              <a:rPr lang="en-US" sz="1800" dirty="0">
                <a:solidFill>
                  <a:srgbClr val="3C3C3C"/>
                </a:solidFill>
                <a:latin typeface="Arial" panose="020B0604020202020204" pitchFamily="34" charset="0"/>
                <a:ea typeface="Calibri" panose="020F0502020204030204" pitchFamily="34" charset="0"/>
              </a:rPr>
              <a:t> </a:t>
            </a:r>
            <a:endParaRPr lang="en-US" sz="1800" dirty="0">
              <a:solidFill>
                <a:srgbClr val="3C3C3C"/>
              </a:solidFill>
            </a:endParaRPr>
          </a:p>
        </p:txBody>
      </p:sp>
      <p:sp>
        <p:nvSpPr>
          <p:cNvPr id="33" name="TextBox 32"/>
          <p:cNvSpPr txBox="1"/>
          <p:nvPr/>
        </p:nvSpPr>
        <p:spPr bwMode="gray">
          <a:xfrm>
            <a:off x="6425702" y="1352171"/>
            <a:ext cx="5394823"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GB" sz="2400" b="1" kern="0" dirty="0">
                <a:solidFill>
                  <a:srgbClr val="3C3C3C"/>
                </a:solidFill>
                <a:latin typeface="Arial" pitchFamily="34" charset="0"/>
                <a:cs typeface="Arial" pitchFamily="34" charset="0"/>
              </a:rPr>
              <a:t>POPULATION &amp; SAMPLING </a:t>
            </a:r>
            <a:endParaRPr kumimoji="0" lang="en-GB" sz="2400" b="1" i="0" u="none" strike="noStrike" kern="0" cap="none" spc="0" normalizeH="0" baseline="0" noProof="0" dirty="0">
              <a:ln>
                <a:noFill/>
              </a:ln>
              <a:solidFill>
                <a:srgbClr val="3C3C3C"/>
              </a:solidFill>
              <a:effectLst/>
              <a:uLnTx/>
              <a:uFillTx/>
              <a:latin typeface="Arial" pitchFamily="34" charset="0"/>
              <a:cs typeface="Arial" pitchFamily="34" charset="0"/>
            </a:endParaRPr>
          </a:p>
        </p:txBody>
      </p:sp>
      <p:sp>
        <p:nvSpPr>
          <p:cNvPr id="35" name="Rectangle 34"/>
          <p:cNvSpPr/>
          <p:nvPr/>
        </p:nvSpPr>
        <p:spPr bwMode="gray">
          <a:xfrm>
            <a:off x="368300" y="3748164"/>
            <a:ext cx="11505551" cy="2320832"/>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rgbClr val="3C3C3C"/>
              </a:solidFill>
              <a:effectLst/>
              <a:uLnTx/>
              <a:uFillTx/>
              <a:latin typeface="Arial" pitchFamily="34" charset="0"/>
              <a:ea typeface="+mn-ea"/>
              <a:cs typeface="Arial" pitchFamily="34" charset="0"/>
            </a:endParaRPr>
          </a:p>
        </p:txBody>
      </p:sp>
      <p:sp>
        <p:nvSpPr>
          <p:cNvPr id="36" name="Rectangle 35"/>
          <p:cNvSpPr/>
          <p:nvPr/>
        </p:nvSpPr>
        <p:spPr>
          <a:xfrm>
            <a:off x="369917" y="3731723"/>
            <a:ext cx="806251" cy="73699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3</a:t>
            </a:r>
            <a:endParaRPr kumimoji="0" lang="en-ZA"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TextBox 36"/>
          <p:cNvSpPr txBox="1"/>
          <p:nvPr/>
        </p:nvSpPr>
        <p:spPr bwMode="gray">
          <a:xfrm>
            <a:off x="471055" y="4693476"/>
            <a:ext cx="11397672" cy="1347357"/>
          </a:xfrm>
          <a:prstGeom prst="rect">
            <a:avLst/>
          </a:prstGeom>
          <a:noFill/>
        </p:spPr>
        <p:txBody>
          <a:bodyPr wrap="square" lIns="0" tIns="0" rIns="0" bIns="0" rtlCol="0">
            <a:spAutoFit/>
          </a:bodyPr>
          <a:lstStyle>
            <a:defPPr>
              <a:defRPr lang="en-US"/>
            </a:defPPr>
            <a:lvl1pPr lvl="0">
              <a:lnSpc>
                <a:spcPct val="105000"/>
              </a:lnSpc>
              <a:spcBef>
                <a:spcPts val="300"/>
              </a:spcBef>
              <a:defRPr sz="1400" kern="0"/>
            </a:lvl1pPr>
          </a:lstStyle>
          <a:p>
            <a:pPr marL="285750" indent="-285750" algn="just">
              <a:lnSpc>
                <a:spcPct val="120000"/>
              </a:lnSpc>
              <a:buFont typeface="Arial" panose="020B0604020202020204" pitchFamily="34" charset="0"/>
              <a:buChar char="•"/>
            </a:pPr>
            <a:r>
              <a:rPr lang="en-US" sz="1800" dirty="0"/>
              <a:t>Sixteen (16) unstructured individual interviews were conducted from 9/9  provinces. </a:t>
            </a:r>
          </a:p>
          <a:p>
            <a:pPr algn="just">
              <a:lnSpc>
                <a:spcPct val="120000"/>
              </a:lnSpc>
            </a:pPr>
            <a:r>
              <a:rPr lang="en-US" sz="1800" dirty="0"/>
              <a:t>                                           </a:t>
            </a:r>
            <a:r>
              <a:rPr lang="en-US" sz="1800" b="1" u="sng" dirty="0"/>
              <a:t>One Central Question </a:t>
            </a:r>
          </a:p>
          <a:p>
            <a:pPr marL="285750" marR="0" lvl="0" indent="-2857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lang="en-GB" sz="1800" b="1" dirty="0">
                <a:solidFill>
                  <a:srgbClr val="3C3C3C"/>
                </a:solidFill>
                <a:latin typeface="Arial"/>
                <a:ea typeface="Open Sans" panose="020B0606030504020204" pitchFamily="34" charset="0"/>
                <a:cs typeface="Open Sans" panose="020B0606030504020204" pitchFamily="34" charset="0"/>
              </a:rPr>
              <a:t>    </a:t>
            </a:r>
            <a:r>
              <a:rPr lang="en-GB" sz="1800" b="1" dirty="0">
                <a:effectLst/>
                <a:latin typeface="Arial" panose="020B0604020202020204" pitchFamily="34" charset="0"/>
                <a:ea typeface="Calibri" panose="020F0502020204030204" pitchFamily="34" charset="0"/>
              </a:rPr>
              <a:t>What are your experiences with the care you receive when visiting healthcare facilities?</a:t>
            </a:r>
            <a:endParaRPr lang="en-GB" sz="1800" b="1" dirty="0">
              <a:solidFill>
                <a:srgbClr val="3C3C3C"/>
              </a:solidFill>
              <a:latin typeface="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20000"/>
              </a:lnSpc>
              <a:spcBef>
                <a:spcPts val="300"/>
              </a:spcBef>
              <a:spcAft>
                <a:spcPts val="0"/>
              </a:spcAft>
              <a:buClrTx/>
              <a:buSzTx/>
              <a:buFontTx/>
              <a:buNone/>
              <a:tabLst/>
              <a:defRPr/>
            </a:pPr>
            <a:endParaRPr kumimoji="0" lang="en-GB" sz="1400" b="0" i="0" u="none" strike="noStrike" kern="0" cap="none" spc="0" normalizeH="0" baseline="0" noProof="0" dirty="0">
              <a:ln>
                <a:noFill/>
              </a:ln>
              <a:solidFill>
                <a:srgbClr val="3C3C3C"/>
              </a:solidFill>
              <a:effectLst/>
              <a:uLnTx/>
              <a:uFillTx/>
              <a:latin typeface="Arial"/>
              <a:ea typeface="Open Sans" panose="020B0606030504020204" pitchFamily="34" charset="0"/>
              <a:cs typeface="Open Sans" panose="020B0606030504020204" pitchFamily="34" charset="0"/>
            </a:endParaRPr>
          </a:p>
        </p:txBody>
      </p:sp>
      <p:sp>
        <p:nvSpPr>
          <p:cNvPr id="38" name="TextBox 37"/>
          <p:cNvSpPr txBox="1"/>
          <p:nvPr/>
        </p:nvSpPr>
        <p:spPr bwMode="gray">
          <a:xfrm>
            <a:off x="1174552" y="3776556"/>
            <a:ext cx="10573616" cy="777136"/>
          </a:xfrm>
          <a:prstGeom prst="rect">
            <a:avLst/>
          </a:prstGeom>
          <a:noFill/>
        </p:spPr>
        <p:txBody>
          <a:bodyPr wrap="square" lIns="0" tIns="0" rIns="0" bIns="0" rtlCol="0">
            <a:spAutoFit/>
          </a:bodyPr>
          <a:lstStyle/>
          <a:p>
            <a:pPr>
              <a:spcBef>
                <a:spcPts val="300"/>
              </a:spcBef>
              <a:defRPr/>
            </a:pPr>
            <a:r>
              <a:rPr lang="en-GB" sz="2400" b="1" kern="0" noProof="0" dirty="0">
                <a:solidFill>
                  <a:srgbClr val="3C3C3C"/>
                </a:solidFill>
                <a:latin typeface="Arial" pitchFamily="34" charset="0"/>
                <a:cs typeface="Arial" pitchFamily="34" charset="0"/>
              </a:rPr>
              <a:t>DATA COLLECTION: </a:t>
            </a:r>
            <a:r>
              <a:rPr lang="en-GB" sz="1800" dirty="0">
                <a:effectLst/>
                <a:ea typeface="Calibri" panose="020F0502020204030204" pitchFamily="34" charset="0"/>
              </a:rPr>
              <a:t>unstructured individual interviews </a:t>
            </a:r>
            <a:r>
              <a:rPr lang="en-GB" sz="2400" b="1" kern="0" noProof="0" dirty="0">
                <a:solidFill>
                  <a:srgbClr val="3C3C3C"/>
                </a:solidFill>
                <a:cs typeface="Arial" pitchFamily="34" charset="0"/>
              </a:rPr>
              <a:t> </a:t>
            </a:r>
            <a:r>
              <a:rPr lang="en-GB" sz="2400" b="1" dirty="0">
                <a:solidFill>
                  <a:srgbClr val="3C3C3C"/>
                </a:solidFill>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GB" sz="2400" b="1" i="0" u="none" strike="noStrike" kern="0" cap="none" spc="0" normalizeH="0" baseline="0" noProof="0" dirty="0">
              <a:ln>
                <a:noFill/>
              </a:ln>
              <a:solidFill>
                <a:srgbClr val="3C3C3C"/>
              </a:solidFill>
              <a:effectLst/>
              <a:uLnTx/>
              <a:uFillTx/>
              <a:latin typeface="Arial" pitchFamily="34" charset="0"/>
              <a:cs typeface="Arial" pitchFamily="34" charset="0"/>
            </a:endParaRPr>
          </a:p>
        </p:txBody>
      </p:sp>
      <p:sp>
        <p:nvSpPr>
          <p:cNvPr id="7" name="Text Placeholder 6">
            <a:extLst>
              <a:ext uri="{FF2B5EF4-FFF2-40B4-BE49-F238E27FC236}">
                <a16:creationId xmlns:a16="http://schemas.microsoft.com/office/drawing/2014/main" id="{CA039BA5-32CC-562F-2177-653508544196}"/>
              </a:ext>
            </a:extLst>
          </p:cNvPr>
          <p:cNvSpPr>
            <a:spLocks noGrp="1"/>
          </p:cNvSpPr>
          <p:nvPr>
            <p:ph type="body" sz="quarter" idx="10"/>
          </p:nvPr>
        </p:nvSpPr>
        <p:spPr>
          <a:xfrm>
            <a:off x="1910993" y="5953777"/>
            <a:ext cx="7447596" cy="1347357"/>
          </a:xfrm>
        </p:spPr>
        <p:txBody>
          <a:bodyPr/>
          <a:lstStyle/>
          <a:p>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GB" sz="1600" b="1" dirty="0">
              <a:solidFill>
                <a:schemeClr val="tx1"/>
              </a:solidFill>
            </a:endParaRPr>
          </a:p>
          <a:p>
            <a:endParaRPr lang="en-US" dirty="0"/>
          </a:p>
        </p:txBody>
      </p:sp>
    </p:spTree>
    <p:extLst>
      <p:ext uri="{BB962C8B-B14F-4D97-AF65-F5344CB8AC3E}">
        <p14:creationId xmlns:p14="http://schemas.microsoft.com/office/powerpoint/2010/main" val="3381421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DATA ANALYSIS &amp; FINDINGS </a:t>
            </a:r>
            <a:endParaRPr lang="en-ZA" dirty="0"/>
          </a:p>
        </p:txBody>
      </p:sp>
      <p:sp>
        <p:nvSpPr>
          <p:cNvPr id="15" name="Text Placeholder 14"/>
          <p:cNvSpPr>
            <a:spLocks noGrp="1"/>
          </p:cNvSpPr>
          <p:nvPr>
            <p:ph type="body" sz="quarter" idx="10"/>
          </p:nvPr>
        </p:nvSpPr>
        <p:spPr>
          <a:xfrm>
            <a:off x="2670546" y="6195317"/>
            <a:ext cx="6697754" cy="574883"/>
          </a:xfrm>
        </p:spPr>
        <p:txBody>
          <a:bodyPr/>
          <a:lstStyle/>
          <a:p>
            <a:pPr lvl="0" algn="ctr"/>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GB" dirty="0"/>
          </a:p>
        </p:txBody>
      </p:sp>
      <p:grpSp>
        <p:nvGrpSpPr>
          <p:cNvPr id="18" name="Group 17"/>
          <p:cNvGrpSpPr/>
          <p:nvPr/>
        </p:nvGrpSpPr>
        <p:grpSpPr>
          <a:xfrm>
            <a:off x="988291" y="1439553"/>
            <a:ext cx="10621818" cy="4327572"/>
            <a:chOff x="3946384" y="1735395"/>
            <a:chExt cx="6554139" cy="4390479"/>
          </a:xfrm>
        </p:grpSpPr>
        <p:sp>
          <p:nvSpPr>
            <p:cNvPr id="7" name="Oval 6"/>
            <p:cNvSpPr/>
            <p:nvPr/>
          </p:nvSpPr>
          <p:spPr bwMode="auto">
            <a:xfrm>
              <a:off x="4090979" y="2580559"/>
              <a:ext cx="5699315" cy="3432511"/>
            </a:xfrm>
            <a:prstGeom prst="ellipse">
              <a:avLst/>
            </a:prstGeom>
            <a:solidFill>
              <a:schemeClr val="accent5"/>
            </a:solidFill>
            <a:ln w="19050">
              <a:solidFill>
                <a:schemeClr val="bg1"/>
              </a:solidFill>
              <a:round/>
              <a:headEnd/>
              <a:tailEnd/>
            </a:ln>
            <a:effec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8" name="TextBox 7"/>
            <p:cNvSpPr txBox="1"/>
            <p:nvPr/>
          </p:nvSpPr>
          <p:spPr>
            <a:xfrm>
              <a:off x="5194072" y="3323622"/>
              <a:ext cx="4016165" cy="13426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kern="0" dirty="0">
                  <a:solidFill>
                    <a:srgbClr val="FFFFFF"/>
                  </a:solidFill>
                  <a:latin typeface="Arial"/>
                </a:rPr>
                <a:t>PATIENTS WHO ARE CLASSIFIED AS LGBTQI+ PERSONS ARE NOT RECEIVING CULTURALLY COMPETENT CARE WITHIN PRIMARY HEALTHCARE FACILITIES </a:t>
              </a:r>
              <a:endParaRPr kumimoji="0" lang="en-GB" sz="20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TextBox 8"/>
            <p:cNvSpPr txBox="1"/>
            <p:nvPr/>
          </p:nvSpPr>
          <p:spPr>
            <a:xfrm>
              <a:off x="3946384" y="1735395"/>
              <a:ext cx="6554139" cy="374701"/>
            </a:xfrm>
            <a:prstGeom prst="rect">
              <a:avLst/>
            </a:prstGeom>
            <a:solidFill>
              <a:schemeClr val="accent4">
                <a:lumMod val="20000"/>
                <a:lumOff val="80000"/>
              </a:schemeClr>
            </a:solidFill>
          </p:spPr>
          <p:txBody>
            <a:bodyPr wrap="square" rtlCol="0">
              <a:spAutoFit/>
            </a:bodyPr>
            <a:lstStyle/>
            <a:p>
              <a:pPr lvl="0" algn="ctr">
                <a:defRPr/>
              </a:pPr>
              <a:endParaRPr kumimoji="0" lang="en-ZA" sz="1800" b="1" i="0" u="none" strike="noStrike" kern="0" cap="none" spc="0" normalizeH="0" baseline="0" noProof="0" dirty="0">
                <a:ln>
                  <a:noFill/>
                </a:ln>
                <a:effectLst/>
                <a:uLnTx/>
                <a:uFillTx/>
                <a:latin typeface="Arial"/>
              </a:endParaRPr>
            </a:p>
          </p:txBody>
        </p:sp>
        <p:sp>
          <p:nvSpPr>
            <p:cNvPr id="11" name="TextBox 10"/>
            <p:cNvSpPr txBox="1"/>
            <p:nvPr/>
          </p:nvSpPr>
          <p:spPr>
            <a:xfrm>
              <a:off x="3946384" y="5763535"/>
              <a:ext cx="1524178" cy="3623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FFFFFF"/>
                  </a:solidFill>
                  <a:effectLst/>
                  <a:uLnTx/>
                  <a:uFillTx/>
                  <a:latin typeface="Arial"/>
                  <a:ea typeface="+mn-ea"/>
                  <a:cs typeface="+mn-cs"/>
                </a:rPr>
                <a:t>Add title</a:t>
              </a:r>
            </a:p>
          </p:txBody>
        </p:sp>
      </p:grpSp>
      <p:sp>
        <p:nvSpPr>
          <p:cNvPr id="4" name="TextBox 3">
            <a:extLst>
              <a:ext uri="{FF2B5EF4-FFF2-40B4-BE49-F238E27FC236}">
                <a16:creationId xmlns:a16="http://schemas.microsoft.com/office/drawing/2014/main" id="{4F363658-70FB-D227-D301-31BF46EF8813}"/>
              </a:ext>
            </a:extLst>
          </p:cNvPr>
          <p:cNvSpPr txBox="1"/>
          <p:nvPr/>
        </p:nvSpPr>
        <p:spPr>
          <a:xfrm>
            <a:off x="1081548" y="1377690"/>
            <a:ext cx="10122161" cy="646331"/>
          </a:xfrm>
          <a:prstGeom prst="rect">
            <a:avLst/>
          </a:prstGeom>
          <a:noFill/>
        </p:spPr>
        <p:txBody>
          <a:bodyPr wrap="square">
            <a:spAutoFit/>
          </a:bodyPr>
          <a:lstStyle/>
          <a:p>
            <a:r>
              <a:rPr lang="en-US" dirty="0"/>
              <a:t>The researchers  used the six phases of reflexive thematic analysis as stipulated by Braun and Clarke. </a:t>
            </a:r>
          </a:p>
        </p:txBody>
      </p:sp>
    </p:spTree>
    <p:extLst>
      <p:ext uri="{BB962C8B-B14F-4D97-AF65-F5344CB8AC3E}">
        <p14:creationId xmlns:p14="http://schemas.microsoft.com/office/powerpoint/2010/main" val="2571510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031" y="915750"/>
            <a:ext cx="11835830" cy="5217922"/>
          </a:xfrm>
        </p:spPr>
        <p: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400" b="1" i="1"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Silence…. Moving in a chair)</a:t>
            </a:r>
            <a:r>
              <a:rPr kumimoji="0" lang="en-US" sz="1400" b="0" i="1"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 My experiences, I would say, were uncaring as I was treated differently from the guys…. Or should I rather say, human beings, which made my experience terrible</a:t>
            </a:r>
            <a:r>
              <a:rPr kumimoji="0" lang="en-US" sz="1400" b="0"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a:t>
            </a:r>
            <a:r>
              <a:rPr kumimoji="0" lang="en-US" sz="1400" b="1" i="1"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 </a:t>
            </a:r>
            <a:r>
              <a:rPr kumimoji="0" lang="en-ZA" sz="1400" b="1" i="1"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 Participant </a:t>
            </a:r>
            <a:r>
              <a:rPr kumimoji="0" lang="en-ZA" sz="1400" b="1"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2, Self-Classification Gay)</a:t>
            </a: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ZA" sz="1400" b="0"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a:t>
            </a:r>
            <a:r>
              <a:rPr kumimoji="0" lang="en-US" sz="1400" b="0" i="1"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It's professional care. I'm not sure that should be given to any patient who walks into the clinic regardless of their sexual orientation because that is also a violation of my human rights, which is in the Bill of Rights in the constitution. I'm being discriminated against because of my sexual orientation, which is there in the Constitution. More significantly, for a public health facility, they should be able to assist anyone that walks in, and yeah, one then feels disrespected, or there's a lack of respect for different or certain types of groupings that walk into the clinics </a:t>
            </a:r>
            <a:r>
              <a:rPr kumimoji="0" lang="en-US" sz="1400" b="1"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 (# Participant 3, Self-Classification: Gay)</a:t>
            </a: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ZA" sz="1400" b="0"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a:t>
            </a:r>
            <a:r>
              <a:rPr kumimoji="0" lang="en-US" sz="1400" b="0" i="1"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If nurses at local clinics could have practical communication skills and not judge me as a lesbian, it would certainly prevent a lot of humiliation, feelings of embarrassment, and homophobic encounters. Nurse hardly listens to us; they give all the instructions and ask all the questions, and they still have stereotypical beliefs that if you are a masculine female, you are lesbian. If you are feminine, you are straight (Normal), that’s not the case, but nurses are so arrogant and focused on irrelevant aspects of the LGBTQ+ community or individuals from the LGBTQI+ community that they forget to prioritize our health needs</a:t>
            </a:r>
            <a:r>
              <a:rPr kumimoji="0" lang="en-US" sz="1400" b="1" i="1"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a:t>
            </a:r>
            <a:r>
              <a:rPr kumimoji="0" lang="en-US" sz="1400" b="1"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rPr>
              <a:t>. (# Participant 11, Self-Classification: Lesbian)</a:t>
            </a:r>
            <a:endParaRPr kumimoji="0" lang="en-ZA" sz="1400" b="1" i="0" u="none" strike="noStrike" kern="100" cap="none" spc="0" normalizeH="0" baseline="0" noProof="0" dirty="0">
              <a:ln>
                <a:noFill/>
              </a:ln>
              <a:solidFill>
                <a:srgbClr val="3C3C3C"/>
              </a:solidFill>
              <a:effectLst/>
              <a:uLnTx/>
              <a:uFillTx/>
              <a:latin typeface="Arial"/>
              <a:ea typeface="Calibri" panose="020F0502020204030204" pitchFamily="34" charset="0"/>
              <a:cs typeface="Times New Roman" panose="02020603050405020304" pitchFamily="18" charset="0"/>
            </a:endParaRPr>
          </a:p>
          <a:p>
            <a:pPr marL="0" indent="0" algn="just">
              <a:buNone/>
            </a:pPr>
            <a:endParaRPr lang="en-US" dirty="0"/>
          </a:p>
        </p:txBody>
      </p:sp>
      <p:sp>
        <p:nvSpPr>
          <p:cNvPr id="3" name="Title 2"/>
          <p:cNvSpPr>
            <a:spLocks noGrp="1"/>
          </p:cNvSpPr>
          <p:nvPr>
            <p:ph type="title"/>
          </p:nvPr>
        </p:nvSpPr>
        <p:spPr/>
        <p:txBody>
          <a:bodyPr/>
          <a:lstStyle/>
          <a:p>
            <a:pPr algn="ctr"/>
            <a:r>
              <a:rPr lang="en-ZA" dirty="0"/>
              <a:t>VERBATIM QUOTES……… </a:t>
            </a:r>
            <a:endParaRPr lang="en-US" dirty="0"/>
          </a:p>
        </p:txBody>
      </p:sp>
      <p:sp>
        <p:nvSpPr>
          <p:cNvPr id="7" name="Text Placeholder 6"/>
          <p:cNvSpPr>
            <a:spLocks noGrp="1"/>
          </p:cNvSpPr>
          <p:nvPr>
            <p:ph type="body" sz="quarter" idx="10"/>
          </p:nvPr>
        </p:nvSpPr>
        <p:spPr>
          <a:xfrm>
            <a:off x="1736332" y="6441897"/>
            <a:ext cx="7622255" cy="135116"/>
          </a:xfrm>
        </p:spPr>
        <p:txBody>
          <a:bodyPr/>
          <a:lstStyle/>
          <a:p>
            <a:pPr lvl="0" algn="ctr"/>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US" dirty="0"/>
          </a:p>
        </p:txBody>
      </p:sp>
    </p:spTree>
    <p:extLst>
      <p:ext uri="{BB962C8B-B14F-4D97-AF65-F5344CB8AC3E}">
        <p14:creationId xmlns:p14="http://schemas.microsoft.com/office/powerpoint/2010/main" val="2691746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306" y="1911802"/>
            <a:ext cx="6799494" cy="4119128"/>
          </a:xfrm>
        </p:spPr>
        <p:txBody>
          <a:bodyPr/>
          <a:lstStyle/>
          <a:p>
            <a:pPr algn="just"/>
            <a:r>
              <a:rPr lang="en-US" sz="2000" dirty="0"/>
              <a:t>The participants experienced inappropriate use of words when accessing healthcare facilities.</a:t>
            </a:r>
          </a:p>
          <a:p>
            <a:pPr algn="just"/>
            <a:endParaRPr lang="en-US" sz="2000" dirty="0"/>
          </a:p>
          <a:p>
            <a:pPr marL="0" indent="0" algn="just">
              <a:buNone/>
            </a:pPr>
            <a:endParaRPr lang="en-US" sz="2000" dirty="0"/>
          </a:p>
          <a:p>
            <a:pPr algn="just"/>
            <a:r>
              <a:rPr lang="en-US" sz="2000" dirty="0">
                <a:effectLst/>
                <a:ea typeface="Calibri" panose="020F0502020204030204" pitchFamily="34" charset="0"/>
              </a:rPr>
              <a:t>The participants experienced discrimination from staff members at primary healthcare facilities</a:t>
            </a:r>
          </a:p>
          <a:p>
            <a:pPr algn="just"/>
            <a:endParaRPr lang="en-US" dirty="0">
              <a:latin typeface="Arial" panose="020B0604020202020204" pitchFamily="34" charset="0"/>
            </a:endParaRPr>
          </a:p>
          <a:p>
            <a:pPr algn="just"/>
            <a:endParaRPr lang="en-US" dirty="0">
              <a:latin typeface="Arial" panose="020B0604020202020204" pitchFamily="34" charset="0"/>
            </a:endParaRPr>
          </a:p>
          <a:p>
            <a:pPr algn="just"/>
            <a:r>
              <a:rPr lang="en-US" sz="2000" dirty="0"/>
              <a:t>The participants expressed difficulty and fear in communicating their healthcare needs to professional nurses. </a:t>
            </a:r>
          </a:p>
          <a:p>
            <a:pPr algn="just"/>
            <a:endParaRPr lang="en-US" sz="2000" dirty="0"/>
          </a:p>
        </p:txBody>
      </p:sp>
      <p:sp>
        <p:nvSpPr>
          <p:cNvPr id="3" name="Title 2"/>
          <p:cNvSpPr>
            <a:spLocks noGrp="1"/>
          </p:cNvSpPr>
          <p:nvPr>
            <p:ph type="title"/>
          </p:nvPr>
        </p:nvSpPr>
        <p:spPr/>
        <p:txBody>
          <a:bodyPr/>
          <a:lstStyle/>
          <a:p>
            <a:pPr algn="ctr"/>
            <a:r>
              <a:rPr lang="en-US" dirty="0"/>
              <a:t>FINDINGS OF THE STUDY  </a:t>
            </a:r>
          </a:p>
        </p:txBody>
      </p:sp>
      <p:sp>
        <p:nvSpPr>
          <p:cNvPr id="5" name="Text Placeholder 4"/>
          <p:cNvSpPr>
            <a:spLocks noGrp="1"/>
          </p:cNvSpPr>
          <p:nvPr>
            <p:ph type="body" sz="quarter" idx="11"/>
          </p:nvPr>
        </p:nvSpPr>
        <p:spPr>
          <a:xfrm>
            <a:off x="236306" y="1191802"/>
            <a:ext cx="11584218" cy="720000"/>
          </a:xfrm>
          <a:solidFill>
            <a:schemeClr val="bg2">
              <a:lumMod val="20000"/>
              <a:lumOff val="80000"/>
            </a:schemeClr>
          </a:solidFill>
        </p:spPr>
        <p:txBody>
          <a:bodyPr/>
          <a:lstStyle/>
          <a:p>
            <a:pPr algn="ctr"/>
            <a:r>
              <a:rPr lang="en-US" b="1" dirty="0">
                <a:solidFill>
                  <a:schemeClr val="tx1"/>
                </a:solidFill>
              </a:rPr>
              <a:t>Theme 1:  Uncaring moments when visiting primary healthcare facilities.</a:t>
            </a:r>
          </a:p>
        </p:txBody>
      </p:sp>
      <p:sp>
        <p:nvSpPr>
          <p:cNvPr id="7" name="Text Placeholder 6"/>
          <p:cNvSpPr>
            <a:spLocks noGrp="1"/>
          </p:cNvSpPr>
          <p:nvPr>
            <p:ph type="body" sz="quarter" idx="10"/>
          </p:nvPr>
        </p:nvSpPr>
        <p:spPr>
          <a:xfrm>
            <a:off x="1736332" y="6441897"/>
            <a:ext cx="7622255" cy="135116"/>
          </a:xfrm>
        </p:spPr>
        <p:txBody>
          <a:bodyPr/>
          <a:lstStyle/>
          <a:p>
            <a:pPr lvl="0" algn="ctr"/>
            <a:r>
              <a:rPr kumimoji="0" lang="en-GB" sz="1600" b="1" i="0" u="none" strike="noStrike" kern="1200" cap="none" spc="0" normalizeH="0" baseline="0" noProof="0" dirty="0">
                <a:ln>
                  <a:noFill/>
                </a:ln>
                <a:solidFill>
                  <a:srgbClr val="3C3C3C"/>
                </a:solidFill>
                <a:effectLst/>
                <a:uLnTx/>
                <a:uFillTx/>
                <a:latin typeface="Arial"/>
                <a:ea typeface="+mn-ea"/>
                <a:cs typeface="+mn-cs"/>
              </a:rPr>
              <a:t>#JoburgResearch 2024: Enhancing PHC service delivery outcomes through research</a:t>
            </a:r>
            <a:endParaRPr lang="en-US" dirty="0"/>
          </a:p>
        </p:txBody>
      </p:sp>
      <p:pic>
        <p:nvPicPr>
          <p:cNvPr id="6" name="Content Placeholder 5">
            <a:extLst>
              <a:ext uri="{FF2B5EF4-FFF2-40B4-BE49-F238E27FC236}">
                <a16:creationId xmlns:a16="http://schemas.microsoft.com/office/drawing/2014/main" id="{88F704E8-596C-3E1F-EC47-D0832A41DA6D}"/>
              </a:ext>
            </a:extLst>
          </p:cNvPr>
          <p:cNvPicPr>
            <a:picLocks noGrp="1" noChangeAspect="1"/>
          </p:cNvPicPr>
          <p:nvPr>
            <p:ph idx="12"/>
          </p:nvPr>
        </p:nvPicPr>
        <p:blipFill>
          <a:blip r:embed="rId3"/>
          <a:stretch>
            <a:fillRect/>
          </a:stretch>
        </p:blipFill>
        <p:spPr>
          <a:xfrm>
            <a:off x="7035800" y="1911801"/>
            <a:ext cx="4784724" cy="4283516"/>
          </a:xfrm>
          <a:prstGeom prst="rect">
            <a:avLst/>
          </a:prstGeom>
        </p:spPr>
      </p:pic>
    </p:spTree>
    <p:extLst>
      <p:ext uri="{BB962C8B-B14F-4D97-AF65-F5344CB8AC3E}">
        <p14:creationId xmlns:p14="http://schemas.microsoft.com/office/powerpoint/2010/main" val="20861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4d5fed8-76f5-4e8f-9889-73f9666a3c69">2WKNTYJURH3M-4-4708</_dlc_DocId>
    <_dlc_DocIdUrl xmlns="54d5fed8-76f5-4e8f-9889-73f9666a3c69">
      <Url>https://intranet.uj.ac.za/_layouts/15/DocIdRedir.aspx?ID=2WKNTYJURH3M-4-4708</Url>
      <Description>2WKNTYJURH3M-4-4708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BC57F166C9754B91CD85089D67B371" ma:contentTypeVersion="1" ma:contentTypeDescription="Create a new document." ma:contentTypeScope="" ma:versionID="a0ad1085bf682c9484e5fee386181948">
  <xsd:schema xmlns:xsd="http://www.w3.org/2001/XMLSchema" xmlns:xs="http://www.w3.org/2001/XMLSchema" xmlns:p="http://schemas.microsoft.com/office/2006/metadata/properties" xmlns:ns2="54d5fed8-76f5-4e8f-9889-73f9666a3c69" targetNamespace="http://schemas.microsoft.com/office/2006/metadata/properties" ma:root="true" ma:fieldsID="a618b757833b163b7adddd6488718e46" ns2:_="">
    <xsd:import namespace="54d5fed8-76f5-4e8f-9889-73f9666a3c6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5fed8-76f5-4e8f-9889-73f9666a3c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4612DF-E924-4F18-BF22-AE667DCEC08A}">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54d5fed8-76f5-4e8f-9889-73f9666a3c69"/>
    <ds:schemaRef ds:uri="http://www.w3.org/XML/1998/namespace"/>
  </ds:schemaRefs>
</ds:datastoreItem>
</file>

<file path=customXml/itemProps2.xml><?xml version="1.0" encoding="utf-8"?>
<ds:datastoreItem xmlns:ds="http://schemas.openxmlformats.org/officeDocument/2006/customXml" ds:itemID="{C9C84A14-1CED-47F9-956F-18E895779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5fed8-76f5-4e8f-9889-73f9666a3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6E12F7-7C85-4EE6-B7E2-C9A3392AEF5C}">
  <ds:schemaRefs>
    <ds:schemaRef ds:uri="http://schemas.microsoft.com/sharepoint/events"/>
  </ds:schemaRefs>
</ds:datastoreItem>
</file>

<file path=customXml/itemProps4.xml><?xml version="1.0" encoding="utf-8"?>
<ds:datastoreItem xmlns:ds="http://schemas.openxmlformats.org/officeDocument/2006/customXml" ds:itemID="{44844D17-54C3-402C-BFE3-284DB1CBD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26835</TotalTime>
  <Words>1239</Words>
  <Application>Microsoft Office PowerPoint</Application>
  <PresentationFormat>Widescreen</PresentationFormat>
  <Paragraphs>121</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Courier New</vt:lpstr>
      <vt:lpstr>Symbol</vt:lpstr>
      <vt:lpstr>UJ</vt:lpstr>
      <vt:lpstr>LGBTQI+ PERSONS' EXPERIENCES WITH CULTURALLY COMPETENT CARING PRACTICES WHEN ACCESSING PRIMARY HEALTH CARE FACILITIES IN GAUTENG, SOUTH AFRICA  </vt:lpstr>
      <vt:lpstr>BACKGROUND</vt:lpstr>
      <vt:lpstr>KEY CONCEPTS </vt:lpstr>
      <vt:lpstr>RESEARCH AIM</vt:lpstr>
      <vt:lpstr>PROBLEM STATEMENT </vt:lpstr>
      <vt:lpstr>RESEARCH METHODOLOGY </vt:lpstr>
      <vt:lpstr>DATA ANALYSIS &amp; FINDINGS </vt:lpstr>
      <vt:lpstr>VERBATIM QUOTES……… </vt:lpstr>
      <vt:lpstr>FINDINGS OF THE STUDY  </vt:lpstr>
      <vt:lpstr>FINDINGS CONTINUED……….</vt:lpstr>
      <vt:lpstr>FINDINGS CONTINUED ………….</vt:lpstr>
      <vt:lpstr>TENTATIVE RECOMMENDATIONS </vt:lpstr>
      <vt:lpstr>CONCLUSION  &amp; RECOMMENDATIONS</vt:lpstr>
      <vt:lpstr>ACKNOWLEDGEMENT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Johannes G. Thamae</cp:lastModifiedBy>
  <cp:revision>220</cp:revision>
  <dcterms:created xsi:type="dcterms:W3CDTF">2016-08-29T16:05:45Z</dcterms:created>
  <dcterms:modified xsi:type="dcterms:W3CDTF">2024-08-23T20:47:32Z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0x010100D5BC57F166C9754B91CD85089D67B371</vt:lpwstr>
  </property>
  <property fmtid="{D5CDD505-2E9C-101B-9397-08002B2CF9AE}" pid="3" name="_dlc_DocIdItemGuid">
    <vt:lpwstr>1383c491-0255-48a2-b96f-6b4910196202</vt:lpwstr>
  </property>
</Properties>
</file>