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377" r:id="rId4"/>
    <p:sldId id="291" r:id="rId5"/>
    <p:sldId id="359" r:id="rId6"/>
    <p:sldId id="379" r:id="rId7"/>
    <p:sldId id="364" r:id="rId8"/>
    <p:sldId id="381" r:id="rId9"/>
    <p:sldId id="369" r:id="rId10"/>
    <p:sldId id="380" r:id="rId11"/>
    <p:sldId id="370" r:id="rId12"/>
    <p:sldId id="378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E76"/>
    <a:srgbClr val="3CAE2B"/>
    <a:srgbClr val="00FF00"/>
    <a:srgbClr val="032C74"/>
    <a:srgbClr val="19D3C4"/>
    <a:srgbClr val="0098DE"/>
    <a:srgbClr val="8347AD"/>
    <a:srgbClr val="F4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A2786-A0F8-4169-A896-5277598CD7B6}" v="160" dt="2024-08-23T07:18:04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79630" autoAdjust="0"/>
  </p:normalViewPr>
  <p:slideViewPr>
    <p:cSldViewPr snapToGrid="0" snapToObjects="1">
      <p:cViewPr>
        <p:scale>
          <a:sx n="190" d="100"/>
          <a:sy n="190" d="100"/>
        </p:scale>
        <p:origin x="-2028" y="-2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F417C4-6394-45FB-ABC2-4448D824EF6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1A7BF45-EE5D-4A46-8594-498E655F184A}">
      <dgm:prSet phldrT="[Text]" custT="1"/>
      <dgm:spPr/>
      <dgm:t>
        <a:bodyPr/>
        <a:lstStyle/>
        <a:p>
          <a:r>
            <a:rPr lang="en-US" sz="1400" b="1" dirty="0"/>
            <a:t>Delivered outcome (n=6157) 100%</a:t>
          </a:r>
        </a:p>
      </dgm:t>
    </dgm:pt>
    <dgm:pt modelId="{61880FB7-EE32-4BB7-900C-41AA815918E4}" type="parTrans" cxnId="{17F7126B-4CB6-43AF-BEEC-722F8220F1CC}">
      <dgm:prSet/>
      <dgm:spPr/>
      <dgm:t>
        <a:bodyPr/>
        <a:lstStyle/>
        <a:p>
          <a:endParaRPr lang="en-US" sz="1400" b="1"/>
        </a:p>
      </dgm:t>
    </dgm:pt>
    <dgm:pt modelId="{4B9BA70A-B7E1-465A-A15D-4E1B46CA987E}" type="sibTrans" cxnId="{17F7126B-4CB6-43AF-BEEC-722F8220F1CC}">
      <dgm:prSet/>
      <dgm:spPr/>
      <dgm:t>
        <a:bodyPr/>
        <a:lstStyle/>
        <a:p>
          <a:endParaRPr lang="en-US" sz="1400" b="1"/>
        </a:p>
      </dgm:t>
    </dgm:pt>
    <dgm:pt modelId="{7DFC5326-085A-4FC4-A42D-B0F5053FB58F}">
      <dgm:prSet custT="1"/>
      <dgm:spPr/>
      <dgm:t>
        <a:bodyPr/>
        <a:lstStyle/>
        <a:p>
          <a:r>
            <a:rPr lang="en-US" sz="1400" b="1" dirty="0"/>
            <a:t>Other outcomes</a:t>
          </a:r>
        </a:p>
        <a:p>
          <a:r>
            <a:rPr lang="en-US" sz="1400" b="1" dirty="0"/>
            <a:t>(n=76)</a:t>
          </a:r>
        </a:p>
        <a:p>
          <a:r>
            <a:rPr lang="en-US" sz="1400" b="1" dirty="0"/>
            <a:t>1.3%</a:t>
          </a:r>
        </a:p>
      </dgm:t>
    </dgm:pt>
    <dgm:pt modelId="{398E32A2-008C-4D1D-8591-3990B3B6AC6D}" type="parTrans" cxnId="{E6D6169E-1B9D-4502-8D5F-B0BE66E136C1}">
      <dgm:prSet/>
      <dgm:spPr/>
      <dgm:t>
        <a:bodyPr/>
        <a:lstStyle/>
        <a:p>
          <a:endParaRPr lang="en-US" sz="1400" b="1"/>
        </a:p>
      </dgm:t>
    </dgm:pt>
    <dgm:pt modelId="{3CCC9BCC-E1D6-45C3-AA5E-F0097C9C81B4}" type="sibTrans" cxnId="{E6D6169E-1B9D-4502-8D5F-B0BE66E136C1}">
      <dgm:prSet/>
      <dgm:spPr/>
      <dgm:t>
        <a:bodyPr/>
        <a:lstStyle/>
        <a:p>
          <a:endParaRPr lang="en-US" sz="1400" b="1"/>
        </a:p>
      </dgm:t>
    </dgm:pt>
    <dgm:pt modelId="{A73DAD0D-BF48-42B3-AA89-CC585A8A331F}">
      <dgm:prSet phldrT="[Text]" custT="1"/>
      <dgm:spPr/>
      <dgm:t>
        <a:bodyPr/>
        <a:lstStyle/>
        <a:p>
          <a:r>
            <a:rPr lang="en-US" sz="1400" b="1" dirty="0"/>
            <a:t>Stillbirths (n=117)</a:t>
          </a:r>
        </a:p>
        <a:p>
          <a:r>
            <a:rPr lang="en-US" sz="1400" b="1" dirty="0"/>
            <a:t>1.9%</a:t>
          </a:r>
        </a:p>
      </dgm:t>
    </dgm:pt>
    <dgm:pt modelId="{AC81E162-2B22-421A-AB9A-D1880A5428DF}" type="sibTrans" cxnId="{F336610E-83A5-4204-AD7E-597016BB2D05}">
      <dgm:prSet/>
      <dgm:spPr/>
      <dgm:t>
        <a:bodyPr/>
        <a:lstStyle/>
        <a:p>
          <a:endParaRPr lang="en-US" sz="1400" b="1"/>
        </a:p>
      </dgm:t>
    </dgm:pt>
    <dgm:pt modelId="{61A135E4-41F7-46BE-B1B0-ADBE28449E79}" type="parTrans" cxnId="{F336610E-83A5-4204-AD7E-597016BB2D05}">
      <dgm:prSet/>
      <dgm:spPr/>
      <dgm:t>
        <a:bodyPr/>
        <a:lstStyle/>
        <a:p>
          <a:endParaRPr lang="en-US" sz="1400" b="1"/>
        </a:p>
      </dgm:t>
    </dgm:pt>
    <dgm:pt modelId="{479A182F-5FE3-4662-9C80-BFC7218A9FE8}">
      <dgm:prSet phldrT="[Text]" custT="1"/>
      <dgm:spPr/>
      <dgm:t>
        <a:bodyPr/>
        <a:lstStyle/>
        <a:p>
          <a:r>
            <a:rPr lang="en-US" sz="1400" b="1" dirty="0"/>
            <a:t>Live births (n=5964)</a:t>
          </a:r>
        </a:p>
        <a:p>
          <a:r>
            <a:rPr lang="en-US" sz="1400" b="1" dirty="0"/>
            <a:t>96.8%</a:t>
          </a:r>
        </a:p>
      </dgm:t>
    </dgm:pt>
    <dgm:pt modelId="{D6FF4D7F-ACE0-44F6-AE50-C0E91698C2E1}" type="sibTrans" cxnId="{B933E42A-28F7-4366-96B7-BF61BC855F94}">
      <dgm:prSet/>
      <dgm:spPr/>
      <dgm:t>
        <a:bodyPr/>
        <a:lstStyle/>
        <a:p>
          <a:endParaRPr lang="en-US" sz="1400" b="1"/>
        </a:p>
      </dgm:t>
    </dgm:pt>
    <dgm:pt modelId="{11DB31FA-49C2-45AE-A9FA-D174BE9FC972}" type="parTrans" cxnId="{B933E42A-28F7-4366-96B7-BF61BC855F94}">
      <dgm:prSet/>
      <dgm:spPr/>
      <dgm:t>
        <a:bodyPr/>
        <a:lstStyle/>
        <a:p>
          <a:endParaRPr lang="en-US" sz="1400" b="1"/>
        </a:p>
      </dgm:t>
    </dgm:pt>
    <dgm:pt modelId="{544883F7-20C2-402D-B158-FB61B8676223}">
      <dgm:prSet custT="1"/>
      <dgm:spPr/>
      <dgm:t>
        <a:bodyPr/>
        <a:lstStyle/>
        <a:p>
          <a:r>
            <a:rPr lang="en-US" sz="1400" b="1" dirty="0"/>
            <a:t>Present congenital abnormality</a:t>
          </a:r>
        </a:p>
        <a:p>
          <a:r>
            <a:rPr lang="en-US" sz="1400" b="1" dirty="0"/>
            <a:t>(n=59) 0.96%</a:t>
          </a:r>
        </a:p>
      </dgm:t>
    </dgm:pt>
    <dgm:pt modelId="{F120A3F1-54B8-46F1-910C-C7171CE1AED5}" type="parTrans" cxnId="{0E562D51-5EC1-4D46-9194-E59DD1AF68E9}">
      <dgm:prSet/>
      <dgm:spPr/>
      <dgm:t>
        <a:bodyPr/>
        <a:lstStyle/>
        <a:p>
          <a:endParaRPr lang="en-US" sz="1400" b="1"/>
        </a:p>
      </dgm:t>
    </dgm:pt>
    <dgm:pt modelId="{718B77F3-1539-4212-AB9A-26A1717BBA15}" type="sibTrans" cxnId="{0E562D51-5EC1-4D46-9194-E59DD1AF68E9}">
      <dgm:prSet/>
      <dgm:spPr/>
      <dgm:t>
        <a:bodyPr/>
        <a:lstStyle/>
        <a:p>
          <a:endParaRPr lang="en-US" sz="1400" b="1"/>
        </a:p>
      </dgm:t>
    </dgm:pt>
    <dgm:pt modelId="{034C6BC3-E110-42C8-9978-D2C1B929C6C9}">
      <dgm:prSet custT="1"/>
      <dgm:spPr/>
      <dgm:t>
        <a:bodyPr/>
        <a:lstStyle/>
        <a:p>
          <a:r>
            <a:rPr lang="en-US" sz="1400" b="1" dirty="0"/>
            <a:t>No congenital abnormality</a:t>
          </a:r>
        </a:p>
        <a:p>
          <a:r>
            <a:rPr lang="en-US" sz="1400" b="1" dirty="0"/>
            <a:t>(n=5905) 95.9%</a:t>
          </a:r>
        </a:p>
      </dgm:t>
    </dgm:pt>
    <dgm:pt modelId="{98DD6528-8052-417B-ADFB-AF2A5D47BA5D}" type="parTrans" cxnId="{A49C4A23-56A4-4BA0-9BC6-C9A8DE7C761A}">
      <dgm:prSet/>
      <dgm:spPr/>
      <dgm:t>
        <a:bodyPr/>
        <a:lstStyle/>
        <a:p>
          <a:endParaRPr lang="en-US" sz="1400" b="1"/>
        </a:p>
      </dgm:t>
    </dgm:pt>
    <dgm:pt modelId="{FA577EB4-8956-4475-9B8E-2A5580C7D864}" type="sibTrans" cxnId="{A49C4A23-56A4-4BA0-9BC6-C9A8DE7C761A}">
      <dgm:prSet/>
      <dgm:spPr/>
      <dgm:t>
        <a:bodyPr/>
        <a:lstStyle/>
        <a:p>
          <a:endParaRPr lang="en-US" sz="1400" b="1"/>
        </a:p>
      </dgm:t>
    </dgm:pt>
    <dgm:pt modelId="{0D7680A5-BAE7-497B-8699-91D3629EC258}">
      <dgm:prSet custT="1"/>
      <dgm:spPr/>
      <dgm:t>
        <a:bodyPr/>
        <a:lstStyle/>
        <a:p>
          <a:r>
            <a:rPr lang="en-US" sz="1400" b="1" dirty="0"/>
            <a:t>Present congenital abnormality (n=1) 0.016%</a:t>
          </a:r>
        </a:p>
      </dgm:t>
    </dgm:pt>
    <dgm:pt modelId="{6EFE4221-A5F5-4943-977A-078BA8F65433}" type="parTrans" cxnId="{688EE5D9-CAF1-4B39-9EF0-C2484C10D2C4}">
      <dgm:prSet/>
      <dgm:spPr/>
      <dgm:t>
        <a:bodyPr/>
        <a:lstStyle/>
        <a:p>
          <a:endParaRPr lang="en-US" sz="1400" b="1"/>
        </a:p>
      </dgm:t>
    </dgm:pt>
    <dgm:pt modelId="{17CA9CD2-9287-42D7-ADF8-1471B7BCE862}" type="sibTrans" cxnId="{688EE5D9-CAF1-4B39-9EF0-C2484C10D2C4}">
      <dgm:prSet/>
      <dgm:spPr/>
      <dgm:t>
        <a:bodyPr/>
        <a:lstStyle/>
        <a:p>
          <a:endParaRPr lang="en-US" sz="1400" b="1"/>
        </a:p>
      </dgm:t>
    </dgm:pt>
    <dgm:pt modelId="{73A6C63E-D466-4B5B-BD24-4BE3ABD931DC}">
      <dgm:prSet custT="1"/>
      <dgm:spPr/>
      <dgm:t>
        <a:bodyPr/>
        <a:lstStyle/>
        <a:p>
          <a:r>
            <a:rPr lang="en-US" sz="1400" b="1" dirty="0"/>
            <a:t>No congenital abnormality (n=116) 1,88% </a:t>
          </a:r>
        </a:p>
      </dgm:t>
    </dgm:pt>
    <dgm:pt modelId="{0E28EEF1-5506-454B-97E0-D94A38E42CF7}" type="parTrans" cxnId="{316ECEE4-AAD0-4FC3-ADC9-13FB0896D185}">
      <dgm:prSet/>
      <dgm:spPr/>
      <dgm:t>
        <a:bodyPr/>
        <a:lstStyle/>
        <a:p>
          <a:endParaRPr lang="en-US" sz="1400" b="1"/>
        </a:p>
      </dgm:t>
    </dgm:pt>
    <dgm:pt modelId="{34ED89AC-026B-4227-AC5A-A869534391C6}" type="sibTrans" cxnId="{316ECEE4-AAD0-4FC3-ADC9-13FB0896D185}">
      <dgm:prSet/>
      <dgm:spPr/>
      <dgm:t>
        <a:bodyPr/>
        <a:lstStyle/>
        <a:p>
          <a:endParaRPr lang="en-US" sz="1400" b="1"/>
        </a:p>
      </dgm:t>
    </dgm:pt>
    <dgm:pt modelId="{97AB0EFB-1F25-4894-B397-9F0F7A6BB927}" type="pres">
      <dgm:prSet presAssocID="{6AF417C4-6394-45FB-ABC2-4448D824EF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F283AC-1DD4-4FC4-9567-90D8ACFF592D}" type="pres">
      <dgm:prSet presAssocID="{F1A7BF45-EE5D-4A46-8594-498E655F184A}" presName="hierRoot1" presStyleCnt="0"/>
      <dgm:spPr/>
    </dgm:pt>
    <dgm:pt modelId="{6CC8C206-B3EF-4A5D-AF30-31BA5D8C408A}" type="pres">
      <dgm:prSet presAssocID="{F1A7BF45-EE5D-4A46-8594-498E655F184A}" presName="composite" presStyleCnt="0"/>
      <dgm:spPr/>
    </dgm:pt>
    <dgm:pt modelId="{5DF4AB1E-BBC6-4DE4-A3F0-CF245782150A}" type="pres">
      <dgm:prSet presAssocID="{F1A7BF45-EE5D-4A46-8594-498E655F184A}" presName="background" presStyleLbl="node0" presStyleIdx="0" presStyleCnt="1"/>
      <dgm:spPr/>
    </dgm:pt>
    <dgm:pt modelId="{0C0EF452-B3DF-4D1F-99F0-489286982C30}" type="pres">
      <dgm:prSet presAssocID="{F1A7BF45-EE5D-4A46-8594-498E655F184A}" presName="text" presStyleLbl="fgAcc0" presStyleIdx="0" presStyleCnt="1">
        <dgm:presLayoutVars>
          <dgm:chPref val="3"/>
        </dgm:presLayoutVars>
      </dgm:prSet>
      <dgm:spPr/>
    </dgm:pt>
    <dgm:pt modelId="{F3199816-7727-42A7-8319-10C13558DA94}" type="pres">
      <dgm:prSet presAssocID="{F1A7BF45-EE5D-4A46-8594-498E655F184A}" presName="hierChild2" presStyleCnt="0"/>
      <dgm:spPr/>
    </dgm:pt>
    <dgm:pt modelId="{CF1EEDCA-9B85-4184-B232-67A17B744D0E}" type="pres">
      <dgm:prSet presAssocID="{11DB31FA-49C2-45AE-A9FA-D174BE9FC972}" presName="Name10" presStyleLbl="parChTrans1D2" presStyleIdx="0" presStyleCnt="3"/>
      <dgm:spPr/>
    </dgm:pt>
    <dgm:pt modelId="{2DD65BAA-A086-4B63-9E96-CF2F4118A856}" type="pres">
      <dgm:prSet presAssocID="{479A182F-5FE3-4662-9C80-BFC7218A9FE8}" presName="hierRoot2" presStyleCnt="0"/>
      <dgm:spPr/>
    </dgm:pt>
    <dgm:pt modelId="{C1936AB5-D750-4DD2-B503-59DB71F47D02}" type="pres">
      <dgm:prSet presAssocID="{479A182F-5FE3-4662-9C80-BFC7218A9FE8}" presName="composite2" presStyleCnt="0"/>
      <dgm:spPr/>
    </dgm:pt>
    <dgm:pt modelId="{FB8FDF0C-807B-4102-9633-368BABBDA149}" type="pres">
      <dgm:prSet presAssocID="{479A182F-5FE3-4662-9C80-BFC7218A9FE8}" presName="background2" presStyleLbl="node2" presStyleIdx="0" presStyleCnt="3"/>
      <dgm:spPr/>
    </dgm:pt>
    <dgm:pt modelId="{AC5DF5CF-1EED-43C9-9CE5-2E5A077A4F09}" type="pres">
      <dgm:prSet presAssocID="{479A182F-5FE3-4662-9C80-BFC7218A9FE8}" presName="text2" presStyleLbl="fgAcc2" presStyleIdx="0" presStyleCnt="3">
        <dgm:presLayoutVars>
          <dgm:chPref val="3"/>
        </dgm:presLayoutVars>
      </dgm:prSet>
      <dgm:spPr/>
    </dgm:pt>
    <dgm:pt modelId="{7D0644E2-21B4-4C0F-828C-DB8976A7441A}" type="pres">
      <dgm:prSet presAssocID="{479A182F-5FE3-4662-9C80-BFC7218A9FE8}" presName="hierChild3" presStyleCnt="0"/>
      <dgm:spPr/>
    </dgm:pt>
    <dgm:pt modelId="{FCA90D4A-363B-4302-98CD-B77E6D748BE8}" type="pres">
      <dgm:prSet presAssocID="{98DD6528-8052-417B-ADFB-AF2A5D47BA5D}" presName="Name17" presStyleLbl="parChTrans1D3" presStyleIdx="0" presStyleCnt="4"/>
      <dgm:spPr/>
    </dgm:pt>
    <dgm:pt modelId="{144CCA44-E2A1-40FE-B7BB-7D88BAC57653}" type="pres">
      <dgm:prSet presAssocID="{034C6BC3-E110-42C8-9978-D2C1B929C6C9}" presName="hierRoot3" presStyleCnt="0"/>
      <dgm:spPr/>
    </dgm:pt>
    <dgm:pt modelId="{9A5DF7DE-4D5F-4279-AFB8-8689C556F80B}" type="pres">
      <dgm:prSet presAssocID="{034C6BC3-E110-42C8-9978-D2C1B929C6C9}" presName="composite3" presStyleCnt="0"/>
      <dgm:spPr/>
    </dgm:pt>
    <dgm:pt modelId="{4C3B8528-5D2F-444D-A878-E92389133E96}" type="pres">
      <dgm:prSet presAssocID="{034C6BC3-E110-42C8-9978-D2C1B929C6C9}" presName="background3" presStyleLbl="node3" presStyleIdx="0" presStyleCnt="4"/>
      <dgm:spPr/>
    </dgm:pt>
    <dgm:pt modelId="{1B857A01-EA9A-44C2-B889-13E16B3A7D08}" type="pres">
      <dgm:prSet presAssocID="{034C6BC3-E110-42C8-9978-D2C1B929C6C9}" presName="text3" presStyleLbl="fgAcc3" presStyleIdx="0" presStyleCnt="4">
        <dgm:presLayoutVars>
          <dgm:chPref val="3"/>
        </dgm:presLayoutVars>
      </dgm:prSet>
      <dgm:spPr/>
    </dgm:pt>
    <dgm:pt modelId="{8B400FC3-9C46-4309-866B-077DD99AA21A}" type="pres">
      <dgm:prSet presAssocID="{034C6BC3-E110-42C8-9978-D2C1B929C6C9}" presName="hierChild4" presStyleCnt="0"/>
      <dgm:spPr/>
    </dgm:pt>
    <dgm:pt modelId="{AAD7F45F-D74F-4260-A751-26D8D6BCE994}" type="pres">
      <dgm:prSet presAssocID="{F120A3F1-54B8-46F1-910C-C7171CE1AED5}" presName="Name17" presStyleLbl="parChTrans1D3" presStyleIdx="1" presStyleCnt="4"/>
      <dgm:spPr/>
    </dgm:pt>
    <dgm:pt modelId="{28233283-087E-4B21-806C-8D9423EC0FF9}" type="pres">
      <dgm:prSet presAssocID="{544883F7-20C2-402D-B158-FB61B8676223}" presName="hierRoot3" presStyleCnt="0"/>
      <dgm:spPr/>
    </dgm:pt>
    <dgm:pt modelId="{2F21B0CA-0EC1-47AC-B3AB-2E6B93FCFE6E}" type="pres">
      <dgm:prSet presAssocID="{544883F7-20C2-402D-B158-FB61B8676223}" presName="composite3" presStyleCnt="0"/>
      <dgm:spPr/>
    </dgm:pt>
    <dgm:pt modelId="{6950B13D-4522-402D-AEE3-ED96C0801204}" type="pres">
      <dgm:prSet presAssocID="{544883F7-20C2-402D-B158-FB61B8676223}" presName="background3" presStyleLbl="node3" presStyleIdx="1" presStyleCnt="4"/>
      <dgm:spPr/>
    </dgm:pt>
    <dgm:pt modelId="{CA05BB12-0EC7-4429-AA1F-AF20EF80184B}" type="pres">
      <dgm:prSet presAssocID="{544883F7-20C2-402D-B158-FB61B8676223}" presName="text3" presStyleLbl="fgAcc3" presStyleIdx="1" presStyleCnt="4">
        <dgm:presLayoutVars>
          <dgm:chPref val="3"/>
        </dgm:presLayoutVars>
      </dgm:prSet>
      <dgm:spPr/>
    </dgm:pt>
    <dgm:pt modelId="{41BAC333-D428-425A-BEBE-CF12EEDAB133}" type="pres">
      <dgm:prSet presAssocID="{544883F7-20C2-402D-B158-FB61B8676223}" presName="hierChild4" presStyleCnt="0"/>
      <dgm:spPr/>
    </dgm:pt>
    <dgm:pt modelId="{F1636BCB-7817-4B15-9B17-E1EE2A5011A7}" type="pres">
      <dgm:prSet presAssocID="{61A135E4-41F7-46BE-B1B0-ADBE28449E79}" presName="Name10" presStyleLbl="parChTrans1D2" presStyleIdx="1" presStyleCnt="3"/>
      <dgm:spPr/>
    </dgm:pt>
    <dgm:pt modelId="{14840765-EBFD-4170-AE86-7E74F789936F}" type="pres">
      <dgm:prSet presAssocID="{A73DAD0D-BF48-42B3-AA89-CC585A8A331F}" presName="hierRoot2" presStyleCnt="0"/>
      <dgm:spPr/>
    </dgm:pt>
    <dgm:pt modelId="{25B83C77-E5C5-4FF8-8A13-67E0928D3781}" type="pres">
      <dgm:prSet presAssocID="{A73DAD0D-BF48-42B3-AA89-CC585A8A331F}" presName="composite2" presStyleCnt="0"/>
      <dgm:spPr/>
    </dgm:pt>
    <dgm:pt modelId="{A9CB0289-5E34-4E41-A6D8-531588D465FD}" type="pres">
      <dgm:prSet presAssocID="{A73DAD0D-BF48-42B3-AA89-CC585A8A331F}" presName="background2" presStyleLbl="node2" presStyleIdx="1" presStyleCnt="3"/>
      <dgm:spPr/>
    </dgm:pt>
    <dgm:pt modelId="{EEAB3C5C-79C8-4579-9FCC-DA6BE76DF2E7}" type="pres">
      <dgm:prSet presAssocID="{A73DAD0D-BF48-42B3-AA89-CC585A8A331F}" presName="text2" presStyleLbl="fgAcc2" presStyleIdx="1" presStyleCnt="3">
        <dgm:presLayoutVars>
          <dgm:chPref val="3"/>
        </dgm:presLayoutVars>
      </dgm:prSet>
      <dgm:spPr/>
    </dgm:pt>
    <dgm:pt modelId="{7528C6DF-9547-4828-872F-ABEE5F353F2A}" type="pres">
      <dgm:prSet presAssocID="{A73DAD0D-BF48-42B3-AA89-CC585A8A331F}" presName="hierChild3" presStyleCnt="0"/>
      <dgm:spPr/>
    </dgm:pt>
    <dgm:pt modelId="{6E4440D7-0B15-45DA-89E9-707D3BC7D0E3}" type="pres">
      <dgm:prSet presAssocID="{0E28EEF1-5506-454B-97E0-D94A38E42CF7}" presName="Name17" presStyleLbl="parChTrans1D3" presStyleIdx="2" presStyleCnt="4"/>
      <dgm:spPr/>
    </dgm:pt>
    <dgm:pt modelId="{358ED915-567C-451B-A244-C025C78F07BE}" type="pres">
      <dgm:prSet presAssocID="{73A6C63E-D466-4B5B-BD24-4BE3ABD931DC}" presName="hierRoot3" presStyleCnt="0"/>
      <dgm:spPr/>
    </dgm:pt>
    <dgm:pt modelId="{D94235BB-2C16-4F2B-9852-FC244CA9B633}" type="pres">
      <dgm:prSet presAssocID="{73A6C63E-D466-4B5B-BD24-4BE3ABD931DC}" presName="composite3" presStyleCnt="0"/>
      <dgm:spPr/>
    </dgm:pt>
    <dgm:pt modelId="{9114EF0C-1569-4492-835B-C6FF9D89248A}" type="pres">
      <dgm:prSet presAssocID="{73A6C63E-D466-4B5B-BD24-4BE3ABD931DC}" presName="background3" presStyleLbl="node3" presStyleIdx="2" presStyleCnt="4"/>
      <dgm:spPr/>
    </dgm:pt>
    <dgm:pt modelId="{BA371AD2-8CEC-45DB-BDA9-7C8B126E4D33}" type="pres">
      <dgm:prSet presAssocID="{73A6C63E-D466-4B5B-BD24-4BE3ABD931DC}" presName="text3" presStyleLbl="fgAcc3" presStyleIdx="2" presStyleCnt="4">
        <dgm:presLayoutVars>
          <dgm:chPref val="3"/>
        </dgm:presLayoutVars>
      </dgm:prSet>
      <dgm:spPr/>
    </dgm:pt>
    <dgm:pt modelId="{30158827-F64D-483C-8ADE-02F4EF8F3C41}" type="pres">
      <dgm:prSet presAssocID="{73A6C63E-D466-4B5B-BD24-4BE3ABD931DC}" presName="hierChild4" presStyleCnt="0"/>
      <dgm:spPr/>
    </dgm:pt>
    <dgm:pt modelId="{1283F469-F00A-47C8-9599-FF7A74065A6A}" type="pres">
      <dgm:prSet presAssocID="{6EFE4221-A5F5-4943-977A-078BA8F65433}" presName="Name17" presStyleLbl="parChTrans1D3" presStyleIdx="3" presStyleCnt="4"/>
      <dgm:spPr/>
    </dgm:pt>
    <dgm:pt modelId="{7659714D-05CC-4D67-B74A-F6A37B136AC0}" type="pres">
      <dgm:prSet presAssocID="{0D7680A5-BAE7-497B-8699-91D3629EC258}" presName="hierRoot3" presStyleCnt="0"/>
      <dgm:spPr/>
    </dgm:pt>
    <dgm:pt modelId="{F1541506-BAC6-4B4C-930D-A84E13E0179D}" type="pres">
      <dgm:prSet presAssocID="{0D7680A5-BAE7-497B-8699-91D3629EC258}" presName="composite3" presStyleCnt="0"/>
      <dgm:spPr/>
    </dgm:pt>
    <dgm:pt modelId="{0AE0B531-3534-427F-836D-611F483C8918}" type="pres">
      <dgm:prSet presAssocID="{0D7680A5-BAE7-497B-8699-91D3629EC258}" presName="background3" presStyleLbl="node3" presStyleIdx="3" presStyleCnt="4"/>
      <dgm:spPr/>
    </dgm:pt>
    <dgm:pt modelId="{461540DC-2F8C-497B-9C68-BE133F3497C7}" type="pres">
      <dgm:prSet presAssocID="{0D7680A5-BAE7-497B-8699-91D3629EC258}" presName="text3" presStyleLbl="fgAcc3" presStyleIdx="3" presStyleCnt="4">
        <dgm:presLayoutVars>
          <dgm:chPref val="3"/>
        </dgm:presLayoutVars>
      </dgm:prSet>
      <dgm:spPr/>
    </dgm:pt>
    <dgm:pt modelId="{0B62FE9E-002A-4EEA-920C-46D4C5B2DCC4}" type="pres">
      <dgm:prSet presAssocID="{0D7680A5-BAE7-497B-8699-91D3629EC258}" presName="hierChild4" presStyleCnt="0"/>
      <dgm:spPr/>
    </dgm:pt>
    <dgm:pt modelId="{A9085956-3FFA-417D-B247-F1B771F8DFDD}" type="pres">
      <dgm:prSet presAssocID="{398E32A2-008C-4D1D-8591-3990B3B6AC6D}" presName="Name10" presStyleLbl="parChTrans1D2" presStyleIdx="2" presStyleCnt="3"/>
      <dgm:spPr/>
    </dgm:pt>
    <dgm:pt modelId="{5DCE4071-DF0A-4377-A5C4-ED3E198FAD19}" type="pres">
      <dgm:prSet presAssocID="{7DFC5326-085A-4FC4-A42D-B0F5053FB58F}" presName="hierRoot2" presStyleCnt="0"/>
      <dgm:spPr/>
    </dgm:pt>
    <dgm:pt modelId="{542A301B-3B91-4BF1-8937-C35FEF4017D1}" type="pres">
      <dgm:prSet presAssocID="{7DFC5326-085A-4FC4-A42D-B0F5053FB58F}" presName="composite2" presStyleCnt="0"/>
      <dgm:spPr/>
    </dgm:pt>
    <dgm:pt modelId="{FFB2528B-AB5D-4FD5-8E4D-92D2465287E7}" type="pres">
      <dgm:prSet presAssocID="{7DFC5326-085A-4FC4-A42D-B0F5053FB58F}" presName="background2" presStyleLbl="node2" presStyleIdx="2" presStyleCnt="3"/>
      <dgm:spPr/>
    </dgm:pt>
    <dgm:pt modelId="{A12E14ED-AD2C-4E58-B604-E4F402A44152}" type="pres">
      <dgm:prSet presAssocID="{7DFC5326-085A-4FC4-A42D-B0F5053FB58F}" presName="text2" presStyleLbl="fgAcc2" presStyleIdx="2" presStyleCnt="3">
        <dgm:presLayoutVars>
          <dgm:chPref val="3"/>
        </dgm:presLayoutVars>
      </dgm:prSet>
      <dgm:spPr/>
    </dgm:pt>
    <dgm:pt modelId="{DE97E3AD-E564-4DB7-9253-B85EE77ED704}" type="pres">
      <dgm:prSet presAssocID="{7DFC5326-085A-4FC4-A42D-B0F5053FB58F}" presName="hierChild3" presStyleCnt="0"/>
      <dgm:spPr/>
    </dgm:pt>
  </dgm:ptLst>
  <dgm:cxnLst>
    <dgm:cxn modelId="{99396F08-2E9F-4B2F-8F58-7A1EE7FE1CA6}" type="presOf" srcId="{0E28EEF1-5506-454B-97E0-D94A38E42CF7}" destId="{6E4440D7-0B15-45DA-89E9-707D3BC7D0E3}" srcOrd="0" destOrd="0" presId="urn:microsoft.com/office/officeart/2005/8/layout/hierarchy1"/>
    <dgm:cxn modelId="{F336610E-83A5-4204-AD7E-597016BB2D05}" srcId="{F1A7BF45-EE5D-4A46-8594-498E655F184A}" destId="{A73DAD0D-BF48-42B3-AA89-CC585A8A331F}" srcOrd="1" destOrd="0" parTransId="{61A135E4-41F7-46BE-B1B0-ADBE28449E79}" sibTransId="{AC81E162-2B22-421A-AB9A-D1880A5428DF}"/>
    <dgm:cxn modelId="{B54CCC1A-C8F8-4D03-854B-C7CB42A352B1}" type="presOf" srcId="{61A135E4-41F7-46BE-B1B0-ADBE28449E79}" destId="{F1636BCB-7817-4B15-9B17-E1EE2A5011A7}" srcOrd="0" destOrd="0" presId="urn:microsoft.com/office/officeart/2005/8/layout/hierarchy1"/>
    <dgm:cxn modelId="{34101321-120C-4A4D-827C-B9AFBEF012F6}" type="presOf" srcId="{11DB31FA-49C2-45AE-A9FA-D174BE9FC972}" destId="{CF1EEDCA-9B85-4184-B232-67A17B744D0E}" srcOrd="0" destOrd="0" presId="urn:microsoft.com/office/officeart/2005/8/layout/hierarchy1"/>
    <dgm:cxn modelId="{A49C4A23-56A4-4BA0-9BC6-C9A8DE7C761A}" srcId="{479A182F-5FE3-4662-9C80-BFC7218A9FE8}" destId="{034C6BC3-E110-42C8-9978-D2C1B929C6C9}" srcOrd="0" destOrd="0" parTransId="{98DD6528-8052-417B-ADFB-AF2A5D47BA5D}" sibTransId="{FA577EB4-8956-4475-9B8E-2A5580C7D864}"/>
    <dgm:cxn modelId="{9C8EFB27-244F-46E3-B6DC-1C704B29AF45}" type="presOf" srcId="{98DD6528-8052-417B-ADFB-AF2A5D47BA5D}" destId="{FCA90D4A-363B-4302-98CD-B77E6D748BE8}" srcOrd="0" destOrd="0" presId="urn:microsoft.com/office/officeart/2005/8/layout/hierarchy1"/>
    <dgm:cxn modelId="{B933E42A-28F7-4366-96B7-BF61BC855F94}" srcId="{F1A7BF45-EE5D-4A46-8594-498E655F184A}" destId="{479A182F-5FE3-4662-9C80-BFC7218A9FE8}" srcOrd="0" destOrd="0" parTransId="{11DB31FA-49C2-45AE-A9FA-D174BE9FC972}" sibTransId="{D6FF4D7F-ACE0-44F6-AE50-C0E91698C2E1}"/>
    <dgm:cxn modelId="{30423237-0DC3-4188-911B-89CABA3FD5BF}" type="presOf" srcId="{398E32A2-008C-4D1D-8591-3990B3B6AC6D}" destId="{A9085956-3FFA-417D-B247-F1B771F8DFDD}" srcOrd="0" destOrd="0" presId="urn:microsoft.com/office/officeart/2005/8/layout/hierarchy1"/>
    <dgm:cxn modelId="{7231FE5E-CE8B-4265-8D23-875CE6E479DE}" type="presOf" srcId="{034C6BC3-E110-42C8-9978-D2C1B929C6C9}" destId="{1B857A01-EA9A-44C2-B889-13E16B3A7D08}" srcOrd="0" destOrd="0" presId="urn:microsoft.com/office/officeart/2005/8/layout/hierarchy1"/>
    <dgm:cxn modelId="{06E5AA45-0DB4-404B-A4C8-39423FA8DC78}" type="presOf" srcId="{73A6C63E-D466-4B5B-BD24-4BE3ABD931DC}" destId="{BA371AD2-8CEC-45DB-BDA9-7C8B126E4D33}" srcOrd="0" destOrd="0" presId="urn:microsoft.com/office/officeart/2005/8/layout/hierarchy1"/>
    <dgm:cxn modelId="{17F7126B-4CB6-43AF-BEEC-722F8220F1CC}" srcId="{6AF417C4-6394-45FB-ABC2-4448D824EF67}" destId="{F1A7BF45-EE5D-4A46-8594-498E655F184A}" srcOrd="0" destOrd="0" parTransId="{61880FB7-EE32-4BB7-900C-41AA815918E4}" sibTransId="{4B9BA70A-B7E1-465A-A15D-4E1B46CA987E}"/>
    <dgm:cxn modelId="{A56B4C4E-E226-4712-A993-EE3AB4987689}" type="presOf" srcId="{544883F7-20C2-402D-B158-FB61B8676223}" destId="{CA05BB12-0EC7-4429-AA1F-AF20EF80184B}" srcOrd="0" destOrd="0" presId="urn:microsoft.com/office/officeart/2005/8/layout/hierarchy1"/>
    <dgm:cxn modelId="{0E562D51-5EC1-4D46-9194-E59DD1AF68E9}" srcId="{479A182F-5FE3-4662-9C80-BFC7218A9FE8}" destId="{544883F7-20C2-402D-B158-FB61B8676223}" srcOrd="1" destOrd="0" parTransId="{F120A3F1-54B8-46F1-910C-C7171CE1AED5}" sibTransId="{718B77F3-1539-4212-AB9A-26A1717BBA15}"/>
    <dgm:cxn modelId="{62659872-9D86-4B13-B643-6B4C18CFDF82}" type="presOf" srcId="{6EFE4221-A5F5-4943-977A-078BA8F65433}" destId="{1283F469-F00A-47C8-9599-FF7A74065A6A}" srcOrd="0" destOrd="0" presId="urn:microsoft.com/office/officeart/2005/8/layout/hierarchy1"/>
    <dgm:cxn modelId="{3868F159-1D9A-4F94-A071-993304340BBA}" type="presOf" srcId="{479A182F-5FE3-4662-9C80-BFC7218A9FE8}" destId="{AC5DF5CF-1EED-43C9-9CE5-2E5A077A4F09}" srcOrd="0" destOrd="0" presId="urn:microsoft.com/office/officeart/2005/8/layout/hierarchy1"/>
    <dgm:cxn modelId="{D664957E-367F-42C6-94E0-A54302FDCC82}" type="presOf" srcId="{A73DAD0D-BF48-42B3-AA89-CC585A8A331F}" destId="{EEAB3C5C-79C8-4579-9FCC-DA6BE76DF2E7}" srcOrd="0" destOrd="0" presId="urn:microsoft.com/office/officeart/2005/8/layout/hierarchy1"/>
    <dgm:cxn modelId="{095C3797-6F95-4DA1-816E-D959D04F3562}" type="presOf" srcId="{0D7680A5-BAE7-497B-8699-91D3629EC258}" destId="{461540DC-2F8C-497B-9C68-BE133F3497C7}" srcOrd="0" destOrd="0" presId="urn:microsoft.com/office/officeart/2005/8/layout/hierarchy1"/>
    <dgm:cxn modelId="{E6D6169E-1B9D-4502-8D5F-B0BE66E136C1}" srcId="{F1A7BF45-EE5D-4A46-8594-498E655F184A}" destId="{7DFC5326-085A-4FC4-A42D-B0F5053FB58F}" srcOrd="2" destOrd="0" parTransId="{398E32A2-008C-4D1D-8591-3990B3B6AC6D}" sibTransId="{3CCC9BCC-E1D6-45C3-AA5E-F0097C9C81B4}"/>
    <dgm:cxn modelId="{0EBE7EA6-C757-4922-954F-AB9F22E74DB9}" type="presOf" srcId="{F120A3F1-54B8-46F1-910C-C7171CE1AED5}" destId="{AAD7F45F-D74F-4260-A751-26D8D6BCE994}" srcOrd="0" destOrd="0" presId="urn:microsoft.com/office/officeart/2005/8/layout/hierarchy1"/>
    <dgm:cxn modelId="{BBAFBDB5-2E7C-4562-A3A7-0A244783B9CA}" type="presOf" srcId="{F1A7BF45-EE5D-4A46-8594-498E655F184A}" destId="{0C0EF452-B3DF-4D1F-99F0-489286982C30}" srcOrd="0" destOrd="0" presId="urn:microsoft.com/office/officeart/2005/8/layout/hierarchy1"/>
    <dgm:cxn modelId="{DA325DC2-D84F-429F-BD46-949077BB4921}" type="presOf" srcId="{7DFC5326-085A-4FC4-A42D-B0F5053FB58F}" destId="{A12E14ED-AD2C-4E58-B604-E4F402A44152}" srcOrd="0" destOrd="0" presId="urn:microsoft.com/office/officeart/2005/8/layout/hierarchy1"/>
    <dgm:cxn modelId="{688EE5D9-CAF1-4B39-9EF0-C2484C10D2C4}" srcId="{A73DAD0D-BF48-42B3-AA89-CC585A8A331F}" destId="{0D7680A5-BAE7-497B-8699-91D3629EC258}" srcOrd="1" destOrd="0" parTransId="{6EFE4221-A5F5-4943-977A-078BA8F65433}" sibTransId="{17CA9CD2-9287-42D7-ADF8-1471B7BCE862}"/>
    <dgm:cxn modelId="{316ECEE4-AAD0-4FC3-ADC9-13FB0896D185}" srcId="{A73DAD0D-BF48-42B3-AA89-CC585A8A331F}" destId="{73A6C63E-D466-4B5B-BD24-4BE3ABD931DC}" srcOrd="0" destOrd="0" parTransId="{0E28EEF1-5506-454B-97E0-D94A38E42CF7}" sibTransId="{34ED89AC-026B-4227-AC5A-A869534391C6}"/>
    <dgm:cxn modelId="{0DD886F0-A6B2-46DB-86BE-19E618D457AF}" type="presOf" srcId="{6AF417C4-6394-45FB-ABC2-4448D824EF67}" destId="{97AB0EFB-1F25-4894-B397-9F0F7A6BB927}" srcOrd="0" destOrd="0" presId="urn:microsoft.com/office/officeart/2005/8/layout/hierarchy1"/>
    <dgm:cxn modelId="{298BD352-D0AE-4B34-9BFB-E6898D139341}" type="presParOf" srcId="{97AB0EFB-1F25-4894-B397-9F0F7A6BB927}" destId="{2CF283AC-1DD4-4FC4-9567-90D8ACFF592D}" srcOrd="0" destOrd="0" presId="urn:microsoft.com/office/officeart/2005/8/layout/hierarchy1"/>
    <dgm:cxn modelId="{68654129-986D-4D9A-B621-E2265627872B}" type="presParOf" srcId="{2CF283AC-1DD4-4FC4-9567-90D8ACFF592D}" destId="{6CC8C206-B3EF-4A5D-AF30-31BA5D8C408A}" srcOrd="0" destOrd="0" presId="urn:microsoft.com/office/officeart/2005/8/layout/hierarchy1"/>
    <dgm:cxn modelId="{EF4CF75D-A5AF-4BF3-8644-68068DA44430}" type="presParOf" srcId="{6CC8C206-B3EF-4A5D-AF30-31BA5D8C408A}" destId="{5DF4AB1E-BBC6-4DE4-A3F0-CF245782150A}" srcOrd="0" destOrd="0" presId="urn:microsoft.com/office/officeart/2005/8/layout/hierarchy1"/>
    <dgm:cxn modelId="{8692A5BB-9CFA-4C5D-BB62-9610BC696689}" type="presParOf" srcId="{6CC8C206-B3EF-4A5D-AF30-31BA5D8C408A}" destId="{0C0EF452-B3DF-4D1F-99F0-489286982C30}" srcOrd="1" destOrd="0" presId="urn:microsoft.com/office/officeart/2005/8/layout/hierarchy1"/>
    <dgm:cxn modelId="{BB2CD1B3-5C04-410B-9938-7F6A591D6218}" type="presParOf" srcId="{2CF283AC-1DD4-4FC4-9567-90D8ACFF592D}" destId="{F3199816-7727-42A7-8319-10C13558DA94}" srcOrd="1" destOrd="0" presId="urn:microsoft.com/office/officeart/2005/8/layout/hierarchy1"/>
    <dgm:cxn modelId="{4A339162-E9AA-46EB-B7F7-9F4C327B2969}" type="presParOf" srcId="{F3199816-7727-42A7-8319-10C13558DA94}" destId="{CF1EEDCA-9B85-4184-B232-67A17B744D0E}" srcOrd="0" destOrd="0" presId="urn:microsoft.com/office/officeart/2005/8/layout/hierarchy1"/>
    <dgm:cxn modelId="{3217CFB7-5A68-4292-96C4-0A4FE60B5587}" type="presParOf" srcId="{F3199816-7727-42A7-8319-10C13558DA94}" destId="{2DD65BAA-A086-4B63-9E96-CF2F4118A856}" srcOrd="1" destOrd="0" presId="urn:microsoft.com/office/officeart/2005/8/layout/hierarchy1"/>
    <dgm:cxn modelId="{B9C6A65B-A8FD-4A2B-93E1-AFD8621505F3}" type="presParOf" srcId="{2DD65BAA-A086-4B63-9E96-CF2F4118A856}" destId="{C1936AB5-D750-4DD2-B503-59DB71F47D02}" srcOrd="0" destOrd="0" presId="urn:microsoft.com/office/officeart/2005/8/layout/hierarchy1"/>
    <dgm:cxn modelId="{CC9DC0D1-E299-498B-96E1-FCB0840DE585}" type="presParOf" srcId="{C1936AB5-D750-4DD2-B503-59DB71F47D02}" destId="{FB8FDF0C-807B-4102-9633-368BABBDA149}" srcOrd="0" destOrd="0" presId="urn:microsoft.com/office/officeart/2005/8/layout/hierarchy1"/>
    <dgm:cxn modelId="{6F8AD654-F901-4FA4-9733-8723A822FABC}" type="presParOf" srcId="{C1936AB5-D750-4DD2-B503-59DB71F47D02}" destId="{AC5DF5CF-1EED-43C9-9CE5-2E5A077A4F09}" srcOrd="1" destOrd="0" presId="urn:microsoft.com/office/officeart/2005/8/layout/hierarchy1"/>
    <dgm:cxn modelId="{CCFF651D-149C-4906-8F18-D8306D22EA98}" type="presParOf" srcId="{2DD65BAA-A086-4B63-9E96-CF2F4118A856}" destId="{7D0644E2-21B4-4C0F-828C-DB8976A7441A}" srcOrd="1" destOrd="0" presId="urn:microsoft.com/office/officeart/2005/8/layout/hierarchy1"/>
    <dgm:cxn modelId="{4C7AC64A-8D30-4E13-84E1-1E99DBC3EA2F}" type="presParOf" srcId="{7D0644E2-21B4-4C0F-828C-DB8976A7441A}" destId="{FCA90D4A-363B-4302-98CD-B77E6D748BE8}" srcOrd="0" destOrd="0" presId="urn:microsoft.com/office/officeart/2005/8/layout/hierarchy1"/>
    <dgm:cxn modelId="{9AF588E3-9973-483F-B89C-BED6AED3B7B8}" type="presParOf" srcId="{7D0644E2-21B4-4C0F-828C-DB8976A7441A}" destId="{144CCA44-E2A1-40FE-B7BB-7D88BAC57653}" srcOrd="1" destOrd="0" presId="urn:microsoft.com/office/officeart/2005/8/layout/hierarchy1"/>
    <dgm:cxn modelId="{9BEE5819-22C9-405E-A07C-4F62078646CC}" type="presParOf" srcId="{144CCA44-E2A1-40FE-B7BB-7D88BAC57653}" destId="{9A5DF7DE-4D5F-4279-AFB8-8689C556F80B}" srcOrd="0" destOrd="0" presId="urn:microsoft.com/office/officeart/2005/8/layout/hierarchy1"/>
    <dgm:cxn modelId="{4FEE4658-0932-4520-80E8-038D562B0E70}" type="presParOf" srcId="{9A5DF7DE-4D5F-4279-AFB8-8689C556F80B}" destId="{4C3B8528-5D2F-444D-A878-E92389133E96}" srcOrd="0" destOrd="0" presId="urn:microsoft.com/office/officeart/2005/8/layout/hierarchy1"/>
    <dgm:cxn modelId="{94369DA3-6683-42D8-818F-D9F7F4A6DBBE}" type="presParOf" srcId="{9A5DF7DE-4D5F-4279-AFB8-8689C556F80B}" destId="{1B857A01-EA9A-44C2-B889-13E16B3A7D08}" srcOrd="1" destOrd="0" presId="urn:microsoft.com/office/officeart/2005/8/layout/hierarchy1"/>
    <dgm:cxn modelId="{8F51EF2A-0412-46F3-A48E-F14218F52711}" type="presParOf" srcId="{144CCA44-E2A1-40FE-B7BB-7D88BAC57653}" destId="{8B400FC3-9C46-4309-866B-077DD99AA21A}" srcOrd="1" destOrd="0" presId="urn:microsoft.com/office/officeart/2005/8/layout/hierarchy1"/>
    <dgm:cxn modelId="{AD3358AB-F1AE-4868-A534-51A8A15356BD}" type="presParOf" srcId="{7D0644E2-21B4-4C0F-828C-DB8976A7441A}" destId="{AAD7F45F-D74F-4260-A751-26D8D6BCE994}" srcOrd="2" destOrd="0" presId="urn:microsoft.com/office/officeart/2005/8/layout/hierarchy1"/>
    <dgm:cxn modelId="{A04E46B3-0564-46FD-9645-E8FB65D9E720}" type="presParOf" srcId="{7D0644E2-21B4-4C0F-828C-DB8976A7441A}" destId="{28233283-087E-4B21-806C-8D9423EC0FF9}" srcOrd="3" destOrd="0" presId="urn:microsoft.com/office/officeart/2005/8/layout/hierarchy1"/>
    <dgm:cxn modelId="{070179F5-67E7-46E7-A9BD-7415CEEBFC47}" type="presParOf" srcId="{28233283-087E-4B21-806C-8D9423EC0FF9}" destId="{2F21B0CA-0EC1-47AC-B3AB-2E6B93FCFE6E}" srcOrd="0" destOrd="0" presId="urn:microsoft.com/office/officeart/2005/8/layout/hierarchy1"/>
    <dgm:cxn modelId="{C7A6144E-786F-49F1-A2AA-3F5F81603FE7}" type="presParOf" srcId="{2F21B0CA-0EC1-47AC-B3AB-2E6B93FCFE6E}" destId="{6950B13D-4522-402D-AEE3-ED96C0801204}" srcOrd="0" destOrd="0" presId="urn:microsoft.com/office/officeart/2005/8/layout/hierarchy1"/>
    <dgm:cxn modelId="{6723114E-8ACD-4F51-9E92-BFBEA4B8502A}" type="presParOf" srcId="{2F21B0CA-0EC1-47AC-B3AB-2E6B93FCFE6E}" destId="{CA05BB12-0EC7-4429-AA1F-AF20EF80184B}" srcOrd="1" destOrd="0" presId="urn:microsoft.com/office/officeart/2005/8/layout/hierarchy1"/>
    <dgm:cxn modelId="{7877761A-6E56-4C6B-A2A7-F2052D33AB69}" type="presParOf" srcId="{28233283-087E-4B21-806C-8D9423EC0FF9}" destId="{41BAC333-D428-425A-BEBE-CF12EEDAB133}" srcOrd="1" destOrd="0" presId="urn:microsoft.com/office/officeart/2005/8/layout/hierarchy1"/>
    <dgm:cxn modelId="{2656482D-A8AF-45D9-BBE7-4FA80A87DB2F}" type="presParOf" srcId="{F3199816-7727-42A7-8319-10C13558DA94}" destId="{F1636BCB-7817-4B15-9B17-E1EE2A5011A7}" srcOrd="2" destOrd="0" presId="urn:microsoft.com/office/officeart/2005/8/layout/hierarchy1"/>
    <dgm:cxn modelId="{63658E6D-DA32-43FC-80FE-2FE71F86D50A}" type="presParOf" srcId="{F3199816-7727-42A7-8319-10C13558DA94}" destId="{14840765-EBFD-4170-AE86-7E74F789936F}" srcOrd="3" destOrd="0" presId="urn:microsoft.com/office/officeart/2005/8/layout/hierarchy1"/>
    <dgm:cxn modelId="{2166A2B9-9153-4611-94D1-8D93A4214916}" type="presParOf" srcId="{14840765-EBFD-4170-AE86-7E74F789936F}" destId="{25B83C77-E5C5-4FF8-8A13-67E0928D3781}" srcOrd="0" destOrd="0" presId="urn:microsoft.com/office/officeart/2005/8/layout/hierarchy1"/>
    <dgm:cxn modelId="{F9DB4EBD-FCE7-420C-B77C-2E8CA4D4EBAC}" type="presParOf" srcId="{25B83C77-E5C5-4FF8-8A13-67E0928D3781}" destId="{A9CB0289-5E34-4E41-A6D8-531588D465FD}" srcOrd="0" destOrd="0" presId="urn:microsoft.com/office/officeart/2005/8/layout/hierarchy1"/>
    <dgm:cxn modelId="{84C4FBCB-3845-4133-BE09-388F09B69FF2}" type="presParOf" srcId="{25B83C77-E5C5-4FF8-8A13-67E0928D3781}" destId="{EEAB3C5C-79C8-4579-9FCC-DA6BE76DF2E7}" srcOrd="1" destOrd="0" presId="urn:microsoft.com/office/officeart/2005/8/layout/hierarchy1"/>
    <dgm:cxn modelId="{2B3756CC-0437-4026-B14B-8B17FE5BBC9A}" type="presParOf" srcId="{14840765-EBFD-4170-AE86-7E74F789936F}" destId="{7528C6DF-9547-4828-872F-ABEE5F353F2A}" srcOrd="1" destOrd="0" presId="urn:microsoft.com/office/officeart/2005/8/layout/hierarchy1"/>
    <dgm:cxn modelId="{099047CB-BDCC-4901-9F54-C84901C4E75B}" type="presParOf" srcId="{7528C6DF-9547-4828-872F-ABEE5F353F2A}" destId="{6E4440D7-0B15-45DA-89E9-707D3BC7D0E3}" srcOrd="0" destOrd="0" presId="urn:microsoft.com/office/officeart/2005/8/layout/hierarchy1"/>
    <dgm:cxn modelId="{471E13CB-92F5-49B4-9196-29A214D1933C}" type="presParOf" srcId="{7528C6DF-9547-4828-872F-ABEE5F353F2A}" destId="{358ED915-567C-451B-A244-C025C78F07BE}" srcOrd="1" destOrd="0" presId="urn:microsoft.com/office/officeart/2005/8/layout/hierarchy1"/>
    <dgm:cxn modelId="{C91E88BF-F2C8-4595-B5F3-C96E1F1987DC}" type="presParOf" srcId="{358ED915-567C-451B-A244-C025C78F07BE}" destId="{D94235BB-2C16-4F2B-9852-FC244CA9B633}" srcOrd="0" destOrd="0" presId="urn:microsoft.com/office/officeart/2005/8/layout/hierarchy1"/>
    <dgm:cxn modelId="{BB3E1469-BD3A-43F9-8E87-F47D8A1463DE}" type="presParOf" srcId="{D94235BB-2C16-4F2B-9852-FC244CA9B633}" destId="{9114EF0C-1569-4492-835B-C6FF9D89248A}" srcOrd="0" destOrd="0" presId="urn:microsoft.com/office/officeart/2005/8/layout/hierarchy1"/>
    <dgm:cxn modelId="{A8DCBA7B-0DF6-484B-893E-64296665F43C}" type="presParOf" srcId="{D94235BB-2C16-4F2B-9852-FC244CA9B633}" destId="{BA371AD2-8CEC-45DB-BDA9-7C8B126E4D33}" srcOrd="1" destOrd="0" presId="urn:microsoft.com/office/officeart/2005/8/layout/hierarchy1"/>
    <dgm:cxn modelId="{5A17C2BF-741B-4752-8179-7427CAAB7DC6}" type="presParOf" srcId="{358ED915-567C-451B-A244-C025C78F07BE}" destId="{30158827-F64D-483C-8ADE-02F4EF8F3C41}" srcOrd="1" destOrd="0" presId="urn:microsoft.com/office/officeart/2005/8/layout/hierarchy1"/>
    <dgm:cxn modelId="{FA34F3B8-2683-46F8-B515-4CAFF0BD83D4}" type="presParOf" srcId="{7528C6DF-9547-4828-872F-ABEE5F353F2A}" destId="{1283F469-F00A-47C8-9599-FF7A74065A6A}" srcOrd="2" destOrd="0" presId="urn:microsoft.com/office/officeart/2005/8/layout/hierarchy1"/>
    <dgm:cxn modelId="{C14E524B-01CC-41DE-B657-5E560090D160}" type="presParOf" srcId="{7528C6DF-9547-4828-872F-ABEE5F353F2A}" destId="{7659714D-05CC-4D67-B74A-F6A37B136AC0}" srcOrd="3" destOrd="0" presId="urn:microsoft.com/office/officeart/2005/8/layout/hierarchy1"/>
    <dgm:cxn modelId="{89B2AFB8-AB56-421F-8B68-59F8EAE2B90E}" type="presParOf" srcId="{7659714D-05CC-4D67-B74A-F6A37B136AC0}" destId="{F1541506-BAC6-4B4C-930D-A84E13E0179D}" srcOrd="0" destOrd="0" presId="urn:microsoft.com/office/officeart/2005/8/layout/hierarchy1"/>
    <dgm:cxn modelId="{C0C66C8F-8577-4F55-9092-395860DB0801}" type="presParOf" srcId="{F1541506-BAC6-4B4C-930D-A84E13E0179D}" destId="{0AE0B531-3534-427F-836D-611F483C8918}" srcOrd="0" destOrd="0" presId="urn:microsoft.com/office/officeart/2005/8/layout/hierarchy1"/>
    <dgm:cxn modelId="{09AAC2CB-3A62-42D8-AA40-8C30F5FDA98F}" type="presParOf" srcId="{F1541506-BAC6-4B4C-930D-A84E13E0179D}" destId="{461540DC-2F8C-497B-9C68-BE133F3497C7}" srcOrd="1" destOrd="0" presId="urn:microsoft.com/office/officeart/2005/8/layout/hierarchy1"/>
    <dgm:cxn modelId="{E43BE68B-C493-4AAC-9289-B42F9C826A3D}" type="presParOf" srcId="{7659714D-05CC-4D67-B74A-F6A37B136AC0}" destId="{0B62FE9E-002A-4EEA-920C-46D4C5B2DCC4}" srcOrd="1" destOrd="0" presId="urn:microsoft.com/office/officeart/2005/8/layout/hierarchy1"/>
    <dgm:cxn modelId="{EB3C5AFD-D8EE-4723-B139-0A04472FC199}" type="presParOf" srcId="{F3199816-7727-42A7-8319-10C13558DA94}" destId="{A9085956-3FFA-417D-B247-F1B771F8DFDD}" srcOrd="4" destOrd="0" presId="urn:microsoft.com/office/officeart/2005/8/layout/hierarchy1"/>
    <dgm:cxn modelId="{3B1789EB-189B-4232-8A54-6068CD536114}" type="presParOf" srcId="{F3199816-7727-42A7-8319-10C13558DA94}" destId="{5DCE4071-DF0A-4377-A5C4-ED3E198FAD19}" srcOrd="5" destOrd="0" presId="urn:microsoft.com/office/officeart/2005/8/layout/hierarchy1"/>
    <dgm:cxn modelId="{EF1562D8-0F2B-4B14-89D6-3B4A683BAD94}" type="presParOf" srcId="{5DCE4071-DF0A-4377-A5C4-ED3E198FAD19}" destId="{542A301B-3B91-4BF1-8937-C35FEF4017D1}" srcOrd="0" destOrd="0" presId="urn:microsoft.com/office/officeart/2005/8/layout/hierarchy1"/>
    <dgm:cxn modelId="{854ED749-3E18-40A1-87E2-72794BB13DAF}" type="presParOf" srcId="{542A301B-3B91-4BF1-8937-C35FEF4017D1}" destId="{FFB2528B-AB5D-4FD5-8E4D-92D2465287E7}" srcOrd="0" destOrd="0" presId="urn:microsoft.com/office/officeart/2005/8/layout/hierarchy1"/>
    <dgm:cxn modelId="{BF700099-17DD-4A4D-8A30-B9447FBBA695}" type="presParOf" srcId="{542A301B-3B91-4BF1-8937-C35FEF4017D1}" destId="{A12E14ED-AD2C-4E58-B604-E4F402A44152}" srcOrd="1" destOrd="0" presId="urn:microsoft.com/office/officeart/2005/8/layout/hierarchy1"/>
    <dgm:cxn modelId="{C45F35D5-EA7F-45EC-9AED-3A82AE149CF7}" type="presParOf" srcId="{5DCE4071-DF0A-4377-A5C4-ED3E198FAD19}" destId="{DE97E3AD-E564-4DB7-9253-B85EE77ED70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85956-3FFA-417D-B247-F1B771F8DFDD}">
      <dsp:nvSpPr>
        <dsp:cNvPr id="0" name=""/>
        <dsp:cNvSpPr/>
      </dsp:nvSpPr>
      <dsp:spPr>
        <a:xfrm>
          <a:off x="5048474" y="1485714"/>
          <a:ext cx="3141563" cy="49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622"/>
              </a:lnTo>
              <a:lnTo>
                <a:pt x="3141563" y="339622"/>
              </a:lnTo>
              <a:lnTo>
                <a:pt x="3141563" y="4983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3F469-F00A-47C8-9599-FF7A74065A6A}">
      <dsp:nvSpPr>
        <dsp:cNvPr id="0" name=""/>
        <dsp:cNvSpPr/>
      </dsp:nvSpPr>
      <dsp:spPr>
        <a:xfrm>
          <a:off x="6095661" y="3072203"/>
          <a:ext cx="1047187" cy="49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622"/>
              </a:lnTo>
              <a:lnTo>
                <a:pt x="1047187" y="339622"/>
              </a:lnTo>
              <a:lnTo>
                <a:pt x="1047187" y="49836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440D7-0B15-45DA-89E9-707D3BC7D0E3}">
      <dsp:nvSpPr>
        <dsp:cNvPr id="0" name=""/>
        <dsp:cNvSpPr/>
      </dsp:nvSpPr>
      <dsp:spPr>
        <a:xfrm>
          <a:off x="5048474" y="3072203"/>
          <a:ext cx="1047187" cy="498366"/>
        </a:xfrm>
        <a:custGeom>
          <a:avLst/>
          <a:gdLst/>
          <a:ahLst/>
          <a:cxnLst/>
          <a:rect l="0" t="0" r="0" b="0"/>
          <a:pathLst>
            <a:path>
              <a:moveTo>
                <a:pt x="1047187" y="0"/>
              </a:moveTo>
              <a:lnTo>
                <a:pt x="1047187" y="339622"/>
              </a:lnTo>
              <a:lnTo>
                <a:pt x="0" y="339622"/>
              </a:lnTo>
              <a:lnTo>
                <a:pt x="0" y="49836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36BCB-7817-4B15-9B17-E1EE2A5011A7}">
      <dsp:nvSpPr>
        <dsp:cNvPr id="0" name=""/>
        <dsp:cNvSpPr/>
      </dsp:nvSpPr>
      <dsp:spPr>
        <a:xfrm>
          <a:off x="5048474" y="1485714"/>
          <a:ext cx="1047187" cy="49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622"/>
              </a:lnTo>
              <a:lnTo>
                <a:pt x="1047187" y="339622"/>
              </a:lnTo>
              <a:lnTo>
                <a:pt x="1047187" y="4983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7F45F-D74F-4260-A751-26D8D6BCE994}">
      <dsp:nvSpPr>
        <dsp:cNvPr id="0" name=""/>
        <dsp:cNvSpPr/>
      </dsp:nvSpPr>
      <dsp:spPr>
        <a:xfrm>
          <a:off x="1906910" y="3072203"/>
          <a:ext cx="1047187" cy="49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622"/>
              </a:lnTo>
              <a:lnTo>
                <a:pt x="1047187" y="339622"/>
              </a:lnTo>
              <a:lnTo>
                <a:pt x="1047187" y="49836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90D4A-363B-4302-98CD-B77E6D748BE8}">
      <dsp:nvSpPr>
        <dsp:cNvPr id="0" name=""/>
        <dsp:cNvSpPr/>
      </dsp:nvSpPr>
      <dsp:spPr>
        <a:xfrm>
          <a:off x="859722" y="3072203"/>
          <a:ext cx="1047187" cy="498366"/>
        </a:xfrm>
        <a:custGeom>
          <a:avLst/>
          <a:gdLst/>
          <a:ahLst/>
          <a:cxnLst/>
          <a:rect l="0" t="0" r="0" b="0"/>
          <a:pathLst>
            <a:path>
              <a:moveTo>
                <a:pt x="1047187" y="0"/>
              </a:moveTo>
              <a:lnTo>
                <a:pt x="1047187" y="339622"/>
              </a:lnTo>
              <a:lnTo>
                <a:pt x="0" y="339622"/>
              </a:lnTo>
              <a:lnTo>
                <a:pt x="0" y="49836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EEDCA-9B85-4184-B232-67A17B744D0E}">
      <dsp:nvSpPr>
        <dsp:cNvPr id="0" name=""/>
        <dsp:cNvSpPr/>
      </dsp:nvSpPr>
      <dsp:spPr>
        <a:xfrm>
          <a:off x="1906910" y="1485714"/>
          <a:ext cx="3141563" cy="498366"/>
        </a:xfrm>
        <a:custGeom>
          <a:avLst/>
          <a:gdLst/>
          <a:ahLst/>
          <a:cxnLst/>
          <a:rect l="0" t="0" r="0" b="0"/>
          <a:pathLst>
            <a:path>
              <a:moveTo>
                <a:pt x="3141563" y="0"/>
              </a:moveTo>
              <a:lnTo>
                <a:pt x="3141563" y="339622"/>
              </a:lnTo>
              <a:lnTo>
                <a:pt x="0" y="339622"/>
              </a:lnTo>
              <a:lnTo>
                <a:pt x="0" y="4983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4AB1E-BBC6-4DE4-A3F0-CF245782150A}">
      <dsp:nvSpPr>
        <dsp:cNvPr id="0" name=""/>
        <dsp:cNvSpPr/>
      </dsp:nvSpPr>
      <dsp:spPr>
        <a:xfrm>
          <a:off x="4191683" y="397590"/>
          <a:ext cx="1713580" cy="10881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EF452-B3DF-4D1F-99F0-489286982C30}">
      <dsp:nvSpPr>
        <dsp:cNvPr id="0" name=""/>
        <dsp:cNvSpPr/>
      </dsp:nvSpPr>
      <dsp:spPr>
        <a:xfrm>
          <a:off x="4382081" y="578468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Delivered outcome (n=6157) 100%</a:t>
          </a:r>
        </a:p>
      </dsp:txBody>
      <dsp:txXfrm>
        <a:off x="4413951" y="610338"/>
        <a:ext cx="1649840" cy="1024383"/>
      </dsp:txXfrm>
    </dsp:sp>
    <dsp:sp modelId="{FB8FDF0C-807B-4102-9633-368BABBDA149}">
      <dsp:nvSpPr>
        <dsp:cNvPr id="0" name=""/>
        <dsp:cNvSpPr/>
      </dsp:nvSpPr>
      <dsp:spPr>
        <a:xfrm>
          <a:off x="1050120" y="1984080"/>
          <a:ext cx="1713580" cy="10881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DF5CF-1EED-43C9-9CE5-2E5A077A4F09}">
      <dsp:nvSpPr>
        <dsp:cNvPr id="0" name=""/>
        <dsp:cNvSpPr/>
      </dsp:nvSpPr>
      <dsp:spPr>
        <a:xfrm>
          <a:off x="1240518" y="2164958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Live births (n=5964)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96.8%</a:t>
          </a:r>
        </a:p>
      </dsp:txBody>
      <dsp:txXfrm>
        <a:off x="1272388" y="2196828"/>
        <a:ext cx="1649840" cy="1024383"/>
      </dsp:txXfrm>
    </dsp:sp>
    <dsp:sp modelId="{4C3B8528-5D2F-444D-A878-E92389133E96}">
      <dsp:nvSpPr>
        <dsp:cNvPr id="0" name=""/>
        <dsp:cNvSpPr/>
      </dsp:nvSpPr>
      <dsp:spPr>
        <a:xfrm>
          <a:off x="2932" y="3570569"/>
          <a:ext cx="1713580" cy="1088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57A01-EA9A-44C2-B889-13E16B3A7D08}">
      <dsp:nvSpPr>
        <dsp:cNvPr id="0" name=""/>
        <dsp:cNvSpPr/>
      </dsp:nvSpPr>
      <dsp:spPr>
        <a:xfrm>
          <a:off x="193330" y="3751447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No congenital abnormality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(n=5905) 95.9%</a:t>
          </a:r>
        </a:p>
      </dsp:txBody>
      <dsp:txXfrm>
        <a:off x="225200" y="3783317"/>
        <a:ext cx="1649840" cy="1024383"/>
      </dsp:txXfrm>
    </dsp:sp>
    <dsp:sp modelId="{6950B13D-4522-402D-AEE3-ED96C0801204}">
      <dsp:nvSpPr>
        <dsp:cNvPr id="0" name=""/>
        <dsp:cNvSpPr/>
      </dsp:nvSpPr>
      <dsp:spPr>
        <a:xfrm>
          <a:off x="2097308" y="3570569"/>
          <a:ext cx="1713580" cy="1088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5BB12-0EC7-4429-AA1F-AF20EF80184B}">
      <dsp:nvSpPr>
        <dsp:cNvPr id="0" name=""/>
        <dsp:cNvSpPr/>
      </dsp:nvSpPr>
      <dsp:spPr>
        <a:xfrm>
          <a:off x="2287706" y="3751447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Present congenital abnormality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(n=59) 0.96%</a:t>
          </a:r>
        </a:p>
      </dsp:txBody>
      <dsp:txXfrm>
        <a:off x="2319576" y="3783317"/>
        <a:ext cx="1649840" cy="1024383"/>
      </dsp:txXfrm>
    </dsp:sp>
    <dsp:sp modelId="{A9CB0289-5E34-4E41-A6D8-531588D465FD}">
      <dsp:nvSpPr>
        <dsp:cNvPr id="0" name=""/>
        <dsp:cNvSpPr/>
      </dsp:nvSpPr>
      <dsp:spPr>
        <a:xfrm>
          <a:off x="5238871" y="1984080"/>
          <a:ext cx="1713580" cy="10881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B3C5C-79C8-4579-9FCC-DA6BE76DF2E7}">
      <dsp:nvSpPr>
        <dsp:cNvPr id="0" name=""/>
        <dsp:cNvSpPr/>
      </dsp:nvSpPr>
      <dsp:spPr>
        <a:xfrm>
          <a:off x="5429269" y="2164958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Stillbirths (n=117)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1.9%</a:t>
          </a:r>
        </a:p>
      </dsp:txBody>
      <dsp:txXfrm>
        <a:off x="5461139" y="2196828"/>
        <a:ext cx="1649840" cy="1024383"/>
      </dsp:txXfrm>
    </dsp:sp>
    <dsp:sp modelId="{9114EF0C-1569-4492-835B-C6FF9D89248A}">
      <dsp:nvSpPr>
        <dsp:cNvPr id="0" name=""/>
        <dsp:cNvSpPr/>
      </dsp:nvSpPr>
      <dsp:spPr>
        <a:xfrm>
          <a:off x="4191683" y="3570569"/>
          <a:ext cx="1713580" cy="1088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71AD2-8CEC-45DB-BDA9-7C8B126E4D33}">
      <dsp:nvSpPr>
        <dsp:cNvPr id="0" name=""/>
        <dsp:cNvSpPr/>
      </dsp:nvSpPr>
      <dsp:spPr>
        <a:xfrm>
          <a:off x="4382081" y="3751447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No congenital abnormality (n=116) 1,88% </a:t>
          </a:r>
        </a:p>
      </dsp:txBody>
      <dsp:txXfrm>
        <a:off x="4413951" y="3783317"/>
        <a:ext cx="1649840" cy="1024383"/>
      </dsp:txXfrm>
    </dsp:sp>
    <dsp:sp modelId="{0AE0B531-3534-427F-836D-611F483C8918}">
      <dsp:nvSpPr>
        <dsp:cNvPr id="0" name=""/>
        <dsp:cNvSpPr/>
      </dsp:nvSpPr>
      <dsp:spPr>
        <a:xfrm>
          <a:off x="6286059" y="3570569"/>
          <a:ext cx="1713580" cy="1088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540DC-2F8C-497B-9C68-BE133F3497C7}">
      <dsp:nvSpPr>
        <dsp:cNvPr id="0" name=""/>
        <dsp:cNvSpPr/>
      </dsp:nvSpPr>
      <dsp:spPr>
        <a:xfrm>
          <a:off x="6476457" y="3751447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Present congenital abnormality (n=1) 0.016%</a:t>
          </a:r>
        </a:p>
      </dsp:txBody>
      <dsp:txXfrm>
        <a:off x="6508327" y="3783317"/>
        <a:ext cx="1649840" cy="1024383"/>
      </dsp:txXfrm>
    </dsp:sp>
    <dsp:sp modelId="{FFB2528B-AB5D-4FD5-8E4D-92D2465287E7}">
      <dsp:nvSpPr>
        <dsp:cNvPr id="0" name=""/>
        <dsp:cNvSpPr/>
      </dsp:nvSpPr>
      <dsp:spPr>
        <a:xfrm>
          <a:off x="7333247" y="1984080"/>
          <a:ext cx="1713580" cy="10881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E14ED-AD2C-4E58-B604-E4F402A44152}">
      <dsp:nvSpPr>
        <dsp:cNvPr id="0" name=""/>
        <dsp:cNvSpPr/>
      </dsp:nvSpPr>
      <dsp:spPr>
        <a:xfrm>
          <a:off x="7523645" y="2164958"/>
          <a:ext cx="1713580" cy="1088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Other outcomes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(n=76)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1.3%</a:t>
          </a:r>
        </a:p>
      </dsp:txBody>
      <dsp:txXfrm>
        <a:off x="7555515" y="2196828"/>
        <a:ext cx="1649840" cy="1024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9B66B131-FDE3-9B45-8A7B-6EB6269D9FA3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D06F3A5D-302C-464B-9FD3-82B41A6E3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Congenital abnormalities can be defined as structural OR functional abnormalities, that develop during the </a:t>
            </a:r>
            <a:r>
              <a:rPr lang="en-US" dirty="0" err="1"/>
              <a:t>foetal</a:t>
            </a:r>
            <a:r>
              <a:rPr lang="en-US" dirty="0"/>
              <a:t> period, and are present at birth. </a:t>
            </a:r>
          </a:p>
          <a:p>
            <a:pPr>
              <a:lnSpc>
                <a:spcPct val="120000"/>
              </a:lnSpc>
            </a:pPr>
            <a:r>
              <a:rPr lang="en-US" dirty="0"/>
              <a:t>They contribute significantly to morbidity and mortality in the </a:t>
            </a:r>
            <a:r>
              <a:rPr lang="en-US" dirty="0" err="1"/>
              <a:t>paediatric</a:t>
            </a:r>
            <a:r>
              <a:rPr lang="en-US" dirty="0"/>
              <a:t> population; therefore, it is important that their epidemiology is well understood</a:t>
            </a:r>
          </a:p>
          <a:p>
            <a:pPr>
              <a:lnSpc>
                <a:spcPct val="120000"/>
              </a:lnSpc>
            </a:pPr>
            <a:r>
              <a:rPr lang="en-US" dirty="0"/>
              <a:t> (Malherbe, 2015).</a:t>
            </a:r>
          </a:p>
          <a:p>
            <a:pPr>
              <a:lnSpc>
                <a:spcPct val="120000"/>
              </a:lnSpc>
            </a:pPr>
            <a:r>
              <a:rPr lang="en-US" dirty="0"/>
              <a:t> There are 6% of babies word wide born with a congenital abnormality (WHO)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2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Improving skills of sonographers </a:t>
            </a:r>
          </a:p>
          <a:p>
            <a:r>
              <a:rPr lang="en-US" dirty="0"/>
              <a:t>Abnormalities in stillbirths are under ported. This is a limitation </a:t>
            </a:r>
          </a:p>
          <a:p>
            <a:r>
              <a:rPr lang="en-US" dirty="0"/>
              <a:t>Vaccination against the rubella virus, for children and women</a:t>
            </a:r>
          </a:p>
          <a:p>
            <a:r>
              <a:rPr lang="en-US" dirty="0"/>
              <a:t>increasing and strengthening education of health staff and others involved in promoting prevention of congenital disorders; and</a:t>
            </a:r>
          </a:p>
          <a:p>
            <a:r>
              <a:rPr lang="en-US" dirty="0"/>
              <a:t>Risk factors include alcohol, smoking and drug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7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1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descriptive study was performed using enrollment from the UBOMI BUHLE.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project enrolls pregnant women attending antenatal care and follows them up until after delivery.</a:t>
            </a:r>
          </a:p>
          <a:p>
            <a:r>
              <a:rPr lang="en-US" dirty="0"/>
              <a:t>Data collection started from July 2021 to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6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In Gauteng it is done at four primary level antenatal clinics in Soweto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Chiawelo Clinic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Lillian </a:t>
            </a:r>
            <a:r>
              <a:rPr lang="en-ZA" dirty="0" err="1"/>
              <a:t>Ngoyi</a:t>
            </a:r>
            <a:r>
              <a:rPr lang="en-ZA" dirty="0"/>
              <a:t> Clinic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 err="1"/>
              <a:t>Itireleng</a:t>
            </a:r>
            <a:r>
              <a:rPr lang="en-ZA" dirty="0"/>
              <a:t> Clinic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Mofolo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b="1" dirty="0"/>
              <a:t>Prevalence and Demographics</a:t>
            </a:r>
          </a:p>
          <a:p>
            <a:r>
              <a:rPr lang="en-US" dirty="0"/>
              <a:t>The total number of pregnancies on the database with known outcomes was </a:t>
            </a:r>
            <a:r>
              <a:rPr lang="en-US" dirty="0">
                <a:solidFill>
                  <a:srgbClr val="0098DE"/>
                </a:solidFill>
              </a:rPr>
              <a:t>6157</a:t>
            </a:r>
            <a:r>
              <a:rPr lang="en-US" dirty="0"/>
              <a:t>. </a:t>
            </a:r>
          </a:p>
          <a:p>
            <a:r>
              <a:rPr lang="en-US" dirty="0"/>
              <a:t>Of those pregnancies, 96.8% (</a:t>
            </a:r>
            <a:r>
              <a:rPr lang="en-US" dirty="0">
                <a:solidFill>
                  <a:srgbClr val="0098DE"/>
                </a:solidFill>
              </a:rPr>
              <a:t>n= 5964</a:t>
            </a:r>
            <a:r>
              <a:rPr lang="en-US" dirty="0"/>
              <a:t>) were live births, 1.9% (</a:t>
            </a:r>
            <a:r>
              <a:rPr lang="en-US" dirty="0">
                <a:solidFill>
                  <a:srgbClr val="0098DE"/>
                </a:solidFill>
              </a:rPr>
              <a:t>n= 117</a:t>
            </a:r>
            <a:r>
              <a:rPr lang="en-US" dirty="0"/>
              <a:t>) were stillbirths, and 1.3% (</a:t>
            </a:r>
            <a:r>
              <a:rPr lang="en-US" dirty="0">
                <a:solidFill>
                  <a:srgbClr val="0098DE"/>
                </a:solidFill>
              </a:rPr>
              <a:t>n=76</a:t>
            </a:r>
            <a:r>
              <a:rPr lang="en-US" dirty="0"/>
              <a:t>) had other outcomes. </a:t>
            </a:r>
          </a:p>
          <a:p>
            <a:r>
              <a:rPr lang="en-US" dirty="0"/>
              <a:t>Other outcomes includes miscarriages/spontaneous abortions, Termination of pregnancy, ectopic pregnancy, and maternal death before delivery.</a:t>
            </a:r>
          </a:p>
          <a:p>
            <a:endParaRPr lang="en-US" dirty="0"/>
          </a:p>
          <a:p>
            <a:endParaRPr lang="en-US" dirty="0"/>
          </a:p>
          <a:p>
            <a:endParaRPr lang="en-Z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1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total number of patients congenital abnormalities identified at birth was </a:t>
            </a:r>
            <a:r>
              <a:rPr lang="en-US" dirty="0">
                <a:solidFill>
                  <a:srgbClr val="0098DE"/>
                </a:solidFill>
              </a:rPr>
              <a:t>60</a:t>
            </a:r>
            <a:r>
              <a:rPr lang="en-US" dirty="0"/>
              <a:t>, which is </a:t>
            </a:r>
            <a:r>
              <a:rPr lang="en-US" dirty="0">
                <a:solidFill>
                  <a:srgbClr val="0098DE"/>
                </a:solidFill>
              </a:rPr>
              <a:t>0.97% </a:t>
            </a:r>
            <a:r>
              <a:rPr lang="en-US" dirty="0"/>
              <a:t>of the births with known outcomes.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because functional issues are discovered later in life. </a:t>
            </a:r>
            <a:r>
              <a:rPr lang="en-US" dirty="0" err="1"/>
              <a:t>Eg</a:t>
            </a:r>
            <a:r>
              <a:rPr lang="en-US" dirty="0"/>
              <a:t> cardiac, metabolic and fetal alcohol syndrome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88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of abnormalities at birth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sonographers. Lack of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7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These are the most common risk factors, But they are not statistically  significant.</a:t>
            </a:r>
          </a:p>
          <a:p>
            <a:r>
              <a:rPr lang="en-US" dirty="0"/>
              <a:t>Substances are under reported.</a:t>
            </a:r>
          </a:p>
          <a:p>
            <a:r>
              <a:rPr lang="en-US" dirty="0"/>
              <a:t>Pertaining to risk factors for congenital abnormalities, no true level of significance could be ascertained for either of the parameters. </a:t>
            </a:r>
          </a:p>
          <a:p>
            <a:r>
              <a:rPr lang="en-US" dirty="0"/>
              <a:t>However, this may be attributable to the size of the sample. </a:t>
            </a:r>
          </a:p>
          <a:p>
            <a:r>
              <a:rPr lang="en-US" dirty="0"/>
              <a:t>As the study continues and the sample size increases, it is likely that this will change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3A5D-302C-464B-9FD3-82B41A6E38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F8A9-2A85-D64A-8C53-9D396971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1" y="1731365"/>
            <a:ext cx="7073389" cy="4129686"/>
          </a:xfrm>
        </p:spPr>
        <p:txBody>
          <a:bodyPr/>
          <a:lstStyle>
            <a:lvl1pPr>
              <a:defRPr sz="3200">
                <a:solidFill>
                  <a:srgbClr val="032C74"/>
                </a:solidFill>
              </a:defRPr>
            </a:lvl1pPr>
            <a:lvl2pPr>
              <a:defRPr sz="2800">
                <a:solidFill>
                  <a:srgbClr val="032C74"/>
                </a:solidFill>
              </a:defRPr>
            </a:lvl2pPr>
            <a:lvl3pPr>
              <a:defRPr sz="2400">
                <a:solidFill>
                  <a:srgbClr val="032C74"/>
                </a:solidFill>
              </a:defRPr>
            </a:lvl3pPr>
            <a:lvl4pPr>
              <a:defRPr sz="2000">
                <a:solidFill>
                  <a:srgbClr val="032C74"/>
                </a:solidFill>
              </a:defRPr>
            </a:lvl4pPr>
            <a:lvl5pPr>
              <a:defRPr sz="2000">
                <a:solidFill>
                  <a:srgbClr val="032C7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3CAE5-0EC6-1142-A52D-F767471AE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1753777"/>
            <a:ext cx="3245161" cy="4115211"/>
          </a:xfrm>
        </p:spPr>
        <p:txBody>
          <a:bodyPr/>
          <a:lstStyle>
            <a:lvl1pPr marL="0" indent="0">
              <a:buNone/>
              <a:defRPr sz="1600">
                <a:solidFill>
                  <a:srgbClr val="032C7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51C192-51ED-154C-8132-AF46A4B4E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100" y="529745"/>
            <a:ext cx="10299700" cy="410055"/>
          </a:xfrm>
        </p:spPr>
        <p:txBody>
          <a:bodyPr/>
          <a:lstStyle>
            <a:lvl1pPr>
              <a:defRPr b="1" i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F022AB-B404-6449-BF05-C8CFA10F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42116E-52CB-3E48-B4A7-B136860D5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5279B-06A9-3B42-B03F-C2A6D201D97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152890" y="543647"/>
            <a:ext cx="711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87C83C-74AC-B240-92A5-19E587AA45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F26238-3AEC-D743-8A7D-0009D5B9F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8F550-6E1A-1F40-958F-9FACA843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83924D-BD17-924C-8FC2-CE173E980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100" y="529745"/>
            <a:ext cx="9483985" cy="41005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373C24D-86F0-F149-840D-7878DD9CB8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48310" y="535845"/>
            <a:ext cx="705600" cy="453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9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F5A25-B7CB-334A-9EE7-2F7D79C5C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7DBA1-7EF6-5145-AD9B-B56755EFD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731364"/>
            <a:ext cx="4800600" cy="4445599"/>
          </a:xfrm>
        </p:spPr>
        <p:txBody>
          <a:bodyPr/>
          <a:lstStyle>
            <a:lvl1pPr>
              <a:defRPr>
                <a:solidFill>
                  <a:srgbClr val="032C74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2E3B9-F7F6-CF4E-B3B8-B373734036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1900" y="1731364"/>
            <a:ext cx="5518150" cy="44455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32C74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US" dirty="0"/>
              <a:t>Picture or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5B0D82-6490-D943-9FA8-37532C01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F2170F-1EB1-344F-96D4-FC03BB635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965D5-0A55-174A-A6F4-612C6B30E06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152890" y="543647"/>
            <a:ext cx="711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BA4A-2840-9042-B970-9A73DFE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all" baseline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D903-0B7F-8747-88E7-67DBFBA0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733551"/>
            <a:ext cx="7749707" cy="2914650"/>
          </a:xfrm>
        </p:spPr>
        <p:txBody>
          <a:bodyPr/>
          <a:lstStyle>
            <a:lvl1pPr>
              <a:defRPr>
                <a:solidFill>
                  <a:srgbClr val="032C74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975CFE-E566-B243-8FD8-F0B90CD10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D411B9D-9016-074A-B127-BFD5DE618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6D5AD-A40A-5042-84F4-1F1E191EE9F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152890" y="543647"/>
            <a:ext cx="711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0469040-7BD1-4645-AC17-80F32DCC41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4B277-4BFA-784B-AE26-F856350423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9519" y="1219799"/>
            <a:ext cx="7802173" cy="2033067"/>
          </a:xfrm>
        </p:spPr>
        <p:txBody>
          <a:bodyPr anchor="t" anchorCtr="0">
            <a:noAutofit/>
          </a:bodyPr>
          <a:lstStyle>
            <a:lvl1pPr algn="l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0EDF583-9235-BF42-8B37-953A9648B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30800" y="4725900"/>
            <a:ext cx="5461200" cy="13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0469040-7BD1-4645-AC17-80F32DCC41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4B277-4BFA-784B-AE26-F856350423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9519" y="477786"/>
            <a:ext cx="7802173" cy="2033067"/>
          </a:xfrm>
        </p:spPr>
        <p:txBody>
          <a:bodyPr anchor="t" anchorCtr="0">
            <a:noAutofit/>
          </a:bodyPr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0B6D9D3-7FE8-FE4F-9FCC-960D5F332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E8D043-7886-6547-91B5-CFEF737E6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1C769FC-AB90-C248-B158-A467CCF5D9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48310" y="535845"/>
            <a:ext cx="705600" cy="453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BA4A-2840-9042-B970-9A73DFE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all" baseline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D903-0B7F-8747-88E7-67DBFBA0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733551"/>
            <a:ext cx="7749707" cy="2914650"/>
          </a:xfrm>
        </p:spPr>
        <p:txBody>
          <a:bodyPr/>
          <a:lstStyle>
            <a:lvl1pPr>
              <a:defRPr>
                <a:solidFill>
                  <a:srgbClr val="032C74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975CFE-E566-B243-8FD8-F0B90CD10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D411B9D-9016-074A-B127-BFD5DE618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6D5AD-A40A-5042-84F4-1F1E191EE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2890" y="543647"/>
            <a:ext cx="711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F5A25-B7CB-334A-9EE7-2F7D79C5C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7DBA1-7EF6-5145-AD9B-B56755EFD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731364"/>
            <a:ext cx="4800600" cy="4445599"/>
          </a:xfrm>
        </p:spPr>
        <p:txBody>
          <a:bodyPr/>
          <a:lstStyle>
            <a:lvl1pPr>
              <a:defRPr>
                <a:solidFill>
                  <a:srgbClr val="032C74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2E3B9-F7F6-CF4E-B3B8-B373734036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1900" y="1731364"/>
            <a:ext cx="5518150" cy="44455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32C74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US" dirty="0"/>
              <a:t>Picture or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5B0D82-6490-D943-9FA8-37532C01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F2170F-1EB1-344F-96D4-FC03BB635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965D5-0A55-174A-A6F4-612C6B30E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2890" y="543647"/>
            <a:ext cx="711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F8A9-2A85-D64A-8C53-9D396971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661" y="1731365"/>
            <a:ext cx="7073389" cy="4129686"/>
          </a:xfrm>
        </p:spPr>
        <p:txBody>
          <a:bodyPr/>
          <a:lstStyle>
            <a:lvl1pPr>
              <a:defRPr sz="3200">
                <a:solidFill>
                  <a:srgbClr val="032C74"/>
                </a:solidFill>
              </a:defRPr>
            </a:lvl1pPr>
            <a:lvl2pPr>
              <a:defRPr sz="2800">
                <a:solidFill>
                  <a:srgbClr val="032C74"/>
                </a:solidFill>
              </a:defRPr>
            </a:lvl2pPr>
            <a:lvl3pPr>
              <a:defRPr sz="2400">
                <a:solidFill>
                  <a:srgbClr val="032C74"/>
                </a:solidFill>
              </a:defRPr>
            </a:lvl3pPr>
            <a:lvl4pPr>
              <a:defRPr sz="2000">
                <a:solidFill>
                  <a:srgbClr val="032C74"/>
                </a:solidFill>
              </a:defRPr>
            </a:lvl4pPr>
            <a:lvl5pPr>
              <a:defRPr sz="2000">
                <a:solidFill>
                  <a:srgbClr val="032C7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3CAE5-0EC6-1142-A52D-F767471AE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1753777"/>
            <a:ext cx="3245161" cy="4115211"/>
          </a:xfrm>
        </p:spPr>
        <p:txBody>
          <a:bodyPr/>
          <a:lstStyle>
            <a:lvl1pPr marL="0" indent="0">
              <a:buNone/>
              <a:defRPr sz="1600">
                <a:solidFill>
                  <a:srgbClr val="032C7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51C192-51ED-154C-8132-AF46A4B4E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100" y="529745"/>
            <a:ext cx="10299700" cy="410055"/>
          </a:xfrm>
        </p:spPr>
        <p:txBody>
          <a:bodyPr/>
          <a:lstStyle>
            <a:lvl1pPr>
              <a:defRPr b="1" i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F022AB-B404-6449-BF05-C8CFA10F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42116E-52CB-3E48-B4A7-B136860D5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5279B-06A9-3B42-B03F-C2A6D201D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2890" y="543647"/>
            <a:ext cx="711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u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B99BD5-C9A5-5140-B8BE-EDE26CEA5C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553BF-4CB0-F747-8B79-1243B3D0B8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8347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352736E-3421-1A45-9934-F6DE13390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05900"/>
            <a:ext cx="50673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941F18-48A8-3446-9776-7ECC7FD33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900"/>
            <a:ext cx="838200" cy="360000"/>
          </a:xfrm>
          <a:prstGeom prst="rect">
            <a:avLst/>
          </a:prstGeom>
          <a:solidFill>
            <a:srgbClr val="0098DE"/>
          </a:solidFill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CCDF5B48-19D0-A940-9B56-734050C90D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C67BA83-2FC9-E749-AF1E-69F656E0B46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11900" y="1790699"/>
            <a:ext cx="5880100" cy="4055465"/>
          </a:xfrm>
          <a:solidFill>
            <a:schemeClr val="bg2">
              <a:lumMod val="75000"/>
            </a:schemeClr>
          </a:solidFill>
        </p:spPr>
        <p:txBody>
          <a:bodyPr lIns="360000" tIns="324000" rIns="360000" bIns="36000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32C74"/>
                </a:solidFill>
              </a:defRPr>
            </a:lvl2pPr>
            <a:lvl3pPr>
              <a:defRPr>
                <a:solidFill>
                  <a:srgbClr val="032C74"/>
                </a:solidFill>
              </a:defRPr>
            </a:lvl3pPr>
            <a:lvl4pPr>
              <a:defRPr>
                <a:solidFill>
                  <a:srgbClr val="032C74"/>
                </a:solidFill>
              </a:defRPr>
            </a:lvl4pPr>
            <a:lvl5pPr>
              <a:defRPr>
                <a:solidFill>
                  <a:srgbClr val="032C74"/>
                </a:solidFill>
              </a:defRPr>
            </a:lvl5pPr>
          </a:lstStyle>
          <a:p>
            <a:pPr lvl="0"/>
            <a:r>
              <a:rPr lang="en-US" dirty="0"/>
              <a:t>Picture or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7D28D5E9-DB0A-954C-ACDB-F4D9D54A55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48310" y="535845"/>
            <a:ext cx="705600" cy="453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527736-917B-A946-B5D9-455CBA9C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529745"/>
            <a:ext cx="10299700" cy="4100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4AF66-D54A-2B4D-B307-F87C193A0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33551"/>
            <a:ext cx="10274300" cy="291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36F-BE96-9945-AD24-C1344E09E62C}"/>
              </a:ext>
            </a:extLst>
          </p:cNvPr>
          <p:cNvGrpSpPr/>
          <p:nvPr userDrawn="1"/>
        </p:nvGrpSpPr>
        <p:grpSpPr>
          <a:xfrm>
            <a:off x="-495312" y="939800"/>
            <a:ext cx="288000" cy="2448946"/>
            <a:chOff x="134275" y="939800"/>
            <a:chExt cx="288000" cy="24489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A7E56-9855-3A4B-8220-89601A26517B}"/>
                </a:ext>
              </a:extLst>
            </p:cNvPr>
            <p:cNvSpPr/>
            <p:nvPr userDrawn="1"/>
          </p:nvSpPr>
          <p:spPr>
            <a:xfrm>
              <a:off x="134275" y="939800"/>
              <a:ext cx="288000" cy="288000"/>
            </a:xfrm>
            <a:prstGeom prst="rect">
              <a:avLst/>
            </a:prstGeom>
            <a:solidFill>
              <a:srgbClr val="032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3FACD6-5F32-1643-801D-2702B8F7606C}"/>
                </a:ext>
              </a:extLst>
            </p:cNvPr>
            <p:cNvSpPr/>
            <p:nvPr userDrawn="1"/>
          </p:nvSpPr>
          <p:spPr>
            <a:xfrm>
              <a:off x="134275" y="1299958"/>
              <a:ext cx="288000" cy="288000"/>
            </a:xfrm>
            <a:prstGeom prst="rect">
              <a:avLst/>
            </a:prstGeom>
            <a:solidFill>
              <a:srgbClr val="009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E5ED66-1E3C-6547-8F06-A584B3AEF4E2}"/>
                </a:ext>
              </a:extLst>
            </p:cNvPr>
            <p:cNvSpPr/>
            <p:nvPr userDrawn="1"/>
          </p:nvSpPr>
          <p:spPr>
            <a:xfrm>
              <a:off x="134275" y="1660116"/>
              <a:ext cx="288000" cy="288000"/>
            </a:xfrm>
            <a:prstGeom prst="rect">
              <a:avLst/>
            </a:prstGeom>
            <a:solidFill>
              <a:srgbClr val="19D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2ACE1D-72F5-FA40-B8BC-7708505630FF}"/>
                </a:ext>
              </a:extLst>
            </p:cNvPr>
            <p:cNvSpPr/>
            <p:nvPr userDrawn="1"/>
          </p:nvSpPr>
          <p:spPr>
            <a:xfrm>
              <a:off x="134275" y="2020274"/>
              <a:ext cx="288000" cy="288000"/>
            </a:xfrm>
            <a:prstGeom prst="rect">
              <a:avLst/>
            </a:prstGeom>
            <a:solidFill>
              <a:srgbClr val="3CA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797CD0-80E1-CE49-A45F-5BB64315E4A5}"/>
                </a:ext>
              </a:extLst>
            </p:cNvPr>
            <p:cNvSpPr/>
            <p:nvPr userDrawn="1"/>
          </p:nvSpPr>
          <p:spPr>
            <a:xfrm>
              <a:off x="134275" y="2380432"/>
              <a:ext cx="288000" cy="288000"/>
            </a:xfrm>
            <a:prstGeom prst="rect">
              <a:avLst/>
            </a:prstGeom>
            <a:solidFill>
              <a:srgbClr val="8347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027FB9-9E55-774E-9AAF-203082BF85B4}"/>
                </a:ext>
              </a:extLst>
            </p:cNvPr>
            <p:cNvSpPr/>
            <p:nvPr userDrawn="1"/>
          </p:nvSpPr>
          <p:spPr>
            <a:xfrm>
              <a:off x="134275" y="2740590"/>
              <a:ext cx="288000" cy="288000"/>
            </a:xfrm>
            <a:prstGeom prst="rect">
              <a:avLst/>
            </a:prstGeom>
            <a:solidFill>
              <a:srgbClr val="E81E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F90751-6FC5-4341-9A23-26D7AC87B26C}"/>
                </a:ext>
              </a:extLst>
            </p:cNvPr>
            <p:cNvSpPr/>
            <p:nvPr userDrawn="1"/>
          </p:nvSpPr>
          <p:spPr>
            <a:xfrm>
              <a:off x="134275" y="3100746"/>
              <a:ext cx="288000" cy="288000"/>
            </a:xfrm>
            <a:prstGeom prst="rect">
              <a:avLst/>
            </a:prstGeom>
            <a:solidFill>
              <a:srgbClr val="F4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29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49" r:id="rId4"/>
    <p:sldLayoutId id="2147483657" r:id="rId5"/>
    <p:sldLayoutId id="2147483650" r:id="rId6"/>
    <p:sldLayoutId id="2147483652" r:id="rId7"/>
    <p:sldLayoutId id="2147483656" r:id="rId8"/>
    <p:sldLayoutId id="2147483654" r:id="rId9"/>
    <p:sldLayoutId id="2147483655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80" userDrawn="1">
          <p15:clr>
            <a:srgbClr val="F26B43"/>
          </p15:clr>
        </p15:guide>
        <p15:guide id="4" orient="horz" pos="534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  <p15:guide id="6" pos="7452" userDrawn="1">
          <p15:clr>
            <a:srgbClr val="F26B43"/>
          </p15:clr>
        </p15:guide>
        <p15:guide id="7" orient="horz" pos="4136" userDrawn="1">
          <p15:clr>
            <a:srgbClr val="F26B43"/>
          </p15:clr>
        </p15:guide>
        <p15:guide id="8" pos="3704" userDrawn="1">
          <p15:clr>
            <a:srgbClr val="F26B43"/>
          </p15:clr>
        </p15:guide>
        <p15:guide id="9" pos="39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5696" y="5784771"/>
            <a:ext cx="1765933" cy="668616"/>
          </a:xfrm>
          <a:custGeom>
            <a:avLst/>
            <a:gdLst/>
            <a:ahLst/>
            <a:cxnLst/>
            <a:rect l="l" t="t" r="r" b="b"/>
            <a:pathLst>
              <a:path w="2648900" h="1002924">
                <a:moveTo>
                  <a:pt x="0" y="0"/>
                </a:moveTo>
                <a:lnTo>
                  <a:pt x="2648900" y="0"/>
                </a:lnTo>
                <a:lnTo>
                  <a:pt x="2648900" y="1002925"/>
                </a:lnTo>
                <a:lnTo>
                  <a:pt x="0" y="1002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483995" y="330036"/>
            <a:ext cx="7744127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DCB05B"/>
                </a:solidFill>
                <a:latin typeface="Montserrat Ultra-Bold"/>
              </a:rPr>
              <a:t>JOHANNESBURG HEALTH DISTRICT </a:t>
            </a:r>
          </a:p>
        </p:txBody>
      </p:sp>
      <p:sp>
        <p:nvSpPr>
          <p:cNvPr id="4" name="Freeform 4"/>
          <p:cNvSpPr/>
          <p:nvPr/>
        </p:nvSpPr>
        <p:spPr>
          <a:xfrm>
            <a:off x="10012555" y="1031378"/>
            <a:ext cx="2424011" cy="6453388"/>
          </a:xfrm>
          <a:custGeom>
            <a:avLst/>
            <a:gdLst/>
            <a:ahLst/>
            <a:cxnLst/>
            <a:rect l="l" t="t" r="r" b="b"/>
            <a:pathLst>
              <a:path w="3636016" h="9680082">
                <a:moveTo>
                  <a:pt x="0" y="0"/>
                </a:moveTo>
                <a:lnTo>
                  <a:pt x="3636016" y="0"/>
                </a:lnTo>
                <a:lnTo>
                  <a:pt x="3636016" y="9680082"/>
                </a:lnTo>
                <a:lnTo>
                  <a:pt x="0" y="9680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65175" y="200882"/>
            <a:ext cx="7868500" cy="8652538"/>
            <a:chOff x="0" y="0"/>
            <a:chExt cx="14228623" cy="1564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28699" cy="15646400"/>
            </a:xfrm>
            <a:custGeom>
              <a:avLst/>
              <a:gdLst/>
              <a:ahLst/>
              <a:cxnLst/>
              <a:rect l="l" t="t" r="r" b="b"/>
              <a:pathLst>
                <a:path w="14228699" h="15646400">
                  <a:moveTo>
                    <a:pt x="4891913" y="0"/>
                  </a:moveTo>
                  <a:lnTo>
                    <a:pt x="0" y="8473059"/>
                  </a:lnTo>
                  <a:lnTo>
                    <a:pt x="4141597" y="15646400"/>
                  </a:lnTo>
                  <a:lnTo>
                    <a:pt x="14228699" y="15646400"/>
                  </a:lnTo>
                  <a:lnTo>
                    <a:pt x="14228699" y="0"/>
                  </a:lnTo>
                  <a:close/>
                </a:path>
              </a:pathLst>
            </a:custGeom>
            <a:blipFill>
              <a:blip r:embed="rId5"/>
              <a:stretch>
                <a:fillRect t="-22720" r="-160054" b="-22720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9665176" y="200882"/>
            <a:ext cx="3118769" cy="8652538"/>
          </a:xfrm>
          <a:custGeom>
            <a:avLst/>
            <a:gdLst/>
            <a:ahLst/>
            <a:cxnLst/>
            <a:rect l="l" t="t" r="r" b="b"/>
            <a:pathLst>
              <a:path w="4678154" h="12978807">
                <a:moveTo>
                  <a:pt x="0" y="0"/>
                </a:moveTo>
                <a:lnTo>
                  <a:pt x="4678154" y="0"/>
                </a:lnTo>
                <a:lnTo>
                  <a:pt x="4678154" y="12978807"/>
                </a:lnTo>
                <a:lnTo>
                  <a:pt x="0" y="12978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0614712" y="5784771"/>
            <a:ext cx="891488" cy="668616"/>
          </a:xfrm>
          <a:custGeom>
            <a:avLst/>
            <a:gdLst/>
            <a:ahLst/>
            <a:cxnLst/>
            <a:rect l="l" t="t" r="r" b="b"/>
            <a:pathLst>
              <a:path w="1337232" h="1002924">
                <a:moveTo>
                  <a:pt x="0" y="0"/>
                </a:moveTo>
                <a:lnTo>
                  <a:pt x="1337232" y="0"/>
                </a:lnTo>
                <a:lnTo>
                  <a:pt x="1337232" y="1002925"/>
                </a:lnTo>
                <a:lnTo>
                  <a:pt x="0" y="1002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30" y="342900"/>
            <a:ext cx="4141623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0063A0"/>
                </a:solidFill>
                <a:latin typeface="Montserrat Ultra-Bold"/>
              </a:rPr>
              <a:t>2024 RESEARCH CONFERENCE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7010" y="5975641"/>
            <a:ext cx="4057981" cy="46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765944"/>
                </a:solidFill>
                <a:latin typeface="Josefin Sans"/>
              </a:rPr>
              <a:t>#JoburgResearch2024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06F2A92-12BC-277D-D55C-4E68BD66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95" y="5374235"/>
            <a:ext cx="11093950" cy="762000"/>
          </a:xfrm>
        </p:spPr>
        <p:txBody>
          <a:bodyPr/>
          <a:lstStyle/>
          <a:p>
            <a:r>
              <a:rPr lang="en-US" dirty="0"/>
              <a:t>Dorothy sefara presents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A4406C-3ECD-0A0C-2CC0-A2565277C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97" y="928412"/>
            <a:ext cx="10605156" cy="3778171"/>
          </a:xfrm>
        </p:spPr>
        <p:txBody>
          <a:bodyPr/>
          <a:lstStyle/>
          <a:p>
            <a:pPr marL="0" indent="0">
              <a:buNone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Description of Congenital Abnormalities from a Subset of Clinics in Soweto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E4A77FF-56A0-F5C9-6FDF-034CCB033B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735422-34D5-81FF-0B65-E71C58779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4D94-F0DD-2449-9C37-847B1CF2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Results continues…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6D4C5-763B-8440-AE0A-F40EF7C4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731364"/>
            <a:ext cx="10274300" cy="4445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b="1" dirty="0"/>
          </a:p>
          <a:p>
            <a:pPr marL="0" indent="0">
              <a:buNone/>
            </a:pPr>
            <a:endParaRPr lang="en-ZA" b="1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EAD809-F044-72EB-8B5B-A6B07D671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55405"/>
              </p:ext>
            </p:extLst>
          </p:nvPr>
        </p:nvGraphicFramePr>
        <p:xfrm>
          <a:off x="838200" y="1731364"/>
          <a:ext cx="9283700" cy="4040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740">
                  <a:extLst>
                    <a:ext uri="{9D8B030D-6E8A-4147-A177-3AD203B41FA5}">
                      <a16:colId xmlns:a16="http://schemas.microsoft.com/office/drawing/2014/main" val="571582857"/>
                    </a:ext>
                  </a:extLst>
                </a:gridCol>
                <a:gridCol w="1856740">
                  <a:extLst>
                    <a:ext uri="{9D8B030D-6E8A-4147-A177-3AD203B41FA5}">
                      <a16:colId xmlns:a16="http://schemas.microsoft.com/office/drawing/2014/main" val="2800695484"/>
                    </a:ext>
                  </a:extLst>
                </a:gridCol>
                <a:gridCol w="1856740">
                  <a:extLst>
                    <a:ext uri="{9D8B030D-6E8A-4147-A177-3AD203B41FA5}">
                      <a16:colId xmlns:a16="http://schemas.microsoft.com/office/drawing/2014/main" val="1923240117"/>
                    </a:ext>
                  </a:extLst>
                </a:gridCol>
                <a:gridCol w="1856740">
                  <a:extLst>
                    <a:ext uri="{9D8B030D-6E8A-4147-A177-3AD203B41FA5}">
                      <a16:colId xmlns:a16="http://schemas.microsoft.com/office/drawing/2014/main" val="546143727"/>
                    </a:ext>
                  </a:extLst>
                </a:gridCol>
                <a:gridCol w="1856740">
                  <a:extLst>
                    <a:ext uri="{9D8B030D-6E8A-4147-A177-3AD203B41FA5}">
                      <a16:colId xmlns:a16="http://schemas.microsoft.com/office/drawing/2014/main" val="1130300074"/>
                    </a:ext>
                  </a:extLst>
                </a:gridCol>
              </a:tblGrid>
              <a:tr h="772341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200" dirty="0">
                          <a:effectLst/>
                          <a:latin typeface="inherit"/>
                        </a:rPr>
                      </a:br>
                      <a:r>
                        <a:rPr lang="en-US" sz="1200" dirty="0">
                          <a:effectLst/>
                          <a:latin typeface="inherit"/>
                        </a:rPr>
                        <a:t>Overall (n=6157)</a:t>
                      </a:r>
                      <a:endParaRPr lang="en-US" sz="14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inherit"/>
                        </a:rPr>
                        <a:t>With CA (n=60)</a:t>
                      </a:r>
                      <a:endParaRPr lang="en-US" sz="14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inherit"/>
                        </a:rPr>
                        <a:t>Without CA (n=6097)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herit"/>
                          <a:ea typeface="+mn-ea"/>
                          <a:cs typeface="+mn-cs"/>
                        </a:rPr>
                        <a:t>p-value (comparing those with and without CA)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967702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Advanced maternal age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1435 (23.3%)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12 (20.0%)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1423 (23.3%)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0.382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87054573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HIV exposure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1092 (17.7%)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12 (20.0%)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1080 (17.7%)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0.645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68272022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Maternal hypertension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66 (1.1%)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2 (3.3%)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64 (1.0%)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0.087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337857966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Maternal diabetes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10 (0.2%)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0 (0.0%)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10 (0.2%)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0.754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602903797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Reported alcohol use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737 (12.0%)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12 (20.0%)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725 (11.9%)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0.059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847476250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Reported smoking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302 (4.9%)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5 (8.3%)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297 (4.9%)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0.229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278019813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Mean birthweight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2949.71g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2813.72g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2951.16g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0.090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7286429"/>
                  </a:ext>
                </a:extLst>
              </a:tr>
              <a:tr h="40855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Gestational age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38.32 weeks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37.78 weeks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inherit"/>
                        </a:rPr>
                        <a:t>38.33 weeks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inherit"/>
                        </a:rPr>
                        <a:t>0.188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9342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4D94-F0DD-2449-9C37-847B1CF2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6D4C5-763B-8440-AE0A-F40EF7C4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499" y="1731364"/>
            <a:ext cx="7171871" cy="4445599"/>
          </a:xfrm>
        </p:spPr>
        <p:txBody>
          <a:bodyPr>
            <a:normAutofit/>
          </a:bodyPr>
          <a:lstStyle/>
          <a:p>
            <a:r>
              <a:rPr lang="en-US" dirty="0"/>
              <a:t>0.97% (n=60) of infants were identified as having one or more congenital abnormality at birth.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most common abnormality  identified was polydactyly (minor)</a:t>
            </a: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982E7-180F-6DE2-9010-992226A98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67"/>
          <a:stretch/>
        </p:blipFill>
        <p:spPr>
          <a:xfrm>
            <a:off x="7918450" y="1943100"/>
            <a:ext cx="3854450" cy="30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ADF1-8A51-92BE-E96D-F1335440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570E2-BA65-FB85-A73E-DD22FCA63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499" y="1731364"/>
            <a:ext cx="5663595" cy="4445599"/>
          </a:xfrm>
        </p:spPr>
        <p:txBody>
          <a:bodyPr>
            <a:normAutofit/>
          </a:bodyPr>
          <a:lstStyle/>
          <a:p>
            <a:r>
              <a:rPr lang="en-US" dirty="0"/>
              <a:t>Booking early for ANC </a:t>
            </a:r>
          </a:p>
          <a:p>
            <a:pPr lvl="1"/>
            <a:r>
              <a:rPr lang="en-US" dirty="0"/>
              <a:t>Early ultrasound</a:t>
            </a:r>
          </a:p>
          <a:p>
            <a:pPr lvl="1"/>
            <a:r>
              <a:rPr lang="en-US" dirty="0"/>
              <a:t>Screening for infections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Preventable risk factors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Stillbirth examination</a:t>
            </a:r>
          </a:p>
          <a:p>
            <a:r>
              <a:rPr lang="en-US" dirty="0"/>
              <a:t>Reporting of birth defects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2D2148-C5B1-A2A2-536B-7580D4D147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15784" y="1731364"/>
            <a:ext cx="3493008" cy="329466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CB02D-C636-6285-7EA2-1122BD74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19724-1040-5BB4-BEFF-2C540F3F1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Background pattern&#10;&#10;Description automatically generated">
            <a:extLst>
              <a:ext uri="{FF2B5EF4-FFF2-40B4-BE49-F238E27FC236}">
                <a16:creationId xmlns:a16="http://schemas.microsoft.com/office/drawing/2014/main" id="{56C9DB59-5FF5-2D49-9680-BCBAE2E28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" b="7"/>
          <a:stretch>
            <a:fillRect/>
          </a:stretch>
        </p:blipFill>
        <p:spPr>
          <a:xfrm>
            <a:off x="-104775" y="0"/>
            <a:ext cx="121932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ABB6DA-B3FC-2E47-BBD6-5B41F9094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 YOU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4FDBD9B-09BA-5649-A4A7-C2AD52F6D8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0" b="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61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D0DDA-31A1-8F4E-A6FF-9A2203EA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C75DB-3892-C049-B081-846566A42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9C861-EEEE-4FBE-BA67-2CE7F3DA0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100" y="1731364"/>
            <a:ext cx="6039427" cy="44455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Structural abnormality</a:t>
            </a:r>
          </a:p>
          <a:p>
            <a:pPr>
              <a:lnSpc>
                <a:spcPct val="120000"/>
              </a:lnSpc>
            </a:pPr>
            <a:r>
              <a:rPr lang="en-US" dirty="0"/>
              <a:t>Functional abnormality</a:t>
            </a:r>
          </a:p>
          <a:p>
            <a:pPr>
              <a:lnSpc>
                <a:spcPct val="120000"/>
              </a:lnSpc>
            </a:pPr>
            <a:r>
              <a:rPr lang="en-US" dirty="0"/>
              <a:t>They contribute significantly to morbidity and mortality</a:t>
            </a:r>
          </a:p>
          <a:p>
            <a:pPr>
              <a:lnSpc>
                <a:spcPct val="120000"/>
              </a:lnSpc>
            </a:pPr>
            <a:r>
              <a:rPr lang="en-US" dirty="0"/>
              <a:t>6% of births worldwide (WHO, 2024)</a:t>
            </a:r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0C58F6-6E09-1FBA-7EE4-6827B31D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BF0869-6B71-7D13-62FA-806B060D2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921" y="939800"/>
            <a:ext cx="4944979" cy="43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50" y="512359"/>
            <a:ext cx="10299700" cy="754769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499" y="1731364"/>
            <a:ext cx="6877957" cy="4445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objectives of the study were to determine: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incidence rate of congenital abnormalities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Outcomes of congenital Abnormalities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Risk factors associated with congenital abnormalities </a:t>
            </a:r>
          </a:p>
          <a:p>
            <a:pPr marL="514350" indent="-514350">
              <a:buFont typeface="+mj-lt"/>
              <a:buAutoNum type="arabicPeriod"/>
            </a:pPr>
            <a:endParaRPr lang="en-ZA" b="1" dirty="0"/>
          </a:p>
          <a:p>
            <a:endParaRPr lang="en-ZA" sz="2800" b="1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CB7EFE71-7F46-EE4D-D8C1-5CF8D5639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1"/>
          <a:stretch/>
        </p:blipFill>
        <p:spPr>
          <a:xfrm>
            <a:off x="8153400" y="1924160"/>
            <a:ext cx="3200400" cy="35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4D94-F0DD-2449-9C37-847B1CF2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Methods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154ABF-DECA-30AE-DED9-46231481793E}"/>
              </a:ext>
            </a:extLst>
          </p:cNvPr>
          <p:cNvGrpSpPr/>
          <p:nvPr/>
        </p:nvGrpSpPr>
        <p:grpSpPr>
          <a:xfrm>
            <a:off x="3028427" y="2871476"/>
            <a:ext cx="1866786" cy="1075096"/>
            <a:chOff x="5080" y="12700"/>
            <a:chExt cx="5623239" cy="320548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977B313D-F05E-0DE6-1DD9-33BEA14D0858}"/>
                </a:ext>
              </a:extLst>
            </p:cNvPr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26C1A-A2DC-72FB-B9DE-FB2F50642298}"/>
              </a:ext>
            </a:extLst>
          </p:cNvPr>
          <p:cNvGrpSpPr/>
          <p:nvPr/>
        </p:nvGrpSpPr>
        <p:grpSpPr>
          <a:xfrm>
            <a:off x="5218847" y="2808225"/>
            <a:ext cx="1866786" cy="1086023"/>
            <a:chOff x="5080" y="12700"/>
            <a:chExt cx="5623239" cy="320548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AB82E7F-348D-B0FB-6E04-E8CEDA027BC1}"/>
                </a:ext>
              </a:extLst>
            </p:cNvPr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9AD781-D677-EAD7-F0BD-D58DBCA9816C}"/>
              </a:ext>
            </a:extLst>
          </p:cNvPr>
          <p:cNvGrpSpPr/>
          <p:nvPr/>
        </p:nvGrpSpPr>
        <p:grpSpPr>
          <a:xfrm>
            <a:off x="7293413" y="2808225"/>
            <a:ext cx="1866786" cy="1086023"/>
            <a:chOff x="5080" y="12700"/>
            <a:chExt cx="5623239" cy="320548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521DB80-8C1C-A759-2FFF-2BB494E99C39}"/>
                </a:ext>
              </a:extLst>
            </p:cNvPr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EDCF8609-005E-C0D4-9E77-403220ADF02D}"/>
              </a:ext>
            </a:extLst>
          </p:cNvPr>
          <p:cNvSpPr/>
          <p:nvPr/>
        </p:nvSpPr>
        <p:spPr>
          <a:xfrm>
            <a:off x="5738026" y="3020779"/>
            <a:ext cx="830115" cy="682770"/>
          </a:xfrm>
          <a:custGeom>
            <a:avLst/>
            <a:gdLst/>
            <a:ahLst/>
            <a:cxnLst/>
            <a:rect l="l" t="t" r="r" b="b"/>
            <a:pathLst>
              <a:path w="1245173" h="1024155">
                <a:moveTo>
                  <a:pt x="0" y="0"/>
                </a:moveTo>
                <a:lnTo>
                  <a:pt x="1245174" y="0"/>
                </a:lnTo>
                <a:lnTo>
                  <a:pt x="1245174" y="1024155"/>
                </a:lnTo>
                <a:lnTo>
                  <a:pt x="0" y="102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797EA3E7-ADCE-38A7-29DA-E5213311BA19}"/>
              </a:ext>
            </a:extLst>
          </p:cNvPr>
          <p:cNvSpPr/>
          <p:nvPr/>
        </p:nvSpPr>
        <p:spPr>
          <a:xfrm>
            <a:off x="7549866" y="3020779"/>
            <a:ext cx="1594952" cy="602094"/>
          </a:xfrm>
          <a:custGeom>
            <a:avLst/>
            <a:gdLst/>
            <a:ahLst/>
            <a:cxnLst/>
            <a:rect l="l" t="t" r="r" b="b"/>
            <a:pathLst>
              <a:path w="2392428" h="903141">
                <a:moveTo>
                  <a:pt x="0" y="0"/>
                </a:moveTo>
                <a:lnTo>
                  <a:pt x="2392428" y="0"/>
                </a:lnTo>
                <a:lnTo>
                  <a:pt x="2392428" y="903142"/>
                </a:lnTo>
                <a:lnTo>
                  <a:pt x="0" y="9031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F9B3EE2-78C6-7F06-13DF-93A5B32EBB1E}"/>
              </a:ext>
            </a:extLst>
          </p:cNvPr>
          <p:cNvSpPr/>
          <p:nvPr/>
        </p:nvSpPr>
        <p:spPr>
          <a:xfrm>
            <a:off x="3523249" y="2922274"/>
            <a:ext cx="1110538" cy="827351"/>
          </a:xfrm>
          <a:custGeom>
            <a:avLst/>
            <a:gdLst/>
            <a:ahLst/>
            <a:cxnLst/>
            <a:rect l="l" t="t" r="r" b="b"/>
            <a:pathLst>
              <a:path w="1665807" h="1241026">
                <a:moveTo>
                  <a:pt x="0" y="0"/>
                </a:moveTo>
                <a:lnTo>
                  <a:pt x="1665807" y="0"/>
                </a:lnTo>
                <a:lnTo>
                  <a:pt x="1665807" y="1241027"/>
                </a:lnTo>
                <a:lnTo>
                  <a:pt x="0" y="1241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4AB821F7-8E21-5F97-A64D-5F7E0A762E84}"/>
              </a:ext>
            </a:extLst>
          </p:cNvPr>
          <p:cNvSpPr txBox="1"/>
          <p:nvPr/>
        </p:nvSpPr>
        <p:spPr>
          <a:xfrm>
            <a:off x="3253368" y="2132948"/>
            <a:ext cx="1871845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800" b="1" spc="28" dirty="0">
                <a:solidFill>
                  <a:srgbClr val="002060"/>
                </a:solidFill>
                <a:latin typeface="Aileron Bold"/>
                <a:ea typeface="Aileron Bold"/>
                <a:cs typeface="Aileron Bold"/>
                <a:sym typeface="Aileron Bold"/>
              </a:rPr>
              <a:t>Enrolment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0A5413E5-03F4-F36B-9827-E51ACAFAEA22}"/>
              </a:ext>
            </a:extLst>
          </p:cNvPr>
          <p:cNvSpPr txBox="1"/>
          <p:nvPr/>
        </p:nvSpPr>
        <p:spPr>
          <a:xfrm>
            <a:off x="3028427" y="4011033"/>
            <a:ext cx="1871845" cy="93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2000" spc="24" dirty="0">
                <a:solidFill>
                  <a:srgbClr val="002060"/>
                </a:solidFill>
                <a:latin typeface="Aileron"/>
                <a:ea typeface="Aileron"/>
                <a:cs typeface="Aileron"/>
                <a:sym typeface="Aileron"/>
              </a:rPr>
              <a:t>Informed consent, enrolment at ANC visit</a:t>
            </a:r>
            <a:r>
              <a:rPr lang="en-US" sz="1200" spc="24" dirty="0">
                <a:solidFill>
                  <a:srgbClr val="00206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A4A5C45-0D01-D224-1C87-B5F9F6A29CDD}"/>
              </a:ext>
            </a:extLst>
          </p:cNvPr>
          <p:cNvSpPr txBox="1"/>
          <p:nvPr/>
        </p:nvSpPr>
        <p:spPr>
          <a:xfrm>
            <a:off x="5305717" y="2167238"/>
            <a:ext cx="1871845" cy="2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800" b="1" spc="28" dirty="0">
                <a:solidFill>
                  <a:srgbClr val="002060"/>
                </a:solidFill>
                <a:latin typeface="Aileron Bold"/>
                <a:ea typeface="Aileron Bold"/>
                <a:cs typeface="Aileron Bold"/>
                <a:sym typeface="Aileron Bold"/>
              </a:rPr>
              <a:t>File review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84FF60FC-0037-F1A4-C134-03E72469C6C5}"/>
              </a:ext>
            </a:extLst>
          </p:cNvPr>
          <p:cNvSpPr txBox="1"/>
          <p:nvPr/>
        </p:nvSpPr>
        <p:spPr>
          <a:xfrm>
            <a:off x="5217161" y="3988173"/>
            <a:ext cx="1871845" cy="471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2000" spc="24" dirty="0">
                <a:solidFill>
                  <a:srgbClr val="002060"/>
                </a:solidFill>
                <a:latin typeface="Aileron"/>
                <a:ea typeface="Aileron"/>
                <a:cs typeface="Aileron"/>
                <a:sym typeface="Aileron"/>
              </a:rPr>
              <a:t>Capture all ANC visits</a:t>
            </a:r>
            <a:r>
              <a:rPr lang="en-US" sz="1200" spc="24" dirty="0">
                <a:solidFill>
                  <a:srgbClr val="00206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FB9B98A5-8023-E033-8970-581642C16AA6}"/>
              </a:ext>
            </a:extLst>
          </p:cNvPr>
          <p:cNvSpPr txBox="1"/>
          <p:nvPr/>
        </p:nvSpPr>
        <p:spPr>
          <a:xfrm>
            <a:off x="7411419" y="2183352"/>
            <a:ext cx="2075481" cy="296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800" b="1" spc="28" dirty="0">
                <a:solidFill>
                  <a:srgbClr val="002060"/>
                </a:solidFill>
                <a:latin typeface="Aileron Bold"/>
                <a:ea typeface="Aileron Bold"/>
                <a:cs typeface="Aileron Bold"/>
                <a:sym typeface="Aileron Bold"/>
              </a:rPr>
              <a:t>Delivery info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449D0D31-BA5F-D683-058B-F7ECD40F33CF}"/>
              </a:ext>
            </a:extLst>
          </p:cNvPr>
          <p:cNvSpPr txBox="1"/>
          <p:nvPr/>
        </p:nvSpPr>
        <p:spPr>
          <a:xfrm>
            <a:off x="7291727" y="3919593"/>
            <a:ext cx="1871845" cy="7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2000" spc="24" dirty="0">
                <a:solidFill>
                  <a:srgbClr val="002060"/>
                </a:solidFill>
                <a:latin typeface="Aileron"/>
                <a:ea typeface="Aileron"/>
                <a:cs typeface="Aileron"/>
                <a:sym typeface="Aileron"/>
              </a:rPr>
              <a:t>Capture delivery information and outcomes.</a:t>
            </a:r>
          </a:p>
        </p:txBody>
      </p:sp>
    </p:spTree>
    <p:extLst>
      <p:ext uri="{BB962C8B-B14F-4D97-AF65-F5344CB8AC3E}">
        <p14:creationId xmlns:p14="http://schemas.microsoft.com/office/powerpoint/2010/main" val="32617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124700" y="6205538"/>
            <a:ext cx="5067300" cy="36036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6205538"/>
            <a:ext cx="838200" cy="360362"/>
          </a:xfrm>
          <a:prstGeom prst="rect">
            <a:avLst/>
          </a:prstGeom>
        </p:spPr>
        <p:txBody>
          <a:bodyPr/>
          <a:lstStyle/>
          <a:p>
            <a:fld id="{CCDF5B48-19D0-A940-9B56-734050C90D8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Content Placeholder 11" descr="A map with a pointer pointing at the location&#10;&#10;Description automatically generated">
            <a:extLst>
              <a:ext uri="{FF2B5EF4-FFF2-40B4-BE49-F238E27FC236}">
                <a16:creationId xmlns:a16="http://schemas.microsoft.com/office/drawing/2014/main" id="{3B4325B3-2278-6AF3-9DBA-5B30585FF50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b="34323"/>
          <a:stretch/>
        </p:blipFill>
        <p:spPr>
          <a:xfrm>
            <a:off x="187044" y="-366137"/>
            <a:ext cx="12579911" cy="6634843"/>
          </a:xfr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4E4132F-42FF-350E-FDCB-BDEC4A4299D8}"/>
              </a:ext>
            </a:extLst>
          </p:cNvPr>
          <p:cNvSpPr/>
          <p:nvPr/>
        </p:nvSpPr>
        <p:spPr>
          <a:xfrm>
            <a:off x="4250871" y="1920073"/>
            <a:ext cx="1828800" cy="190500"/>
          </a:xfrm>
          <a:prstGeom prst="roundRect">
            <a:avLst/>
          </a:prstGeom>
          <a:noFill/>
          <a:ln w="38100">
            <a:solidFill>
              <a:srgbClr val="3CAE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C420C6-627F-63B3-8922-BEB2154321CB}"/>
              </a:ext>
            </a:extLst>
          </p:cNvPr>
          <p:cNvSpPr/>
          <p:nvPr/>
        </p:nvSpPr>
        <p:spPr>
          <a:xfrm>
            <a:off x="6290687" y="3555512"/>
            <a:ext cx="2057400" cy="190500"/>
          </a:xfrm>
          <a:prstGeom prst="roundRect">
            <a:avLst/>
          </a:prstGeom>
          <a:noFill/>
          <a:ln w="38100">
            <a:solidFill>
              <a:srgbClr val="3CAE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A9329C-2B20-3D7C-4F8A-F80AFEF653FA}"/>
              </a:ext>
            </a:extLst>
          </p:cNvPr>
          <p:cNvSpPr/>
          <p:nvPr/>
        </p:nvSpPr>
        <p:spPr>
          <a:xfrm>
            <a:off x="4572000" y="3238500"/>
            <a:ext cx="1638300" cy="374624"/>
          </a:xfrm>
          <a:prstGeom prst="roundRect">
            <a:avLst/>
          </a:prstGeom>
          <a:noFill/>
          <a:ln w="38100">
            <a:solidFill>
              <a:srgbClr val="3CAE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A1D50A-3305-ABAA-978A-94566DEA6743}"/>
              </a:ext>
            </a:extLst>
          </p:cNvPr>
          <p:cNvSpPr txBox="1"/>
          <p:nvPr/>
        </p:nvSpPr>
        <p:spPr>
          <a:xfrm>
            <a:off x="3953233" y="4201659"/>
            <a:ext cx="873149" cy="2308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C00000"/>
                </a:solidFill>
              </a:rPr>
              <a:t>Chiawelo CHC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1533AF-FA4B-4B17-9591-31C669940284}"/>
              </a:ext>
            </a:extLst>
          </p:cNvPr>
          <p:cNvSpPr/>
          <p:nvPr/>
        </p:nvSpPr>
        <p:spPr>
          <a:xfrm>
            <a:off x="1816100" y="3062235"/>
            <a:ext cx="1828800" cy="1905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BB52D4-4529-460A-BDC9-9D736C5893B1}"/>
              </a:ext>
            </a:extLst>
          </p:cNvPr>
          <p:cNvSpPr/>
          <p:nvPr/>
        </p:nvSpPr>
        <p:spPr>
          <a:xfrm>
            <a:off x="6587531" y="3817641"/>
            <a:ext cx="1828800" cy="1905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430998-E946-1527-B126-E1DD01BCF0CD}"/>
              </a:ext>
            </a:extLst>
          </p:cNvPr>
          <p:cNvSpPr/>
          <p:nvPr/>
        </p:nvSpPr>
        <p:spPr>
          <a:xfrm>
            <a:off x="9855200" y="179841"/>
            <a:ext cx="2057400" cy="2944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Itireleng</a:t>
            </a:r>
            <a:endParaRPr lang="en-US" dirty="0"/>
          </a:p>
          <a:p>
            <a:pPr algn="ctr"/>
            <a:r>
              <a:rPr lang="en-US" dirty="0"/>
              <a:t>Lilian </a:t>
            </a:r>
            <a:r>
              <a:rPr lang="en-US" dirty="0" err="1"/>
              <a:t>Ngoyi</a:t>
            </a:r>
            <a:endParaRPr lang="en-US" dirty="0"/>
          </a:p>
          <a:p>
            <a:pPr algn="ctr"/>
            <a:r>
              <a:rPr lang="en-US" dirty="0"/>
              <a:t>Mofolo</a:t>
            </a:r>
          </a:p>
          <a:p>
            <a:pPr algn="ctr"/>
            <a:r>
              <a:rPr lang="en-US" dirty="0"/>
              <a:t>Chiawelo</a:t>
            </a:r>
          </a:p>
          <a:p>
            <a:pPr algn="ctr"/>
            <a:r>
              <a:rPr lang="en-US" dirty="0"/>
              <a:t>Bheki Mlangeni Hospital</a:t>
            </a:r>
          </a:p>
          <a:p>
            <a:pPr algn="ctr"/>
            <a:r>
              <a:rPr lang="en-US" dirty="0"/>
              <a:t>Baragwanath Hospital</a:t>
            </a:r>
          </a:p>
        </p:txBody>
      </p:sp>
    </p:spTree>
    <p:extLst>
      <p:ext uri="{BB962C8B-B14F-4D97-AF65-F5344CB8AC3E}">
        <p14:creationId xmlns:p14="http://schemas.microsoft.com/office/powerpoint/2010/main" val="10401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FFEA-ED12-97AF-05C8-626A73ED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5B961-B0FB-AEFE-5631-303D2D33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2E03D-BAEB-6EEC-B80C-62483F249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F90CFA7-71C0-425A-C6B4-805FFDFF584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7922810"/>
              </p:ext>
            </p:extLst>
          </p:nvPr>
        </p:nvGraphicFramePr>
        <p:xfrm>
          <a:off x="1079499" y="939800"/>
          <a:ext cx="9240158" cy="523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44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4D94-F0DD-2449-9C37-847B1CF2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24" y="476009"/>
            <a:ext cx="10299700" cy="410055"/>
          </a:xfrm>
        </p:spPr>
        <p:txBody>
          <a:bodyPr>
            <a:noAutofit/>
          </a:bodyPr>
          <a:lstStyle/>
          <a:p>
            <a:r>
              <a:rPr lang="en-US" sz="4000" dirty="0"/>
              <a:t>Results continues…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A8C03-B89D-3EE1-BBA5-CBB7A5F44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731364"/>
            <a:ext cx="5595620" cy="4445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Congenital Abnormalities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 the infants with abnormalities</a:t>
            </a:r>
          </a:p>
          <a:p>
            <a:r>
              <a:rPr lang="en-US" dirty="0"/>
              <a:t>13.3 % (</a:t>
            </a:r>
            <a:r>
              <a:rPr lang="en-US" dirty="0">
                <a:solidFill>
                  <a:srgbClr val="0098DE"/>
                </a:solidFill>
              </a:rPr>
              <a:t>n= 8</a:t>
            </a:r>
            <a:r>
              <a:rPr lang="en-US" dirty="0"/>
              <a:t>) had two detected abnormalities</a:t>
            </a:r>
          </a:p>
          <a:p>
            <a:r>
              <a:rPr lang="en-US" dirty="0"/>
              <a:t>6.7% (</a:t>
            </a:r>
            <a:r>
              <a:rPr lang="en-US" dirty="0">
                <a:solidFill>
                  <a:srgbClr val="0098DE"/>
                </a:solidFill>
              </a:rPr>
              <a:t>n=4</a:t>
            </a:r>
            <a:r>
              <a:rPr lang="en-US" dirty="0"/>
              <a:t>) had three detected abnormalities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465ED-F8EF-CA29-E302-5FFFD153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4" b="6620"/>
          <a:stretch/>
        </p:blipFill>
        <p:spPr>
          <a:xfrm>
            <a:off x="6804900" y="1066800"/>
            <a:ext cx="43584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01C547-CDE7-39E7-0695-B450C206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530225"/>
            <a:ext cx="10299700" cy="409575"/>
          </a:xfrm>
        </p:spPr>
        <p:txBody>
          <a:bodyPr>
            <a:noAutofit/>
          </a:bodyPr>
          <a:lstStyle/>
          <a:p>
            <a:r>
              <a:rPr lang="en-US" sz="4000" dirty="0"/>
              <a:t>Results continues…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DF401-7FAD-F75B-0DD7-E91C1EC209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527D5-49F5-16EF-73F7-DDCA8C383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1731364"/>
            <a:ext cx="5246913" cy="4474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DCCF9-7E45-67D8-5AB4-83DD65E2F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1731364"/>
            <a:ext cx="5016500" cy="44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4D94-F0DD-2449-9C37-847B1CF2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Results continues…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1900-1394-9A48-B1AC-0187EE8C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</a:rPr>
              <a:t>Congenital abnormalities |  Wits VIDA  |  28 August 2024</a:t>
            </a:r>
            <a:endParaRPr lang="en-US" dirty="0">
              <a:solidFill>
                <a:srgbClr val="032C7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E47B-335D-7F4A-BB5A-7A49B2468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DF5B48-19D0-A940-9B56-734050C90D8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A8C03-B89D-3EE1-BBA5-CBB7A5F44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731364"/>
            <a:ext cx="7509330" cy="444559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Congenital Abnormalities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 the 60 infants with congenital abnormalities, 1.6% (</a:t>
            </a:r>
            <a:r>
              <a:rPr lang="en-US" dirty="0">
                <a:solidFill>
                  <a:srgbClr val="0098DE"/>
                </a:solidFill>
              </a:rPr>
              <a:t>n=1</a:t>
            </a:r>
            <a:r>
              <a:rPr lang="en-US" dirty="0"/>
              <a:t>) of them were detected via ultrasound prior to delivery.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84EF3-E8E1-2D90-4E27-01953CF6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087" y="1959428"/>
            <a:ext cx="2503714" cy="2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945</Words>
  <Application>Microsoft Office PowerPoint</Application>
  <PresentationFormat>Widescreen</PresentationFormat>
  <Paragraphs>185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Aileron</vt:lpstr>
      <vt:lpstr>Aileron Bold</vt:lpstr>
      <vt:lpstr>Aptos</vt:lpstr>
      <vt:lpstr>Arial</vt:lpstr>
      <vt:lpstr>Gill Sans MT</vt:lpstr>
      <vt:lpstr>inherit</vt:lpstr>
      <vt:lpstr>Josefin Sans</vt:lpstr>
      <vt:lpstr>Montserrat Ultra-Bold</vt:lpstr>
      <vt:lpstr>Verdana</vt:lpstr>
      <vt:lpstr>Office Theme</vt:lpstr>
      <vt:lpstr>Dorothy sefara presents</vt:lpstr>
      <vt:lpstr>Introduction</vt:lpstr>
      <vt:lpstr>OBJECTIVES</vt:lpstr>
      <vt:lpstr>Methods</vt:lpstr>
      <vt:lpstr>PowerPoint Presentation</vt:lpstr>
      <vt:lpstr>Results</vt:lpstr>
      <vt:lpstr>Results continues…</vt:lpstr>
      <vt:lpstr>Results continues…</vt:lpstr>
      <vt:lpstr>Results continues…</vt:lpstr>
      <vt:lpstr>Results continues…</vt:lpstr>
      <vt:lpstr>Conclusion</vt:lpstr>
      <vt:lpstr>Recommendation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 Anderson</dc:creator>
  <cp:lastModifiedBy>dorothy sefara</cp:lastModifiedBy>
  <cp:revision>120</cp:revision>
  <dcterms:created xsi:type="dcterms:W3CDTF">2021-01-31T09:49:28Z</dcterms:created>
  <dcterms:modified xsi:type="dcterms:W3CDTF">2024-08-27T11:13:06Z</dcterms:modified>
</cp:coreProperties>
</file>