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59" r:id="rId12"/>
    <p:sldId id="258" r:id="rId13"/>
  </p:sldIdLst>
  <p:sldSz cx="18288000" cy="10287000"/>
  <p:notesSz cx="6858000" cy="9144000"/>
  <p:embeddedFontLs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Josefin Sans" pitchFamily="2" charset="77"/>
      <p:regular r:id="rId23"/>
      <p:bold r:id="rId24"/>
    </p:embeddedFont>
    <p:embeddedFont>
      <p:font typeface="Montserrat Ultra-Bold" pitchFamily="2" charset="77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CE8F1"/>
    <a:srgbClr val="0063A0"/>
    <a:srgbClr val="DCB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2" autoAdjust="0"/>
    <p:restoredTop sz="94600" autoAdjust="0"/>
  </p:normalViewPr>
  <p:slideViewPr>
    <p:cSldViewPr>
      <p:cViewPr varScale="1">
        <p:scale>
          <a:sx n="84" d="100"/>
          <a:sy n="84" d="100"/>
        </p:scale>
        <p:origin x="216" y="1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4AF0B-48D7-DF41-B0A8-922AA0F341BA}" type="datetimeFigureOut">
              <a:rPr lang="en-US" smtClean="0"/>
              <a:t>8/23/24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D39E1-67DE-CC48-8CB5-BB8E9B59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2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D39E1-67DE-CC48-8CB5-BB8E9B593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2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D39E1-67DE-CC48-8CB5-BB8E9B593F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94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D39E1-67DE-CC48-8CB5-BB8E9B593F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8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D39E1-67DE-CC48-8CB5-BB8E9B593F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4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D39E1-67DE-CC48-8CB5-BB8E9B593F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32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D39E1-67DE-CC48-8CB5-BB8E9B593F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38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D39E1-67DE-CC48-8CB5-BB8E9B593F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41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8230"/>
            <a:ext cx="1622584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60225" y="2088932"/>
            <a:ext cx="1396279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79"/>
              </a:lnSpc>
            </a:pPr>
            <a:r>
              <a:rPr lang="en-US" sz="6699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DCB05B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E32D4-2941-4187-1E23-42A1CE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921" y="3849198"/>
            <a:ext cx="16535399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Mental Health and Substance Use Impact on Tuberculosis Preventive Therapy Outcomes in People Living with HIV: A Prospective Cohort Study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1F19105-7E69-742F-8A31-59279A138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1964" y="5958060"/>
            <a:ext cx="12223840" cy="114833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Authors: Johnson, A., </a:t>
            </a:r>
            <a:r>
              <a:rPr lang="en-US" sz="2800" dirty="0" err="1">
                <a:solidFill>
                  <a:schemeClr val="tx1"/>
                </a:solidFill>
              </a:rPr>
              <a:t>Chimoyi</a:t>
            </a:r>
            <a:r>
              <a:rPr lang="en-US" sz="2800" dirty="0">
                <a:solidFill>
                  <a:schemeClr val="tx1"/>
                </a:solidFill>
              </a:rPr>
              <a:t>, L., Shenoi, S., Brault, M., </a:t>
            </a:r>
            <a:r>
              <a:rPr lang="en-US" sz="2800" dirty="0" err="1">
                <a:solidFill>
                  <a:schemeClr val="tx1"/>
                </a:solidFill>
              </a:rPr>
              <a:t>Forastiere</a:t>
            </a:r>
            <a:r>
              <a:rPr lang="en-US" sz="2800" dirty="0">
                <a:solidFill>
                  <a:schemeClr val="tx1"/>
                </a:solidFill>
              </a:rPr>
              <a:t>, L., Charalambous, S., </a:t>
            </a:r>
            <a:r>
              <a:rPr lang="en-US" sz="2800" dirty="0" err="1">
                <a:solidFill>
                  <a:schemeClr val="tx1"/>
                </a:solidFill>
              </a:rPr>
              <a:t>Chihota</a:t>
            </a:r>
            <a:r>
              <a:rPr lang="en-US" sz="2800" dirty="0">
                <a:solidFill>
                  <a:schemeClr val="tx1"/>
                </a:solidFill>
              </a:rPr>
              <a:t>, V.,  and Davis, J. L.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64" y="1427932"/>
            <a:ext cx="16738471" cy="43031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 </a:t>
            </a:r>
            <a:r>
              <a:rPr lang="en-US" sz="4400" i="0" dirty="0">
                <a:effectLst/>
                <a:ea typeface="Helvetica" pitchFamily="2" charset="0"/>
                <a:cs typeface="Helvetica" pitchFamily="2" charset="0"/>
              </a:rPr>
              <a:t>TABLE 3. </a:t>
            </a:r>
            <a:r>
              <a:rPr lang="en-US" dirty="0">
                <a:ea typeface="Helvetica" pitchFamily="2" charset="0"/>
                <a:cs typeface="Helvetica" pitchFamily="2" charset="0"/>
              </a:rPr>
              <a:t>Participant </a:t>
            </a:r>
            <a:r>
              <a:rPr lang="en-US" sz="4400" i="0" dirty="0">
                <a:effectLst/>
                <a:ea typeface="Helvetica" pitchFamily="2" charset="0"/>
                <a:cs typeface="Helvetica" pitchFamily="2" charset="0"/>
              </a:rPr>
              <a:t>quotes about 3HP completion and non-completion</a:t>
            </a:r>
            <a:br>
              <a:rPr lang="en-US" i="0" dirty="0">
                <a:solidFill>
                  <a:srgbClr val="224570"/>
                </a:solidFill>
                <a:effectLst/>
                <a:latin typeface="Georgia" panose="02040502050405020303" pitchFamily="18" charset="0"/>
                <a:ea typeface="Helvetica" pitchFamily="2" charset="0"/>
                <a:cs typeface="Helvetica" pitchFamily="2" charset="0"/>
              </a:rPr>
            </a:br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D261223-36A7-E31F-1CFC-337C00B53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722062"/>
              </p:ext>
            </p:extLst>
          </p:nvPr>
        </p:nvGraphicFramePr>
        <p:xfrm>
          <a:off x="288287" y="1678762"/>
          <a:ext cx="17711423" cy="7070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9850">
                  <a:extLst>
                    <a:ext uri="{9D8B030D-6E8A-4147-A177-3AD203B41FA5}">
                      <a16:colId xmlns:a16="http://schemas.microsoft.com/office/drawing/2014/main" val="875933225"/>
                    </a:ext>
                  </a:extLst>
                </a:gridCol>
                <a:gridCol w="2468272">
                  <a:extLst>
                    <a:ext uri="{9D8B030D-6E8A-4147-A177-3AD203B41FA5}">
                      <a16:colId xmlns:a16="http://schemas.microsoft.com/office/drawing/2014/main" val="3730118707"/>
                    </a:ext>
                  </a:extLst>
                </a:gridCol>
                <a:gridCol w="1458524">
                  <a:extLst>
                    <a:ext uri="{9D8B030D-6E8A-4147-A177-3AD203B41FA5}">
                      <a16:colId xmlns:a16="http://schemas.microsoft.com/office/drawing/2014/main" val="2868417640"/>
                    </a:ext>
                  </a:extLst>
                </a:gridCol>
                <a:gridCol w="1795107">
                  <a:extLst>
                    <a:ext uri="{9D8B030D-6E8A-4147-A177-3AD203B41FA5}">
                      <a16:colId xmlns:a16="http://schemas.microsoft.com/office/drawing/2014/main" val="2585513100"/>
                    </a:ext>
                  </a:extLst>
                </a:gridCol>
                <a:gridCol w="4885590">
                  <a:extLst>
                    <a:ext uri="{9D8B030D-6E8A-4147-A177-3AD203B41FA5}">
                      <a16:colId xmlns:a16="http://schemas.microsoft.com/office/drawing/2014/main" val="1438651809"/>
                    </a:ext>
                  </a:extLst>
                </a:gridCol>
                <a:gridCol w="5324080">
                  <a:extLst>
                    <a:ext uri="{9D8B030D-6E8A-4147-A177-3AD203B41FA5}">
                      <a16:colId xmlns:a16="http://schemas.microsoft.com/office/drawing/2014/main" val="3853522486"/>
                    </a:ext>
                  </a:extLst>
                </a:gridCol>
              </a:tblGrid>
              <a:tr h="412924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+mn-lt"/>
                        </a:rPr>
                        <a:t>Factor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+mn-lt"/>
                        </a:rPr>
                        <a:t>OR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>
                          <a:latin typeface="+mn-lt"/>
                        </a:rPr>
                        <a:t>p</a:t>
                      </a:r>
                      <a:r>
                        <a:rPr lang="en-US" sz="2200" b="1" dirty="0">
                          <a:latin typeface="+mn-lt"/>
                        </a:rPr>
                        <a:t> 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+mn-lt"/>
                        </a:rPr>
                        <a:t>Theme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+mn-lt"/>
                        </a:rPr>
                        <a:t>3HP Completers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+mn-lt"/>
                        </a:rPr>
                        <a:t>3HP Non-Completers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592289"/>
                  </a:ext>
                </a:extLst>
              </a:tr>
              <a:tr h="141695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Depression</a:t>
                      </a:r>
                      <a:endParaRPr lang="en-US" sz="22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0.45 (0.26-0.79)</a:t>
                      </a:r>
                      <a:endParaRPr lang="en-US" sz="22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0.005</a:t>
                      </a:r>
                      <a:endParaRPr lang="en-US" sz="22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+mn-lt"/>
                        </a:rPr>
                        <a:t>Mental health and treatment persistence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“When I felt down/ sad I would question if the medication was necessary but like I said, I forced myself for the benefit of my health.”</a:t>
                      </a:r>
                      <a:endParaRPr lang="en-US" sz="2200" i="1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“I think I skipped one dose. I was feeling really tired and really just wanted to give up. I skipped 3HP that week because I felt that there was no need for it.”</a:t>
                      </a:r>
                      <a:endParaRPr lang="en-US" sz="2200" i="1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908"/>
                  </a:ext>
                </a:extLst>
              </a:tr>
              <a:tr h="17902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Anxiety</a:t>
                      </a:r>
                      <a:endParaRPr lang="en-US" sz="22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0.63 (0.35-1.13)</a:t>
                      </a:r>
                      <a:endParaRPr lang="en-US" sz="22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0.12</a:t>
                      </a:r>
                      <a:endParaRPr lang="en-US" sz="22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Mental health and treatment persistence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“When I overthink about my life and I am stressed I struggle to sleep sometimes and as a result I am tired in the morning and do not want to do anything but sit.”</a:t>
                      </a:r>
                      <a:endParaRPr lang="en-US" sz="2200" i="1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“It has been the same. I still worry and cry a lot but I am coping. Sometimes I just feel like I do not want to socialize with anyone so I lock myself up in the house to avoid people.”</a:t>
                      </a:r>
                      <a:endParaRPr lang="en-US" sz="2200" i="1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984663"/>
                  </a:ext>
                </a:extLst>
              </a:tr>
              <a:tr h="89089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Unhealthy Alcohol Use</a:t>
                      </a:r>
                      <a:endParaRPr lang="en-US" sz="22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0.69 (0.39-1.20)</a:t>
                      </a:r>
                      <a:endParaRPr lang="en-US" sz="22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0.19</a:t>
                      </a:r>
                      <a:endParaRPr lang="en-US" sz="22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Alcohol use as a coping mechanism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“After taking 3hp I feel like not having beer.”</a:t>
                      </a:r>
                      <a:b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</a:br>
                      <a:endParaRPr lang="en-US" sz="2200" i="1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“I felt like I could give up,” and that as a result she felt “in a way that I should consume a lot of alcohol.”</a:t>
                      </a:r>
                      <a:endParaRPr lang="en-US" sz="22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847083"/>
                  </a:ext>
                </a:extLst>
              </a:tr>
              <a:tr h="141695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Time on ART (Years)</a:t>
                      </a:r>
                      <a:r>
                        <a:rPr lang="en-US" sz="2200" dirty="0"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 </a:t>
                      </a:r>
                      <a:endParaRPr lang="en-US" sz="22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1.06 (1.00-1.12)</a:t>
                      </a:r>
                      <a:endParaRPr lang="en-US" sz="22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0.067</a:t>
                      </a:r>
                      <a:endParaRPr lang="en-US" sz="22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Established routine from length of time on ART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“I didn’t have any special routine. I just took the 3HP at the same time as my ARV's. Only difference was the 3HP was on Thursdays only.”</a:t>
                      </a:r>
                      <a:endParaRPr lang="en-US" sz="2200" i="1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“I tried to take it at the same time on Tuesdays but I think there were times I took earlier or a bit later”</a:t>
                      </a:r>
                      <a:endParaRPr lang="en-US" sz="2200" i="1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458776"/>
                  </a:ext>
                </a:extLst>
              </a:tr>
              <a:tr h="89089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Married</a:t>
                      </a:r>
                      <a:endParaRPr lang="en-US" sz="22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1.03 (0.61-1.75)</a:t>
                      </a:r>
                      <a:endParaRPr lang="en-US" sz="22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0.91</a:t>
                      </a:r>
                      <a:endParaRPr lang="en-US" sz="22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+mn-lt"/>
                        </a:rPr>
                        <a:t>Family 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“My child reminded me all the time to take my medication.”</a:t>
                      </a:r>
                      <a:endParaRPr lang="en-US" sz="2200" i="1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“At home, they would discourage me from taking so many pills but I kept taking them.”</a:t>
                      </a:r>
                      <a:endParaRPr lang="en-US" sz="2200" i="1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37159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D97B2B0-D582-D191-715D-23F920C0F8EF}"/>
              </a:ext>
            </a:extLst>
          </p:cNvPr>
          <p:cNvSpPr txBox="1"/>
          <p:nvPr/>
        </p:nvSpPr>
        <p:spPr>
          <a:xfrm>
            <a:off x="12725400" y="2103536"/>
            <a:ext cx="5274310" cy="1439764"/>
          </a:xfrm>
          <a:prstGeom prst="rect">
            <a:avLst/>
          </a:prstGeom>
          <a:solidFill>
            <a:srgbClr val="FFFF00">
              <a:alpha val="14902"/>
            </a:srgbClr>
          </a:solidFill>
        </p:spPr>
        <p:txBody>
          <a:bodyPr wrap="square" rtlCol="0">
            <a:spAutoFit/>
          </a:bodyPr>
          <a:lstStyle/>
          <a:p>
            <a:pPr algn="l"/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A1830C-5C32-7512-2A40-AD948082522E}"/>
              </a:ext>
            </a:extLst>
          </p:cNvPr>
          <p:cNvSpPr txBox="1"/>
          <p:nvPr/>
        </p:nvSpPr>
        <p:spPr>
          <a:xfrm>
            <a:off x="12708010" y="5355806"/>
            <a:ext cx="5274310" cy="1002924"/>
          </a:xfrm>
          <a:prstGeom prst="rect">
            <a:avLst/>
          </a:prstGeom>
          <a:solidFill>
            <a:srgbClr val="FFFF00">
              <a:alpha val="14902"/>
            </a:srgbClr>
          </a:solidFill>
        </p:spPr>
        <p:txBody>
          <a:bodyPr wrap="square" rtlCol="0">
            <a:spAutoFit/>
          </a:bodyPr>
          <a:lstStyle/>
          <a:p>
            <a:pPr algn="l"/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7035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r>
              <a:rPr lang="en-US" dirty="0"/>
              <a:t>Gauteng Department of Health</a:t>
            </a:r>
          </a:p>
          <a:p>
            <a:r>
              <a:rPr lang="en-US" dirty="0"/>
              <a:t>Johannesburg Health District</a:t>
            </a:r>
          </a:p>
          <a:p>
            <a:r>
              <a:rPr lang="en-US" dirty="0"/>
              <a:t>Chiawelo CHC and Stretford CHC</a:t>
            </a:r>
          </a:p>
          <a:p>
            <a:r>
              <a:rPr lang="en-US" dirty="0"/>
              <a:t>The Aurum Institute and Opt4TPT Study Team</a:t>
            </a:r>
          </a:p>
          <a:p>
            <a:r>
              <a:rPr lang="en-US" dirty="0"/>
              <a:t>Study Participants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Funding Support</a:t>
            </a:r>
          </a:p>
          <a:p>
            <a:r>
              <a:rPr lang="en-US" dirty="0"/>
              <a:t>YCCI Pre-Doctoral Fellowship</a:t>
            </a:r>
          </a:p>
          <a:p>
            <a:r>
              <a:rPr lang="en-US" dirty="0"/>
              <a:t>MacMillan International Dissertation Research Fellowship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44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Key Recommendations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 fontScale="92500" lnSpcReduction="20000"/>
          </a:bodyPr>
          <a:lstStyle/>
          <a:p>
            <a:pPr marL="0" lvl="1" indent="0">
              <a:spcAft>
                <a:spcPts val="700"/>
              </a:spcAft>
              <a:buNone/>
            </a:pPr>
            <a:r>
              <a:rPr lang="en-US" sz="3500" dirty="0"/>
              <a:t>Summary:</a:t>
            </a:r>
          </a:p>
          <a:p>
            <a:pPr marL="457200" lvl="1" indent="-457200">
              <a:spcAft>
                <a:spcPts val="700"/>
              </a:spcAft>
            </a:pPr>
            <a:r>
              <a:rPr lang="en-US" sz="3000" dirty="0"/>
              <a:t>High prevalence of depression, anxiety, unhealthy alcohol use, and tobacco use</a:t>
            </a:r>
          </a:p>
          <a:p>
            <a:pPr marL="457200" lvl="1" indent="-457200">
              <a:spcAft>
                <a:spcPts val="700"/>
              </a:spcAft>
            </a:pPr>
            <a:r>
              <a:rPr lang="en-US" sz="3000" u="sng" dirty="0"/>
              <a:t>Depression was significantly and negatively associated with adherence and completion</a:t>
            </a:r>
          </a:p>
          <a:p>
            <a:pPr marL="0" lvl="1" indent="0">
              <a:spcAft>
                <a:spcPts val="700"/>
              </a:spcAft>
              <a:buNone/>
            </a:pPr>
            <a:endParaRPr lang="en-US" sz="3000" u="sng" dirty="0"/>
          </a:p>
          <a:p>
            <a:pPr marL="0" indent="0">
              <a:spcAft>
                <a:spcPts val="700"/>
              </a:spcAft>
              <a:buNone/>
            </a:pPr>
            <a:r>
              <a:rPr lang="en-US" sz="3500" dirty="0"/>
              <a:t>Recommendations:</a:t>
            </a:r>
          </a:p>
          <a:p>
            <a:pPr marL="0" indent="0">
              <a:spcAft>
                <a:spcPts val="700"/>
              </a:spcAft>
              <a:buNone/>
            </a:pPr>
            <a:r>
              <a:rPr lang="en-US" sz="3500" dirty="0"/>
              <a:t>1. Use </a:t>
            </a:r>
            <a:r>
              <a:rPr lang="en-US" sz="3500" b="1" dirty="0"/>
              <a:t>existing resources</a:t>
            </a:r>
            <a:r>
              <a:rPr lang="en-US" sz="3500" dirty="0"/>
              <a:t>: clinic psychologists and social workers</a:t>
            </a:r>
          </a:p>
          <a:p>
            <a:pPr marL="0" indent="0">
              <a:spcAft>
                <a:spcPts val="700"/>
              </a:spcAft>
              <a:buNone/>
            </a:pPr>
            <a:r>
              <a:rPr lang="en-US" sz="3500" dirty="0"/>
              <a:t>2. Expand mental health and substance use support through </a:t>
            </a:r>
            <a:r>
              <a:rPr lang="en-US" sz="3500" b="1" dirty="0"/>
              <a:t>integration within HIV care</a:t>
            </a:r>
          </a:p>
          <a:p>
            <a:pPr lvl="1">
              <a:spcAft>
                <a:spcPts val="700"/>
              </a:spcAft>
            </a:pPr>
            <a:r>
              <a:rPr lang="en-US" sz="3000" dirty="0"/>
              <a:t>Incorporating screening, referrals, and therapeutic interventions </a:t>
            </a:r>
          </a:p>
          <a:p>
            <a:pPr marL="0" indent="0">
              <a:spcAft>
                <a:spcPts val="700"/>
              </a:spcAft>
              <a:buNone/>
            </a:pPr>
            <a:r>
              <a:rPr lang="en-US" sz="3500" dirty="0"/>
              <a:t>3. </a:t>
            </a:r>
            <a:r>
              <a:rPr lang="en-US" sz="3500" b="1" dirty="0"/>
              <a:t>Adapt strategies </a:t>
            </a:r>
            <a:r>
              <a:rPr lang="en-US" sz="3500" dirty="0"/>
              <a:t>from ART adherence to TPT adherence</a:t>
            </a:r>
          </a:p>
          <a:p>
            <a:pPr lvl="1">
              <a:spcAft>
                <a:spcPts val="700"/>
              </a:spcAft>
            </a:pPr>
            <a:r>
              <a:rPr lang="en-US" sz="3000" dirty="0"/>
              <a:t>Psychoeducation and rehearsal strategies for PLHIV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pPr marL="760810" lvl="1" indent="-3429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TB: the leading cause of death for people living with HIV</a:t>
            </a:r>
            <a:r>
              <a:rPr lang="en-US" sz="3200" baseline="30000" dirty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  <a:p>
            <a:pPr marL="760810" lvl="1" indent="-3429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3200" b="1" i="0" u="none" strike="noStrike" dirty="0">
                <a:solidFill>
                  <a:srgbClr val="000000"/>
                </a:solidFill>
                <a:effectLst/>
              </a:rPr>
              <a:t>South Africa: high HIV and TB-related HIV deaths,</a:t>
            </a:r>
            <a:r>
              <a:rPr lang="en-US" sz="3200" b="1" i="0" u="sng" dirty="0">
                <a:solidFill>
                  <a:srgbClr val="000000"/>
                </a:solidFill>
                <a:effectLst/>
              </a:rPr>
              <a:t> tuberculosis </a:t>
            </a:r>
            <a:r>
              <a:rPr lang="en-US" sz="3200" b="1" u="sng" dirty="0">
                <a:solidFill>
                  <a:srgbClr val="000000"/>
                </a:solidFill>
              </a:rPr>
              <a:t>preventive therapy (TPT) </a:t>
            </a:r>
            <a:r>
              <a:rPr lang="en-US" sz="3200" b="1" i="0" u="sng" dirty="0">
                <a:solidFill>
                  <a:srgbClr val="000000"/>
                </a:solidFill>
                <a:effectLst/>
              </a:rPr>
              <a:t>is not utilized 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</a:rPr>
              <a:t>to its full protection potential</a:t>
            </a:r>
          </a:p>
          <a:p>
            <a:pPr marL="1046560" lvl="2" indent="-285750">
              <a:spcBef>
                <a:spcPts val="100"/>
              </a:spcBef>
              <a:spcAft>
                <a:spcPts val="100"/>
              </a:spcAft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Half of PLHIV in South Africa begin TPT, and less than half complete it</a:t>
            </a:r>
            <a:r>
              <a:rPr lang="en-US" sz="2800" b="0" i="0" u="none" strike="noStrike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endParaRPr lang="en-US" sz="2800" i="0" u="none" strike="noStrike" dirty="0"/>
          </a:p>
          <a:p>
            <a:pPr marL="760810" lvl="1" indent="-342900">
              <a:spcBef>
                <a:spcPts val="100"/>
              </a:spcBef>
              <a:spcAft>
                <a:spcPts val="100"/>
              </a:spcAft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PLHIV are predisposed to mental health and substance use comorbidities, which may impact their ability to complete TPT </a:t>
            </a:r>
          </a:p>
          <a:p>
            <a:pPr marL="1103710" lvl="2" indent="-342900">
              <a:spcBef>
                <a:spcPts val="100"/>
              </a:spcBef>
              <a:spcAft>
                <a:spcPts val="100"/>
              </a:spcAft>
            </a:pPr>
            <a:r>
              <a:rPr lang="en-US" sz="2800" dirty="0">
                <a:solidFill>
                  <a:schemeClr val="tx1"/>
                </a:solidFill>
              </a:rPr>
              <a:t>Mental health and substance use disorders are common among PLHIV and associated with higher HIV mortality and lower ART adherence and retention</a:t>
            </a:r>
            <a:r>
              <a:rPr lang="en-US" sz="2800" baseline="30000" dirty="0">
                <a:solidFill>
                  <a:schemeClr val="tx1"/>
                </a:solidFill>
              </a:rPr>
              <a:t>3,4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A260E-31B7-9504-8E56-A30E1DAA3108}"/>
              </a:ext>
            </a:extLst>
          </p:cNvPr>
          <p:cNvSpPr txBox="1"/>
          <p:nvPr/>
        </p:nvSpPr>
        <p:spPr>
          <a:xfrm>
            <a:off x="0" y="9925586"/>
            <a:ext cx="11887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 </a:t>
            </a:r>
            <a:r>
              <a:rPr lang="en-US" sz="1600" dirty="0"/>
              <a:t>Global AIDS Update 2016; </a:t>
            </a:r>
            <a:r>
              <a:rPr lang="en-US" sz="1600" baseline="30000" dirty="0"/>
              <a:t>2</a:t>
            </a:r>
            <a:r>
              <a:rPr lang="en-US" sz="1600" dirty="0"/>
              <a:t>WHO</a:t>
            </a:r>
            <a:r>
              <a:rPr lang="en-US" sz="1600" baseline="30000" dirty="0"/>
              <a:t> </a:t>
            </a:r>
            <a:r>
              <a:rPr lang="en-US" sz="1600" dirty="0"/>
              <a:t>2018; </a:t>
            </a:r>
            <a:r>
              <a:rPr lang="en-US" sz="1600" baseline="30000" dirty="0"/>
              <a:t>3</a:t>
            </a:r>
            <a:r>
              <a:rPr lang="en-US" sz="1600" dirty="0"/>
              <a:t>Chibanda et al. </a:t>
            </a:r>
            <a:r>
              <a:rPr lang="en-US" sz="1600" i="1" dirty="0"/>
              <a:t>JAIDS J </a:t>
            </a:r>
            <a:r>
              <a:rPr lang="en-US" sz="1600" i="1" dirty="0" err="1"/>
              <a:t>Acquir</a:t>
            </a:r>
            <a:r>
              <a:rPr lang="en-US" sz="1600" i="1" dirty="0"/>
              <a:t> Immune </a:t>
            </a:r>
            <a:r>
              <a:rPr lang="en-US" sz="1600" i="1" dirty="0" err="1"/>
              <a:t>Defic</a:t>
            </a:r>
            <a:r>
              <a:rPr lang="en-US" sz="1600" i="1" dirty="0"/>
              <a:t> </a:t>
            </a:r>
            <a:r>
              <a:rPr lang="en-US" sz="1600" i="1" dirty="0" err="1"/>
              <a:t>Syndr</a:t>
            </a:r>
            <a:r>
              <a:rPr lang="en-US" sz="1600" i="1" dirty="0"/>
              <a:t> </a:t>
            </a:r>
            <a:r>
              <a:rPr lang="en-US" sz="1600" dirty="0"/>
              <a:t>2014; </a:t>
            </a:r>
            <a:r>
              <a:rPr lang="en-US" sz="1600" baseline="30000" dirty="0"/>
              <a:t>4</a:t>
            </a:r>
            <a:r>
              <a:rPr lang="en-US" sz="1600" dirty="0"/>
              <a:t>Blashill et al. </a:t>
            </a:r>
            <a:r>
              <a:rPr lang="en-US" sz="1600" i="1" dirty="0"/>
              <a:t>AIDS </a:t>
            </a:r>
            <a:r>
              <a:rPr lang="en-US" sz="1600" i="1" dirty="0" err="1"/>
              <a:t>Behav</a:t>
            </a:r>
            <a:r>
              <a:rPr lang="en-US" sz="1600" dirty="0"/>
              <a:t> 2015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8C8D8AC-49F7-2FB9-EFC6-C33FAF501ECE}"/>
              </a:ext>
            </a:extLst>
          </p:cNvPr>
          <p:cNvSpPr txBox="1">
            <a:spLocks/>
          </p:cNvSpPr>
          <p:nvPr/>
        </p:nvSpPr>
        <p:spPr>
          <a:xfrm>
            <a:off x="1920240" y="3317428"/>
            <a:ext cx="14478000" cy="1641094"/>
          </a:xfrm>
          <a:prstGeom prst="rect">
            <a:avLst/>
          </a:prstGeom>
          <a:solidFill>
            <a:srgbClr val="0063A0"/>
          </a:solidFill>
        </p:spPr>
        <p:txBody>
          <a:bodyPr/>
          <a:lstStyle>
            <a:lvl1pPr algn="l" defTabSz="685800" rtl="0" eaLnBrk="1" fontAlgn="base" hangingPunct="1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defRPr sz="2000" i="0" kern="1200">
                <a:solidFill>
                  <a:schemeClr val="tx2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557213" indent="-214313" algn="l" defTabSz="685800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i="0" kern="1200">
                <a:solidFill>
                  <a:schemeClr val="tx2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2pPr>
            <a:lvl3pPr marL="900113" indent="-214313" algn="l" defTabSz="685800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3pPr>
            <a:lvl4pPr marL="1243013" indent="-214313" algn="l" defTabSz="685800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 i="0" kern="1200">
                <a:solidFill>
                  <a:schemeClr val="tx2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4pPr>
            <a:lvl5pPr marL="1585913" indent="-214313" algn="l" defTabSz="685800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200" i="0" kern="1200">
                <a:solidFill>
                  <a:schemeClr val="tx2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</a:rPr>
              <a:t>Estimate 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prevalence</a:t>
            </a:r>
            <a:r>
              <a:rPr lang="en-US" sz="4000" dirty="0">
                <a:solidFill>
                  <a:schemeClr val="bg1"/>
                </a:solidFill>
                <a:latin typeface="+mn-lt"/>
              </a:rPr>
              <a:t> of depression, anxiety, and substance use for PLHIV initiating 3HP.</a:t>
            </a:r>
          </a:p>
          <a:p>
            <a:br>
              <a:rPr lang="en-US" sz="3200" dirty="0">
                <a:solidFill>
                  <a:schemeClr val="tx1"/>
                </a:solidFill>
                <a:latin typeface="+mn-lt"/>
              </a:rPr>
            </a:b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BE78CA13-6E58-CF31-0A77-93144C365338}"/>
              </a:ext>
            </a:extLst>
          </p:cNvPr>
          <p:cNvSpPr txBox="1">
            <a:spLocks/>
          </p:cNvSpPr>
          <p:nvPr/>
        </p:nvSpPr>
        <p:spPr>
          <a:xfrm>
            <a:off x="1920240" y="5472111"/>
            <a:ext cx="14478000" cy="1657978"/>
          </a:xfrm>
          <a:prstGeom prst="rect">
            <a:avLst/>
          </a:prstGeom>
          <a:solidFill>
            <a:srgbClr val="0063A0"/>
          </a:solidFill>
        </p:spPr>
        <p:txBody>
          <a:bodyPr/>
          <a:lstStyle>
            <a:lvl1pPr algn="l" defTabSz="685800" rtl="0" eaLnBrk="1" fontAlgn="base" hangingPunct="1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defRPr sz="2000" i="0" kern="1200">
                <a:solidFill>
                  <a:schemeClr val="tx2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557213" indent="-214313" algn="l" defTabSz="685800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i="0" kern="1200">
                <a:solidFill>
                  <a:schemeClr val="tx2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2pPr>
            <a:lvl3pPr marL="900113" indent="-214313" algn="l" defTabSz="685800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3pPr>
            <a:lvl4pPr marL="1243013" indent="-214313" algn="l" defTabSz="685800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 i="0" kern="1200">
                <a:solidFill>
                  <a:schemeClr val="tx2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4pPr>
            <a:lvl5pPr marL="1585913" indent="-214313" algn="l" defTabSz="685800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200" i="0" kern="1200">
                <a:solidFill>
                  <a:schemeClr val="tx2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</a:rPr>
              <a:t>Estimate the 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impact</a:t>
            </a:r>
            <a:r>
              <a:rPr lang="en-US" sz="4000" dirty="0">
                <a:solidFill>
                  <a:schemeClr val="bg1"/>
                </a:solidFill>
                <a:latin typeface="+mn-lt"/>
              </a:rPr>
              <a:t> of these comorbidities on the proportion of PLHIV who adhere to and complete 3HP</a:t>
            </a:r>
            <a:r>
              <a:rPr lang="en-US" sz="40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17910" lvl="1" indent="0">
              <a:spcBef>
                <a:spcPts val="100"/>
              </a:spcBef>
              <a:spcAft>
                <a:spcPts val="100"/>
              </a:spcAft>
              <a:buNone/>
            </a:pPr>
            <a:endParaRPr lang="en-US" sz="4000" dirty="0">
              <a:solidFill>
                <a:schemeClr val="tx1"/>
              </a:solidFill>
              <a:latin typeface="+mn-lt"/>
            </a:endParaRPr>
          </a:p>
          <a:p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1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sz="4400" dirty="0"/>
              <a:t>Study Design: Longitudinal Cohort Study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 fontScale="92500" lnSpcReduction="20000"/>
          </a:bodyPr>
          <a:lstStyle/>
          <a:p>
            <a:pPr defTabSz="514350">
              <a:spcBef>
                <a:spcPts val="100"/>
              </a:spcBef>
              <a:spcAft>
                <a:spcPts val="500"/>
              </a:spcAft>
              <a:defRPr/>
            </a:pPr>
            <a:r>
              <a:rPr lang="en-US" sz="3500" b="1" dirty="0">
                <a:solidFill>
                  <a:srgbClr val="000000"/>
                </a:solidFill>
              </a:rPr>
              <a:t>Setting:</a:t>
            </a:r>
          </a:p>
          <a:p>
            <a:pPr marL="900113" lvl="1" indent="-342900" defTabSz="514350">
              <a:spcBef>
                <a:spcPts val="100"/>
              </a:spcBef>
              <a:spcAft>
                <a:spcPts val="500"/>
              </a:spcAft>
              <a:defRPr/>
            </a:pPr>
            <a:r>
              <a:rPr lang="en-US" sz="3300" dirty="0">
                <a:solidFill>
                  <a:schemeClr val="tx1"/>
                </a:solidFill>
              </a:rPr>
              <a:t>August to December 2023</a:t>
            </a:r>
          </a:p>
          <a:p>
            <a:pPr marL="900113" lvl="1" indent="-342900" defTabSz="514350">
              <a:spcBef>
                <a:spcPts val="100"/>
              </a:spcBef>
              <a:spcAft>
                <a:spcPts val="500"/>
              </a:spcAft>
              <a:defRPr/>
            </a:pPr>
            <a:r>
              <a:rPr lang="en-US" sz="3300" dirty="0">
                <a:solidFill>
                  <a:schemeClr val="tx1"/>
                </a:solidFill>
              </a:rPr>
              <a:t>Chiawelo and Stretford CHCs</a:t>
            </a:r>
          </a:p>
          <a:p>
            <a:pPr defTabSz="514350">
              <a:spcBef>
                <a:spcPts val="100"/>
              </a:spcBef>
              <a:spcAft>
                <a:spcPts val="500"/>
              </a:spcAft>
              <a:defRPr/>
            </a:pPr>
            <a:r>
              <a:rPr lang="en-US" sz="3500" b="1" dirty="0">
                <a:solidFill>
                  <a:srgbClr val="000000"/>
                </a:solidFill>
              </a:rPr>
              <a:t>Participants: </a:t>
            </a:r>
            <a:r>
              <a:rPr lang="en-US" sz="3500" dirty="0">
                <a:solidFill>
                  <a:srgbClr val="000000"/>
                </a:solidFill>
              </a:rPr>
              <a:t>PLHIV on ART who were initiating 3HP</a:t>
            </a:r>
          </a:p>
          <a:p>
            <a:pPr defTabSz="514350">
              <a:spcBef>
                <a:spcPts val="100"/>
              </a:spcBef>
              <a:spcAft>
                <a:spcPts val="500"/>
              </a:spcAft>
              <a:defRPr/>
            </a:pPr>
            <a:r>
              <a:rPr lang="en-US" sz="3500" b="1" dirty="0">
                <a:solidFill>
                  <a:srgbClr val="000000"/>
                </a:solidFill>
              </a:rPr>
              <a:t>Procedures: </a:t>
            </a:r>
            <a:r>
              <a:rPr lang="en-US" sz="3500" dirty="0">
                <a:solidFill>
                  <a:srgbClr val="000000"/>
                </a:solidFill>
              </a:rPr>
              <a:t>Enrollment visit and 3-month follow-up visit</a:t>
            </a:r>
          </a:p>
          <a:p>
            <a:pPr defTabSz="514350">
              <a:spcBef>
                <a:spcPts val="100"/>
              </a:spcBef>
              <a:spcAft>
                <a:spcPts val="500"/>
              </a:spcAft>
              <a:defRPr/>
            </a:pPr>
            <a:r>
              <a:rPr lang="en-US" sz="3500" b="1" dirty="0">
                <a:solidFill>
                  <a:srgbClr val="000000"/>
                </a:solidFill>
              </a:rPr>
              <a:t>Exposure variables:</a:t>
            </a:r>
          </a:p>
          <a:p>
            <a:pPr lvl="1">
              <a:spcAft>
                <a:spcPts val="500"/>
              </a:spcAft>
            </a:pPr>
            <a:r>
              <a:rPr lang="en-US" sz="3000" u="sng" dirty="0">
                <a:solidFill>
                  <a:schemeClr val="tx1"/>
                </a:solidFill>
              </a:rPr>
              <a:t>Depression</a:t>
            </a:r>
            <a:r>
              <a:rPr lang="en-US" sz="3000" dirty="0">
                <a:solidFill>
                  <a:schemeClr val="tx1"/>
                </a:solidFill>
              </a:rPr>
              <a:t>: PHQ9</a:t>
            </a:r>
            <a:r>
              <a:rPr lang="en-US" sz="3000" baseline="30000" dirty="0">
                <a:solidFill>
                  <a:schemeClr val="tx1"/>
                </a:solidFill>
              </a:rPr>
              <a:t>1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</a:p>
          <a:p>
            <a:pPr lvl="1">
              <a:spcAft>
                <a:spcPts val="500"/>
              </a:spcAft>
            </a:pPr>
            <a:r>
              <a:rPr lang="en-US" sz="3000" u="sng" dirty="0">
                <a:solidFill>
                  <a:schemeClr val="tx1"/>
                </a:solidFill>
              </a:rPr>
              <a:t>Anxiety</a:t>
            </a:r>
            <a:r>
              <a:rPr lang="en-US" sz="3000" dirty="0">
                <a:solidFill>
                  <a:schemeClr val="tx1"/>
                </a:solidFill>
              </a:rPr>
              <a:t>: GAD7</a:t>
            </a:r>
            <a:r>
              <a:rPr lang="en-US" sz="3000" baseline="30000" dirty="0">
                <a:solidFill>
                  <a:schemeClr val="tx1"/>
                </a:solidFill>
              </a:rPr>
              <a:t>2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</a:p>
          <a:p>
            <a:pPr lvl="1">
              <a:spcAft>
                <a:spcPts val="500"/>
              </a:spcAft>
            </a:pPr>
            <a:r>
              <a:rPr lang="en-US" sz="3000" u="sng" dirty="0">
                <a:solidFill>
                  <a:schemeClr val="tx1"/>
                </a:solidFill>
              </a:rPr>
              <a:t>Alcohol use disorder</a:t>
            </a:r>
            <a:r>
              <a:rPr lang="en-US" sz="3000" dirty="0">
                <a:solidFill>
                  <a:schemeClr val="tx1"/>
                </a:solidFill>
              </a:rPr>
              <a:t>: AUDIT-C</a:t>
            </a:r>
            <a:r>
              <a:rPr lang="en-US" sz="3000" baseline="30000" dirty="0">
                <a:solidFill>
                  <a:schemeClr val="tx1"/>
                </a:solidFill>
              </a:rPr>
              <a:t>3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i="1" dirty="0">
                <a:solidFill>
                  <a:schemeClr val="tx1"/>
                </a:solidFill>
              </a:rPr>
              <a:t> </a:t>
            </a:r>
          </a:p>
          <a:p>
            <a:pPr lvl="1">
              <a:spcAft>
                <a:spcPts val="500"/>
              </a:spcAft>
            </a:pPr>
            <a:r>
              <a:rPr lang="en-US" sz="3000" u="sng" dirty="0">
                <a:solidFill>
                  <a:schemeClr val="tx1"/>
                </a:solidFill>
              </a:rPr>
              <a:t>Other substances</a:t>
            </a:r>
            <a:r>
              <a:rPr lang="en-US" sz="3000" dirty="0">
                <a:solidFill>
                  <a:schemeClr val="tx1"/>
                </a:solidFill>
              </a:rPr>
              <a:t>: ASSIST</a:t>
            </a:r>
            <a:r>
              <a:rPr lang="en-US" sz="3000" baseline="30000" dirty="0">
                <a:solidFill>
                  <a:schemeClr val="tx1"/>
                </a:solidFill>
              </a:rPr>
              <a:t>4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</a:p>
          <a:p>
            <a:pPr lvl="2">
              <a:spcAft>
                <a:spcPts val="500"/>
              </a:spcAft>
            </a:pPr>
            <a:r>
              <a:rPr lang="en-US" sz="3000" dirty="0">
                <a:solidFill>
                  <a:schemeClr val="tx1"/>
                </a:solidFill>
              </a:rPr>
              <a:t>Tobacco, Cannabis, Cocaine, Amphetamines, Inhalants, Sedatives, Hallucinogens, Opioids, Other</a:t>
            </a:r>
            <a:endParaRPr lang="en-US" sz="3000" b="1" dirty="0">
              <a:solidFill>
                <a:srgbClr val="000000"/>
              </a:solidFill>
            </a:endParaRPr>
          </a:p>
          <a:p>
            <a:pPr lvl="1" indent="0" defTabSz="514350">
              <a:spcBef>
                <a:spcPts val="100"/>
              </a:spcBef>
              <a:spcAft>
                <a:spcPts val="500"/>
              </a:spcAft>
              <a:buNone/>
              <a:defRPr/>
            </a:pPr>
            <a:endParaRPr lang="en-US" sz="3000" dirty="0">
              <a:solidFill>
                <a:srgbClr val="000000"/>
              </a:solidFill>
            </a:endParaRPr>
          </a:p>
          <a:p>
            <a:pPr defTabSz="514350">
              <a:spcBef>
                <a:spcPts val="100"/>
              </a:spcBef>
              <a:spcAft>
                <a:spcPts val="500"/>
              </a:spcAft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FDBA3C-462D-E4A6-8E9E-882C62BE618D}"/>
              </a:ext>
            </a:extLst>
          </p:cNvPr>
          <p:cNvSpPr txBox="1"/>
          <p:nvPr/>
        </p:nvSpPr>
        <p:spPr>
          <a:xfrm>
            <a:off x="4515" y="9948446"/>
            <a:ext cx="12192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 </a:t>
            </a:r>
            <a:r>
              <a:rPr lang="en-US" sz="1600" dirty="0"/>
              <a:t>Cholera et al. </a:t>
            </a:r>
            <a:r>
              <a:rPr lang="en-US" sz="1600" i="1" dirty="0"/>
              <a:t>J Affect </a:t>
            </a:r>
            <a:r>
              <a:rPr lang="en-US" sz="1600" i="1" dirty="0" err="1"/>
              <a:t>Disord</a:t>
            </a:r>
            <a:r>
              <a:rPr lang="en-US" sz="1600" i="1" dirty="0"/>
              <a:t> </a:t>
            </a:r>
            <a:r>
              <a:rPr lang="en-US" sz="1600" dirty="0"/>
              <a:t>2014; </a:t>
            </a:r>
            <a:r>
              <a:rPr lang="en-US" sz="1600" baseline="30000" dirty="0"/>
              <a:t>2</a:t>
            </a:r>
            <a:r>
              <a:rPr lang="en-US" sz="1600" dirty="0"/>
              <a:t> Bezuidenhout</a:t>
            </a:r>
            <a:r>
              <a:rPr lang="en-US" sz="1600" baseline="30000" dirty="0"/>
              <a:t> </a:t>
            </a:r>
            <a:r>
              <a:rPr lang="en-US" sz="1600" dirty="0"/>
              <a:t>2018; </a:t>
            </a:r>
            <a:r>
              <a:rPr lang="en-US" sz="1600" baseline="30000" dirty="0"/>
              <a:t>3</a:t>
            </a:r>
            <a:r>
              <a:rPr lang="en-US" sz="1600" dirty="0"/>
              <a:t>Peltzer et al. </a:t>
            </a:r>
            <a:r>
              <a:rPr lang="en-US" sz="1600" i="1" dirty="0"/>
              <a:t>J Psychol </a:t>
            </a:r>
            <a:r>
              <a:rPr lang="en-US" sz="1600" i="1" dirty="0" err="1"/>
              <a:t>Afr</a:t>
            </a:r>
            <a:r>
              <a:rPr lang="en-US" sz="1600" i="1" dirty="0"/>
              <a:t> </a:t>
            </a:r>
            <a:r>
              <a:rPr lang="en-US" sz="1600" dirty="0"/>
              <a:t>2007; </a:t>
            </a:r>
            <a:r>
              <a:rPr lang="en-US" sz="1600" baseline="30000" dirty="0"/>
              <a:t>4</a:t>
            </a:r>
            <a:r>
              <a:rPr lang="en-US" sz="1600" dirty="0"/>
              <a:t> </a:t>
            </a:r>
            <a:r>
              <a:rPr lang="en-US" sz="1600" dirty="0" err="1"/>
              <a:t>Kaswa</a:t>
            </a:r>
            <a:r>
              <a:rPr lang="en-US" sz="1600" dirty="0"/>
              <a:t> et al. </a:t>
            </a:r>
            <a:r>
              <a:rPr lang="en-US" sz="1600" i="1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South </a:t>
            </a:r>
            <a:r>
              <a:rPr lang="en-US" sz="1600" i="1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Afr</a:t>
            </a:r>
            <a:r>
              <a:rPr lang="en-US" sz="1600" i="1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Fam </a:t>
            </a:r>
            <a:r>
              <a:rPr lang="en-US" sz="1600" i="1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Pract</a:t>
            </a:r>
            <a:r>
              <a:rPr lang="en-US" sz="1600" dirty="0">
                <a:effectLst/>
              </a:rPr>
              <a:t> </a:t>
            </a:r>
            <a:r>
              <a:rPr lang="en-US" sz="16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55569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sz="4400" dirty="0"/>
              <a:t>Study Design: Longitudinal Cohort Study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/>
          </a:bodyPr>
          <a:lstStyle/>
          <a:p>
            <a:pPr marL="0" indent="0" defTabSz="514350">
              <a:spcBef>
                <a:spcPts val="100"/>
              </a:spcBef>
              <a:spcAft>
                <a:spcPts val="700"/>
              </a:spcAft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Outcomes:</a:t>
            </a:r>
          </a:p>
          <a:p>
            <a:pPr marL="342900" indent="-342900" defTabSz="514350">
              <a:spcBef>
                <a:spcPts val="100"/>
              </a:spcBef>
              <a:spcAft>
                <a:spcPts val="700"/>
              </a:spcAft>
              <a:buFont typeface="Arial" panose="020B0604020202020204" pitchFamily="34" charset="0"/>
              <a:buAutoNum type="arabicParenR"/>
              <a:defRPr/>
            </a:pPr>
            <a:r>
              <a:rPr lang="en-US" sz="2800" dirty="0">
                <a:solidFill>
                  <a:srgbClr val="000000"/>
                </a:solidFill>
              </a:rPr>
              <a:t>3HP </a:t>
            </a:r>
            <a:r>
              <a:rPr lang="en-US" sz="2800" u="sng" dirty="0">
                <a:solidFill>
                  <a:srgbClr val="000000"/>
                </a:solidFill>
              </a:rPr>
              <a:t>completion</a:t>
            </a:r>
            <a:r>
              <a:rPr lang="en-US" sz="2800" dirty="0">
                <a:solidFill>
                  <a:srgbClr val="000000"/>
                </a:solidFill>
              </a:rPr>
              <a:t>, defined as completing ≥11 doses within 12 weeks </a:t>
            </a:r>
          </a:p>
          <a:p>
            <a:pPr marL="342900" indent="-342900" defTabSz="514350">
              <a:spcBef>
                <a:spcPts val="100"/>
              </a:spcBef>
              <a:spcAft>
                <a:spcPts val="700"/>
              </a:spcAft>
              <a:buFont typeface="Arial" panose="020B0604020202020204" pitchFamily="34" charset="0"/>
              <a:buAutoNum type="arabicParenR"/>
              <a:defRPr/>
            </a:pPr>
            <a:r>
              <a:rPr lang="en-US" sz="2800" dirty="0">
                <a:solidFill>
                  <a:srgbClr val="000000"/>
                </a:solidFill>
              </a:rPr>
              <a:t>3HP </a:t>
            </a:r>
            <a:r>
              <a:rPr lang="en-US" sz="2800" u="sng" dirty="0">
                <a:solidFill>
                  <a:srgbClr val="000000"/>
                </a:solidFill>
              </a:rPr>
              <a:t>adherence</a:t>
            </a:r>
            <a:r>
              <a:rPr lang="en-US" sz="2800" dirty="0">
                <a:solidFill>
                  <a:srgbClr val="000000"/>
                </a:solidFill>
              </a:rPr>
              <a:t>, defined as the proportion of total doses completed within 12 weeks</a:t>
            </a:r>
          </a:p>
          <a:p>
            <a:pPr marL="0" marR="0" indent="0">
              <a:spcBef>
                <a:spcPts val="0"/>
              </a:spcBef>
              <a:spcAft>
                <a:spcPts val="700"/>
              </a:spcAft>
              <a:buNone/>
            </a:pPr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3) Participants’ </a:t>
            </a:r>
            <a:r>
              <a:rPr lang="en-US" sz="2800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experiences</a:t>
            </a:r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with mental health and 3HP</a:t>
            </a:r>
          </a:p>
          <a:p>
            <a:pPr marL="0" marR="0" indent="0">
              <a:spcBef>
                <a:spcPts val="0"/>
              </a:spcBef>
              <a:spcAft>
                <a:spcPts val="70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Outcome assessment: </a:t>
            </a:r>
            <a:r>
              <a:rPr lang="en-US" dirty="0">
                <a:solidFill>
                  <a:srgbClr val="000000"/>
                </a:solidFill>
              </a:rPr>
              <a:t>Self-report, </a:t>
            </a:r>
            <a:r>
              <a:rPr lang="en-US" dirty="0" err="1">
                <a:solidFill>
                  <a:srgbClr val="000000"/>
                </a:solidFill>
              </a:rPr>
              <a:t>EvriMed</a:t>
            </a:r>
            <a:r>
              <a:rPr lang="en-US" dirty="0">
                <a:solidFill>
                  <a:srgbClr val="000000"/>
                </a:solidFill>
              </a:rPr>
              <a:t> boxes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5C5420-9524-8CD3-A0BE-494B6EDC65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341" y="6276203"/>
            <a:ext cx="3996866" cy="246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6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37" y="1274690"/>
            <a:ext cx="16640925" cy="1143000"/>
          </a:xfrm>
        </p:spPr>
        <p:txBody>
          <a:bodyPr>
            <a:normAutofit/>
          </a:bodyPr>
          <a:lstStyle/>
          <a:p>
            <a:r>
              <a:rPr lang="en-US" sz="4400" dirty="0"/>
              <a:t>Table 1. Participant Characteristics (n=224)</a:t>
            </a:r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7A29C6A-F5F7-62A1-059B-AED5CB96A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569845"/>
              </p:ext>
            </p:extLst>
          </p:nvPr>
        </p:nvGraphicFramePr>
        <p:xfrm>
          <a:off x="2590800" y="2255146"/>
          <a:ext cx="12428032" cy="6766019"/>
        </p:xfrm>
        <a:graphic>
          <a:graphicData uri="http://schemas.openxmlformats.org/drawingml/2006/table">
            <a:tbl>
              <a:tblPr firstRow="1" firstCol="1" bandRow="1"/>
              <a:tblGrid>
                <a:gridCol w="6214016">
                  <a:extLst>
                    <a:ext uri="{9D8B030D-6E8A-4147-A177-3AD203B41FA5}">
                      <a16:colId xmlns:a16="http://schemas.microsoft.com/office/drawing/2014/main" val="2871194944"/>
                    </a:ext>
                  </a:extLst>
                </a:gridCol>
                <a:gridCol w="6214016">
                  <a:extLst>
                    <a:ext uri="{9D8B030D-6E8A-4147-A177-3AD203B41FA5}">
                      <a16:colId xmlns:a16="http://schemas.microsoft.com/office/drawing/2014/main" val="1729965427"/>
                    </a:ext>
                  </a:extLst>
                </a:gridCol>
              </a:tblGrid>
              <a:tr h="5204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Characteristics (n=224)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Median, IQR or n (%)</a:t>
                      </a:r>
                      <a:endParaRPr lang="en-US" sz="3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810985"/>
                  </a:ext>
                </a:extLst>
              </a:tr>
              <a:tr h="52046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  Age (years)</a:t>
                      </a:r>
                      <a:endParaRPr lang="en-US" sz="30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44 (14)</a:t>
                      </a:r>
                      <a:endParaRPr lang="en-US" sz="30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163094"/>
                  </a:ext>
                </a:extLst>
              </a:tr>
              <a:tr h="52046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  Female Sex</a:t>
                      </a:r>
                      <a:endParaRPr lang="en-US" sz="30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136 (61%)</a:t>
                      </a:r>
                      <a:endParaRPr lang="en-US" sz="30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651485"/>
                  </a:ext>
                </a:extLst>
              </a:tr>
              <a:tr h="52046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  Married</a:t>
                      </a:r>
                      <a:endParaRPr lang="en-US" sz="30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94 (42%)</a:t>
                      </a:r>
                      <a:endParaRPr lang="en-US" sz="30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851394"/>
                  </a:ext>
                </a:extLst>
              </a:tr>
              <a:tr h="52046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  Secondary education or higher</a:t>
                      </a:r>
                      <a:endParaRPr lang="en-US" sz="30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204 (91%)</a:t>
                      </a:r>
                      <a:endParaRPr lang="en-US" sz="30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965739"/>
                  </a:ext>
                </a:extLst>
              </a:tr>
              <a:tr h="52046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  Employed</a:t>
                      </a:r>
                      <a:endParaRPr lang="en-US" sz="30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120 (54%)</a:t>
                      </a:r>
                      <a:endParaRPr lang="en-US" sz="30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104804"/>
                  </a:ext>
                </a:extLst>
              </a:tr>
              <a:tr h="52046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  Years since HIV Diagnosis</a:t>
                      </a:r>
                      <a:endParaRPr lang="en-US" sz="30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7.6 (7.7)</a:t>
                      </a:r>
                      <a:endParaRPr lang="en-US" sz="30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109958"/>
                  </a:ext>
                </a:extLst>
              </a:tr>
              <a:tr h="52046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  Years on ART</a:t>
                      </a:r>
                      <a:endParaRPr lang="en-US" sz="30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7.2 (7.1)</a:t>
                      </a:r>
                      <a:endParaRPr lang="en-US" sz="30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410341"/>
                  </a:ext>
                </a:extLst>
              </a:tr>
              <a:tr h="52046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  Depression</a:t>
                      </a:r>
                      <a:endParaRPr lang="en-US" sz="30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81 (36%)</a:t>
                      </a:r>
                      <a:endParaRPr lang="en-US" sz="30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876523"/>
                  </a:ext>
                </a:extLst>
              </a:tr>
              <a:tr h="52046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  Anxiety</a:t>
                      </a:r>
                      <a:endParaRPr lang="en-US" sz="30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63 (28%)</a:t>
                      </a:r>
                      <a:endParaRPr lang="en-US" sz="30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43378"/>
                  </a:ext>
                </a:extLst>
              </a:tr>
              <a:tr h="52046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  Unhealthy Alcohol Use</a:t>
                      </a:r>
                      <a:endParaRPr lang="en-US" sz="30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76 (34%)</a:t>
                      </a:r>
                      <a:endParaRPr lang="en-US" sz="30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944181"/>
                  </a:ext>
                </a:extLst>
              </a:tr>
              <a:tr h="52046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  Tobacco Use</a:t>
                      </a:r>
                      <a:endParaRPr lang="en-US" sz="30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60 (27%)</a:t>
                      </a:r>
                      <a:endParaRPr lang="en-US" sz="30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88657"/>
                  </a:ext>
                </a:extLst>
              </a:tr>
              <a:tr h="52046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  Cannabis Use</a:t>
                      </a:r>
                      <a:endParaRPr lang="en-US" sz="30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18 (8%)</a:t>
                      </a:r>
                      <a:endParaRPr lang="en-US" sz="30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53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94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sz="4400" dirty="0"/>
              <a:t>Completion Results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Self Report</a:t>
            </a:r>
            <a:r>
              <a:rPr lang="en-US" dirty="0">
                <a:solidFill>
                  <a:schemeClr val="tx1"/>
                </a:solidFill>
              </a:rPr>
              <a:t>: 190 (85%) completed 3HP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MERM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box</a:t>
            </a:r>
            <a:r>
              <a:rPr lang="en-US" dirty="0">
                <a:solidFill>
                  <a:schemeClr val="tx1"/>
                </a:solidFill>
              </a:rPr>
              <a:t>: 111/224 (50%) completed 3HP</a:t>
            </a:r>
          </a:p>
          <a:p>
            <a:pPr lvl="1" indent="0" defTabSz="514350">
              <a:spcBef>
                <a:spcPts val="100"/>
              </a:spcBef>
              <a:spcAft>
                <a:spcPts val="500"/>
              </a:spcAft>
              <a:buNone/>
              <a:defRPr/>
            </a:pPr>
            <a:endParaRPr lang="en-US" sz="3000" dirty="0">
              <a:solidFill>
                <a:srgbClr val="000000"/>
              </a:solidFill>
            </a:endParaRPr>
          </a:p>
          <a:p>
            <a:pPr defTabSz="514350">
              <a:spcBef>
                <a:spcPts val="100"/>
              </a:spcBef>
              <a:spcAft>
                <a:spcPts val="500"/>
              </a:spcAft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5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37" y="1245523"/>
            <a:ext cx="16640925" cy="1143000"/>
          </a:xfrm>
        </p:spPr>
        <p:txBody>
          <a:bodyPr/>
          <a:lstStyle/>
          <a:p>
            <a:r>
              <a:rPr lang="en-US" sz="4400" dirty="0"/>
              <a:t> </a:t>
            </a:r>
            <a:r>
              <a:rPr lang="en-US" sz="4400" i="0" dirty="0">
                <a:effectLst/>
                <a:ea typeface="Helvetica" pitchFamily="2" charset="0"/>
                <a:cs typeface="Helvetica" pitchFamily="2" charset="0"/>
              </a:rPr>
              <a:t>FIGURE 1. 3HP Adherence (n=224)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7B01BE-5DE9-ED04-EA71-7B236CCE4A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3562" y="2245388"/>
            <a:ext cx="10907254" cy="67443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A3E7E3C-0EB9-36EE-1783-3FF03114C3A2}"/>
              </a:ext>
            </a:extLst>
          </p:cNvPr>
          <p:cNvSpPr/>
          <p:nvPr/>
        </p:nvSpPr>
        <p:spPr>
          <a:xfrm>
            <a:off x="12496801" y="2857500"/>
            <a:ext cx="1295400" cy="4968203"/>
          </a:xfrm>
          <a:prstGeom prst="rect">
            <a:avLst/>
          </a:prstGeom>
          <a:solidFill>
            <a:srgbClr val="49AC58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sz="4400" i="0" dirty="0">
                <a:effectLst/>
                <a:ea typeface="Helvetica" pitchFamily="2" charset="0"/>
                <a:cs typeface="Helvetica" pitchFamily="2" charset="0"/>
              </a:rPr>
              <a:t>TABLE 2. Multivariate Analysis of 3HP Completion Predictors 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761A5A-93B0-3870-63BA-9F537F3FBB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1211" y="3319318"/>
            <a:ext cx="16568351" cy="398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03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1098</Words>
  <Application>Microsoft Macintosh PowerPoint</Application>
  <PresentationFormat>Custom</PresentationFormat>
  <Paragraphs>170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Montserrat Ultra-Bold</vt:lpstr>
      <vt:lpstr>Helvetica</vt:lpstr>
      <vt:lpstr>Georgia</vt:lpstr>
      <vt:lpstr>Calibri</vt:lpstr>
      <vt:lpstr>Josefin Sans</vt:lpstr>
      <vt:lpstr>Cambria</vt:lpstr>
      <vt:lpstr>Arial</vt:lpstr>
      <vt:lpstr>Office Theme</vt:lpstr>
      <vt:lpstr>Mental Health and Substance Use Impact on Tuberculosis Preventive Therapy Outcomes in People Living with HIV: A Prospective Cohort Study</vt:lpstr>
      <vt:lpstr>Background</vt:lpstr>
      <vt:lpstr>Objectives</vt:lpstr>
      <vt:lpstr>Study Design: Longitudinal Cohort Study</vt:lpstr>
      <vt:lpstr>Study Design: Longitudinal Cohort Study</vt:lpstr>
      <vt:lpstr>Table 1. Participant Characteristics (n=224)</vt:lpstr>
      <vt:lpstr>Completion Results</vt:lpstr>
      <vt:lpstr> FIGURE 1. 3HP Adherence (n=224)</vt:lpstr>
      <vt:lpstr>TABLE 2. Multivariate Analysis of 3HP Completion Predictors </vt:lpstr>
      <vt:lpstr> TABLE 3. Participant quotes about 3HP completion and non-completion </vt:lpstr>
      <vt:lpstr>Acknowledgements</vt:lpstr>
      <vt:lpstr>Key 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Title Slide</dc:title>
  <cp:lastModifiedBy>Ann Johnson</cp:lastModifiedBy>
  <cp:revision>2</cp:revision>
  <dcterms:created xsi:type="dcterms:W3CDTF">2006-08-16T00:00:00Z</dcterms:created>
  <dcterms:modified xsi:type="dcterms:W3CDTF">2024-08-23T15:26:09Z</dcterms:modified>
  <dc:identifier>DAGBbZIf2EI</dc:identifier>
</cp:coreProperties>
</file>