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8288000" cy="10287000"/>
  <p:notesSz cx="6858000" cy="9144000"/>
  <p:embeddedFontLst>
    <p:embeddedFont>
      <p:font typeface="Josefin Sans" pitchFamily="2" charset="0"/>
      <p:regular r:id="rId14"/>
      <p:bold r:id="rId15"/>
    </p:embeddedFont>
    <p:embeddedFont>
      <p:font typeface="Montserrat Ultra-Bold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608586-E36E-3D9D-F0B0-F7CED3FE3FF5}" name="Jean le Roux" initials="Jl" userId="S::Jleroux@wrhi.ac.za::84d74a35-d070-4377-a9e8-c27789ad87ec" providerId="AD"/>
  <p188:author id="{692245EA-B850-CBC2-BFCC-93E3801A7A84}" name="Shobna Sawry" initials="SS" userId="S::ssawry@wrhi.ac.za::3d36ec30-b343-43a6-9af8-2a64eacd9a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0CC"/>
    <a:srgbClr val="D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1087F-C482-4154-8180-FEBAAFE0A1B9}" type="datetimeFigureOut">
              <a:rPr lang="en-ZA" smtClean="0"/>
              <a:t>2024/08/23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CCCC9-5838-4FB4-846F-65F8F916E2F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664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7313" indent="0" algn="l">
              <a:lnSpc>
                <a:spcPct val="100000"/>
              </a:lnSpc>
            </a:pPr>
            <a:r>
              <a:rPr lang="en-ZA" sz="12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Co-incident factors for maternal death (not risk factors – no model for this)</a:t>
            </a:r>
          </a:p>
          <a:p>
            <a:pPr marL="269875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Hypertension x 3</a:t>
            </a:r>
          </a:p>
          <a:p>
            <a:pPr marL="269875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Cardiac/PE x 1</a:t>
            </a:r>
          </a:p>
          <a:p>
            <a:pPr marL="269875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Liver failure x 1</a:t>
            </a:r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CCCC9-5838-4FB4-846F-65F8F916E2F3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369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875362"/>
            <a:ext cx="16225843" cy="1470025"/>
          </a:xfrm>
        </p:spPr>
        <p:txBody>
          <a:bodyPr>
            <a:normAutofit/>
          </a:bodyPr>
          <a:lstStyle/>
          <a:p>
            <a:r>
              <a:rPr lang="en-GB"/>
              <a:t>Prevalence and associated risk factors of adverse maternal and newborn outcomes in inner-city Johannesburg</a:t>
            </a:r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2990" y="5996070"/>
            <a:ext cx="10102021" cy="1752600"/>
          </a:xfrm>
        </p:spPr>
        <p:txBody>
          <a:bodyPr>
            <a:normAutofit fontScale="85000" lnSpcReduction="10000"/>
          </a:bodyPr>
          <a:lstStyle/>
          <a:p>
            <a:r>
              <a:rPr lang="en-GB"/>
              <a:t>A cross-sectional analysis of birth registers</a:t>
            </a:r>
          </a:p>
          <a:p>
            <a:endParaRPr lang="en-GB"/>
          </a:p>
          <a:p>
            <a:r>
              <a:rPr lang="en-GB" b="1" u="sng"/>
              <a:t>Jean le Roux</a:t>
            </a:r>
            <a:r>
              <a:rPr lang="en-GB"/>
              <a:t>; Shobna Sawry; Clare Cutland; Vera Frajzyngier; Caroline Vika; Samantha Munson; Babalwa Jongihlati; Judith Absalon; Lee Fairlie</a:t>
            </a: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78924C5-2326-E251-9399-EE2FDAB0D3B8}"/>
              </a:ext>
            </a:extLst>
          </p:cNvPr>
          <p:cNvSpPr/>
          <p:nvPr/>
        </p:nvSpPr>
        <p:spPr>
          <a:xfrm>
            <a:off x="588609" y="7353300"/>
            <a:ext cx="3558770" cy="1124102"/>
          </a:xfrm>
          <a:custGeom>
            <a:avLst/>
            <a:gdLst/>
            <a:ahLst/>
            <a:cxnLst/>
            <a:rect l="l" t="t" r="r" b="b"/>
            <a:pathLst>
              <a:path w="3558770" h="1124102">
                <a:moveTo>
                  <a:pt x="0" y="0"/>
                </a:moveTo>
                <a:lnTo>
                  <a:pt x="3558770" y="0"/>
                </a:lnTo>
                <a:lnTo>
                  <a:pt x="3558770" y="1124102"/>
                </a:lnTo>
                <a:lnTo>
                  <a:pt x="0" y="112410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97763" y="301323"/>
            <a:ext cx="11802813" cy="12978807"/>
          </a:xfrm>
          <a:custGeom>
            <a:avLst/>
            <a:gdLst/>
            <a:ahLst/>
            <a:cxnLst/>
            <a:rect l="l" t="t" r="r" b="b"/>
            <a:pathLst>
              <a:path w="14228699" h="1564640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>
            <a:blip r:embed="rId5"/>
            <a:stretch>
              <a:fillRect t="-22720" r="-160054" b="-227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r>
              <a:rPr lang="en-GB" sz="4400"/>
              <a:t>Inner-city Johannesburg </a:t>
            </a:r>
          </a:p>
          <a:p>
            <a:r>
              <a:rPr lang="en-GB" sz="4400"/>
              <a:t>Lack of information on adverse maternal and newborn outcomes</a:t>
            </a:r>
          </a:p>
          <a:p>
            <a:r>
              <a:rPr lang="en-GB" sz="4400"/>
              <a:t>Estimate the prevalence and risk factors for these outcomes</a:t>
            </a:r>
          </a:p>
        </p:txBody>
      </p:sp>
    </p:spTree>
    <p:extLst>
      <p:ext uri="{BB962C8B-B14F-4D97-AF65-F5344CB8AC3E}">
        <p14:creationId xmlns:p14="http://schemas.microsoft.com/office/powerpoint/2010/main" val="344491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97763" y="301323"/>
            <a:ext cx="11802813" cy="12978807"/>
          </a:xfrm>
          <a:custGeom>
            <a:avLst/>
            <a:gdLst/>
            <a:ahLst/>
            <a:cxnLst/>
            <a:rect l="l" t="t" r="r" b="b"/>
            <a:pathLst>
              <a:path w="14228699" h="1564640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>
            <a:blip r:embed="rId5"/>
            <a:stretch>
              <a:fillRect t="-22720" r="-160054" b="-227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/>
              <a:t>METHODS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r>
              <a:rPr lang="en-GB" sz="4400"/>
              <a:t>Hillbrow CHC and CMJAH</a:t>
            </a:r>
          </a:p>
          <a:p>
            <a:pPr lvl="1"/>
            <a:r>
              <a:rPr lang="en-GB" sz="4000"/>
              <a:t>No research challenges</a:t>
            </a:r>
          </a:p>
          <a:p>
            <a:r>
              <a:rPr lang="en-GB" sz="4400"/>
              <a:t>Deliveries from 1 Jul 2017 – 30 Jun 2018</a:t>
            </a:r>
          </a:p>
          <a:p>
            <a:r>
              <a:rPr lang="en-GB" sz="4400"/>
              <a:t>Prevalences of 8 outcomes (maternal and neonatal)</a:t>
            </a:r>
          </a:p>
          <a:p>
            <a:r>
              <a:rPr lang="en-GB" sz="4400"/>
              <a:t>Logistic regression to evaluate risk factors for each outcome</a:t>
            </a:r>
          </a:p>
        </p:txBody>
      </p:sp>
    </p:spTree>
    <p:extLst>
      <p:ext uri="{BB962C8B-B14F-4D97-AF65-F5344CB8AC3E}">
        <p14:creationId xmlns:p14="http://schemas.microsoft.com/office/powerpoint/2010/main" val="114605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97763" y="301323"/>
            <a:ext cx="11802813" cy="12978807"/>
          </a:xfrm>
          <a:custGeom>
            <a:avLst/>
            <a:gdLst/>
            <a:ahLst/>
            <a:cxnLst/>
            <a:rect l="l" t="t" r="r" b="b"/>
            <a:pathLst>
              <a:path w="14228699" h="1564640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>
            <a:blip r:embed="rId5"/>
            <a:stretch>
              <a:fillRect t="-22720" r="-160054" b="-227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E86780-0752-E1D1-A54B-BE04C11BBA85}"/>
              </a:ext>
            </a:extLst>
          </p:cNvPr>
          <p:cNvSpPr txBox="1"/>
          <p:nvPr/>
        </p:nvSpPr>
        <p:spPr>
          <a:xfrm>
            <a:off x="542983" y="53627"/>
            <a:ext cx="17202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32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Demographic and clinical characteristics of 11520 women and 11791 neonates with birth outcomes</a:t>
            </a:r>
            <a:endParaRPr lang="en-ZA" i="1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2AC68630-ACCB-F49B-8736-3FDD717924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821086"/>
              </p:ext>
            </p:extLst>
          </p:nvPr>
        </p:nvGraphicFramePr>
        <p:xfrm>
          <a:off x="542984" y="638402"/>
          <a:ext cx="17202033" cy="93878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249100">
                  <a:extLst>
                    <a:ext uri="{9D8B030D-6E8A-4147-A177-3AD203B41FA5}">
                      <a16:colId xmlns:a16="http://schemas.microsoft.com/office/drawing/2014/main" val="2606179036"/>
                    </a:ext>
                  </a:extLst>
                </a:gridCol>
                <a:gridCol w="3649753">
                  <a:extLst>
                    <a:ext uri="{9D8B030D-6E8A-4147-A177-3AD203B41FA5}">
                      <a16:colId xmlns:a16="http://schemas.microsoft.com/office/drawing/2014/main" val="3966714645"/>
                    </a:ext>
                  </a:extLst>
                </a:gridCol>
                <a:gridCol w="3651590">
                  <a:extLst>
                    <a:ext uri="{9D8B030D-6E8A-4147-A177-3AD203B41FA5}">
                      <a16:colId xmlns:a16="http://schemas.microsoft.com/office/drawing/2014/main" val="1178659773"/>
                    </a:ext>
                  </a:extLst>
                </a:gridCol>
                <a:gridCol w="3651590">
                  <a:extLst>
                    <a:ext uri="{9D8B030D-6E8A-4147-A177-3AD203B41FA5}">
                      <a16:colId xmlns:a16="http://schemas.microsoft.com/office/drawing/2014/main" val="914604892"/>
                    </a:ext>
                  </a:extLst>
                </a:gridCol>
              </a:tblGrid>
              <a:tr h="6580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Maternal Characteristics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Total n (%)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N = 11520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HCHC n (%)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N = 3018 (26.20%)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CMJAH n (%)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N = 8502 (73.80%)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381277"/>
                  </a:ext>
                </a:extLst>
              </a:tr>
              <a:tr h="16452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Age at delivery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&lt;20 (adolescent)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20-34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&gt;34 (advanced maternal age)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Missing/Unknown</a:t>
                      </a:r>
                      <a:endParaRPr lang="en-Z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762 (6.61%)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9117 (79.14%)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1592 (13.82%)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49 (0.43%)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247 (8.18%)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2543 (84.26%)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214 (7.09%)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14 (0.46%)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515 (6.06%)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6574 (77.32%)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1378 (16.21%)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35 (0.41%)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extLst>
                  <a:ext uri="{0D108BD9-81ED-4DB2-BD59-A6C34878D82A}">
                    <a16:rowId xmlns:a16="http://schemas.microsoft.com/office/drawing/2014/main" val="2456195528"/>
                  </a:ext>
                </a:extLst>
              </a:tr>
              <a:tr h="16452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Nationality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South African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Zimbabwean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Missing/Unknown</a:t>
                      </a:r>
                      <a:endParaRPr lang="en-Z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4498 (39.05%)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2666 (23.14%)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1195 (10.37%)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3161 (27.44%)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52 (1.72%)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104 (3.45%)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29 (0.96%)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2833 (93.87%)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4446 (52.29%)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2562 (30.13%)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1166 (13.71%)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328 (3.86%)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extLst>
                  <a:ext uri="{0D108BD9-81ED-4DB2-BD59-A6C34878D82A}">
                    <a16:rowId xmlns:a16="http://schemas.microsoft.com/office/drawing/2014/main" val="2339620379"/>
                  </a:ext>
                </a:extLst>
              </a:tr>
              <a:tr h="13161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HIV Status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Positive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Missing/Unknown</a:t>
                      </a:r>
                      <a:endParaRPr lang="en-Z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3090 (26.82%)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8225 (71.40%)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205 (1.78%)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891 (29.52%)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2106 (69.78%)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21 (0.70%)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2199 (25.86%)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6119 (71.97%)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184 (2.16%)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extLst>
                  <a:ext uri="{0D108BD9-81ED-4DB2-BD59-A6C34878D82A}">
                    <a16:rowId xmlns:a16="http://schemas.microsoft.com/office/drawing/2014/main" val="4160987511"/>
                  </a:ext>
                </a:extLst>
              </a:tr>
              <a:tr h="1974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Gestational age at delivery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&lt;26 weeks (pre-viable – miscarriage)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26-36 weeks (preterm)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37-42 weeks (term)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&gt;42 weeks (post-term)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Missing/Unknown</a:t>
                      </a:r>
                      <a:endParaRPr lang="en-Z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154 (1.34%)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2537 (22.02%)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8277 (71.85%)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60 (0.52%)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492 (4.27%)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13 (0.43%)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463 (15.34%)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2178 (72.17%)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4 (0.13%)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360 (11.93%)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141 (1.66%)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2074 (24.39%)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6099 (71.74%)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56 (0.66%)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132 (1.55%)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extLst>
                  <a:ext uri="{0D108BD9-81ED-4DB2-BD59-A6C34878D82A}">
                    <a16:rowId xmlns:a16="http://schemas.microsoft.com/office/drawing/2014/main" val="266164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39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97763" y="301323"/>
            <a:ext cx="11802813" cy="12978807"/>
          </a:xfrm>
          <a:custGeom>
            <a:avLst/>
            <a:gdLst/>
            <a:ahLst/>
            <a:cxnLst/>
            <a:rect l="l" t="t" r="r" b="b"/>
            <a:pathLst>
              <a:path w="14228699" h="1564640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>
            <a:blip r:embed="rId5"/>
            <a:stretch>
              <a:fillRect t="-22720" r="-160054" b="-227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EDC02C-E3D8-8FCC-4F0F-3069CA553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215F7938-0DB3-EE55-5595-23FF55A1AD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770232"/>
              </p:ext>
            </p:extLst>
          </p:nvPr>
        </p:nvGraphicFramePr>
        <p:xfrm>
          <a:off x="426720" y="236886"/>
          <a:ext cx="17404080" cy="985961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322499">
                  <a:extLst>
                    <a:ext uri="{9D8B030D-6E8A-4147-A177-3AD203B41FA5}">
                      <a16:colId xmlns:a16="http://schemas.microsoft.com/office/drawing/2014/main" val="2606179036"/>
                    </a:ext>
                  </a:extLst>
                </a:gridCol>
                <a:gridCol w="3692621">
                  <a:extLst>
                    <a:ext uri="{9D8B030D-6E8A-4147-A177-3AD203B41FA5}">
                      <a16:colId xmlns:a16="http://schemas.microsoft.com/office/drawing/2014/main" val="3966714645"/>
                    </a:ext>
                  </a:extLst>
                </a:gridCol>
                <a:gridCol w="3694480">
                  <a:extLst>
                    <a:ext uri="{9D8B030D-6E8A-4147-A177-3AD203B41FA5}">
                      <a16:colId xmlns:a16="http://schemas.microsoft.com/office/drawing/2014/main" val="1178659773"/>
                    </a:ext>
                  </a:extLst>
                </a:gridCol>
                <a:gridCol w="3694480">
                  <a:extLst>
                    <a:ext uri="{9D8B030D-6E8A-4147-A177-3AD203B41FA5}">
                      <a16:colId xmlns:a16="http://schemas.microsoft.com/office/drawing/2014/main" val="914604892"/>
                    </a:ext>
                  </a:extLst>
                </a:gridCol>
              </a:tblGrid>
              <a:tr h="85735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1" kern="1200">
                          <a:solidFill>
                            <a:schemeClr val="tx1"/>
                          </a:solidFill>
                          <a:effectLst/>
                        </a:rPr>
                        <a:t>Maternal Characteristics</a:t>
                      </a:r>
                      <a:endParaRPr lang="en-ZA" sz="2800" b="1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1" kern="1200">
                          <a:solidFill>
                            <a:schemeClr val="tx1"/>
                          </a:solidFill>
                          <a:effectLst/>
                        </a:rPr>
                        <a:t>Total n (%)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1" kern="1200">
                          <a:solidFill>
                            <a:schemeClr val="tx1"/>
                          </a:solidFill>
                          <a:effectLst/>
                        </a:rPr>
                        <a:t>N = 11520</a:t>
                      </a:r>
                      <a:endParaRPr lang="en-ZA" sz="2800" b="1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1" kern="1200">
                          <a:solidFill>
                            <a:schemeClr val="tx1"/>
                          </a:solidFill>
                          <a:effectLst/>
                        </a:rPr>
                        <a:t>HCHC n (%)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1" kern="1200">
                          <a:solidFill>
                            <a:schemeClr val="tx1"/>
                          </a:solidFill>
                          <a:effectLst/>
                        </a:rPr>
                        <a:t>N = 3018 (26.20%)</a:t>
                      </a:r>
                      <a:endParaRPr lang="en-ZA" sz="2800" b="1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1" kern="1200">
                          <a:solidFill>
                            <a:schemeClr val="tx1"/>
                          </a:solidFill>
                          <a:effectLst/>
                        </a:rPr>
                        <a:t>CMJAH n (%)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1" kern="1200">
                          <a:solidFill>
                            <a:schemeClr val="tx1"/>
                          </a:solidFill>
                          <a:effectLst/>
                        </a:rPr>
                        <a:t>N = 8502 (73.80%)</a:t>
                      </a:r>
                      <a:endParaRPr lang="en-ZA" sz="2800" b="1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381277"/>
                  </a:ext>
                </a:extLst>
              </a:tr>
              <a:tr h="17147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Any ANC in pregnancy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  <a:p>
                      <a:pPr marL="180975" indent="0" algn="just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</a:rPr>
                        <a:t>Missing/Unknown</a:t>
                      </a:r>
                      <a:endParaRPr lang="en-Z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8050 (69.88%)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545 (4.73%)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2025 (25.39%)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2763 (91.55%)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194 (6.43%)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61 (2.02%)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5287 (62.19%)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351 (4.13%)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2864 (33.69%)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extLst>
                  <a:ext uri="{0D108BD9-81ED-4DB2-BD59-A6C34878D82A}">
                    <a16:rowId xmlns:a16="http://schemas.microsoft.com/office/drawing/2014/main" val="3016627860"/>
                  </a:ext>
                </a:extLst>
              </a:tr>
              <a:tr h="17147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Born before arrival at facility (BBA)</a:t>
                      </a:r>
                    </a:p>
                    <a:p>
                      <a:pPr marL="180975" indent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  <a:p>
                      <a:pPr marL="180975" indent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</a:p>
                    <a:p>
                      <a:pPr marL="180975" indent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</a:rPr>
                        <a:t>Missing/Unknown</a:t>
                      </a:r>
                      <a:endParaRPr lang="en-ZA" sz="28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11059 (96.00%)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345 (2.99%)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116 (1.01%)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2707 (89.70%)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232 (7.69%)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79 (2.62%)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8352 (98.24%)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113 (1.33%)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37 (0.44%)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extLst>
                  <a:ext uri="{0D108BD9-81ED-4DB2-BD59-A6C34878D82A}">
                    <a16:rowId xmlns:a16="http://schemas.microsoft.com/office/drawing/2014/main" val="2792669342"/>
                  </a:ext>
                </a:extLst>
              </a:tr>
              <a:tr h="4286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Multiple gestation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265 (2.30%)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14 (0.46%)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251 (2.95%)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extLst>
                  <a:ext uri="{0D108BD9-81ED-4DB2-BD59-A6C34878D82A}">
                    <a16:rowId xmlns:a16="http://schemas.microsoft.com/office/drawing/2014/main" val="3519798887"/>
                  </a:ext>
                </a:extLst>
              </a:tr>
              <a:tr h="21433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Mode of delivery</a:t>
                      </a:r>
                    </a:p>
                    <a:p>
                      <a:pPr marL="180975" indent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</a:rPr>
                        <a:t>NVD</a:t>
                      </a:r>
                    </a:p>
                    <a:p>
                      <a:pPr marL="180975" indent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</a:rPr>
                        <a:t>Assisted VD</a:t>
                      </a:r>
                    </a:p>
                    <a:p>
                      <a:pPr marL="180975" indent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</a:rPr>
                        <a:t>Caesarean section</a:t>
                      </a:r>
                    </a:p>
                    <a:p>
                      <a:pPr marL="180975" indent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</a:rPr>
                        <a:t>Missing/Unknown</a:t>
                      </a:r>
                      <a:endParaRPr lang="en-ZA" sz="28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6787 (58.92%)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110 (0.95%)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4291 (37.25%)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332 (2.88%)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2968 (98.34%)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0 (0.00%)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0 (0.00%)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50 (1.66%)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3819 (44.92%)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110 (1.29%)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</a:rPr>
                        <a:t>4291 (50.47%)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282 (3.32%)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extLst>
                  <a:ext uri="{0D108BD9-81ED-4DB2-BD59-A6C34878D82A}">
                    <a16:rowId xmlns:a16="http://schemas.microsoft.com/office/drawing/2014/main" val="824753572"/>
                  </a:ext>
                </a:extLst>
              </a:tr>
              <a:tr h="85735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1" kern="1200">
                          <a:solidFill>
                            <a:schemeClr val="tx1"/>
                          </a:solidFill>
                          <a:effectLst/>
                        </a:rPr>
                        <a:t>Neonates</a:t>
                      </a:r>
                      <a:endParaRPr lang="en-ZA" sz="2800" b="1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1" kern="1200">
                          <a:solidFill>
                            <a:schemeClr val="tx1"/>
                          </a:solidFill>
                          <a:effectLst/>
                        </a:rPr>
                        <a:t>Total n (%)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1" kern="1200">
                          <a:solidFill>
                            <a:schemeClr val="tx1"/>
                          </a:solidFill>
                          <a:effectLst/>
                        </a:rPr>
                        <a:t>N = 11791</a:t>
                      </a:r>
                      <a:endParaRPr lang="en-ZA" sz="2800" b="1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1" kern="1200">
                          <a:solidFill>
                            <a:schemeClr val="tx1"/>
                          </a:solidFill>
                          <a:effectLst/>
                        </a:rPr>
                        <a:t>HCHC n (%)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1" kern="1200">
                          <a:solidFill>
                            <a:schemeClr val="tx1"/>
                          </a:solidFill>
                          <a:effectLst/>
                        </a:rPr>
                        <a:t>N = 3032 (25.71%)</a:t>
                      </a:r>
                      <a:endParaRPr lang="en-ZA" sz="2800" b="1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1" kern="1200">
                          <a:solidFill>
                            <a:schemeClr val="tx1"/>
                          </a:solidFill>
                          <a:effectLst/>
                        </a:rPr>
                        <a:t>CMJAH n (%)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1" kern="1200">
                          <a:solidFill>
                            <a:schemeClr val="tx1"/>
                          </a:solidFill>
                          <a:effectLst/>
                        </a:rPr>
                        <a:t>N = 8759 (74.29%)</a:t>
                      </a:r>
                      <a:endParaRPr lang="en-ZA" sz="2800" b="1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extLst>
                  <a:ext uri="{0D108BD9-81ED-4DB2-BD59-A6C34878D82A}">
                    <a16:rowId xmlns:a16="http://schemas.microsoft.com/office/drawing/2014/main" val="3151342389"/>
                  </a:ext>
                </a:extLst>
              </a:tr>
              <a:tr h="21433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Sex</a:t>
                      </a:r>
                    </a:p>
                    <a:p>
                      <a:pPr marL="180975" indent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</a:p>
                    <a:p>
                      <a:pPr marL="180975" indent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</a:p>
                    <a:p>
                      <a:pPr marL="180975" indent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</a:rPr>
                        <a:t>Atypical</a:t>
                      </a:r>
                    </a:p>
                    <a:p>
                      <a:pPr marL="180975" indent="0" algn="just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</a:rPr>
                        <a:t>Missing/Unknown</a:t>
                      </a:r>
                      <a:endParaRPr lang="en-ZA" sz="28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>
                    <a:solidFill>
                      <a:srgbClr val="DDC1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5735 (48.64%)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5696 (48.31%)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5 (0.04%)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355 (3.01%)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1549 (51.09%)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1450 (47.82%)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2 (0.07%)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31 (1.02%)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4186 (47.79%)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4246 (48.48%)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3 (0.03%)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</a:rPr>
                        <a:t>324 (3.70%)</a:t>
                      </a:r>
                      <a:endParaRPr lang="en-ZA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21" marR="18821" marT="0" marB="0"/>
                </a:tc>
                <a:extLst>
                  <a:ext uri="{0D108BD9-81ED-4DB2-BD59-A6C34878D82A}">
                    <a16:rowId xmlns:a16="http://schemas.microsoft.com/office/drawing/2014/main" val="4048530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24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97763" y="301323"/>
            <a:ext cx="11802813" cy="12978807"/>
          </a:xfrm>
          <a:custGeom>
            <a:avLst/>
            <a:gdLst/>
            <a:ahLst/>
            <a:cxnLst/>
            <a:rect l="l" t="t" r="r" b="b"/>
            <a:pathLst>
              <a:path w="14228699" h="1564640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>
            <a:blip r:embed="rId6"/>
            <a:stretch>
              <a:fillRect t="-22720" r="-160054" b="-227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E86780-0752-E1D1-A54B-BE04C11BBA85}"/>
              </a:ext>
            </a:extLst>
          </p:cNvPr>
          <p:cNvSpPr txBox="1"/>
          <p:nvPr/>
        </p:nvSpPr>
        <p:spPr>
          <a:xfrm>
            <a:off x="2567940" y="0"/>
            <a:ext cx="13152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32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Prevalence and risk factors for maternal outcomes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82F03D-4C5B-888B-33A6-D26F2CACF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871128"/>
              </p:ext>
            </p:extLst>
          </p:nvPr>
        </p:nvGraphicFramePr>
        <p:xfrm>
          <a:off x="533400" y="675620"/>
          <a:ext cx="17221200" cy="8956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0138">
                  <a:extLst>
                    <a:ext uri="{9D8B030D-6E8A-4147-A177-3AD203B41FA5}">
                      <a16:colId xmlns:a16="http://schemas.microsoft.com/office/drawing/2014/main" val="2936271948"/>
                    </a:ext>
                  </a:extLst>
                </a:gridCol>
                <a:gridCol w="2983662">
                  <a:extLst>
                    <a:ext uri="{9D8B030D-6E8A-4147-A177-3AD203B41FA5}">
                      <a16:colId xmlns:a16="http://schemas.microsoft.com/office/drawing/2014/main" val="3073159468"/>
                    </a:ext>
                  </a:extLst>
                </a:gridCol>
                <a:gridCol w="4878435">
                  <a:extLst>
                    <a:ext uri="{9D8B030D-6E8A-4147-A177-3AD203B41FA5}">
                      <a16:colId xmlns:a16="http://schemas.microsoft.com/office/drawing/2014/main" val="3937441032"/>
                    </a:ext>
                  </a:extLst>
                </a:gridCol>
                <a:gridCol w="4798965">
                  <a:extLst>
                    <a:ext uri="{9D8B030D-6E8A-4147-A177-3AD203B41FA5}">
                      <a16:colId xmlns:a16="http://schemas.microsoft.com/office/drawing/2014/main" val="1542662678"/>
                    </a:ext>
                  </a:extLst>
                </a:gridCol>
              </a:tblGrid>
              <a:tr h="820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Maternal Outcomes </a:t>
                      </a:r>
                    </a:p>
                  </a:txBody>
                  <a:tcPr marL="13635" marR="136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CC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3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Prevalence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3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(%)</a:t>
                      </a:r>
                    </a:p>
                  </a:txBody>
                  <a:tcPr marL="13635" marR="136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CC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Risk factors</a:t>
                      </a:r>
                    </a:p>
                  </a:txBody>
                  <a:tcPr marL="13635" marR="136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CC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Protective factors</a:t>
                      </a:r>
                    </a:p>
                  </a:txBody>
                  <a:tcPr marL="13635" marR="136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CC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39738"/>
                  </a:ext>
                </a:extLst>
              </a:tr>
              <a:tr h="1230899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Hypertensive disorders</a:t>
                      </a:r>
                    </a:p>
                  </a:txBody>
                  <a:tcPr marL="13635" marR="13635" marT="0" marB="0" anchor="ctr">
                    <a:solidFill>
                      <a:srgbClr val="ACC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935 (8.12%)</a:t>
                      </a: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355600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 &gt;34</a:t>
                      </a:r>
                    </a:p>
                    <a:p>
                      <a:pPr marL="355600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Diabetes</a:t>
                      </a:r>
                    </a:p>
                    <a:p>
                      <a:pPr marL="355600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Nulliparity</a:t>
                      </a: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32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HIV</a:t>
                      </a:r>
                    </a:p>
                  </a:txBody>
                  <a:tcPr marL="13635" marR="13635" marT="0" marB="0" anchor="ctr"/>
                </a:tc>
                <a:extLst>
                  <a:ext uri="{0D108BD9-81ED-4DB2-BD59-A6C34878D82A}">
                    <a16:rowId xmlns:a16="http://schemas.microsoft.com/office/drawing/2014/main" val="1087423501"/>
                  </a:ext>
                </a:extLst>
              </a:tr>
              <a:tr h="2051499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Prolonged Labour</a:t>
                      </a:r>
                    </a:p>
                  </a:txBody>
                  <a:tcPr marL="13635" marR="13635" marT="0" marB="0" anchor="ctr">
                    <a:solidFill>
                      <a:srgbClr val="ACC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618 (5.36%)</a:t>
                      </a: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269875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3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Nulliparity</a:t>
                      </a:r>
                    </a:p>
                    <a:p>
                      <a:pPr marL="269875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3200" b="0" i="1" u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Assisted delivery</a:t>
                      </a:r>
                    </a:p>
                    <a:p>
                      <a:pPr marL="269875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3200" b="0" i="1" u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Caesarean section</a:t>
                      </a: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 &gt;34</a:t>
                      </a:r>
                      <a:endParaRPr lang="en-ZA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3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Prev. miscarriage</a:t>
                      </a:r>
                    </a:p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3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Preterm delivery</a:t>
                      </a:r>
                    </a:p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3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LBW</a:t>
                      </a:r>
                    </a:p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3200" b="0" i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Multiple gestation</a:t>
                      </a:r>
                    </a:p>
                  </a:txBody>
                  <a:tcPr marL="13635" marR="13635" marT="0" marB="0" anchor="ctr"/>
                </a:tc>
                <a:extLst>
                  <a:ext uri="{0D108BD9-81ED-4DB2-BD59-A6C34878D82A}">
                    <a16:rowId xmlns:a16="http://schemas.microsoft.com/office/drawing/2014/main" val="3187877009"/>
                  </a:ext>
                </a:extLst>
              </a:tr>
              <a:tr h="2051499">
                <a:tc>
                  <a:txBody>
                    <a:bodyPr/>
                    <a:lstStyle/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Obstetric Haemorrhage</a:t>
                      </a:r>
                    </a:p>
                  </a:txBody>
                  <a:tcPr marL="13635" marR="13635" marT="0" marB="0" anchor="ctr">
                    <a:solidFill>
                      <a:srgbClr val="ACC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447 (3.88%)</a:t>
                      </a: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Pre-term; miscarriage</a:t>
                      </a:r>
                    </a:p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Post-term</a:t>
                      </a:r>
                    </a:p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Retained placenta</a:t>
                      </a:r>
                    </a:p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Lacerations</a:t>
                      </a:r>
                    </a:p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3200" b="0" i="1" u="none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Caesarean section</a:t>
                      </a: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3200" b="0" i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Hypertensive disorder</a:t>
                      </a:r>
                    </a:p>
                  </a:txBody>
                  <a:tcPr marL="13635" marR="13635" marT="0" marB="0" anchor="ctr"/>
                </a:tc>
                <a:extLst>
                  <a:ext uri="{0D108BD9-81ED-4DB2-BD59-A6C34878D82A}">
                    <a16:rowId xmlns:a16="http://schemas.microsoft.com/office/drawing/2014/main" val="3101233857"/>
                  </a:ext>
                </a:extLst>
              </a:tr>
              <a:tr h="1641199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Maternal Death</a:t>
                      </a:r>
                    </a:p>
                  </a:txBody>
                  <a:tcPr marL="13635" marR="13635" marT="0" marB="0" anchor="ctr">
                    <a:solidFill>
                      <a:srgbClr val="ACC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(45 per 100 000 live births)</a:t>
                      </a:r>
                      <a:endParaRPr lang="en-ZA" sz="3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0000"/>
                        </a:lnSpc>
                      </a:pPr>
                      <a:r>
                        <a:rPr lang="en-ZA" sz="3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ZA" sz="32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8731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ZA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13635" marR="13635" marT="0" marB="0" anchor="ctr"/>
                </a:tc>
                <a:extLst>
                  <a:ext uri="{0D108BD9-81ED-4DB2-BD59-A6C34878D82A}">
                    <a16:rowId xmlns:a16="http://schemas.microsoft.com/office/drawing/2014/main" val="395100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16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97763" y="301323"/>
            <a:ext cx="11802813" cy="12978807"/>
          </a:xfrm>
          <a:custGeom>
            <a:avLst/>
            <a:gdLst/>
            <a:ahLst/>
            <a:cxnLst/>
            <a:rect l="l" t="t" r="r" b="b"/>
            <a:pathLst>
              <a:path w="14228699" h="1564640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>
            <a:blip r:embed="rId5"/>
            <a:stretch>
              <a:fillRect t="-22720" r="-160054" b="-227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E86780-0752-E1D1-A54B-BE04C11BBA85}"/>
              </a:ext>
            </a:extLst>
          </p:cNvPr>
          <p:cNvSpPr txBox="1"/>
          <p:nvPr/>
        </p:nvSpPr>
        <p:spPr>
          <a:xfrm>
            <a:off x="2567940" y="0"/>
            <a:ext cx="13152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32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Prevalence and risk factors for neonatal outcomes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E61ED1-45BD-7EF9-DC68-C3C806CF0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42079"/>
              </p:ext>
            </p:extLst>
          </p:nvPr>
        </p:nvGraphicFramePr>
        <p:xfrm>
          <a:off x="381000" y="645583"/>
          <a:ext cx="17526000" cy="9387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0848">
                  <a:extLst>
                    <a:ext uri="{9D8B030D-6E8A-4147-A177-3AD203B41FA5}">
                      <a16:colId xmlns:a16="http://schemas.microsoft.com/office/drawing/2014/main" val="2936271948"/>
                    </a:ext>
                  </a:extLst>
                </a:gridCol>
                <a:gridCol w="3117346">
                  <a:extLst>
                    <a:ext uri="{9D8B030D-6E8A-4147-A177-3AD203B41FA5}">
                      <a16:colId xmlns:a16="http://schemas.microsoft.com/office/drawing/2014/main" val="3073159468"/>
                    </a:ext>
                  </a:extLst>
                </a:gridCol>
                <a:gridCol w="4883903">
                  <a:extLst>
                    <a:ext uri="{9D8B030D-6E8A-4147-A177-3AD203B41FA5}">
                      <a16:colId xmlns:a16="http://schemas.microsoft.com/office/drawing/2014/main" val="3937441032"/>
                    </a:ext>
                  </a:extLst>
                </a:gridCol>
                <a:gridCol w="4883903">
                  <a:extLst>
                    <a:ext uri="{9D8B030D-6E8A-4147-A177-3AD203B41FA5}">
                      <a16:colId xmlns:a16="http://schemas.microsoft.com/office/drawing/2014/main" val="1542662678"/>
                    </a:ext>
                  </a:extLst>
                </a:gridCol>
              </a:tblGrid>
              <a:tr h="8051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Neonatal Outcomes </a:t>
                      </a:r>
                    </a:p>
                  </a:txBody>
                  <a:tcPr marL="13635" marR="136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CC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Prevalence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(%)</a:t>
                      </a:r>
                    </a:p>
                  </a:txBody>
                  <a:tcPr marL="13635" marR="136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CC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Risk factors</a:t>
                      </a:r>
                    </a:p>
                  </a:txBody>
                  <a:tcPr marL="13635" marR="136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CC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Protective factors</a:t>
                      </a:r>
                    </a:p>
                  </a:txBody>
                  <a:tcPr marL="13635" marR="136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CC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39738"/>
                  </a:ext>
                </a:extLst>
              </a:tr>
              <a:tr h="25205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Preterm birth</a:t>
                      </a:r>
                    </a:p>
                  </a:txBody>
                  <a:tcPr marL="13635" marR="13635" marT="0" marB="0" anchor="ctr">
                    <a:solidFill>
                      <a:srgbClr val="ACC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2868 (24.32%)</a:t>
                      </a: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269875" indent="-182563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Adolescent pregnancy</a:t>
                      </a:r>
                    </a:p>
                    <a:p>
                      <a:pPr marL="269875" indent="-182563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WLHIV</a:t>
                      </a:r>
                    </a:p>
                    <a:p>
                      <a:pPr marL="269875" indent="-182563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Hypertensive disorders</a:t>
                      </a:r>
                    </a:p>
                    <a:p>
                      <a:pPr marL="269875" indent="-182563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Nulliparity</a:t>
                      </a:r>
                    </a:p>
                    <a:p>
                      <a:pPr marL="269875" indent="-182563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Multiple gestation</a:t>
                      </a:r>
                    </a:p>
                    <a:p>
                      <a:pPr marL="269875" indent="-182563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Abruption</a:t>
                      </a:r>
                    </a:p>
                    <a:p>
                      <a:pPr marL="269875" indent="-182563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Haemorrhage</a:t>
                      </a: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8731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28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13635" marR="13635" marT="0" marB="0" anchor="ctr"/>
                </a:tc>
                <a:extLst>
                  <a:ext uri="{0D108BD9-81ED-4DB2-BD59-A6C34878D82A}">
                    <a16:rowId xmlns:a16="http://schemas.microsoft.com/office/drawing/2014/main" val="1087423501"/>
                  </a:ext>
                </a:extLst>
              </a:tr>
              <a:tr h="2160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LBW/IUGR</a:t>
                      </a:r>
                    </a:p>
                  </a:txBody>
                  <a:tcPr marL="13635" marR="13635" marT="0" marB="0" anchor="ctr">
                    <a:solidFill>
                      <a:srgbClr val="ACC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2065 (17.51%)</a:t>
                      </a: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269875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&gt;34 years </a:t>
                      </a:r>
                    </a:p>
                    <a:p>
                      <a:pPr marL="269875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WLHIV</a:t>
                      </a:r>
                    </a:p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Hypertensive disorders</a:t>
                      </a:r>
                    </a:p>
                    <a:p>
                      <a:pPr marL="269875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Nulliparity</a:t>
                      </a:r>
                    </a:p>
                    <a:p>
                      <a:pPr marL="269875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ZA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Pre-term</a:t>
                      </a:r>
                      <a:endParaRPr lang="en-Z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69875" indent="-1825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Multiple </a:t>
                      </a:r>
                      <a:r>
                        <a:rPr lang="en-ZA" sz="28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gestation</a:t>
                      </a:r>
                      <a:endParaRPr lang="en-ZA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Diabetes</a:t>
                      </a:r>
                    </a:p>
                  </a:txBody>
                  <a:tcPr marL="13635" marR="13635" marT="0" marB="0" anchor="ctr"/>
                </a:tc>
                <a:extLst>
                  <a:ext uri="{0D108BD9-81ED-4DB2-BD59-A6C34878D82A}">
                    <a16:rowId xmlns:a16="http://schemas.microsoft.com/office/drawing/2014/main" val="3187877009"/>
                  </a:ext>
                </a:extLst>
              </a:tr>
              <a:tr h="2160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Stillbirth</a:t>
                      </a:r>
                    </a:p>
                  </a:txBody>
                  <a:tcPr marL="13635" marR="13635" marT="0" marB="0" anchor="ctr">
                    <a:solidFill>
                      <a:srgbClr val="ACC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354 (3.00%)</a:t>
                      </a: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Hypertensive disorders</a:t>
                      </a:r>
                    </a:p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Haemorrhage</a:t>
                      </a:r>
                    </a:p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BBA</a:t>
                      </a:r>
                    </a:p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Pre-term</a:t>
                      </a:r>
                    </a:p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LBW</a:t>
                      </a:r>
                    </a:p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Congenital anomaly</a:t>
                      </a: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269875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8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Caesarean section</a:t>
                      </a:r>
                    </a:p>
                  </a:txBody>
                  <a:tcPr marL="13635" marR="13635" marT="0" marB="0" anchor="ctr"/>
                </a:tc>
                <a:extLst>
                  <a:ext uri="{0D108BD9-81ED-4DB2-BD59-A6C34878D82A}">
                    <a16:rowId xmlns:a16="http://schemas.microsoft.com/office/drawing/2014/main" val="3101233857"/>
                  </a:ext>
                </a:extLst>
              </a:tr>
              <a:tr h="4025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ZA" sz="2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Congenital Anomaly</a:t>
                      </a:r>
                    </a:p>
                  </a:txBody>
                  <a:tcPr marL="13635" marR="13635" marT="0" marB="0" anchor="ctr">
                    <a:solidFill>
                      <a:srgbClr val="ACC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238 (2.02%)</a:t>
                      </a: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0000"/>
                        </a:lnSpc>
                      </a:pPr>
                      <a:r>
                        <a:rPr kumimoji="0" lang="en-ZA" sz="2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13635" marR="13635" marT="0" marB="0" anchor="ctr"/>
                </a:tc>
                <a:tc>
                  <a:txBody>
                    <a:bodyPr/>
                    <a:lstStyle/>
                    <a:p>
                      <a:pPr marL="8731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28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13635" marR="13635" marT="0" marB="0" anchor="ctr"/>
                </a:tc>
                <a:extLst>
                  <a:ext uri="{0D108BD9-81ED-4DB2-BD59-A6C34878D82A}">
                    <a16:rowId xmlns:a16="http://schemas.microsoft.com/office/drawing/2014/main" val="395100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56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97763" y="301323"/>
            <a:ext cx="11802813" cy="12978807"/>
          </a:xfrm>
          <a:custGeom>
            <a:avLst/>
            <a:gdLst/>
            <a:ahLst/>
            <a:cxnLst/>
            <a:rect l="l" t="t" r="r" b="b"/>
            <a:pathLst>
              <a:path w="14228699" h="15646400">
                <a:moveTo>
                  <a:pt x="4891913" y="0"/>
                </a:moveTo>
                <a:lnTo>
                  <a:pt x="0" y="8473059"/>
                </a:lnTo>
                <a:lnTo>
                  <a:pt x="4141597" y="15646400"/>
                </a:lnTo>
                <a:lnTo>
                  <a:pt x="14228699" y="15646400"/>
                </a:lnTo>
                <a:lnTo>
                  <a:pt x="14228699" y="0"/>
                </a:lnTo>
                <a:close/>
              </a:path>
            </a:pathLst>
          </a:custGeom>
          <a:blipFill>
            <a:blip r:embed="rId5"/>
            <a:stretch>
              <a:fillRect t="-22720" r="-160054" b="-227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/>
              <a:t>DISCUSSION AND KEY RECOMMENDATIONS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 fontScale="85000" lnSpcReduction="20000"/>
          </a:bodyPr>
          <a:lstStyle/>
          <a:p>
            <a:r>
              <a:rPr lang="en-GB" sz="4400"/>
              <a:t>Outcomes to track carefully</a:t>
            </a:r>
          </a:p>
          <a:p>
            <a:pPr lvl="1"/>
            <a:r>
              <a:rPr lang="en-GB" sz="4000"/>
              <a:t>Haemorrhage</a:t>
            </a:r>
          </a:p>
          <a:p>
            <a:pPr lvl="1"/>
            <a:r>
              <a:rPr lang="en-GB" sz="4000"/>
              <a:t>Hypertensive disorders</a:t>
            </a:r>
          </a:p>
          <a:p>
            <a:pPr lvl="1"/>
            <a:r>
              <a:rPr lang="en-GB" sz="4000"/>
              <a:t>Preterm birth</a:t>
            </a:r>
          </a:p>
          <a:p>
            <a:r>
              <a:rPr lang="en-GB" sz="4400"/>
              <a:t>Monitor referral system</a:t>
            </a:r>
          </a:p>
          <a:p>
            <a:pPr lvl="1"/>
            <a:r>
              <a:rPr lang="en-GB" sz="4000"/>
              <a:t>Complicated cases delivering at the CHC</a:t>
            </a:r>
          </a:p>
          <a:p>
            <a:r>
              <a:rPr lang="en-GB" sz="4400"/>
              <a:t>Electronic birth register would have major benefits</a:t>
            </a:r>
          </a:p>
          <a:p>
            <a:pPr lvl="1"/>
            <a:r>
              <a:rPr lang="en-GB" sz="4000"/>
              <a:t>Pre-coded complications for cleaner data</a:t>
            </a:r>
          </a:p>
          <a:p>
            <a:pPr lvl="1"/>
            <a:r>
              <a:rPr lang="en-GB" sz="4000"/>
              <a:t>Streamline regular stats reporting</a:t>
            </a:r>
          </a:p>
          <a:p>
            <a:pPr lvl="1"/>
            <a:r>
              <a:rPr lang="en-GB" sz="4000"/>
              <a:t>Monitor health of vulnerable populations more easily</a:t>
            </a:r>
          </a:p>
        </p:txBody>
      </p:sp>
    </p:spTree>
    <p:extLst>
      <p:ext uri="{BB962C8B-B14F-4D97-AF65-F5344CB8AC3E}">
        <p14:creationId xmlns:p14="http://schemas.microsoft.com/office/powerpoint/2010/main" val="52599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1FC03579D3D408BDFB1A30E176783" ma:contentTypeVersion="6" ma:contentTypeDescription="Create a new document." ma:contentTypeScope="" ma:versionID="b1e58567dd6383ab7aebb356aaee5aea">
  <xsd:schema xmlns:xsd="http://www.w3.org/2001/XMLSchema" xmlns:xs="http://www.w3.org/2001/XMLSchema" xmlns:p="http://schemas.microsoft.com/office/2006/metadata/properties" xmlns:ns2="2c07b0ec-1af3-45a4-ad16-9762f2925848" xmlns:ns3="8ddff903-b95e-4edb-b62f-cb453459f66c" targetNamespace="http://schemas.microsoft.com/office/2006/metadata/properties" ma:root="true" ma:fieldsID="719a8c2587731fe989e0c8a16cfb8aba" ns2:_="" ns3:_="">
    <xsd:import namespace="2c07b0ec-1af3-45a4-ad16-9762f2925848"/>
    <xsd:import namespace="8ddff903-b95e-4edb-b62f-cb453459f6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7b0ec-1af3-45a4-ad16-9762f2925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ff903-b95e-4edb-b62f-cb453459f6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7DFBB8-6CDE-4A58-8DE7-F7185AD828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20626-D12D-4E72-BE1D-C8A343D5DC12}">
  <ds:schemaRefs>
    <ds:schemaRef ds:uri="http://schemas.microsoft.com/office/2006/documentManagement/types"/>
    <ds:schemaRef ds:uri="8ddff903-b95e-4edb-b62f-cb453459f66c"/>
    <ds:schemaRef ds:uri="http://purl.org/dc/elements/1.1/"/>
    <ds:schemaRef ds:uri="2c07b0ec-1af3-45a4-ad16-9762f2925848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367F00-4A90-440E-8C0A-0C2298EEB45B}">
  <ds:schemaRefs>
    <ds:schemaRef ds:uri="2c07b0ec-1af3-45a4-ad16-9762f2925848"/>
    <ds:schemaRef ds:uri="8ddff903-b95e-4edb-b62f-cb453459f6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Microsoft Office PowerPoint</Application>
  <PresentationFormat>Custom</PresentationFormat>
  <Paragraphs>297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Montserrat Ultra-Bold</vt:lpstr>
      <vt:lpstr>Aptos</vt:lpstr>
      <vt:lpstr>Josefin Sans</vt:lpstr>
      <vt:lpstr>Office Theme</vt:lpstr>
      <vt:lpstr>Prevalence and associated risk factors of adverse maternal and newborn outcomes in inner-city Johannesburg</vt:lpstr>
      <vt:lpstr>BACKGROUND</vt:lpstr>
      <vt:lpstr>METHODS</vt:lpstr>
      <vt:lpstr>PowerPoint Presentation</vt:lpstr>
      <vt:lpstr>PowerPoint Presentation</vt:lpstr>
      <vt:lpstr>PowerPoint Presentation</vt:lpstr>
      <vt:lpstr>PowerPoint Presentation</vt:lpstr>
      <vt:lpstr>DISCUSSION AND KEY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dc:creator>Jean le Roux</dc:creator>
  <cp:lastModifiedBy>Jean le Roux</cp:lastModifiedBy>
  <cp:revision>2</cp:revision>
  <dcterms:created xsi:type="dcterms:W3CDTF">2006-08-16T00:00:00Z</dcterms:created>
  <dcterms:modified xsi:type="dcterms:W3CDTF">2024-08-23T10:11:33Z</dcterms:modified>
  <dc:identifier>DAGBbZIf2EI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0x0101004A81FC03579D3D408BDFB1A30E176783</vt:lpwstr>
  </property>
</Properties>
</file>