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 id="267" r:id="rId7"/>
    <p:sldId id="268" r:id="rId8"/>
    <p:sldId id="266" r:id="rId9"/>
    <p:sldId id="269" r:id="rId10"/>
    <p:sldId id="270" r:id="rId11"/>
  </p:sldIdLst>
  <p:sldSz cx="18288000" cy="10287000"/>
  <p:notesSz cx="6858000" cy="9144000"/>
  <p:embeddedFontLst>
    <p:embeddedFont>
      <p:font typeface="Josefin Sans" pitchFamily="2" charset="0"/>
      <p:regular r:id="rId12"/>
      <p:bold r:id="rId13"/>
    </p:embeddedFont>
    <p:embeddedFont>
      <p:font typeface="Montserrat Ultra-Bold" panose="020B0604020202020204" charset="0"/>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89" autoAdjust="0"/>
  </p:normalViewPr>
  <p:slideViewPr>
    <p:cSldViewPr>
      <p:cViewPr varScale="1">
        <p:scale>
          <a:sx n="38" d="100"/>
          <a:sy n="38" d="100"/>
        </p:scale>
        <p:origin x="128"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90D8EF-365C-45E6-8B9E-96708F00324E}"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ZA"/>
        </a:p>
      </dgm:t>
    </dgm:pt>
    <dgm:pt modelId="{0322E731-F3F9-4367-B875-C59FEC37F1BB}">
      <dgm:prSet phldrT="[Text]" custT="1"/>
      <dgm:spPr>
        <a:solidFill>
          <a:schemeClr val="bg2">
            <a:lumMod val="75000"/>
          </a:schemeClr>
        </a:solidFill>
      </dgm:spPr>
      <dgm:t>
        <a:bodyPr/>
        <a:lstStyle/>
        <a:p>
          <a:r>
            <a:rPr lang="en-ZA" sz="2400" dirty="0"/>
            <a:t>continuity</a:t>
          </a:r>
        </a:p>
      </dgm:t>
    </dgm:pt>
    <dgm:pt modelId="{26AC41A6-A7A1-4141-B952-88C84403462B}" type="parTrans" cxnId="{9DC2E59C-713D-4052-BAA6-DF02B21ED693}">
      <dgm:prSet/>
      <dgm:spPr/>
      <dgm:t>
        <a:bodyPr/>
        <a:lstStyle/>
        <a:p>
          <a:endParaRPr lang="en-ZA"/>
        </a:p>
      </dgm:t>
    </dgm:pt>
    <dgm:pt modelId="{A3A87AA3-7755-426F-BED0-765903E353E4}" type="sibTrans" cxnId="{9DC2E59C-713D-4052-BAA6-DF02B21ED693}">
      <dgm:prSet/>
      <dgm:spPr/>
      <dgm:t>
        <a:bodyPr/>
        <a:lstStyle/>
        <a:p>
          <a:endParaRPr lang="en-ZA"/>
        </a:p>
      </dgm:t>
    </dgm:pt>
    <dgm:pt modelId="{49EED4A9-1C3F-436B-8E64-635F890B0F35}">
      <dgm:prSet phldrT="[Text]" custT="1"/>
      <dgm:spPr/>
      <dgm:t>
        <a:bodyPr/>
        <a:lstStyle/>
        <a:p>
          <a:r>
            <a:rPr lang="en-ZA" sz="2000" dirty="0"/>
            <a:t>Care by a named midwife, inclusiveness that foster group cohesion</a:t>
          </a:r>
        </a:p>
      </dgm:t>
    </dgm:pt>
    <dgm:pt modelId="{5928F6DA-2391-4008-81F1-6BF6830A6B62}" type="parTrans" cxnId="{9AA7BB65-E8A4-4E38-B78A-DD18E68A7D37}">
      <dgm:prSet/>
      <dgm:spPr/>
      <dgm:t>
        <a:bodyPr/>
        <a:lstStyle/>
        <a:p>
          <a:endParaRPr lang="en-ZA"/>
        </a:p>
      </dgm:t>
    </dgm:pt>
    <dgm:pt modelId="{224CEA4A-E28A-483C-8FA8-2753F7A47F18}" type="sibTrans" cxnId="{9AA7BB65-E8A4-4E38-B78A-DD18E68A7D37}">
      <dgm:prSet/>
      <dgm:spPr/>
      <dgm:t>
        <a:bodyPr/>
        <a:lstStyle/>
        <a:p>
          <a:endParaRPr lang="en-ZA"/>
        </a:p>
      </dgm:t>
    </dgm:pt>
    <dgm:pt modelId="{A619C8D7-23B9-4280-ABFD-B8AE2F99948B}">
      <dgm:prSet phldrT="[Text]" custT="1"/>
      <dgm:spPr/>
      <dgm:t>
        <a:bodyPr/>
        <a:lstStyle/>
        <a:p>
          <a:r>
            <a:rPr lang="en-ZA" sz="2400" dirty="0"/>
            <a:t>engagement</a:t>
          </a:r>
        </a:p>
      </dgm:t>
    </dgm:pt>
    <dgm:pt modelId="{5582675B-F552-4100-817A-1ABFFF1BF8E1}" type="parTrans" cxnId="{33276E48-8F85-42E8-9993-636105F2BCA3}">
      <dgm:prSet/>
      <dgm:spPr/>
      <dgm:t>
        <a:bodyPr/>
        <a:lstStyle/>
        <a:p>
          <a:endParaRPr lang="en-ZA"/>
        </a:p>
      </dgm:t>
    </dgm:pt>
    <dgm:pt modelId="{C8B2C121-019F-4614-9804-8BD6ECB20F3D}" type="sibTrans" cxnId="{33276E48-8F85-42E8-9993-636105F2BCA3}">
      <dgm:prSet/>
      <dgm:spPr/>
      <dgm:t>
        <a:bodyPr/>
        <a:lstStyle/>
        <a:p>
          <a:endParaRPr lang="en-ZA"/>
        </a:p>
      </dgm:t>
    </dgm:pt>
    <dgm:pt modelId="{D1657F52-2143-48FD-A54D-7EB74E655310}">
      <dgm:prSet phldrT="[Text]" custT="1"/>
      <dgm:spPr/>
      <dgm:t>
        <a:bodyPr/>
        <a:lstStyle/>
        <a:p>
          <a:r>
            <a:rPr lang="en-ZA" sz="2000" dirty="0"/>
            <a:t>Women engaging with midwives, support from peers; self-care activities</a:t>
          </a:r>
        </a:p>
      </dgm:t>
    </dgm:pt>
    <dgm:pt modelId="{B592C26E-A44E-49CD-872D-9722E27B353E}" type="parTrans" cxnId="{AE247DBB-1FA7-44CD-8AFC-8EC7654B759D}">
      <dgm:prSet/>
      <dgm:spPr/>
      <dgm:t>
        <a:bodyPr/>
        <a:lstStyle/>
        <a:p>
          <a:endParaRPr lang="en-ZA"/>
        </a:p>
      </dgm:t>
    </dgm:pt>
    <dgm:pt modelId="{13BB4F06-4FE2-4DE9-9105-D9B7413C4517}" type="sibTrans" cxnId="{AE247DBB-1FA7-44CD-8AFC-8EC7654B759D}">
      <dgm:prSet/>
      <dgm:spPr/>
      <dgm:t>
        <a:bodyPr/>
        <a:lstStyle/>
        <a:p>
          <a:endParaRPr lang="en-ZA"/>
        </a:p>
      </dgm:t>
    </dgm:pt>
    <dgm:pt modelId="{1D0E2522-96F4-4CE0-8D70-50C4956CA179}">
      <dgm:prSet phldrT="[Text]" custT="1"/>
      <dgm:spPr>
        <a:solidFill>
          <a:schemeClr val="bg2">
            <a:lumMod val="75000"/>
          </a:schemeClr>
        </a:solidFill>
      </dgm:spPr>
      <dgm:t>
        <a:bodyPr/>
        <a:lstStyle/>
        <a:p>
          <a:r>
            <a:rPr lang="en-ZA" sz="2400" dirty="0"/>
            <a:t>safety</a:t>
          </a:r>
        </a:p>
      </dgm:t>
    </dgm:pt>
    <dgm:pt modelId="{A9C254B9-8D91-4F0B-A8C6-4B7A11DAFA20}" type="parTrans" cxnId="{B5E6E969-8FAD-481C-9E00-567A61ED1B4C}">
      <dgm:prSet/>
      <dgm:spPr/>
      <dgm:t>
        <a:bodyPr/>
        <a:lstStyle/>
        <a:p>
          <a:endParaRPr lang="en-ZA"/>
        </a:p>
      </dgm:t>
    </dgm:pt>
    <dgm:pt modelId="{22AAE29C-93A1-4F76-B10A-7E1763283BCA}" type="sibTrans" cxnId="{B5E6E969-8FAD-481C-9E00-567A61ED1B4C}">
      <dgm:prSet/>
      <dgm:spPr/>
      <dgm:t>
        <a:bodyPr/>
        <a:lstStyle/>
        <a:p>
          <a:endParaRPr lang="en-ZA"/>
        </a:p>
      </dgm:t>
    </dgm:pt>
    <dgm:pt modelId="{FA9F99F9-EF3A-462A-AC24-DCACE50F7D44}">
      <dgm:prSet phldrT="[Text]" custT="1"/>
      <dgm:spPr/>
      <dgm:t>
        <a:bodyPr/>
        <a:lstStyle/>
        <a:p>
          <a:r>
            <a:rPr lang="en-ZA" sz="1800" dirty="0"/>
            <a:t>National Standards, regulations and policies on ANC followed </a:t>
          </a:r>
        </a:p>
      </dgm:t>
    </dgm:pt>
    <dgm:pt modelId="{E5B00B04-633F-4EA6-88A3-8D0466D68E29}" type="parTrans" cxnId="{BAB4FB7D-7212-4EB9-A857-C28C5D848D04}">
      <dgm:prSet/>
      <dgm:spPr/>
      <dgm:t>
        <a:bodyPr/>
        <a:lstStyle/>
        <a:p>
          <a:endParaRPr lang="en-ZA"/>
        </a:p>
      </dgm:t>
    </dgm:pt>
    <dgm:pt modelId="{95F1A984-6AF8-415E-8033-1D62C0B11261}" type="sibTrans" cxnId="{BAB4FB7D-7212-4EB9-A857-C28C5D848D04}">
      <dgm:prSet/>
      <dgm:spPr/>
      <dgm:t>
        <a:bodyPr/>
        <a:lstStyle/>
        <a:p>
          <a:endParaRPr lang="en-ZA"/>
        </a:p>
      </dgm:t>
    </dgm:pt>
    <dgm:pt modelId="{8642AB9D-84BA-4D3B-AF14-418D6C4BA26C}">
      <dgm:prSet phldrT="[Text]" custT="1"/>
      <dgm:spPr/>
      <dgm:t>
        <a:bodyPr/>
        <a:lstStyle/>
        <a:p>
          <a:r>
            <a:rPr lang="en-ZA" sz="2400" dirty="0"/>
            <a:t>personalised</a:t>
          </a:r>
        </a:p>
      </dgm:t>
    </dgm:pt>
    <dgm:pt modelId="{1A1DCA9D-C145-48B1-A33A-1C76AE63C55F}" type="parTrans" cxnId="{F93B5685-E1AA-4B18-8EFE-CC2515A3C491}">
      <dgm:prSet/>
      <dgm:spPr/>
      <dgm:t>
        <a:bodyPr/>
        <a:lstStyle/>
        <a:p>
          <a:endParaRPr lang="en-ZA"/>
        </a:p>
      </dgm:t>
    </dgm:pt>
    <dgm:pt modelId="{F05931C4-E1CB-4BE6-BE85-782238B2FC78}" type="sibTrans" cxnId="{F93B5685-E1AA-4B18-8EFE-CC2515A3C491}">
      <dgm:prSet/>
      <dgm:spPr/>
      <dgm:t>
        <a:bodyPr/>
        <a:lstStyle/>
        <a:p>
          <a:endParaRPr lang="en-ZA"/>
        </a:p>
      </dgm:t>
    </dgm:pt>
    <dgm:pt modelId="{C794D6DD-7C5C-4F66-8D2A-C6061ABF38EE}">
      <dgm:prSet phldrT="[Text]" custT="1"/>
      <dgm:spPr/>
      <dgm:t>
        <a:bodyPr/>
        <a:lstStyle/>
        <a:p>
          <a:r>
            <a:rPr lang="en-ZA" sz="1800" dirty="0"/>
            <a:t>Women-led discussions, one- on-one time with midwife, supported decision-making</a:t>
          </a:r>
        </a:p>
      </dgm:t>
    </dgm:pt>
    <dgm:pt modelId="{A5A0CAFA-350D-4245-A8FF-3508B43C362D}" type="parTrans" cxnId="{F23F15AE-95D2-424A-8FF3-F3020E21FB23}">
      <dgm:prSet/>
      <dgm:spPr/>
      <dgm:t>
        <a:bodyPr/>
        <a:lstStyle/>
        <a:p>
          <a:endParaRPr lang="en-ZA"/>
        </a:p>
      </dgm:t>
    </dgm:pt>
    <dgm:pt modelId="{15BCD2F3-29BF-4DEC-B372-AE54756CBD2D}" type="sibTrans" cxnId="{F23F15AE-95D2-424A-8FF3-F3020E21FB23}">
      <dgm:prSet/>
      <dgm:spPr/>
      <dgm:t>
        <a:bodyPr/>
        <a:lstStyle/>
        <a:p>
          <a:endParaRPr lang="en-ZA"/>
        </a:p>
      </dgm:t>
    </dgm:pt>
    <dgm:pt modelId="{90EF8738-D856-4E2A-BE99-9D2010A215A7}" type="pres">
      <dgm:prSet presAssocID="{C390D8EF-365C-45E6-8B9E-96708F00324E}" presName="cycleMatrixDiagram" presStyleCnt="0">
        <dgm:presLayoutVars>
          <dgm:chMax val="1"/>
          <dgm:dir/>
          <dgm:animLvl val="lvl"/>
          <dgm:resizeHandles val="exact"/>
        </dgm:presLayoutVars>
      </dgm:prSet>
      <dgm:spPr/>
    </dgm:pt>
    <dgm:pt modelId="{C787C9CC-7B80-4F8C-AB43-3BE3681EC8B2}" type="pres">
      <dgm:prSet presAssocID="{C390D8EF-365C-45E6-8B9E-96708F00324E}" presName="children" presStyleCnt="0"/>
      <dgm:spPr/>
    </dgm:pt>
    <dgm:pt modelId="{BE6D9787-E340-46B9-AF40-CE9A73AE8158}" type="pres">
      <dgm:prSet presAssocID="{C390D8EF-365C-45E6-8B9E-96708F00324E}" presName="child1group" presStyleCnt="0"/>
      <dgm:spPr/>
    </dgm:pt>
    <dgm:pt modelId="{C84E17F1-0689-4E54-895D-0ABED63F05E0}" type="pres">
      <dgm:prSet presAssocID="{C390D8EF-365C-45E6-8B9E-96708F00324E}" presName="child1" presStyleLbl="bgAcc1" presStyleIdx="0" presStyleCnt="4" custScaleX="143022" custScaleY="100064"/>
      <dgm:spPr/>
    </dgm:pt>
    <dgm:pt modelId="{D67B29DB-B1AE-4CC9-BFE9-28AE10211A3E}" type="pres">
      <dgm:prSet presAssocID="{C390D8EF-365C-45E6-8B9E-96708F00324E}" presName="child1Text" presStyleLbl="bgAcc1" presStyleIdx="0" presStyleCnt="4">
        <dgm:presLayoutVars>
          <dgm:bulletEnabled val="1"/>
        </dgm:presLayoutVars>
      </dgm:prSet>
      <dgm:spPr/>
    </dgm:pt>
    <dgm:pt modelId="{0F18432F-A4CA-472E-9ED1-26C0BAEF60EE}" type="pres">
      <dgm:prSet presAssocID="{C390D8EF-365C-45E6-8B9E-96708F00324E}" presName="child2group" presStyleCnt="0"/>
      <dgm:spPr/>
    </dgm:pt>
    <dgm:pt modelId="{9FC300AD-1CEA-4C9D-A19C-DA3D582E0C97}" type="pres">
      <dgm:prSet presAssocID="{C390D8EF-365C-45E6-8B9E-96708F00324E}" presName="child2" presStyleLbl="bgAcc1" presStyleIdx="1" presStyleCnt="4" custScaleX="133541"/>
      <dgm:spPr/>
    </dgm:pt>
    <dgm:pt modelId="{62B28B82-3D07-4EAD-985F-7D616F5FF673}" type="pres">
      <dgm:prSet presAssocID="{C390D8EF-365C-45E6-8B9E-96708F00324E}" presName="child2Text" presStyleLbl="bgAcc1" presStyleIdx="1" presStyleCnt="4">
        <dgm:presLayoutVars>
          <dgm:bulletEnabled val="1"/>
        </dgm:presLayoutVars>
      </dgm:prSet>
      <dgm:spPr/>
    </dgm:pt>
    <dgm:pt modelId="{44909A56-DC09-4ADA-9DDE-F457013EF100}" type="pres">
      <dgm:prSet presAssocID="{C390D8EF-365C-45E6-8B9E-96708F00324E}" presName="child3group" presStyleCnt="0"/>
      <dgm:spPr/>
    </dgm:pt>
    <dgm:pt modelId="{BF185CAF-742F-4281-BD61-5AAD5D1E488D}" type="pres">
      <dgm:prSet presAssocID="{C390D8EF-365C-45E6-8B9E-96708F00324E}" presName="child3" presStyleLbl="bgAcc1" presStyleIdx="2" presStyleCnt="4"/>
      <dgm:spPr/>
    </dgm:pt>
    <dgm:pt modelId="{C4EED68A-9447-4A57-9E7B-CD3D43BBA706}" type="pres">
      <dgm:prSet presAssocID="{C390D8EF-365C-45E6-8B9E-96708F00324E}" presName="child3Text" presStyleLbl="bgAcc1" presStyleIdx="2" presStyleCnt="4">
        <dgm:presLayoutVars>
          <dgm:bulletEnabled val="1"/>
        </dgm:presLayoutVars>
      </dgm:prSet>
      <dgm:spPr/>
    </dgm:pt>
    <dgm:pt modelId="{67C54E72-CC33-44A0-AC3A-A73649ECC09C}" type="pres">
      <dgm:prSet presAssocID="{C390D8EF-365C-45E6-8B9E-96708F00324E}" presName="child4group" presStyleCnt="0"/>
      <dgm:spPr/>
    </dgm:pt>
    <dgm:pt modelId="{A815B391-ACE0-4526-A796-0F9262AC8475}" type="pres">
      <dgm:prSet presAssocID="{C390D8EF-365C-45E6-8B9E-96708F00324E}" presName="child4" presStyleLbl="bgAcc1" presStyleIdx="3" presStyleCnt="4" custScaleX="146198" custScaleY="119476"/>
      <dgm:spPr/>
    </dgm:pt>
    <dgm:pt modelId="{135A9663-7111-4600-9231-A49E98D3DB15}" type="pres">
      <dgm:prSet presAssocID="{C390D8EF-365C-45E6-8B9E-96708F00324E}" presName="child4Text" presStyleLbl="bgAcc1" presStyleIdx="3" presStyleCnt="4">
        <dgm:presLayoutVars>
          <dgm:bulletEnabled val="1"/>
        </dgm:presLayoutVars>
      </dgm:prSet>
      <dgm:spPr/>
    </dgm:pt>
    <dgm:pt modelId="{626D3B4A-8021-4773-90EA-CAD41FD8A619}" type="pres">
      <dgm:prSet presAssocID="{C390D8EF-365C-45E6-8B9E-96708F00324E}" presName="childPlaceholder" presStyleCnt="0"/>
      <dgm:spPr/>
    </dgm:pt>
    <dgm:pt modelId="{ADA58D01-B3DE-43AF-BA02-0DDCDAE2F9AB}" type="pres">
      <dgm:prSet presAssocID="{C390D8EF-365C-45E6-8B9E-96708F00324E}" presName="circle" presStyleCnt="0"/>
      <dgm:spPr/>
    </dgm:pt>
    <dgm:pt modelId="{C42193A0-6C21-4684-BBA1-76A5D8E40998}" type="pres">
      <dgm:prSet presAssocID="{C390D8EF-365C-45E6-8B9E-96708F00324E}" presName="quadrant1" presStyleLbl="node1" presStyleIdx="0" presStyleCnt="4">
        <dgm:presLayoutVars>
          <dgm:chMax val="1"/>
          <dgm:bulletEnabled val="1"/>
        </dgm:presLayoutVars>
      </dgm:prSet>
      <dgm:spPr/>
    </dgm:pt>
    <dgm:pt modelId="{F67F3336-F338-46BB-B0B2-02EDF22F2AD0}" type="pres">
      <dgm:prSet presAssocID="{C390D8EF-365C-45E6-8B9E-96708F00324E}" presName="quadrant2" presStyleLbl="node1" presStyleIdx="1" presStyleCnt="4">
        <dgm:presLayoutVars>
          <dgm:chMax val="1"/>
          <dgm:bulletEnabled val="1"/>
        </dgm:presLayoutVars>
      </dgm:prSet>
      <dgm:spPr/>
    </dgm:pt>
    <dgm:pt modelId="{F0E37D30-752A-4489-97D0-5A622157CAFF}" type="pres">
      <dgm:prSet presAssocID="{C390D8EF-365C-45E6-8B9E-96708F00324E}" presName="quadrant3" presStyleLbl="node1" presStyleIdx="2" presStyleCnt="4">
        <dgm:presLayoutVars>
          <dgm:chMax val="1"/>
          <dgm:bulletEnabled val="1"/>
        </dgm:presLayoutVars>
      </dgm:prSet>
      <dgm:spPr/>
    </dgm:pt>
    <dgm:pt modelId="{A31970D6-F176-4047-8DC2-8B4FEE884732}" type="pres">
      <dgm:prSet presAssocID="{C390D8EF-365C-45E6-8B9E-96708F00324E}" presName="quadrant4" presStyleLbl="node1" presStyleIdx="3" presStyleCnt="4" custScaleX="106177">
        <dgm:presLayoutVars>
          <dgm:chMax val="1"/>
          <dgm:bulletEnabled val="1"/>
        </dgm:presLayoutVars>
      </dgm:prSet>
      <dgm:spPr/>
    </dgm:pt>
    <dgm:pt modelId="{37E3B14D-AE13-4FBD-97B2-205596506BD4}" type="pres">
      <dgm:prSet presAssocID="{C390D8EF-365C-45E6-8B9E-96708F00324E}" presName="quadrantPlaceholder" presStyleCnt="0"/>
      <dgm:spPr/>
    </dgm:pt>
    <dgm:pt modelId="{7CA90A5C-8195-4565-93FF-7315B2E3B838}" type="pres">
      <dgm:prSet presAssocID="{C390D8EF-365C-45E6-8B9E-96708F00324E}" presName="center1" presStyleLbl="fgShp" presStyleIdx="0" presStyleCnt="2"/>
      <dgm:spPr/>
    </dgm:pt>
    <dgm:pt modelId="{49C3B37E-365F-4955-AF00-572C549581DF}" type="pres">
      <dgm:prSet presAssocID="{C390D8EF-365C-45E6-8B9E-96708F00324E}" presName="center2" presStyleLbl="fgShp" presStyleIdx="1" presStyleCnt="2"/>
      <dgm:spPr/>
    </dgm:pt>
  </dgm:ptLst>
  <dgm:cxnLst>
    <dgm:cxn modelId="{2A6F3028-295C-48AB-BA5D-91E9E878B837}" type="presOf" srcId="{FA9F99F9-EF3A-462A-AC24-DCACE50F7D44}" destId="{C4EED68A-9447-4A57-9E7B-CD3D43BBA706}" srcOrd="1" destOrd="0" presId="urn:microsoft.com/office/officeart/2005/8/layout/cycle4"/>
    <dgm:cxn modelId="{4DAC7C3A-3F86-41D5-89E4-6ECA25AEA95D}" type="presOf" srcId="{C390D8EF-365C-45E6-8B9E-96708F00324E}" destId="{90EF8738-D856-4E2A-BE99-9D2010A215A7}" srcOrd="0" destOrd="0" presId="urn:microsoft.com/office/officeart/2005/8/layout/cycle4"/>
    <dgm:cxn modelId="{081EB55B-36FE-4DBB-A12F-B132BEFEB4A2}" type="presOf" srcId="{49EED4A9-1C3F-436B-8E64-635F890B0F35}" destId="{D67B29DB-B1AE-4CC9-BFE9-28AE10211A3E}" srcOrd="1" destOrd="0" presId="urn:microsoft.com/office/officeart/2005/8/layout/cycle4"/>
    <dgm:cxn modelId="{9AA7BB65-E8A4-4E38-B78A-DD18E68A7D37}" srcId="{0322E731-F3F9-4367-B875-C59FEC37F1BB}" destId="{49EED4A9-1C3F-436B-8E64-635F890B0F35}" srcOrd="0" destOrd="0" parTransId="{5928F6DA-2391-4008-81F1-6BF6830A6B62}" sibTransId="{224CEA4A-E28A-483C-8FA8-2753F7A47F18}"/>
    <dgm:cxn modelId="{DEE23548-FF05-4F5B-B700-96CF60484E15}" type="presOf" srcId="{49EED4A9-1C3F-436B-8E64-635F890B0F35}" destId="{C84E17F1-0689-4E54-895D-0ABED63F05E0}" srcOrd="0" destOrd="0" presId="urn:microsoft.com/office/officeart/2005/8/layout/cycle4"/>
    <dgm:cxn modelId="{33276E48-8F85-42E8-9993-636105F2BCA3}" srcId="{C390D8EF-365C-45E6-8B9E-96708F00324E}" destId="{A619C8D7-23B9-4280-ABFD-B8AE2F99948B}" srcOrd="1" destOrd="0" parTransId="{5582675B-F552-4100-817A-1ABFFF1BF8E1}" sibTransId="{C8B2C121-019F-4614-9804-8BD6ECB20F3D}"/>
    <dgm:cxn modelId="{B5E6E969-8FAD-481C-9E00-567A61ED1B4C}" srcId="{C390D8EF-365C-45E6-8B9E-96708F00324E}" destId="{1D0E2522-96F4-4CE0-8D70-50C4956CA179}" srcOrd="2" destOrd="0" parTransId="{A9C254B9-8D91-4F0B-A8C6-4B7A11DAFA20}" sibTransId="{22AAE29C-93A1-4F76-B10A-7E1763283BCA}"/>
    <dgm:cxn modelId="{F83B8E77-61A2-4576-AAC1-33BC7E3B3C25}" type="presOf" srcId="{D1657F52-2143-48FD-A54D-7EB74E655310}" destId="{9FC300AD-1CEA-4C9D-A19C-DA3D582E0C97}" srcOrd="0" destOrd="0" presId="urn:microsoft.com/office/officeart/2005/8/layout/cycle4"/>
    <dgm:cxn modelId="{24BB107A-5996-4DAA-9598-CB3F1D9E6C7B}" type="presOf" srcId="{1D0E2522-96F4-4CE0-8D70-50C4956CA179}" destId="{F0E37D30-752A-4489-97D0-5A622157CAFF}" srcOrd="0" destOrd="0" presId="urn:microsoft.com/office/officeart/2005/8/layout/cycle4"/>
    <dgm:cxn modelId="{868DA47A-54A9-4A51-9109-F6A233DADFFA}" type="presOf" srcId="{C794D6DD-7C5C-4F66-8D2A-C6061ABF38EE}" destId="{A815B391-ACE0-4526-A796-0F9262AC8475}" srcOrd="0" destOrd="0" presId="urn:microsoft.com/office/officeart/2005/8/layout/cycle4"/>
    <dgm:cxn modelId="{07C3F67D-40FD-4735-A328-AB6A6B8EE40A}" type="presOf" srcId="{8642AB9D-84BA-4D3B-AF14-418D6C4BA26C}" destId="{A31970D6-F176-4047-8DC2-8B4FEE884732}" srcOrd="0" destOrd="0" presId="urn:microsoft.com/office/officeart/2005/8/layout/cycle4"/>
    <dgm:cxn modelId="{BAB4FB7D-7212-4EB9-A857-C28C5D848D04}" srcId="{1D0E2522-96F4-4CE0-8D70-50C4956CA179}" destId="{FA9F99F9-EF3A-462A-AC24-DCACE50F7D44}" srcOrd="0" destOrd="0" parTransId="{E5B00B04-633F-4EA6-88A3-8D0466D68E29}" sibTransId="{95F1A984-6AF8-415E-8033-1D62C0B11261}"/>
    <dgm:cxn modelId="{F93B5685-E1AA-4B18-8EFE-CC2515A3C491}" srcId="{C390D8EF-365C-45E6-8B9E-96708F00324E}" destId="{8642AB9D-84BA-4D3B-AF14-418D6C4BA26C}" srcOrd="3" destOrd="0" parTransId="{1A1DCA9D-C145-48B1-A33A-1C76AE63C55F}" sibTransId="{F05931C4-E1CB-4BE6-BE85-782238B2FC78}"/>
    <dgm:cxn modelId="{9DC2E59C-713D-4052-BAA6-DF02B21ED693}" srcId="{C390D8EF-365C-45E6-8B9E-96708F00324E}" destId="{0322E731-F3F9-4367-B875-C59FEC37F1BB}" srcOrd="0" destOrd="0" parTransId="{26AC41A6-A7A1-4141-B952-88C84403462B}" sibTransId="{A3A87AA3-7755-426F-BED0-765903E353E4}"/>
    <dgm:cxn modelId="{C906B4A9-700F-43E7-9D0F-25346659FCA0}" type="presOf" srcId="{0322E731-F3F9-4367-B875-C59FEC37F1BB}" destId="{C42193A0-6C21-4684-BBA1-76A5D8E40998}" srcOrd="0" destOrd="0" presId="urn:microsoft.com/office/officeart/2005/8/layout/cycle4"/>
    <dgm:cxn modelId="{664D48AC-F107-4C41-BE32-96EEBF038256}" type="presOf" srcId="{FA9F99F9-EF3A-462A-AC24-DCACE50F7D44}" destId="{BF185CAF-742F-4281-BD61-5AAD5D1E488D}" srcOrd="0" destOrd="0" presId="urn:microsoft.com/office/officeart/2005/8/layout/cycle4"/>
    <dgm:cxn modelId="{F23F15AE-95D2-424A-8FF3-F3020E21FB23}" srcId="{8642AB9D-84BA-4D3B-AF14-418D6C4BA26C}" destId="{C794D6DD-7C5C-4F66-8D2A-C6061ABF38EE}" srcOrd="0" destOrd="0" parTransId="{A5A0CAFA-350D-4245-A8FF-3508B43C362D}" sibTransId="{15BCD2F3-29BF-4DEC-B372-AE54756CBD2D}"/>
    <dgm:cxn modelId="{AE247DBB-1FA7-44CD-8AFC-8EC7654B759D}" srcId="{A619C8D7-23B9-4280-ABFD-B8AE2F99948B}" destId="{D1657F52-2143-48FD-A54D-7EB74E655310}" srcOrd="0" destOrd="0" parTransId="{B592C26E-A44E-49CD-872D-9722E27B353E}" sibTransId="{13BB4F06-4FE2-4DE9-9105-D9B7413C4517}"/>
    <dgm:cxn modelId="{9DDC73CF-01E7-4DFB-89C0-72F6ECB55682}" type="presOf" srcId="{D1657F52-2143-48FD-A54D-7EB74E655310}" destId="{62B28B82-3D07-4EAD-985F-7D616F5FF673}" srcOrd="1" destOrd="0" presId="urn:microsoft.com/office/officeart/2005/8/layout/cycle4"/>
    <dgm:cxn modelId="{E4C563D3-96E1-452E-A224-9ABB20E859D6}" type="presOf" srcId="{C794D6DD-7C5C-4F66-8D2A-C6061ABF38EE}" destId="{135A9663-7111-4600-9231-A49E98D3DB15}" srcOrd="1" destOrd="0" presId="urn:microsoft.com/office/officeart/2005/8/layout/cycle4"/>
    <dgm:cxn modelId="{60D452F9-A7D9-4A8B-9427-65E6092E2946}" type="presOf" srcId="{A619C8D7-23B9-4280-ABFD-B8AE2F99948B}" destId="{F67F3336-F338-46BB-B0B2-02EDF22F2AD0}" srcOrd="0" destOrd="0" presId="urn:microsoft.com/office/officeart/2005/8/layout/cycle4"/>
    <dgm:cxn modelId="{F60F9E0D-123E-4A67-ACBC-6912AA957C4B}" type="presParOf" srcId="{90EF8738-D856-4E2A-BE99-9D2010A215A7}" destId="{C787C9CC-7B80-4F8C-AB43-3BE3681EC8B2}" srcOrd="0" destOrd="0" presId="urn:microsoft.com/office/officeart/2005/8/layout/cycle4"/>
    <dgm:cxn modelId="{F93BA63E-B40D-4927-AE69-9D50FC9C4FD9}" type="presParOf" srcId="{C787C9CC-7B80-4F8C-AB43-3BE3681EC8B2}" destId="{BE6D9787-E340-46B9-AF40-CE9A73AE8158}" srcOrd="0" destOrd="0" presId="urn:microsoft.com/office/officeart/2005/8/layout/cycle4"/>
    <dgm:cxn modelId="{5435329E-CB1A-4675-8E55-8AD2FB85A4B2}" type="presParOf" srcId="{BE6D9787-E340-46B9-AF40-CE9A73AE8158}" destId="{C84E17F1-0689-4E54-895D-0ABED63F05E0}" srcOrd="0" destOrd="0" presId="urn:microsoft.com/office/officeart/2005/8/layout/cycle4"/>
    <dgm:cxn modelId="{033DF904-BA23-493A-A3A6-5B4CF3150390}" type="presParOf" srcId="{BE6D9787-E340-46B9-AF40-CE9A73AE8158}" destId="{D67B29DB-B1AE-4CC9-BFE9-28AE10211A3E}" srcOrd="1" destOrd="0" presId="urn:microsoft.com/office/officeart/2005/8/layout/cycle4"/>
    <dgm:cxn modelId="{2C8F83C0-270C-4B2B-8478-6A4C8FA21222}" type="presParOf" srcId="{C787C9CC-7B80-4F8C-AB43-3BE3681EC8B2}" destId="{0F18432F-A4CA-472E-9ED1-26C0BAEF60EE}" srcOrd="1" destOrd="0" presId="urn:microsoft.com/office/officeart/2005/8/layout/cycle4"/>
    <dgm:cxn modelId="{B1E0134E-BEA8-4261-9402-4BA627B83522}" type="presParOf" srcId="{0F18432F-A4CA-472E-9ED1-26C0BAEF60EE}" destId="{9FC300AD-1CEA-4C9D-A19C-DA3D582E0C97}" srcOrd="0" destOrd="0" presId="urn:microsoft.com/office/officeart/2005/8/layout/cycle4"/>
    <dgm:cxn modelId="{2DE3D877-52AC-4438-AFB6-EC44356044D9}" type="presParOf" srcId="{0F18432F-A4CA-472E-9ED1-26C0BAEF60EE}" destId="{62B28B82-3D07-4EAD-985F-7D616F5FF673}" srcOrd="1" destOrd="0" presId="urn:microsoft.com/office/officeart/2005/8/layout/cycle4"/>
    <dgm:cxn modelId="{B03C1EFC-5BDF-4E39-9549-920CC0F531A7}" type="presParOf" srcId="{C787C9CC-7B80-4F8C-AB43-3BE3681EC8B2}" destId="{44909A56-DC09-4ADA-9DDE-F457013EF100}" srcOrd="2" destOrd="0" presId="urn:microsoft.com/office/officeart/2005/8/layout/cycle4"/>
    <dgm:cxn modelId="{90F2E18A-E39A-498E-82B7-B13914B9E9F9}" type="presParOf" srcId="{44909A56-DC09-4ADA-9DDE-F457013EF100}" destId="{BF185CAF-742F-4281-BD61-5AAD5D1E488D}" srcOrd="0" destOrd="0" presId="urn:microsoft.com/office/officeart/2005/8/layout/cycle4"/>
    <dgm:cxn modelId="{5686795E-C40F-4D24-BD15-5561402EA75A}" type="presParOf" srcId="{44909A56-DC09-4ADA-9DDE-F457013EF100}" destId="{C4EED68A-9447-4A57-9E7B-CD3D43BBA706}" srcOrd="1" destOrd="0" presId="urn:microsoft.com/office/officeart/2005/8/layout/cycle4"/>
    <dgm:cxn modelId="{774C4F0F-2417-4EE1-B874-11010E4A9313}" type="presParOf" srcId="{C787C9CC-7B80-4F8C-AB43-3BE3681EC8B2}" destId="{67C54E72-CC33-44A0-AC3A-A73649ECC09C}" srcOrd="3" destOrd="0" presId="urn:microsoft.com/office/officeart/2005/8/layout/cycle4"/>
    <dgm:cxn modelId="{310FDC95-E583-4EDA-9D2A-05BC2D52D09F}" type="presParOf" srcId="{67C54E72-CC33-44A0-AC3A-A73649ECC09C}" destId="{A815B391-ACE0-4526-A796-0F9262AC8475}" srcOrd="0" destOrd="0" presId="urn:microsoft.com/office/officeart/2005/8/layout/cycle4"/>
    <dgm:cxn modelId="{DF7D2C59-01EE-4E4F-83E5-65B1E0B5BD12}" type="presParOf" srcId="{67C54E72-CC33-44A0-AC3A-A73649ECC09C}" destId="{135A9663-7111-4600-9231-A49E98D3DB15}" srcOrd="1" destOrd="0" presId="urn:microsoft.com/office/officeart/2005/8/layout/cycle4"/>
    <dgm:cxn modelId="{05AAFD01-5E71-4B3B-88D5-09A68F84F82F}" type="presParOf" srcId="{C787C9CC-7B80-4F8C-AB43-3BE3681EC8B2}" destId="{626D3B4A-8021-4773-90EA-CAD41FD8A619}" srcOrd="4" destOrd="0" presId="urn:microsoft.com/office/officeart/2005/8/layout/cycle4"/>
    <dgm:cxn modelId="{C630B965-516F-4002-AB03-0D752D597F71}" type="presParOf" srcId="{90EF8738-D856-4E2A-BE99-9D2010A215A7}" destId="{ADA58D01-B3DE-43AF-BA02-0DDCDAE2F9AB}" srcOrd="1" destOrd="0" presId="urn:microsoft.com/office/officeart/2005/8/layout/cycle4"/>
    <dgm:cxn modelId="{AB7D5416-E093-49E2-B2B3-B2F664DEC14C}" type="presParOf" srcId="{ADA58D01-B3DE-43AF-BA02-0DDCDAE2F9AB}" destId="{C42193A0-6C21-4684-BBA1-76A5D8E40998}" srcOrd="0" destOrd="0" presId="urn:microsoft.com/office/officeart/2005/8/layout/cycle4"/>
    <dgm:cxn modelId="{78CDDB81-AF40-48FB-BA7B-24BD9F5FB8B2}" type="presParOf" srcId="{ADA58D01-B3DE-43AF-BA02-0DDCDAE2F9AB}" destId="{F67F3336-F338-46BB-B0B2-02EDF22F2AD0}" srcOrd="1" destOrd="0" presId="urn:microsoft.com/office/officeart/2005/8/layout/cycle4"/>
    <dgm:cxn modelId="{0A839EEA-5BDF-4159-833F-538EB0A368C3}" type="presParOf" srcId="{ADA58D01-B3DE-43AF-BA02-0DDCDAE2F9AB}" destId="{F0E37D30-752A-4489-97D0-5A622157CAFF}" srcOrd="2" destOrd="0" presId="urn:microsoft.com/office/officeart/2005/8/layout/cycle4"/>
    <dgm:cxn modelId="{BF540F7A-0112-402E-8B61-C6EA0CD793B7}" type="presParOf" srcId="{ADA58D01-B3DE-43AF-BA02-0DDCDAE2F9AB}" destId="{A31970D6-F176-4047-8DC2-8B4FEE884732}" srcOrd="3" destOrd="0" presId="urn:microsoft.com/office/officeart/2005/8/layout/cycle4"/>
    <dgm:cxn modelId="{5A594995-4425-46DD-94BC-75148529ACAA}" type="presParOf" srcId="{ADA58D01-B3DE-43AF-BA02-0DDCDAE2F9AB}" destId="{37E3B14D-AE13-4FBD-97B2-205596506BD4}" srcOrd="4" destOrd="0" presId="urn:microsoft.com/office/officeart/2005/8/layout/cycle4"/>
    <dgm:cxn modelId="{4E089A87-7E4D-4903-852D-657413518F9C}" type="presParOf" srcId="{90EF8738-D856-4E2A-BE99-9D2010A215A7}" destId="{7CA90A5C-8195-4565-93FF-7315B2E3B838}" srcOrd="2" destOrd="0" presId="urn:microsoft.com/office/officeart/2005/8/layout/cycle4"/>
    <dgm:cxn modelId="{061E0DC7-5C51-4374-A544-C7958D53BD7D}" type="presParOf" srcId="{90EF8738-D856-4E2A-BE99-9D2010A215A7}" destId="{49C3B37E-365F-4955-AF00-572C549581DF}" srcOrd="3" destOrd="0" presId="urn:microsoft.com/office/officeart/2005/8/layout/cycle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85CAF-742F-4281-BD61-5AAD5D1E488D}">
      <dsp:nvSpPr>
        <dsp:cNvPr id="0" name=""/>
        <dsp:cNvSpPr/>
      </dsp:nvSpPr>
      <dsp:spPr>
        <a:xfrm>
          <a:off x="6927709" y="4154498"/>
          <a:ext cx="3051847" cy="19769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ZA" sz="1800" kern="1200" dirty="0"/>
            <a:t>National Standards, regulations and policies on ANC followed </a:t>
          </a:r>
        </a:p>
      </dsp:txBody>
      <dsp:txXfrm>
        <a:off x="7886689" y="4692150"/>
        <a:ext cx="2049441" cy="1395826"/>
      </dsp:txXfrm>
    </dsp:sp>
    <dsp:sp modelId="{A815B391-ACE0-4526-A796-0F9262AC8475}">
      <dsp:nvSpPr>
        <dsp:cNvPr id="0" name=""/>
        <dsp:cNvSpPr/>
      </dsp:nvSpPr>
      <dsp:spPr>
        <a:xfrm>
          <a:off x="1243433" y="3961987"/>
          <a:ext cx="4461739" cy="23619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ZA" sz="1800" kern="1200" dirty="0"/>
            <a:t>Women-led discussions, one- on-one time with midwife, supported decision-making</a:t>
          </a:r>
        </a:p>
      </dsp:txBody>
      <dsp:txXfrm>
        <a:off x="1295317" y="4604353"/>
        <a:ext cx="3019449" cy="1667677"/>
      </dsp:txXfrm>
    </dsp:sp>
    <dsp:sp modelId="{9FC300AD-1CEA-4C9D-A19C-DA3D582E0C97}">
      <dsp:nvSpPr>
        <dsp:cNvPr id="0" name=""/>
        <dsp:cNvSpPr/>
      </dsp:nvSpPr>
      <dsp:spPr>
        <a:xfrm>
          <a:off x="6415899" y="-46425"/>
          <a:ext cx="4075467" cy="19769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ZA" sz="2000" kern="1200" dirty="0"/>
            <a:t>Women engaging with midwives, support from peers; self-care activities</a:t>
          </a:r>
        </a:p>
      </dsp:txBody>
      <dsp:txXfrm>
        <a:off x="7681965" y="-2999"/>
        <a:ext cx="2765975" cy="1395826"/>
      </dsp:txXfrm>
    </dsp:sp>
    <dsp:sp modelId="{C84E17F1-0689-4E54-895D-0ABED63F05E0}">
      <dsp:nvSpPr>
        <dsp:cNvPr id="0" name=""/>
        <dsp:cNvSpPr/>
      </dsp:nvSpPr>
      <dsp:spPr>
        <a:xfrm>
          <a:off x="1291896" y="-47057"/>
          <a:ext cx="4364813" cy="19781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ZA" sz="2000" kern="1200" dirty="0"/>
            <a:t>Care by a named midwife, inclusiveness that foster group cohesion</a:t>
          </a:r>
        </a:p>
      </dsp:txBody>
      <dsp:txXfrm>
        <a:off x="1335350" y="-3603"/>
        <a:ext cx="2968461" cy="1396719"/>
      </dsp:txXfrm>
    </dsp:sp>
    <dsp:sp modelId="{C42193A0-6C21-4684-BBA1-76A5D8E40998}">
      <dsp:nvSpPr>
        <dsp:cNvPr id="0" name=""/>
        <dsp:cNvSpPr/>
      </dsp:nvSpPr>
      <dsp:spPr>
        <a:xfrm>
          <a:off x="3130621" y="401650"/>
          <a:ext cx="2674999" cy="2674999"/>
        </a:xfrm>
        <a:prstGeom prst="pieWedg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ZA" sz="2400" kern="1200" dirty="0"/>
            <a:t>continuity</a:t>
          </a:r>
        </a:p>
      </dsp:txBody>
      <dsp:txXfrm>
        <a:off x="3914110" y="1185139"/>
        <a:ext cx="1891510" cy="1891510"/>
      </dsp:txXfrm>
    </dsp:sp>
    <dsp:sp modelId="{F67F3336-F338-46BB-B0B2-02EDF22F2AD0}">
      <dsp:nvSpPr>
        <dsp:cNvPr id="0" name=""/>
        <dsp:cNvSpPr/>
      </dsp:nvSpPr>
      <dsp:spPr>
        <a:xfrm rot="5400000">
          <a:off x="5929178" y="401650"/>
          <a:ext cx="2674999" cy="267499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ZA" sz="2400" kern="1200" dirty="0"/>
            <a:t>engagement</a:t>
          </a:r>
        </a:p>
      </dsp:txBody>
      <dsp:txXfrm rot="-5400000">
        <a:off x="5929178" y="1185139"/>
        <a:ext cx="1891510" cy="1891510"/>
      </dsp:txXfrm>
    </dsp:sp>
    <dsp:sp modelId="{F0E37D30-752A-4489-97D0-5A622157CAFF}">
      <dsp:nvSpPr>
        <dsp:cNvPr id="0" name=""/>
        <dsp:cNvSpPr/>
      </dsp:nvSpPr>
      <dsp:spPr>
        <a:xfrm rot="10800000">
          <a:off x="5929178" y="3200206"/>
          <a:ext cx="2674999" cy="2674999"/>
        </a:xfrm>
        <a:prstGeom prst="pieWedg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ZA" sz="2400" kern="1200" dirty="0"/>
            <a:t>safety</a:t>
          </a:r>
        </a:p>
      </dsp:txBody>
      <dsp:txXfrm rot="10800000">
        <a:off x="5929178" y="3200206"/>
        <a:ext cx="1891510" cy="1891510"/>
      </dsp:txXfrm>
    </dsp:sp>
    <dsp:sp modelId="{A31970D6-F176-4047-8DC2-8B4FEE884732}">
      <dsp:nvSpPr>
        <dsp:cNvPr id="0" name=""/>
        <dsp:cNvSpPr/>
      </dsp:nvSpPr>
      <dsp:spPr>
        <a:xfrm rot="16200000">
          <a:off x="3130621" y="3117589"/>
          <a:ext cx="2674999" cy="284023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ZA" sz="2400" kern="1200" dirty="0"/>
            <a:t>personalised</a:t>
          </a:r>
        </a:p>
      </dsp:txBody>
      <dsp:txXfrm rot="5400000">
        <a:off x="3879889" y="3200206"/>
        <a:ext cx="2008349" cy="1891510"/>
      </dsp:txXfrm>
    </dsp:sp>
    <dsp:sp modelId="{7CA90A5C-8195-4565-93FF-7315B2E3B838}">
      <dsp:nvSpPr>
        <dsp:cNvPr id="0" name=""/>
        <dsp:cNvSpPr/>
      </dsp:nvSpPr>
      <dsp:spPr>
        <a:xfrm>
          <a:off x="5405607" y="2582423"/>
          <a:ext cx="923585" cy="803117"/>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C3B37E-365F-4955-AF00-572C549581DF}">
      <dsp:nvSpPr>
        <dsp:cNvPr id="0" name=""/>
        <dsp:cNvSpPr/>
      </dsp:nvSpPr>
      <dsp:spPr>
        <a:xfrm rot="10800000">
          <a:off x="5405607" y="2891315"/>
          <a:ext cx="923585" cy="803117"/>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image" Target="../media/image9.svg"/><Relationship Id="rId12"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diagramQuickStyle" Target="../diagrams/quickStyle1.xml"/><Relationship Id="rId5" Type="http://schemas.openxmlformats.org/officeDocument/2006/relationships/image" Target="../media/image3.jpeg"/><Relationship Id="rId10" Type="http://schemas.openxmlformats.org/officeDocument/2006/relationships/diagramLayout" Target="../diagrams/layout1.xml"/><Relationship Id="rId4" Type="http://schemas.openxmlformats.org/officeDocument/2006/relationships/image" Target="../media/image8.svg"/><Relationship Id="rId9"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4114800" y="3875362"/>
            <a:ext cx="7772400" cy="1470025"/>
          </a:xfrm>
        </p:spPr>
        <p:txBody>
          <a:bodyPr/>
          <a:lstStyle/>
          <a:p>
            <a:r>
              <a:rPr lang="en-US" dirty="0"/>
              <a:t>Participatory Antenatal Care: A South African context</a:t>
            </a:r>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4800600" y="5996070"/>
            <a:ext cx="6400800" cy="1752600"/>
          </a:xfrm>
        </p:spPr>
        <p:txBody>
          <a:bodyPr/>
          <a:lstStyle/>
          <a:p>
            <a:r>
              <a:rPr lang="en-US" b="1" dirty="0"/>
              <a:t>Prof JM Mathibe-Neke</a:t>
            </a:r>
          </a:p>
          <a:p>
            <a:r>
              <a:rPr lang="en-US" b="1" dirty="0"/>
              <a:t>Prof KL Matlhaba</a:t>
            </a:r>
          </a:p>
          <a:p>
            <a:r>
              <a:rPr lang="en-US" b="1" dirty="0"/>
              <a:t>Ms SS Masitenyane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eople holding hands">
            <a:extLst>
              <a:ext uri="{FF2B5EF4-FFF2-40B4-BE49-F238E27FC236}">
                <a16:creationId xmlns:a16="http://schemas.microsoft.com/office/drawing/2014/main" id="{AB610F55-8C25-153A-F8FA-1E55111E1BF4}"/>
              </a:ext>
            </a:extLst>
          </p:cNvPr>
          <p:cNvPicPr>
            <a:picLocks noChangeAspect="1"/>
          </p:cNvPicPr>
          <p:nvPr/>
        </p:nvPicPr>
        <p:blipFill rotWithShape="1">
          <a:blip r:embed="rId2"/>
          <a:srcRect l="22604" r="10442" b="-1"/>
          <a:stretch/>
        </p:blipFill>
        <p:spPr>
          <a:xfrm>
            <a:off x="2590801" y="419101"/>
            <a:ext cx="12039600" cy="9144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206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t>Background</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r>
              <a:rPr lang="en-US" dirty="0"/>
              <a:t>Innovative interactive approach characterized by </a:t>
            </a:r>
          </a:p>
          <a:p>
            <a:r>
              <a:rPr lang="en-US" dirty="0"/>
              <a:t>“Women-centered care” and Group Antenatal care” </a:t>
            </a:r>
          </a:p>
          <a:p>
            <a:r>
              <a:rPr lang="en-US" dirty="0"/>
              <a:t>Allows women to get care in a supportive and respectful setting</a:t>
            </a:r>
          </a:p>
          <a:p>
            <a:r>
              <a:rPr lang="en-US" dirty="0"/>
              <a:t>Integrates ANC, health information and group support</a:t>
            </a:r>
          </a:p>
          <a:p>
            <a:r>
              <a:rPr lang="en-US" dirty="0"/>
              <a:t>Woman taking a lead in sharing her experiences and expectations with midwife</a:t>
            </a:r>
          </a:p>
          <a:p>
            <a:r>
              <a:rPr lang="en-US" dirty="0"/>
              <a:t>Woman considered an expert regarding her needs (empowered)</a:t>
            </a:r>
          </a:p>
          <a:p>
            <a:r>
              <a:rPr lang="en-US" dirty="0"/>
              <a:t>Her suggestions on how to overcome her health challenges are sought</a:t>
            </a:r>
          </a:p>
          <a:p>
            <a:r>
              <a:rPr lang="en-US" dirty="0"/>
              <a:t>Interpretation of data obtained is determined between woman and midwife</a:t>
            </a:r>
          </a:p>
          <a:p>
            <a:r>
              <a:rPr lang="en-US" dirty="0"/>
              <a:t>Focuses on a reciprocal exchange of thoughts, feelings about self and ideas</a:t>
            </a:r>
          </a:p>
          <a:p>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222430"/>
            <a:ext cx="16640925" cy="765711"/>
          </a:xfrm>
        </p:spPr>
        <p:txBody>
          <a:bodyPr>
            <a:normAutofit/>
          </a:bodyPr>
          <a:lstStyle/>
          <a:p>
            <a:r>
              <a:rPr lang="en-ZA" sz="2400" b="1" dirty="0">
                <a:effectLst/>
                <a:latin typeface="Arial" panose="020B0604020202020204" pitchFamily="34" charset="0"/>
                <a:ea typeface="Calibri" panose="020F0502020204030204" pitchFamily="34" charset="0"/>
              </a:rPr>
              <a:t>Core values and components of pregnancy circles (adapted from Wiggins et al, 2020)</a:t>
            </a:r>
            <a:endParaRPr lang="en-US" sz="2400" dirty="0"/>
          </a:p>
        </p:txBody>
      </p:sp>
      <p:graphicFrame>
        <p:nvGraphicFramePr>
          <p:cNvPr id="13" name="Content Placeholder 12">
            <a:extLst>
              <a:ext uri="{FF2B5EF4-FFF2-40B4-BE49-F238E27FC236}">
                <a16:creationId xmlns:a16="http://schemas.microsoft.com/office/drawing/2014/main" id="{0C656CB5-FFDA-B37B-DBFE-104E92EE490B}"/>
              </a:ext>
            </a:extLst>
          </p:cNvPr>
          <p:cNvGraphicFramePr>
            <a:graphicFrameLocks noGrp="1"/>
          </p:cNvGraphicFramePr>
          <p:nvPr>
            <p:ph idx="1"/>
            <p:extLst>
              <p:ext uri="{D42A27DB-BD31-4B8C-83A1-F6EECF244321}">
                <p14:modId xmlns:p14="http://schemas.microsoft.com/office/powerpoint/2010/main" val="3540913118"/>
              </p:ext>
            </p:extLst>
          </p:nvPr>
        </p:nvGraphicFramePr>
        <p:xfrm>
          <a:off x="2590800" y="2400299"/>
          <a:ext cx="11734800" cy="627685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t>Objective and setting &amp; criteria for selection of the Pilot Program</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fontScale="92500" lnSpcReduction="20000"/>
          </a:bodyPr>
          <a:lstStyle/>
          <a:p>
            <a:pPr>
              <a:lnSpc>
                <a:spcPct val="150000"/>
              </a:lnSpc>
            </a:pPr>
            <a:r>
              <a:rPr lang="en-ZA" sz="3500" kern="100" dirty="0">
                <a:latin typeface="Arial" panose="020B0604020202020204" pitchFamily="34" charset="0"/>
                <a:ea typeface="Calibri" panose="020F0502020204030204" pitchFamily="34" charset="0"/>
                <a:cs typeface="Arial" panose="020B0604020202020204" pitchFamily="34" charset="0"/>
              </a:rPr>
              <a:t>D</a:t>
            </a:r>
            <a:r>
              <a:rPr lang="en-ZA" sz="3500" kern="100" dirty="0">
                <a:effectLst/>
                <a:latin typeface="Arial" panose="020B0604020202020204" pitchFamily="34" charset="0"/>
                <a:ea typeface="Calibri" panose="020F0502020204030204" pitchFamily="34" charset="0"/>
                <a:cs typeface="Arial" panose="020B0604020202020204" pitchFamily="34" charset="0"/>
              </a:rPr>
              <a:t>esigned to improve health literacy, increase birth preparedness and complication readiness and optimize maternal and newborn outcomes among women as outlined by Lori, et al, (2022) </a:t>
            </a:r>
          </a:p>
          <a:p>
            <a:pPr>
              <a:lnSpc>
                <a:spcPct val="150000"/>
              </a:lnSpc>
            </a:pPr>
            <a:r>
              <a:rPr lang="en-ZA" sz="3500" kern="100" dirty="0">
                <a:effectLst/>
                <a:latin typeface="Arial" panose="020B0604020202020204" pitchFamily="34" charset="0"/>
                <a:ea typeface="Calibri" panose="020F0502020204030204" pitchFamily="34" charset="0"/>
                <a:cs typeface="Arial" panose="020B0604020202020204" pitchFamily="34" charset="0"/>
              </a:rPr>
              <a:t>The objective was to pilot a context-specific program and to evaluate women’s perceptions of group care. </a:t>
            </a:r>
          </a:p>
          <a:p>
            <a:pPr>
              <a:lnSpc>
                <a:spcPct val="150000"/>
              </a:lnSpc>
            </a:pPr>
            <a:r>
              <a:rPr lang="en-ZA" sz="3500" kern="100" dirty="0">
                <a:latin typeface="Arial" panose="020B0604020202020204" pitchFamily="34" charset="0"/>
                <a:ea typeface="Calibri" panose="020F0502020204030204" pitchFamily="34" charset="0"/>
                <a:cs typeface="Arial" panose="020B0604020202020204" pitchFamily="34" charset="0"/>
              </a:rPr>
              <a:t>P</a:t>
            </a:r>
            <a:r>
              <a:rPr lang="en-ZA" sz="3500" kern="100" dirty="0">
                <a:effectLst/>
                <a:latin typeface="Arial" panose="020B0604020202020204" pitchFamily="34" charset="0"/>
                <a:ea typeface="Calibri" panose="020F0502020204030204" pitchFamily="34" charset="0"/>
                <a:cs typeface="Arial" panose="020B0604020202020204" pitchFamily="34" charset="0"/>
              </a:rPr>
              <a:t>roviding high quality woman-centred antenatal care in low- and middle-income countries is important as these countries are at risk of adverse pregnancy and neonatal outcomes on a world-wide scale (</a:t>
            </a:r>
            <a:r>
              <a:rPr lang="en-ZA" sz="3500" kern="100" dirty="0" err="1">
                <a:effectLst/>
                <a:latin typeface="Arial" panose="020B0604020202020204" pitchFamily="34" charset="0"/>
                <a:ea typeface="Calibri" panose="020F0502020204030204" pitchFamily="34" charset="0"/>
                <a:cs typeface="Arial" panose="020B0604020202020204" pitchFamily="34" charset="0"/>
              </a:rPr>
              <a:t>Gauer</a:t>
            </a:r>
            <a:r>
              <a:rPr lang="en-ZA" sz="3500" kern="100" dirty="0">
                <a:effectLst/>
                <a:latin typeface="Arial" panose="020B0604020202020204" pitchFamily="34" charset="0"/>
                <a:ea typeface="Calibri" panose="020F0502020204030204" pitchFamily="34" charset="0"/>
                <a:cs typeface="Arial" panose="020B0604020202020204" pitchFamily="34" charset="0"/>
              </a:rPr>
              <a:t> et al (2021)</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7068799" y="301323"/>
            <a:ext cx="9231713"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t>Setting and criteria for selection</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6476999"/>
          </a:xfrm>
        </p:spPr>
        <p:txBody>
          <a:bodyPr>
            <a:noAutofit/>
          </a:bodyPr>
          <a:lstStyle/>
          <a:p>
            <a:pPr>
              <a:lnSpc>
                <a:spcPct val="150000"/>
              </a:lnSpc>
            </a:pPr>
            <a:r>
              <a:rPr lang="en-ZA" sz="2800" b="1" kern="100" dirty="0">
                <a:latin typeface="Arial" panose="020B0604020202020204" pitchFamily="34" charset="0"/>
                <a:ea typeface="Calibri" panose="020F0502020204030204" pitchFamily="34" charset="0"/>
                <a:cs typeface="Arial" panose="020B0604020202020204" pitchFamily="34" charset="0"/>
              </a:rPr>
              <a:t> </a:t>
            </a:r>
            <a:r>
              <a:rPr lang="en-ZA" sz="2800" kern="100" dirty="0">
                <a:latin typeface="Arial" panose="020B0604020202020204" pitchFamily="34" charset="0"/>
                <a:ea typeface="Calibri" panose="020F0502020204030204" pitchFamily="34" charset="0"/>
                <a:cs typeface="Arial" panose="020B0604020202020204" pitchFamily="34" charset="0"/>
              </a:rPr>
              <a:t>T</a:t>
            </a:r>
            <a:r>
              <a:rPr lang="en-ZA" sz="2800" kern="100" dirty="0">
                <a:effectLst/>
                <a:latin typeface="Arial" panose="020B0604020202020204" pitchFamily="34" charset="0"/>
                <a:ea typeface="Calibri" panose="020F0502020204030204" pitchFamily="34" charset="0"/>
                <a:cs typeface="Arial" panose="020B0604020202020204" pitchFamily="34" charset="0"/>
              </a:rPr>
              <a:t>hree Primary Health Care facilities were conveniently selected, however facility three (3) declined participation,</a:t>
            </a:r>
          </a:p>
          <a:p>
            <a:pPr>
              <a:lnSpc>
                <a:spcPct val="150000"/>
              </a:lnSpc>
            </a:pPr>
            <a:r>
              <a:rPr lang="en-ZA" sz="2800" kern="100" dirty="0">
                <a:effectLst/>
                <a:latin typeface="Arial" panose="020B0604020202020204" pitchFamily="34" charset="0"/>
                <a:ea typeface="Calibri" panose="020F0502020204030204" pitchFamily="34" charset="0"/>
                <a:cs typeface="Arial" panose="020B0604020202020204" pitchFamily="34" charset="0"/>
              </a:rPr>
              <a:t> Health care centres were selected as they are the first point of contact to maternal health services for  majority of pregnant women, and that services are widely available and free </a:t>
            </a:r>
          </a:p>
          <a:p>
            <a:pPr>
              <a:lnSpc>
                <a:spcPct val="150000"/>
              </a:lnSpc>
            </a:pPr>
            <a:r>
              <a:rPr lang="en-ZA" sz="2800" dirty="0">
                <a:latin typeface="Arial" panose="020B0604020202020204" pitchFamily="34" charset="0"/>
                <a:ea typeface="Calibri" panose="020F0502020204030204" pitchFamily="34" charset="0"/>
              </a:rPr>
              <a:t>P</a:t>
            </a:r>
            <a:r>
              <a:rPr lang="en-ZA" sz="2800" dirty="0">
                <a:effectLst/>
                <a:latin typeface="Arial" panose="020B0604020202020204" pitchFamily="34" charset="0"/>
                <a:ea typeface="Calibri" panose="020F0502020204030204" pitchFamily="34" charset="0"/>
              </a:rPr>
              <a:t>articipating facilities offered antenatal care service to the South African and immigrant women</a:t>
            </a:r>
          </a:p>
          <a:p>
            <a:pPr>
              <a:lnSpc>
                <a:spcPct val="150000"/>
              </a:lnSpc>
            </a:pPr>
            <a:r>
              <a:rPr lang="en-ZA" sz="2800" dirty="0">
                <a:latin typeface="Arial" panose="020B0604020202020204" pitchFamily="34" charset="0"/>
                <a:ea typeface="Calibri" panose="020F0502020204030204" pitchFamily="34" charset="0"/>
              </a:rPr>
              <a:t>S</a:t>
            </a:r>
            <a:r>
              <a:rPr lang="en-ZA" sz="2800" dirty="0">
                <a:effectLst/>
                <a:latin typeface="Arial" panose="020B0604020202020204" pitchFamily="34" charset="0"/>
                <a:ea typeface="Calibri" panose="020F0502020204030204" pitchFamily="34" charset="0"/>
              </a:rPr>
              <a:t>election bias related to accessibility and affordability of services was avoided</a:t>
            </a:r>
          </a:p>
          <a:p>
            <a:pPr>
              <a:lnSpc>
                <a:spcPct val="150000"/>
              </a:lnSpc>
            </a:pPr>
            <a:r>
              <a:rPr lang="en-ZA" sz="2800" dirty="0">
                <a:latin typeface="Arial" panose="020B0604020202020204" pitchFamily="34" charset="0"/>
                <a:ea typeface="Calibri" panose="020F0502020204030204" pitchFamily="34" charset="0"/>
              </a:rPr>
              <a:t>F</a:t>
            </a:r>
            <a:r>
              <a:rPr lang="en-ZA" sz="2800" dirty="0">
                <a:effectLst/>
                <a:latin typeface="Arial" panose="020B0604020202020204" pitchFamily="34" charset="0"/>
                <a:ea typeface="Calibri" panose="020F0502020204030204" pitchFamily="34" charset="0"/>
              </a:rPr>
              <a:t>acilities adhered to infrastructure requirements of a group session which are a well-ventilated room with adequate seating, a self-assessment area, ablution area and a private room to conduct physical assessment</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5018831" y="301323"/>
            <a:ext cx="11281681"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t>Process of Group Care</a:t>
            </a:r>
          </a:p>
        </p:txBody>
      </p:sp>
      <p:graphicFrame>
        <p:nvGraphicFramePr>
          <p:cNvPr id="13" name="Content Placeholder 12">
            <a:extLst>
              <a:ext uri="{FF2B5EF4-FFF2-40B4-BE49-F238E27FC236}">
                <a16:creationId xmlns:a16="http://schemas.microsoft.com/office/drawing/2014/main" id="{708FD0D0-E39F-B202-6FCE-D25A2C9BD7B0}"/>
              </a:ext>
            </a:extLst>
          </p:cNvPr>
          <p:cNvGraphicFramePr>
            <a:graphicFrameLocks noGrp="1"/>
          </p:cNvGraphicFramePr>
          <p:nvPr>
            <p:ph idx="1"/>
            <p:extLst>
              <p:ext uri="{D42A27DB-BD31-4B8C-83A1-F6EECF244321}">
                <p14:modId xmlns:p14="http://schemas.microsoft.com/office/powerpoint/2010/main" val="2989491409"/>
              </p:ext>
            </p:extLst>
          </p:nvPr>
        </p:nvGraphicFramePr>
        <p:xfrm>
          <a:off x="2895600" y="2552700"/>
          <a:ext cx="11887200" cy="8199120"/>
        </p:xfrm>
        <a:graphic>
          <a:graphicData uri="http://schemas.openxmlformats.org/drawingml/2006/table">
            <a:tbl>
              <a:tblPr firstRow="1" bandRow="1">
                <a:tableStyleId>{5C22544A-7EE6-4342-B048-85BDC9FD1C3A}</a:tableStyleId>
              </a:tblPr>
              <a:tblGrid>
                <a:gridCol w="3772426">
                  <a:extLst>
                    <a:ext uri="{9D8B030D-6E8A-4147-A177-3AD203B41FA5}">
                      <a16:colId xmlns:a16="http://schemas.microsoft.com/office/drawing/2014/main" val="794114442"/>
                    </a:ext>
                  </a:extLst>
                </a:gridCol>
                <a:gridCol w="8114774">
                  <a:extLst>
                    <a:ext uri="{9D8B030D-6E8A-4147-A177-3AD203B41FA5}">
                      <a16:colId xmlns:a16="http://schemas.microsoft.com/office/drawing/2014/main" val="1701652760"/>
                    </a:ext>
                  </a:extLst>
                </a:gridCol>
              </a:tblGrid>
              <a:tr h="692117">
                <a:tc>
                  <a:txBody>
                    <a:bodyPr/>
                    <a:lstStyle/>
                    <a:p>
                      <a:r>
                        <a:rPr lang="en-ZA" dirty="0"/>
                        <a:t> Period</a:t>
                      </a:r>
                    </a:p>
                  </a:txBody>
                  <a:tcPr/>
                </a:tc>
                <a:tc>
                  <a:txBody>
                    <a:bodyPr/>
                    <a:lstStyle/>
                    <a:p>
                      <a:r>
                        <a:rPr lang="en-ZA" dirty="0"/>
                        <a:t>Activities</a:t>
                      </a:r>
                    </a:p>
                  </a:txBody>
                  <a:tcPr/>
                </a:tc>
                <a:extLst>
                  <a:ext uri="{0D108BD9-81ED-4DB2-BD59-A6C34878D82A}">
                    <a16:rowId xmlns:a16="http://schemas.microsoft.com/office/drawing/2014/main" val="24807709"/>
                  </a:ext>
                </a:extLst>
              </a:tr>
              <a:tr h="1239182">
                <a:tc>
                  <a:txBody>
                    <a:bodyPr/>
                    <a:lstStyle/>
                    <a:p>
                      <a:r>
                        <a:rPr lang="en-ZA" dirty="0"/>
                        <a:t>Booking visit</a:t>
                      </a:r>
                    </a:p>
                  </a:txBody>
                  <a:tcPr/>
                </a:tc>
                <a:tc>
                  <a:txBody>
                    <a:bodyPr/>
                    <a:lstStyle/>
                    <a:p>
                      <a:r>
                        <a:rPr lang="en-ZA" sz="2400" dirty="0"/>
                        <a:t>Recruitment, registrations, welcoming session, description of group care objectives, psychosocial assessment,  physical and abdominal examination to obtain baseline data</a:t>
                      </a:r>
                    </a:p>
                  </a:txBody>
                  <a:tcPr/>
                </a:tc>
                <a:extLst>
                  <a:ext uri="{0D108BD9-81ED-4DB2-BD59-A6C34878D82A}">
                    <a16:rowId xmlns:a16="http://schemas.microsoft.com/office/drawing/2014/main" val="2800923048"/>
                  </a:ext>
                </a:extLst>
              </a:tr>
              <a:tr h="2383043">
                <a:tc>
                  <a:txBody>
                    <a:bodyPr/>
                    <a:lstStyle/>
                    <a:p>
                      <a:r>
                        <a:rPr lang="en-ZA" dirty="0"/>
                        <a:t>First visit</a:t>
                      </a:r>
                    </a:p>
                  </a:txBody>
                  <a:tcPr/>
                </a:tc>
                <a:tc>
                  <a:txBody>
                    <a:bodyPr/>
                    <a:lstStyle/>
                    <a:p>
                      <a:r>
                        <a:rPr lang="en-ZA" sz="2400" dirty="0"/>
                        <a:t>Group sharing (feelings, thoughts and experiences) about pregnancy. Information on the process of antenatal care and aim of each intervention. Guidance on physical and emotional adjustment to pregnancy. Nutritional needs. Physical, psychosocial assessment and abdominal examination. Information to enhance a positive birth experience.</a:t>
                      </a:r>
                    </a:p>
                  </a:txBody>
                  <a:tcPr/>
                </a:tc>
                <a:extLst>
                  <a:ext uri="{0D108BD9-81ED-4DB2-BD59-A6C34878D82A}">
                    <a16:rowId xmlns:a16="http://schemas.microsoft.com/office/drawing/2014/main" val="2308072007"/>
                  </a:ext>
                </a:extLst>
              </a:tr>
              <a:tr h="1239182">
                <a:tc>
                  <a:txBody>
                    <a:bodyPr/>
                    <a:lstStyle/>
                    <a:p>
                      <a:r>
                        <a:rPr lang="en-ZA" dirty="0"/>
                        <a:t>Second visit</a:t>
                      </a:r>
                    </a:p>
                  </a:txBody>
                  <a:tcPr/>
                </a:tc>
                <a:tc>
                  <a:txBody>
                    <a:bodyPr/>
                    <a:lstStyle/>
                    <a:p>
                      <a:r>
                        <a:rPr lang="en-ZA" sz="2400" dirty="0"/>
                        <a:t>Physiological and hormonal adjustment to pregnancy. Adaptation skills and exercise. Danger signs of pregnancy. Visualisation of childbirth process.</a:t>
                      </a:r>
                    </a:p>
                  </a:txBody>
                  <a:tcPr/>
                </a:tc>
                <a:extLst>
                  <a:ext uri="{0D108BD9-81ED-4DB2-BD59-A6C34878D82A}">
                    <a16:rowId xmlns:a16="http://schemas.microsoft.com/office/drawing/2014/main" val="866697101"/>
                  </a:ext>
                </a:extLst>
              </a:tr>
              <a:tr h="1456876">
                <a:tc>
                  <a:txBody>
                    <a:bodyPr/>
                    <a:lstStyle/>
                    <a:p>
                      <a:r>
                        <a:rPr lang="en-ZA" dirty="0"/>
                        <a:t>Third visit</a:t>
                      </a:r>
                    </a:p>
                  </a:txBody>
                  <a:tcPr/>
                </a:tc>
                <a:tc>
                  <a:txBody>
                    <a:bodyPr/>
                    <a:lstStyle/>
                    <a:p>
                      <a:r>
                        <a:rPr lang="en-ZA" sz="2400" dirty="0"/>
                        <a:t>The signa and symptoms of labour. The stages of labour. The role of the uterus and baby during labour. Breathing and relaxation exercises that can be used during labour.</a:t>
                      </a:r>
                    </a:p>
                  </a:txBody>
                  <a:tcPr/>
                </a:tc>
                <a:extLst>
                  <a:ext uri="{0D108BD9-81ED-4DB2-BD59-A6C34878D82A}">
                    <a16:rowId xmlns:a16="http://schemas.microsoft.com/office/drawing/2014/main" val="2367861542"/>
                  </a:ext>
                </a:extLst>
              </a:tr>
              <a:tr h="692117">
                <a:tc>
                  <a:txBody>
                    <a:bodyPr/>
                    <a:lstStyle/>
                    <a:p>
                      <a:r>
                        <a:rPr lang="en-ZA" dirty="0"/>
                        <a:t>Fourth visit</a:t>
                      </a:r>
                    </a:p>
                  </a:txBody>
                  <a:tcPr/>
                </a:tc>
                <a:tc>
                  <a:txBody>
                    <a:bodyPr/>
                    <a:lstStyle/>
                    <a:p>
                      <a:r>
                        <a:rPr lang="en-ZA" sz="2400" dirty="0"/>
                        <a:t>Preparation of a realistic birth plan  and adaptation to the postpartum period. The importance of breastfeeding. Newborn care. Family planning methods.</a:t>
                      </a:r>
                    </a:p>
                  </a:txBody>
                  <a:tcPr/>
                </a:tc>
                <a:extLst>
                  <a:ext uri="{0D108BD9-81ED-4DB2-BD59-A6C34878D82A}">
                    <a16:rowId xmlns:a16="http://schemas.microsoft.com/office/drawing/2014/main" val="581586752"/>
                  </a:ext>
                </a:extLst>
              </a:tr>
            </a:tbl>
          </a:graphicData>
        </a:graphic>
      </p:graphicFrame>
    </p:spTree>
    <p:extLst>
      <p:ext uri="{BB962C8B-B14F-4D97-AF65-F5344CB8AC3E}">
        <p14:creationId xmlns:p14="http://schemas.microsoft.com/office/powerpoint/2010/main" val="2581851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t>Facilitator Preparation</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r>
              <a:rPr lang="en-US" sz="4000" dirty="0"/>
              <a:t>Program to be included in a curriculum</a:t>
            </a:r>
          </a:p>
          <a:p>
            <a:r>
              <a:rPr lang="en-US" sz="4000" dirty="0"/>
              <a:t>Inservice education on group facilitation</a:t>
            </a:r>
          </a:p>
          <a:p>
            <a:r>
              <a:rPr lang="en-US" sz="4000" dirty="0"/>
              <a:t>Two days in-service program for midwives</a:t>
            </a:r>
          </a:p>
          <a:p>
            <a:r>
              <a:rPr lang="en-US" sz="4000" dirty="0"/>
              <a:t>Booking history (10 minutes)</a:t>
            </a:r>
          </a:p>
          <a:p>
            <a:r>
              <a:rPr lang="en-US" sz="4000" dirty="0"/>
              <a:t>Self-assessment (5 minutes) urinalysis and weighing</a:t>
            </a:r>
          </a:p>
          <a:p>
            <a:r>
              <a:rPr lang="en-US" sz="4000" dirty="0"/>
              <a:t>Group participation x 10 women ( 1 hour)</a:t>
            </a:r>
          </a:p>
          <a:p>
            <a:r>
              <a:rPr lang="en-US" sz="4000" dirty="0"/>
              <a:t>Physical assessment by midwife (10 minute)</a:t>
            </a:r>
          </a:p>
          <a:p>
            <a:endParaRPr lang="en-US" dirty="0"/>
          </a:p>
        </p:txBody>
      </p:sp>
    </p:spTree>
    <p:extLst>
      <p:ext uri="{BB962C8B-B14F-4D97-AF65-F5344CB8AC3E}">
        <p14:creationId xmlns:p14="http://schemas.microsoft.com/office/powerpoint/2010/main" val="179339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09F1E9-B664-3AC9-1031-70DCFBA5865A}"/>
              </a:ext>
            </a:extLst>
          </p:cNvPr>
          <p:cNvPicPr>
            <a:picLocks noChangeAspect="1"/>
          </p:cNvPicPr>
          <p:nvPr/>
        </p:nvPicPr>
        <p:blipFill>
          <a:blip r:embed="rId2"/>
          <a:stretch>
            <a:fillRect/>
          </a:stretch>
        </p:blipFill>
        <p:spPr>
          <a:xfrm>
            <a:off x="1600200" y="723900"/>
            <a:ext cx="14097000" cy="8382000"/>
          </a:xfrm>
          <a:prstGeom prst="rect">
            <a:avLst/>
          </a:prstGeom>
        </p:spPr>
      </p:pic>
    </p:spTree>
    <p:extLst>
      <p:ext uri="{BB962C8B-B14F-4D97-AF65-F5344CB8AC3E}">
        <p14:creationId xmlns:p14="http://schemas.microsoft.com/office/powerpoint/2010/main" val="4156264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t>CONCLUSION</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r>
              <a:rPr lang="en-US" sz="4000" dirty="0"/>
              <a:t>Antenatal care is not only about being booked, done vital assessment but its about relationships, the growth of the family and the nation at large. </a:t>
            </a:r>
          </a:p>
          <a:p>
            <a:r>
              <a:rPr lang="en-US" sz="4000" dirty="0"/>
              <a:t>Research also indicates that participant antenatal care increases prenatal satisfaction and allows women to make better health decisions. </a:t>
            </a:r>
          </a:p>
          <a:p>
            <a:r>
              <a:rPr lang="en-US" sz="4000" dirty="0"/>
              <a:t>Midwives also reports quality care as an outcome of group care (</a:t>
            </a:r>
            <a:r>
              <a:rPr lang="en-US" sz="4000" dirty="0" err="1"/>
              <a:t>Musarurwa</a:t>
            </a:r>
            <a:r>
              <a:rPr lang="en-US" sz="4000" dirty="0"/>
              <a:t>, 2019)</a:t>
            </a:r>
          </a:p>
          <a:p>
            <a:r>
              <a:rPr lang="en-US" sz="4000" dirty="0"/>
              <a:t>Buy-in of policy holders (Maternal and Child Health Directorate</a:t>
            </a:r>
          </a:p>
          <a:p>
            <a:pPr marL="0" indent="0">
              <a:buNone/>
            </a:pPr>
            <a:endParaRPr lang="en-US" dirty="0"/>
          </a:p>
        </p:txBody>
      </p:sp>
    </p:spTree>
    <p:extLst>
      <p:ext uri="{BB962C8B-B14F-4D97-AF65-F5344CB8AC3E}">
        <p14:creationId xmlns:p14="http://schemas.microsoft.com/office/powerpoint/2010/main" val="184578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739</Words>
  <Application>Microsoft Office PowerPoint</Application>
  <PresentationFormat>Custom</PresentationFormat>
  <Paragraphs>83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Josefin Sans</vt:lpstr>
      <vt:lpstr>Arial</vt:lpstr>
      <vt:lpstr>Montserrat Ultra-Bold</vt:lpstr>
      <vt:lpstr>Calibri</vt:lpstr>
      <vt:lpstr>Office Theme</vt:lpstr>
      <vt:lpstr>Participatory Antenatal Care: A South African context</vt:lpstr>
      <vt:lpstr>Background</vt:lpstr>
      <vt:lpstr>Core values and components of pregnancy circles (adapted from Wiggins et al, 2020)</vt:lpstr>
      <vt:lpstr>Objective and setting &amp; criteria for selection of the Pilot Program</vt:lpstr>
      <vt:lpstr>Setting and criteria for selection</vt:lpstr>
      <vt:lpstr>Process of Group Care</vt:lpstr>
      <vt:lpstr>Facilitator Preparation</vt:lpstr>
      <vt:lpstr>PowerPoint Presentation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Title Slide</dc:title>
  <dc:creator>Mathibe-Neke, Johanna</dc:creator>
  <cp:lastModifiedBy>Mathibe-Neke, Johanna</cp:lastModifiedBy>
  <cp:revision>33</cp:revision>
  <dcterms:created xsi:type="dcterms:W3CDTF">2006-08-16T00:00:00Z</dcterms:created>
  <dcterms:modified xsi:type="dcterms:W3CDTF">2024-08-27T09:22:21Z</dcterms:modified>
  <dc:identifier>DAGBbZIf2EI</dc:identifier>
</cp:coreProperties>
</file>