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2" r:id="rId7"/>
    <p:sldId id="263" r:id="rId8"/>
    <p:sldId id="269" r:id="rId9"/>
    <p:sldId id="270" r:id="rId10"/>
    <p:sldId id="267" r:id="rId11"/>
    <p:sldId id="266" r:id="rId12"/>
    <p:sldId id="271" r:id="rId13"/>
    <p:sldId id="272" r:id="rId14"/>
    <p:sldId id="261" r:id="rId15"/>
  </p:sldIdLst>
  <p:sldSz cx="18288000" cy="10287000"/>
  <p:notesSz cx="6797675" cy="9926638"/>
  <p:embeddedFontLst>
    <p:embeddedFont>
      <p:font typeface="Josefin Sans" pitchFamily="2" charset="0"/>
      <p:regular r:id="rId16"/>
      <p:bold r:id="rId17"/>
    </p:embeddedFont>
    <p:embeddedFont>
      <p:font typeface="Montserrat Ultra-Bo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>
        <p:scale>
          <a:sx n="50" d="100"/>
          <a:sy n="50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991425534609723E-2"/>
          <c:y val="9.0095102165185431E-2"/>
          <c:w val="0.94233080825037541"/>
          <c:h val="0.6910406735622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1-45C4-ACBE-52D998BE06E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1-45C4-ACBE-52D998BE06E1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71-45C4-ACBE-52D998BE06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71-45C4-ACBE-52D998BE06E1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71-45C4-ACBE-52D998BE06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971-45C4-ACBE-52D998BE06E1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971-45C4-ACBE-52D998BE06E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971-45C4-ACBE-52D998BE06E1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971-45C4-ACBE-52D998BE0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outcome!$I$30:$J$54</c:f>
              <c:multiLvlStrCache>
                <c:ptCount val="25"/>
                <c:lvl>
                  <c:pt idx="1">
                    <c:v>Public clinic</c:v>
                  </c:pt>
                  <c:pt idx="2">
                    <c:v>Private GP</c:v>
                  </c:pt>
                  <c:pt idx="3">
                    <c:v>Private nurse</c:v>
                  </c:pt>
                  <c:pt idx="6">
                    <c:v>Public clinic</c:v>
                  </c:pt>
                  <c:pt idx="7">
                    <c:v>Private GP</c:v>
                  </c:pt>
                  <c:pt idx="8">
                    <c:v>Private nurse</c:v>
                  </c:pt>
                  <c:pt idx="11">
                    <c:v>Public clinic</c:v>
                  </c:pt>
                  <c:pt idx="12">
                    <c:v>Private GP</c:v>
                  </c:pt>
                  <c:pt idx="13">
                    <c:v>Private nurse</c:v>
                  </c:pt>
                  <c:pt idx="16">
                    <c:v>Public clinic</c:v>
                  </c:pt>
                  <c:pt idx="17">
                    <c:v>Private GP</c:v>
                  </c:pt>
                  <c:pt idx="18">
                    <c:v>Private nurse</c:v>
                  </c:pt>
                  <c:pt idx="21">
                    <c:v>Public clinic</c:v>
                  </c:pt>
                  <c:pt idx="22">
                    <c:v>Private GP</c:v>
                  </c:pt>
                  <c:pt idx="23">
                    <c:v>Private nurse</c:v>
                  </c:pt>
                  <c:pt idx="24">
                    <c:v> </c:v>
                  </c:pt>
                </c:lvl>
                <c:lvl>
                  <c:pt idx="0">
                    <c:v>TB</c:v>
                  </c:pt>
                  <c:pt idx="5">
                    <c:v>ANGINA</c:v>
                  </c:pt>
                  <c:pt idx="10">
                    <c:v>ASTHMA</c:v>
                  </c:pt>
                  <c:pt idx="15">
                    <c:v>MIGRAINE</c:v>
                  </c:pt>
                  <c:pt idx="20">
                    <c:v>PPD</c:v>
                  </c:pt>
                </c:lvl>
              </c:multiLvlStrCache>
            </c:multiLvlStrRef>
          </c:cat>
          <c:val>
            <c:numRef>
              <c:f>outcome!$K$30:$K$54</c:f>
              <c:numCache>
                <c:formatCode>0.0%</c:formatCode>
                <c:ptCount val="25"/>
                <c:pt idx="1">
                  <c:v>0.390625</c:v>
                </c:pt>
                <c:pt idx="2">
                  <c:v>0.14666670000000001</c:v>
                </c:pt>
                <c:pt idx="3">
                  <c:v>0</c:v>
                </c:pt>
                <c:pt idx="6">
                  <c:v>0.1111111</c:v>
                </c:pt>
                <c:pt idx="7">
                  <c:v>0.3506494</c:v>
                </c:pt>
                <c:pt idx="8">
                  <c:v>7.6923099999999994E-2</c:v>
                </c:pt>
                <c:pt idx="11">
                  <c:v>0.2923077</c:v>
                </c:pt>
                <c:pt idx="12">
                  <c:v>0.70512819999999998</c:v>
                </c:pt>
                <c:pt idx="13">
                  <c:v>0.53846150000000004</c:v>
                </c:pt>
                <c:pt idx="16">
                  <c:v>0.38709680000000002</c:v>
                </c:pt>
                <c:pt idx="17">
                  <c:v>0.53246749999999998</c:v>
                </c:pt>
                <c:pt idx="18">
                  <c:v>0.23076920000000001</c:v>
                </c:pt>
                <c:pt idx="21">
                  <c:v>0.36923080000000003</c:v>
                </c:pt>
                <c:pt idx="22">
                  <c:v>0.53246749999999998</c:v>
                </c:pt>
                <c:pt idx="23">
                  <c:v>0.26666669999999998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971-45C4-ACBE-52D998BE0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1577873168"/>
        <c:axId val="125708832"/>
      </c:barChart>
      <c:catAx>
        <c:axId val="15778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08832"/>
        <c:crosses val="autoZero"/>
        <c:auto val="1"/>
        <c:lblAlgn val="ctr"/>
        <c:lblOffset val="100"/>
        <c:noMultiLvlLbl val="0"/>
      </c:catAx>
      <c:valAx>
        <c:axId val="1257088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873168"/>
        <c:crosses val="autoZero"/>
        <c:crossBetween val="between"/>
        <c:majorUnit val="0.2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846" y="3651171"/>
            <a:ext cx="12736917" cy="1801538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Comparing the quality of primary care providers in the City of Johannesburg. A standardised patient audit</a:t>
            </a:r>
            <a:endParaRPr lang="en-US" b="1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5996070"/>
            <a:ext cx="8148886" cy="1204830"/>
          </a:xfrm>
        </p:spPr>
        <p:txBody>
          <a:bodyPr>
            <a:normAutofit fontScale="55000" lnSpcReduction="20000"/>
          </a:bodyPr>
          <a:lstStyle/>
          <a:p>
            <a:r>
              <a:rPr lang="en-ZA" sz="5100" b="1" dirty="0"/>
              <a:t>Duane Blaauw, </a:t>
            </a:r>
          </a:p>
          <a:p>
            <a:r>
              <a:rPr lang="en-ZA" sz="5100" b="1" dirty="0"/>
              <a:t>Olukemi Babalola, Nicholas Stacey, Mylene Lagarde</a:t>
            </a:r>
          </a:p>
          <a:p>
            <a:pPr algn="l"/>
            <a:endParaRPr lang="en-ZA" sz="3800" b="1" dirty="0"/>
          </a:p>
          <a:p>
            <a:pPr algn="l"/>
            <a:endParaRPr lang="en-ZA" sz="4000" b="1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BCBCFD-CBBA-0F8E-55A0-04A9077E2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53" y="7050876"/>
            <a:ext cx="2752211" cy="1369224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arto="http://schemas.microsoft.com/office/word/2006/arto" xmlns:ve="http://schemas.openxmlformats.org/markup-compatibility/2006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4" name="Picture 13" descr="Macintosh HD:private:var:folders:x1:4189xxy562x9cw737c2x92l80000gn:T:TemporaryItems:imgres.png">
            <a:extLst>
              <a:ext uri="{FF2B5EF4-FFF2-40B4-BE49-F238E27FC236}">
                <a16:creationId xmlns:a16="http://schemas.microsoft.com/office/drawing/2014/main" id="{30979594-B409-650C-2112-2ACE6CAD2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0" y="7240204"/>
            <a:ext cx="2752211" cy="98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US" sz="3600" dirty="0"/>
              <a:t>Fairly low technical quality of care in PHC</a:t>
            </a:r>
          </a:p>
          <a:p>
            <a:pPr lvl="1"/>
            <a:r>
              <a:rPr lang="en-US" sz="3200" dirty="0"/>
              <a:t>Clinical cases not correctly managed, practice not evidence-based</a:t>
            </a:r>
          </a:p>
          <a:p>
            <a:r>
              <a:rPr lang="en-US" sz="3600" dirty="0"/>
              <a:t>Quality varied by type of provider and clinical case</a:t>
            </a:r>
          </a:p>
          <a:p>
            <a:pPr lvl="1"/>
            <a:r>
              <a:rPr lang="en-US" sz="3200" dirty="0"/>
              <a:t>Private GPs best for angina, asthma, migraine, PPD</a:t>
            </a:r>
          </a:p>
          <a:p>
            <a:pPr lvl="1"/>
            <a:r>
              <a:rPr lang="en-US" sz="3200" dirty="0"/>
              <a:t>Public clinics best for TB</a:t>
            </a:r>
          </a:p>
          <a:p>
            <a:r>
              <a:rPr lang="en-US" sz="3600" dirty="0"/>
              <a:t>Some issues with patient-</a:t>
            </a:r>
            <a:r>
              <a:rPr lang="en-US" sz="3600" dirty="0" err="1"/>
              <a:t>centred</a:t>
            </a:r>
            <a:r>
              <a:rPr lang="en-US" sz="3600" dirty="0"/>
              <a:t> quality of care in public clinics</a:t>
            </a:r>
          </a:p>
          <a:p>
            <a:r>
              <a:rPr lang="en-US" sz="3600" dirty="0"/>
              <a:t>Effective NHI will require value-based contracting</a:t>
            </a:r>
          </a:p>
          <a:p>
            <a:endParaRPr lang="en-US" sz="36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808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Recommendations for COJ PHC services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US" sz="3600" dirty="0"/>
              <a:t>Greater attention to quality of care</a:t>
            </a:r>
          </a:p>
          <a:p>
            <a:r>
              <a:rPr lang="en-US" sz="3600" dirty="0"/>
              <a:t>Address resource constraints that compromise quality care</a:t>
            </a:r>
          </a:p>
          <a:p>
            <a:r>
              <a:rPr lang="en-US" sz="3600" dirty="0"/>
              <a:t>Improve PHC staff skills and attitudes</a:t>
            </a:r>
          </a:p>
          <a:p>
            <a:r>
              <a:rPr lang="en-US" sz="3600" dirty="0"/>
              <a:t>Implement strategies to improve waiting times</a:t>
            </a:r>
          </a:p>
        </p:txBody>
      </p:sp>
    </p:spTree>
    <p:extLst>
      <p:ext uri="{BB962C8B-B14F-4D97-AF65-F5344CB8AC3E}">
        <p14:creationId xmlns:p14="http://schemas.microsoft.com/office/powerpoint/2010/main" val="325714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Funding from UK MRC</a:t>
            </a:r>
          </a:p>
          <a:p>
            <a:r>
              <a:rPr lang="en-US" dirty="0"/>
              <a:t>Study participants: PHC providers</a:t>
            </a:r>
          </a:p>
          <a:p>
            <a:r>
              <a:rPr lang="en-US" dirty="0"/>
              <a:t>Fieldworkers (SPs)</a:t>
            </a:r>
          </a:p>
        </p:txBody>
      </p:sp>
    </p:spTree>
    <p:extLst>
      <p:ext uri="{BB962C8B-B14F-4D97-AF65-F5344CB8AC3E}">
        <p14:creationId xmlns:p14="http://schemas.microsoft.com/office/powerpoint/2010/main" val="43505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Methods – </a:t>
            </a:r>
            <a:r>
              <a:rPr lang="en-US" b="1" dirty="0" err="1"/>
              <a:t>Standardised</a:t>
            </a:r>
            <a:r>
              <a:rPr lang="en-US" b="1" dirty="0"/>
              <a:t> Patient (SP) Audit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3680000" cy="5667257"/>
          </a:xfrm>
        </p:spPr>
        <p:txBody>
          <a:bodyPr>
            <a:normAutofit/>
          </a:bodyPr>
          <a:lstStyle/>
          <a:p>
            <a:r>
              <a:rPr lang="en-ZA" dirty="0"/>
              <a:t>Fieldworker trained to consistently represent a PHC clinical case, and to record what happens during the consultation </a:t>
            </a:r>
          </a:p>
          <a:p>
            <a:r>
              <a:rPr lang="en-ZA" dirty="0"/>
              <a:t>Intensive 10-day training, repeated practice, standardisation</a:t>
            </a:r>
          </a:p>
          <a:p>
            <a:r>
              <a:rPr lang="en-ZA" dirty="0"/>
              <a:t>Sent as normal patients to PHC providers</a:t>
            </a:r>
          </a:p>
          <a:p>
            <a:r>
              <a:rPr lang="en-ZA" dirty="0"/>
              <a:t>Providers consent to participate in study</a:t>
            </a:r>
          </a:p>
          <a:p>
            <a:pPr lvl="1"/>
            <a:r>
              <a:rPr lang="en-ZA" dirty="0"/>
              <a:t>But not told exact timing of visits or details of clinical cases</a:t>
            </a:r>
          </a:p>
          <a:p>
            <a:r>
              <a:rPr lang="en-ZA" dirty="0"/>
              <a:t>Consultation details captured on tablet immediately after each interview</a:t>
            </a:r>
          </a:p>
          <a:p>
            <a:r>
              <a:rPr lang="en-ZA" dirty="0"/>
              <a:t>Gold standard for evaluating quality of PHC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0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Methods: SP Cases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80A1C06-FD3E-8805-3EB1-6871F6494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064964"/>
              </p:ext>
            </p:extLst>
          </p:nvPr>
        </p:nvGraphicFramePr>
        <p:xfrm>
          <a:off x="533400" y="2552702"/>
          <a:ext cx="17297400" cy="747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565">
                  <a:extLst>
                    <a:ext uri="{9D8B030D-6E8A-4147-A177-3AD203B41FA5}">
                      <a16:colId xmlns:a16="http://schemas.microsoft.com/office/drawing/2014/main" val="122647257"/>
                    </a:ext>
                  </a:extLst>
                </a:gridCol>
                <a:gridCol w="8817207">
                  <a:extLst>
                    <a:ext uri="{9D8B030D-6E8A-4147-A177-3AD203B41FA5}">
                      <a16:colId xmlns:a16="http://schemas.microsoft.com/office/drawing/2014/main" val="773178729"/>
                    </a:ext>
                  </a:extLst>
                </a:gridCol>
                <a:gridCol w="6872628">
                  <a:extLst>
                    <a:ext uri="{9D8B030D-6E8A-4147-A177-3AD203B41FA5}">
                      <a16:colId xmlns:a16="http://schemas.microsoft.com/office/drawing/2014/main" val="4012673730"/>
                    </a:ext>
                  </a:extLst>
                </a:gridCol>
              </a:tblGrid>
              <a:tr h="45793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Case</a:t>
                      </a:r>
                      <a:endParaRPr lang="en-Z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Presentation</a:t>
                      </a:r>
                      <a:endParaRPr lang="en-Z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Correct Mx</a:t>
                      </a:r>
                      <a:endParaRPr lang="en-ZA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974027"/>
                  </a:ext>
                </a:extLst>
              </a:tr>
              <a:tr h="1003781">
                <a:tc>
                  <a:txBody>
                    <a:bodyPr/>
                    <a:lstStyle/>
                    <a:p>
                      <a:r>
                        <a:rPr lang="en-US" sz="2200" b="1" dirty="0"/>
                        <a:t>TB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ZA" sz="2200" dirty="0"/>
                        <a:t>18-30 yr old female or male</a:t>
                      </a:r>
                    </a:p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ZA" sz="2200" dirty="0"/>
                        <a:t>Coughing for 4 weeks. Productive cough.</a:t>
                      </a:r>
                    </a:p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ZA" sz="2200" dirty="0"/>
                        <a:t>Also has fever, loss of appetite, loss of weight, night sweats.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 or refer for sputum test 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ask about HIV status or refer/oﬀer HIV test.</a:t>
                      </a:r>
                      <a:endParaRPr lang="en-ZA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06775"/>
                  </a:ext>
                </a:extLst>
              </a:tr>
              <a:tr h="1310492">
                <a:tc>
                  <a:txBody>
                    <a:bodyPr/>
                    <a:lstStyle/>
                    <a:p>
                      <a:r>
                        <a:rPr lang="en-US" sz="2200" b="1" dirty="0"/>
                        <a:t>Stable Angina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50-60 yr old male</a:t>
                      </a:r>
                    </a:p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crushing chest pains associated with exertion in last 3 months. Central, radiating to left arm. </a:t>
                      </a:r>
                    </a:p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Smoker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 to doctor                                          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Perform/refer for ECG 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Treat with nitrate or beta-blocker</a:t>
                      </a:r>
                      <a:endParaRPr lang="en-ZA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93836"/>
                  </a:ext>
                </a:extLst>
              </a:tr>
              <a:tr h="1310492">
                <a:tc>
                  <a:txBody>
                    <a:bodyPr/>
                    <a:lstStyle/>
                    <a:p>
                      <a:r>
                        <a:rPr lang="en-US" sz="2200" b="1" dirty="0"/>
                        <a:t>Asthma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25-30 yr old female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had 5 or 6 episodes of shortness of breath in last 4 months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chest feels tight, and is associated with wheezing.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history of allergies. 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 with salbutamol inhaler or steroids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7384"/>
                  </a:ext>
                </a:extLst>
              </a:tr>
              <a:tr h="1310492">
                <a:tc>
                  <a:txBody>
                    <a:bodyPr/>
                    <a:lstStyle/>
                    <a:p>
                      <a:r>
                        <a:rPr lang="en-US" sz="2200" b="1" dirty="0"/>
                        <a:t>Migraine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25-30 yr old female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Extremely painful headaches in the past year. With nausea and photophobia.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Headache lasts the whole day and not relieved by pain killers. 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 to doctor                                        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 with triptan or beta-blocker</a:t>
                      </a:r>
                      <a:endParaRPr lang="en-Z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95837"/>
                  </a:ext>
                </a:extLst>
              </a:tr>
              <a:tr h="1617203">
                <a:tc>
                  <a:txBody>
                    <a:bodyPr/>
                    <a:lstStyle/>
                    <a:p>
                      <a:r>
                        <a:rPr lang="en-US" sz="2200" b="1" dirty="0"/>
                        <a:t>Post-partum Depression</a:t>
                      </a:r>
                      <a:endParaRPr lang="en-Z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25-30 yr old female with a new baby. </a:t>
                      </a:r>
                    </a:p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diﬃculty sleeping is crying all the time and has no energy to look after the baby for last 4 weeks. Has thought that life not worth living. </a:t>
                      </a:r>
                    </a:p>
                    <a:p>
                      <a:pPr marL="180000" indent="-180000"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baby is fine, feeding well.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 to social worker, psychologist or psychiatrist             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 and treat with anti-depressant drugs</a:t>
                      </a:r>
                      <a:endParaRPr lang="en-Z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6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03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3680000" cy="5667257"/>
          </a:xfrm>
        </p:spPr>
        <p:txBody>
          <a:bodyPr>
            <a:normAutofit/>
          </a:bodyPr>
          <a:lstStyle/>
          <a:p>
            <a:r>
              <a:rPr lang="en-US" sz="3600" dirty="0"/>
              <a:t>Require access to quality health services to impact on health outcomes</a:t>
            </a:r>
          </a:p>
          <a:p>
            <a:r>
              <a:rPr lang="en-US" sz="3600" dirty="0"/>
              <a:t>NHI Contracting units for primary care (CUPs) will procure PHC services from range of public and private PHC providers</a:t>
            </a:r>
          </a:p>
          <a:p>
            <a:r>
              <a:rPr lang="en-US" sz="3600" dirty="0"/>
              <a:t>Proper strategic purchasing requires information about the relative quality and costs of different PHC providers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Study Objective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3680000" cy="5667257"/>
          </a:xfrm>
        </p:spPr>
        <p:txBody>
          <a:bodyPr>
            <a:normAutofit/>
          </a:bodyPr>
          <a:lstStyle/>
          <a:p>
            <a:r>
              <a:rPr lang="en-US" sz="3600" dirty="0"/>
              <a:t>Evaluate the quality of care of different PHC providers in one sub-district of Johannesburg (Soweto)</a:t>
            </a:r>
          </a:p>
        </p:txBody>
      </p:sp>
    </p:spTree>
    <p:extLst>
      <p:ext uri="{BB962C8B-B14F-4D97-AF65-F5344CB8AC3E}">
        <p14:creationId xmlns:p14="http://schemas.microsoft.com/office/powerpoint/2010/main" val="374395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Methods – </a:t>
            </a:r>
            <a:r>
              <a:rPr lang="en-US" b="1" dirty="0" err="1"/>
              <a:t>Standardised</a:t>
            </a:r>
            <a:r>
              <a:rPr lang="en-US" b="1" dirty="0"/>
              <a:t> Patient (SP) Audit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3680000" cy="67820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ZA" dirty="0"/>
              <a:t>Gold standard for evaluating quality of PHC</a:t>
            </a:r>
          </a:p>
          <a:p>
            <a:r>
              <a:rPr lang="en-ZA" dirty="0"/>
              <a:t>Fieldworker trained to consistently represent a PHC clinical case</a:t>
            </a:r>
          </a:p>
          <a:p>
            <a:r>
              <a:rPr lang="en-ZA" dirty="0"/>
              <a:t>5 clinical cases</a:t>
            </a:r>
          </a:p>
          <a:p>
            <a:pPr marL="1440000" lvl="1" indent="-514350">
              <a:buFont typeface="+mj-lt"/>
              <a:buAutoNum type="arabicPeriod"/>
            </a:pPr>
            <a:r>
              <a:rPr lang="en-ZA" i="1" dirty="0"/>
              <a:t>TB</a:t>
            </a:r>
          </a:p>
          <a:p>
            <a:pPr marL="1440000" lvl="1" indent="-514350">
              <a:buFont typeface="+mj-lt"/>
              <a:buAutoNum type="arabicPeriod"/>
            </a:pPr>
            <a:r>
              <a:rPr lang="en-ZA" i="1" dirty="0"/>
              <a:t>Stable angina</a:t>
            </a:r>
          </a:p>
          <a:p>
            <a:pPr marL="1440000" lvl="1" indent="-514350">
              <a:buFont typeface="+mj-lt"/>
              <a:buAutoNum type="arabicPeriod"/>
            </a:pPr>
            <a:r>
              <a:rPr lang="en-ZA" i="1" dirty="0"/>
              <a:t>Asthma</a:t>
            </a:r>
          </a:p>
          <a:p>
            <a:pPr marL="1440000" lvl="1" indent="-514350">
              <a:buFont typeface="+mj-lt"/>
              <a:buAutoNum type="arabicPeriod"/>
            </a:pPr>
            <a:r>
              <a:rPr lang="en-ZA" i="1" dirty="0"/>
              <a:t>Migraine</a:t>
            </a:r>
          </a:p>
          <a:p>
            <a:pPr marL="1440000" lvl="1" indent="-514350">
              <a:buFont typeface="+mj-lt"/>
              <a:buAutoNum type="arabicPeriod"/>
            </a:pPr>
            <a:r>
              <a:rPr lang="en-ZA" i="1" dirty="0"/>
              <a:t>Post-partum depression</a:t>
            </a:r>
          </a:p>
          <a:p>
            <a:r>
              <a:rPr lang="en-ZA" dirty="0"/>
              <a:t>Sent as normal patients to PHC providers</a:t>
            </a:r>
          </a:p>
          <a:p>
            <a:r>
              <a:rPr lang="en-ZA" dirty="0"/>
              <a:t>Providers consent to participate in study</a:t>
            </a:r>
          </a:p>
          <a:p>
            <a:pPr lvl="1"/>
            <a:r>
              <a:rPr lang="en-ZA" dirty="0"/>
              <a:t>But not told exact timing of visits or details of clinical cases</a:t>
            </a:r>
          </a:p>
          <a:p>
            <a:r>
              <a:rPr lang="en-ZA" dirty="0"/>
              <a:t>Consultation details captured on tablet immediately after each interview</a:t>
            </a:r>
          </a:p>
          <a:p>
            <a:pPr lvl="1"/>
            <a:endParaRPr lang="en-ZA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4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Methods: Outcome measures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80A1C06-FD3E-8805-3EB1-6871F6494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583637"/>
              </p:ext>
            </p:extLst>
          </p:nvPr>
        </p:nvGraphicFramePr>
        <p:xfrm>
          <a:off x="533400" y="2857500"/>
          <a:ext cx="12771346" cy="54101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36735">
                  <a:extLst>
                    <a:ext uri="{9D8B030D-6E8A-4147-A177-3AD203B41FA5}">
                      <a16:colId xmlns:a16="http://schemas.microsoft.com/office/drawing/2014/main" val="122647257"/>
                    </a:ext>
                  </a:extLst>
                </a:gridCol>
                <a:gridCol w="8934611">
                  <a:extLst>
                    <a:ext uri="{9D8B030D-6E8A-4147-A177-3AD203B41FA5}">
                      <a16:colId xmlns:a16="http://schemas.microsoft.com/office/drawing/2014/main" val="773178729"/>
                    </a:ext>
                  </a:extLst>
                </a:gridCol>
              </a:tblGrid>
              <a:tr h="3351093">
                <a:tc>
                  <a:txBody>
                    <a:bodyPr/>
                    <a:lstStyle/>
                    <a:p>
                      <a:r>
                        <a:rPr lang="en-ZA" sz="3200" b="1" dirty="0"/>
                        <a:t>Technical </a:t>
                      </a:r>
                    </a:p>
                    <a:p>
                      <a:r>
                        <a:rPr lang="en-ZA" sz="3200" b="1" dirty="0"/>
                        <a:t>quality of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3200" dirty="0"/>
                        <a:t>Duration of consultation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3200" dirty="0"/>
                        <a:t>Number of essential history questions asked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3200" baseline="0" dirty="0"/>
                        <a:t>Received clinical examination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3200" baseline="0" dirty="0"/>
                        <a:t>Correct diagnosis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3200" baseline="0" dirty="0"/>
                        <a:t>Correct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06775"/>
                  </a:ext>
                </a:extLst>
              </a:tr>
              <a:tr h="2059106">
                <a:tc>
                  <a:txBody>
                    <a:bodyPr/>
                    <a:lstStyle/>
                    <a:p>
                      <a:r>
                        <a:rPr lang="en-ZA" sz="3200" b="1" dirty="0"/>
                        <a:t>Patient-centred quality of care</a:t>
                      </a:r>
                      <a:endParaRPr lang="en-Z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3200" dirty="0"/>
                        <a:t>Waiting</a:t>
                      </a:r>
                      <a:r>
                        <a:rPr lang="en-ZA" sz="3200" baseline="0" dirty="0"/>
                        <a:t> time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3200" baseline="0" dirty="0"/>
                        <a:t>Told diagnosis (without prompting)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3200" baseline="0" dirty="0"/>
                        <a:t>Experiences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9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46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Methods: Providers and visits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All PHC providers in Soweto who agreed to participate</a:t>
            </a:r>
          </a:p>
        </p:txBody>
      </p:sp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96E29C81-D681-B299-3A49-2797F9DB9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108074"/>
              </p:ext>
            </p:extLst>
          </p:nvPr>
        </p:nvGraphicFramePr>
        <p:xfrm>
          <a:off x="1043544" y="3771899"/>
          <a:ext cx="13326834" cy="590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12264725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73178729"/>
                    </a:ext>
                  </a:extLst>
                </a:gridCol>
                <a:gridCol w="1569739">
                  <a:extLst>
                    <a:ext uri="{9D8B030D-6E8A-4147-A177-3AD203B41FA5}">
                      <a16:colId xmlns:a16="http://schemas.microsoft.com/office/drawing/2014/main" val="76133271"/>
                    </a:ext>
                  </a:extLst>
                </a:gridCol>
                <a:gridCol w="1569739">
                  <a:extLst>
                    <a:ext uri="{9D8B030D-6E8A-4147-A177-3AD203B41FA5}">
                      <a16:colId xmlns:a16="http://schemas.microsoft.com/office/drawing/2014/main" val="190598921"/>
                    </a:ext>
                  </a:extLst>
                </a:gridCol>
                <a:gridCol w="1569739">
                  <a:extLst>
                    <a:ext uri="{9D8B030D-6E8A-4147-A177-3AD203B41FA5}">
                      <a16:colId xmlns:a16="http://schemas.microsoft.com/office/drawing/2014/main" val="164774805"/>
                    </a:ext>
                  </a:extLst>
                </a:gridCol>
                <a:gridCol w="1569739">
                  <a:extLst>
                    <a:ext uri="{9D8B030D-6E8A-4147-A177-3AD203B41FA5}">
                      <a16:colId xmlns:a16="http://schemas.microsoft.com/office/drawing/2014/main" val="429866061"/>
                    </a:ext>
                  </a:extLst>
                </a:gridCol>
                <a:gridCol w="1569739">
                  <a:extLst>
                    <a:ext uri="{9D8B030D-6E8A-4147-A177-3AD203B41FA5}">
                      <a16:colId xmlns:a16="http://schemas.microsoft.com/office/drawing/2014/main" val="819516869"/>
                    </a:ext>
                  </a:extLst>
                </a:gridCol>
                <a:gridCol w="1569739">
                  <a:extLst>
                    <a:ext uri="{9D8B030D-6E8A-4147-A177-3AD203B41FA5}">
                      <a16:colId xmlns:a16="http://schemas.microsoft.com/office/drawing/2014/main" val="386449904"/>
                    </a:ext>
                  </a:extLst>
                </a:gridCol>
              </a:tblGrid>
              <a:tr h="527047">
                <a:tc>
                  <a:txBody>
                    <a:bodyPr/>
                    <a:lstStyle/>
                    <a:p>
                      <a:pPr algn="l" fontAlgn="b"/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Visits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74027"/>
                  </a:ext>
                </a:extLst>
              </a:tr>
              <a:tr h="767455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Provider type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Facilities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Angina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Asthma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Migraine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906775"/>
                  </a:ext>
                </a:extLst>
              </a:tr>
              <a:tr h="1189610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Clinic / CHC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693836"/>
                  </a:ext>
                </a:extLst>
              </a:tr>
              <a:tr h="1189610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Private GP Practice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97384"/>
                  </a:ext>
                </a:extLst>
              </a:tr>
              <a:tr h="1044848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Private Nurse Clinic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695837"/>
                  </a:ext>
                </a:extLst>
              </a:tr>
              <a:tr h="1189610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46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89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Results: Effort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3025592-6617-5354-0DB9-0A1FCD81D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519472"/>
              </p:ext>
            </p:extLst>
          </p:nvPr>
        </p:nvGraphicFramePr>
        <p:xfrm>
          <a:off x="457200" y="2777490"/>
          <a:ext cx="13896000" cy="5261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00">
                  <a:extLst>
                    <a:ext uri="{9D8B030D-6E8A-4147-A177-3AD203B41FA5}">
                      <a16:colId xmlns:a16="http://schemas.microsoft.com/office/drawing/2014/main" val="232687916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39305819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8416944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93777938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481839964"/>
                    </a:ext>
                  </a:extLst>
                </a:gridCol>
              </a:tblGrid>
              <a:tr h="11627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</a:t>
                      </a:r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  <a:b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</a:t>
                      </a:r>
                      <a:b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</a:t>
                      </a:r>
                      <a:b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955171"/>
                  </a:ext>
                </a:extLst>
              </a:tr>
              <a:tr h="1024711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time (mins)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570269"/>
                  </a:ext>
                </a:extLst>
              </a:tr>
              <a:tr h="1024711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Consultation duration (mins)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751205"/>
                  </a:ext>
                </a:extLst>
              </a:tr>
              <a:tr h="1024711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history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89191"/>
                  </a:ext>
                </a:extLst>
              </a:tr>
              <a:tr h="1024711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 examination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26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10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Results: Correct case management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2E015D5-36D9-CA42-357C-E9D663ECA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98456"/>
              </p:ext>
            </p:extLst>
          </p:nvPr>
        </p:nvGraphicFramePr>
        <p:xfrm>
          <a:off x="258833" y="2618539"/>
          <a:ext cx="17000467" cy="715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42FC6CD-B71D-DB79-9036-691202C0E2C6}"/>
              </a:ext>
            </a:extLst>
          </p:cNvPr>
          <p:cNvSpPr txBox="1"/>
          <p:nvPr/>
        </p:nvSpPr>
        <p:spPr>
          <a:xfrm>
            <a:off x="1525200" y="3314700"/>
            <a:ext cx="1980000" cy="903700"/>
          </a:xfrm>
          <a:prstGeom prst="wedgeRectCallou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Perform/refer for sputum test  </a:t>
            </a:r>
            <a:r>
              <a:rPr lang="en-US" sz="1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ask/test for HIV</a:t>
            </a:r>
            <a:endParaRPr lang="en-ZA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C188D-0821-439E-A595-2742BF17D599}"/>
              </a:ext>
            </a:extLst>
          </p:cNvPr>
          <p:cNvSpPr txBox="1"/>
          <p:nvPr/>
        </p:nvSpPr>
        <p:spPr>
          <a:xfrm>
            <a:off x="6100515" y="48387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A8DBE-21E6-F571-5F06-08FAC8D08CB8}"/>
              </a:ext>
            </a:extLst>
          </p:cNvPr>
          <p:cNvSpPr txBox="1"/>
          <p:nvPr/>
        </p:nvSpPr>
        <p:spPr>
          <a:xfrm>
            <a:off x="4713033" y="3314700"/>
            <a:ext cx="2449767" cy="1734697"/>
          </a:xfrm>
          <a:prstGeom prst="wedgeRectCallou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n-US" dirty="0"/>
              <a:t>Refer to doctor                                           </a:t>
            </a:r>
            <a:r>
              <a:rPr lang="en-US" b="1" dirty="0"/>
              <a:t>OR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dirty="0"/>
              <a:t>Perform/refer for ECG  </a:t>
            </a:r>
            <a:r>
              <a:rPr lang="en-US" b="1" dirty="0"/>
              <a:t>AND</a:t>
            </a:r>
            <a:r>
              <a:rPr lang="en-US" dirty="0"/>
              <a:t>  Treat with nitrates or beta-blocker</a:t>
            </a:r>
            <a:endParaRPr lang="en-Z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237ED-E20F-9B67-23FC-2A66487E10F3}"/>
              </a:ext>
            </a:extLst>
          </p:cNvPr>
          <p:cNvSpPr txBox="1"/>
          <p:nvPr/>
        </p:nvSpPr>
        <p:spPr>
          <a:xfrm>
            <a:off x="8259780" y="3314700"/>
            <a:ext cx="2103420" cy="626701"/>
          </a:xfrm>
          <a:prstGeom prst="wedgeRectCallou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Treat with salbutamol inhaler or steroids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F5F1F-965B-1C12-2725-FADDE86BE18D}"/>
              </a:ext>
            </a:extLst>
          </p:cNvPr>
          <p:cNvSpPr txBox="1"/>
          <p:nvPr/>
        </p:nvSpPr>
        <p:spPr>
          <a:xfrm>
            <a:off x="11125200" y="3314700"/>
            <a:ext cx="2335632" cy="1180699"/>
          </a:xfrm>
          <a:prstGeom prst="wedgeRectCallou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n-US" dirty="0"/>
              <a:t>Refer to doctor                                         </a:t>
            </a:r>
            <a:r>
              <a:rPr lang="en-US" b="1" dirty="0"/>
              <a:t>OR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dirty="0"/>
              <a:t>Treat with triptan or beta-blocker</a:t>
            </a:r>
            <a:endParaRPr lang="en-Z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0AC072-D7EC-288F-0D4D-6C7AEDFCCCEA}"/>
              </a:ext>
            </a:extLst>
          </p:cNvPr>
          <p:cNvSpPr txBox="1"/>
          <p:nvPr/>
        </p:nvSpPr>
        <p:spPr>
          <a:xfrm>
            <a:off x="14257999" y="3314700"/>
            <a:ext cx="2658401" cy="1457698"/>
          </a:xfrm>
          <a:prstGeom prst="wedgeRectCallou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Refer to social worker, psychologist or psychiatrist              </a:t>
            </a:r>
            <a:r>
              <a:rPr lang="en-US" b="1" dirty="0"/>
              <a:t>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Counsel and treat with anti-depressant drugs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79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category" animBg="0"/>
        </p:bldSub>
      </p:bldGraphic>
      <p:bldP spid="15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6" y="1547067"/>
            <a:ext cx="16640925" cy="1143000"/>
          </a:xfrm>
        </p:spPr>
        <p:txBody>
          <a:bodyPr/>
          <a:lstStyle/>
          <a:p>
            <a:r>
              <a:rPr lang="en-US" b="1" dirty="0"/>
              <a:t>Results: Patient-</a:t>
            </a:r>
            <a:r>
              <a:rPr lang="en-US" b="1" dirty="0" err="1"/>
              <a:t>centred</a:t>
            </a:r>
            <a:r>
              <a:rPr lang="en-US" b="1" dirty="0"/>
              <a:t> quality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3025592-6617-5354-0DB9-0A1FCD81D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67141"/>
              </p:ext>
            </p:extLst>
          </p:nvPr>
        </p:nvGraphicFramePr>
        <p:xfrm>
          <a:off x="457200" y="2777491"/>
          <a:ext cx="12276000" cy="579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00">
                  <a:extLst>
                    <a:ext uri="{9D8B030D-6E8A-4147-A177-3AD203B41FA5}">
                      <a16:colId xmlns:a16="http://schemas.microsoft.com/office/drawing/2014/main" val="232687916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8416944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93777938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481839964"/>
                    </a:ext>
                  </a:extLst>
                </a:gridCol>
              </a:tblGrid>
              <a:tr h="10718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Indicator</a:t>
                      </a:r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  <a:b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</a:t>
                      </a:r>
                      <a:b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</a:t>
                      </a:r>
                      <a:b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955171"/>
                  </a:ext>
                </a:extLst>
              </a:tr>
              <a:tr h="944624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 told diagnosis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570269"/>
                  </a:ext>
                </a:extLst>
              </a:tr>
              <a:tr h="944624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was rude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205332"/>
                  </a:ext>
                </a:extLst>
              </a:tr>
              <a:tr h="944624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staff were rude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751205"/>
                  </a:ext>
                </a:extLst>
              </a:tr>
              <a:tr h="944624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Consultation room was 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89191"/>
                  </a:ext>
                </a:extLst>
              </a:tr>
              <a:tr h="944624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washed their hands before examination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26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40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972</Words>
  <Application>Microsoft Office PowerPoint</Application>
  <PresentationFormat>Custom</PresentationFormat>
  <Paragraphs>237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Wingdings</vt:lpstr>
      <vt:lpstr>Josefin Sans</vt:lpstr>
      <vt:lpstr>Montserrat Ultra-Bold</vt:lpstr>
      <vt:lpstr>Arial</vt:lpstr>
      <vt:lpstr>Calibri</vt:lpstr>
      <vt:lpstr>Office Theme</vt:lpstr>
      <vt:lpstr>Comparing the quality of primary care providers in the City of Johannesburg. A standardised patient audit</vt:lpstr>
      <vt:lpstr>Background</vt:lpstr>
      <vt:lpstr>Study Objective</vt:lpstr>
      <vt:lpstr>Methods – Standardised Patient (SP) Audit</vt:lpstr>
      <vt:lpstr>Methods: Outcome measures</vt:lpstr>
      <vt:lpstr>Methods: Providers and visits</vt:lpstr>
      <vt:lpstr>Results: Effort</vt:lpstr>
      <vt:lpstr>Results: Correct case management</vt:lpstr>
      <vt:lpstr>Results: Patient-centred quality</vt:lpstr>
      <vt:lpstr>Conclusions</vt:lpstr>
      <vt:lpstr>Recommendations for COJ PHC services</vt:lpstr>
      <vt:lpstr>Acknowledgements</vt:lpstr>
      <vt:lpstr>Methods – Standardised Patient (SP) Audit</vt:lpstr>
      <vt:lpstr>Methods: SP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cp:lastModifiedBy>Duane Blaauw</cp:lastModifiedBy>
  <cp:revision>36</cp:revision>
  <cp:lastPrinted>2024-08-27T14:26:06Z</cp:lastPrinted>
  <dcterms:created xsi:type="dcterms:W3CDTF">2006-08-16T00:00:00Z</dcterms:created>
  <dcterms:modified xsi:type="dcterms:W3CDTF">2024-08-27T14:29:29Z</dcterms:modified>
  <dc:identifier>DAGBbZIf2EI</dc:identifier>
</cp:coreProperties>
</file>