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65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Josefin Sans" pitchFamily="2" charset="0"/>
      <p:regular r:id="rId11"/>
      <p:bold r:id="rId12"/>
    </p:embeddedFont>
    <p:embeddedFont>
      <p:font typeface="Montserrat Ultra-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9" autoAdjust="0"/>
  </p:normalViewPr>
  <p:slideViewPr>
    <p:cSldViewPr>
      <p:cViewPr varScale="1">
        <p:scale>
          <a:sx n="51" d="100"/>
          <a:sy n="51" d="100"/>
        </p:scale>
        <p:origin x="29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9" b="0" i="0" u="none" strike="noStrike" kern="1200" cap="none" spc="0" normalizeH="0" baseline="0" noProof="0" dirty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93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99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3592788"/>
            <a:ext cx="7772400" cy="1752599"/>
          </a:xfrm>
        </p:spPr>
        <p:txBody>
          <a:bodyPr>
            <a:noAutofit/>
          </a:bodyPr>
          <a:lstStyle/>
          <a:p>
            <a:pPr algn="just"/>
            <a:br>
              <a:rPr lang="en-US" sz="2400" b="0" i="0" u="none" strike="noStrike" baseline="0" dirty="0">
                <a:latin typeface="TimesNewRoman"/>
              </a:rPr>
            </a:br>
            <a:br>
              <a:rPr lang="en-US" sz="2400" b="0" i="0" u="none" strike="noStrike" baseline="0" dirty="0">
                <a:latin typeface="TimesNewRoman"/>
              </a:rPr>
            </a:br>
            <a:br>
              <a:rPr lang="en-US" sz="2400" b="0" i="0" u="none" strike="noStrike" baseline="0" dirty="0">
                <a:latin typeface="TimesNewRoman"/>
              </a:rPr>
            </a:br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 Phase 2/3, Randomized, Double-Blind, Double-Dummy, Placebo-Controlled Study to Evaluate the Safety and Efficacy of 2 Regimens of Orally Administered PF07321332/Ritonavir in Preventing Symptomatic SARS-CoV-2 Infection in Adult</a:t>
            </a:r>
            <a:b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Household Contacts of an Individual With Symptomatic COVID-19.</a:t>
            </a:r>
            <a:br>
              <a:rPr lang="en-US" sz="24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b="0" i="0" u="none" strike="noStrike" baseline="0" dirty="0">
                <a:latin typeface="TimesNewRoman"/>
              </a:rPr>
            </a:br>
            <a:endParaRPr lang="en-US" sz="24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1F19105-7E69-742F-8A31-59279A138F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0600" y="5996070"/>
            <a:ext cx="6400800" cy="1752600"/>
          </a:xfrm>
        </p:spPr>
        <p:txBody>
          <a:bodyPr>
            <a:normAutofit lnSpcReduction="10000"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Dr Luthando Adams</a:t>
            </a:r>
          </a:p>
          <a:p>
            <a:r>
              <a:rPr lang="en-US" sz="2000" dirty="0"/>
              <a:t>MBChB (UCT), MBA (UCT), MACCP, CPI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b="1" i="0" u="none" strike="noStrike" baseline="0" dirty="0">
                <a:latin typeface="TimesNewRoman,Bold"/>
              </a:rPr>
              <a:t>INTRODUCTION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purpose of this study was to evaluate the </a:t>
            </a:r>
            <a:r>
              <a:rPr lang="en-US" b="1" dirty="0"/>
              <a:t>efficacy and safety </a:t>
            </a:r>
            <a:r>
              <a:rPr lang="en-US" dirty="0"/>
              <a:t>of PF-07321332/ritonavir, hereafter referred to as </a:t>
            </a:r>
            <a:r>
              <a:rPr lang="en-US" b="1" dirty="0"/>
              <a:t>nirmatrelvir/ritonavir</a:t>
            </a:r>
            <a:r>
              <a:rPr lang="en-US" dirty="0"/>
              <a:t>, as </a:t>
            </a:r>
            <a:r>
              <a:rPr lang="en-US" b="1" dirty="0"/>
              <a:t>postexposure prophylaxis</a:t>
            </a:r>
            <a:r>
              <a:rPr lang="en-US" dirty="0"/>
              <a:t> for adult household </a:t>
            </a:r>
            <a:r>
              <a:rPr lang="en-US" b="1" dirty="0"/>
              <a:t>contacts</a:t>
            </a:r>
            <a:r>
              <a:rPr lang="en-US" dirty="0"/>
              <a:t> of an individual with symptomatic </a:t>
            </a:r>
            <a:r>
              <a:rPr lang="en-US" b="1" dirty="0"/>
              <a:t>COVID-19</a:t>
            </a:r>
            <a:r>
              <a:rPr lang="en-US" dirty="0"/>
              <a:t>.</a:t>
            </a:r>
          </a:p>
          <a:p>
            <a:r>
              <a:rPr lang="en-US" b="1" dirty="0"/>
              <a:t>COVID-19</a:t>
            </a:r>
            <a:r>
              <a:rPr lang="en-US" dirty="0"/>
              <a:t> manifests as a wide </a:t>
            </a:r>
            <a:r>
              <a:rPr lang="en-US" b="1" dirty="0"/>
              <a:t>range of illness</a:t>
            </a:r>
            <a:r>
              <a:rPr lang="en-US" dirty="0"/>
              <a:t>, from </a:t>
            </a:r>
            <a:r>
              <a:rPr lang="en-US" b="1" dirty="0"/>
              <a:t>asymptomatic</a:t>
            </a:r>
            <a:r>
              <a:rPr lang="en-US" dirty="0"/>
              <a:t> infection to severe pneumonia, ARDS, and death. Although most (approximately 80%) cases are asymptomatic or mild, patients who are hospitalized with COVID-19 may have </a:t>
            </a:r>
            <a:r>
              <a:rPr lang="en-US" b="1" dirty="0"/>
              <a:t>significant morbidity and mortality </a:t>
            </a:r>
            <a:r>
              <a:rPr lang="en-US" dirty="0"/>
              <a:t>and are at increased risk of developing complications such as severe inflammation associated with elevations in proinflammatory cytokines, ARDS, acute cardiac injury, thromboembolic events, hypercoagulability, and/or kidney injury.</a:t>
            </a:r>
          </a:p>
          <a:p>
            <a:r>
              <a:rPr lang="en-US" dirty="0"/>
              <a:t>Although there are </a:t>
            </a:r>
            <a:r>
              <a:rPr lang="en-US" b="1" dirty="0"/>
              <a:t>symptomatic and/or supportive treatments </a:t>
            </a:r>
            <a:r>
              <a:rPr lang="en-US" dirty="0"/>
              <a:t>for COVID-19, few </a:t>
            </a:r>
            <a:r>
              <a:rPr lang="en-US" b="1" dirty="0"/>
              <a:t>antiviral drugs </a:t>
            </a:r>
            <a:r>
              <a:rPr lang="en-US" dirty="0"/>
              <a:t>are available or in late-stage development to help </a:t>
            </a:r>
            <a:r>
              <a:rPr lang="en-US" b="1" dirty="0"/>
              <a:t>treat COVID-19 </a:t>
            </a:r>
            <a:r>
              <a:rPr lang="en-US" dirty="0"/>
              <a:t>in patients with mild to moderate COVID-19. In addition, </a:t>
            </a:r>
            <a:r>
              <a:rPr lang="en-US" b="1" dirty="0"/>
              <a:t>vaccines</a:t>
            </a:r>
            <a:r>
              <a:rPr lang="en-US" dirty="0"/>
              <a:t> take time to deploy and may not be taken by everyone.</a:t>
            </a:r>
          </a:p>
        </p:txBody>
      </p:sp>
    </p:spTree>
    <p:extLst>
      <p:ext uri="{BB962C8B-B14F-4D97-AF65-F5344CB8AC3E}">
        <p14:creationId xmlns:p14="http://schemas.microsoft.com/office/powerpoint/2010/main" val="333326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b="1" i="0" u="none" strike="noStrike" baseline="0" dirty="0">
                <a:latin typeface="TimesNewRoman,Bold"/>
              </a:rPr>
              <a:t>INVESTIGATIONAL PLAN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Phase 2/3, randomized, double-blind, double-dummy, placebo-controlled study in </a:t>
            </a:r>
            <a:r>
              <a:rPr lang="en-US" b="1" dirty="0"/>
              <a:t>2880 participants </a:t>
            </a:r>
            <a:r>
              <a:rPr lang="en-US" dirty="0"/>
              <a:t>who had a </a:t>
            </a:r>
            <a:r>
              <a:rPr lang="en-US" b="1" dirty="0"/>
              <a:t>negative</a:t>
            </a:r>
            <a:r>
              <a:rPr lang="en-US" dirty="0"/>
              <a:t> screening SARS-CoV-2 </a:t>
            </a:r>
            <a:r>
              <a:rPr lang="en-US" b="1" dirty="0"/>
              <a:t>RAT result </a:t>
            </a:r>
            <a:r>
              <a:rPr lang="en-US" dirty="0"/>
              <a:t>and who were </a:t>
            </a:r>
            <a:r>
              <a:rPr lang="en-US" b="1" dirty="0"/>
              <a:t>asymptomatic</a:t>
            </a:r>
            <a:r>
              <a:rPr lang="en-US" dirty="0"/>
              <a:t> household </a:t>
            </a:r>
            <a:r>
              <a:rPr lang="en-US" b="1" dirty="0"/>
              <a:t>contacts</a:t>
            </a:r>
            <a:r>
              <a:rPr lang="en-US" dirty="0"/>
              <a:t> of </a:t>
            </a:r>
            <a:r>
              <a:rPr lang="en-US" b="1" dirty="0"/>
              <a:t>individuals</a:t>
            </a:r>
            <a:r>
              <a:rPr lang="en-US" dirty="0"/>
              <a:t> who were </a:t>
            </a:r>
            <a:r>
              <a:rPr lang="en-US" b="1" dirty="0"/>
              <a:t>symptomatic and recently tested positive for SARS-CoV-2.</a:t>
            </a:r>
            <a:endParaRPr lang="en-US" dirty="0"/>
          </a:p>
          <a:p>
            <a:r>
              <a:rPr lang="en-US" dirty="0"/>
              <a:t>Study compared the efficacy of 2 regimens of nirmatrelvir/ritonavir versus placebo.</a:t>
            </a:r>
          </a:p>
          <a:p>
            <a:r>
              <a:rPr lang="en-US" dirty="0"/>
              <a:t>Eligible participants for this study were randomly assigned (1:1:1) within 96 hours after collection of the index case’s first positive SARS-CoV-2 test to treatment in 1 of 3 intervention groups.</a:t>
            </a:r>
          </a:p>
          <a:p>
            <a:r>
              <a:rPr lang="en-US" dirty="0"/>
              <a:t>The total duration of the study was up to 42 days.</a:t>
            </a:r>
          </a:p>
          <a:p>
            <a:r>
              <a:rPr lang="en-US" dirty="0"/>
              <a:t>18 sites in South Africa, 9 sites in Gauteng, BMDH was the only public facility site.</a:t>
            </a:r>
          </a:p>
          <a:p>
            <a:r>
              <a:rPr lang="en-US" b="1" dirty="0"/>
              <a:t>400</a:t>
            </a:r>
            <a:r>
              <a:rPr lang="en-US" dirty="0"/>
              <a:t> patients were planned to be enrolled in South Africa, </a:t>
            </a:r>
            <a:r>
              <a:rPr lang="en-US" b="1" dirty="0"/>
              <a:t>6</a:t>
            </a:r>
            <a:r>
              <a:rPr lang="en-US" dirty="0"/>
              <a:t> enrolled at BMDH.</a:t>
            </a:r>
          </a:p>
          <a:p>
            <a:r>
              <a:rPr lang="en-US" dirty="0"/>
              <a:t>Independent Ethics Committee (</a:t>
            </a:r>
            <a:r>
              <a:rPr lang="en-US" dirty="0" err="1"/>
              <a:t>Pharmaethics</a:t>
            </a:r>
            <a:r>
              <a:rPr lang="en-US" dirty="0"/>
              <a:t>), SAHPRA and Johannesburg Health District Research Committee approvals for BMDH.</a:t>
            </a:r>
          </a:p>
        </p:txBody>
      </p:sp>
    </p:spTree>
    <p:extLst>
      <p:ext uri="{BB962C8B-B14F-4D97-AF65-F5344CB8AC3E}">
        <p14:creationId xmlns:p14="http://schemas.microsoft.com/office/powerpoint/2010/main" val="295267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ZA" sz="5400" b="1" i="0" u="none" strike="noStrike" baseline="0" dirty="0">
                <a:latin typeface="TimesNewRoman,Bold"/>
              </a:rPr>
              <a:t>INVESTIGATIONAL PLAN</a:t>
            </a:r>
            <a:endParaRPr lang="en-US" sz="5400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1628DF5-5103-25DD-7BF9-0B0FDDEBF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9"/>
          <a:stretch>
            <a:fillRect/>
          </a:stretch>
        </p:blipFill>
        <p:spPr>
          <a:xfrm>
            <a:off x="304800" y="3467100"/>
            <a:ext cx="17144999" cy="4648199"/>
          </a:xfrm>
        </p:spPr>
      </p:pic>
    </p:spTree>
    <p:extLst>
      <p:ext uri="{BB962C8B-B14F-4D97-AF65-F5344CB8AC3E}">
        <p14:creationId xmlns:p14="http://schemas.microsoft.com/office/powerpoint/2010/main" val="381952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NewRoman,Bold"/>
              </a:rPr>
              <a:t>S</a:t>
            </a:r>
            <a:r>
              <a:rPr lang="en-ZA" sz="5400" b="1" dirty="0">
                <a:latin typeface="TimesNewRoman,Bold"/>
              </a:rPr>
              <a:t>TUDY INTERVENTION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Eligible participants for this study were randomly assigned (1:1:1) within 96 hours after collection of the index case’s first positive SARS-CoV-2 test to receive:</a:t>
            </a:r>
          </a:p>
          <a:p>
            <a:r>
              <a:rPr lang="en-US" dirty="0"/>
              <a:t>Nirmatrelvir/ritonavir every 12 hours (q12h) for 5 days followed by matching placebo q12h for 5 days; or</a:t>
            </a:r>
          </a:p>
          <a:p>
            <a:r>
              <a:rPr lang="en-US" dirty="0"/>
              <a:t>Nirmatrelvir/ritonavir q12h for 10 days; or</a:t>
            </a:r>
          </a:p>
          <a:p>
            <a:r>
              <a:rPr lang="en-US" dirty="0"/>
              <a:t>Matching placebo for nirmatrelvir/ritonavir q12h for 10 days.</a:t>
            </a:r>
          </a:p>
          <a:p>
            <a:pPr marL="0" indent="0">
              <a:buNone/>
            </a:pPr>
            <a:r>
              <a:rPr lang="en-US" dirty="0"/>
              <a:t>The planned treatment duration is 10 days or 11 days depending if 2 doses or 1 dose of study</a:t>
            </a:r>
          </a:p>
          <a:p>
            <a:pPr marL="0" indent="0">
              <a:buNone/>
            </a:pPr>
            <a:r>
              <a:rPr lang="en-US" dirty="0"/>
              <a:t>intervention were administered on Day 1,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69976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NewRoman,Bold"/>
              </a:rPr>
              <a:t>S</a:t>
            </a:r>
            <a:r>
              <a:rPr lang="en-ZA" sz="5400" b="1" dirty="0">
                <a:latin typeface="TimesNewRoman,Bold"/>
              </a:rPr>
              <a:t>UMMARY OF RESULTS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Demographic and Other Baseline Characteristics</a:t>
            </a:r>
          </a:p>
          <a:p>
            <a:r>
              <a:rPr lang="en-US" dirty="0"/>
              <a:t>The mean age of participants was 43.38 years.</a:t>
            </a:r>
          </a:p>
          <a:p>
            <a:r>
              <a:rPr lang="en-US" dirty="0"/>
              <a:t>Similar proportion of Males (46.1%) and Females (53.9%). 50% at BMDH.</a:t>
            </a:r>
          </a:p>
          <a:p>
            <a:r>
              <a:rPr lang="en-US" dirty="0"/>
              <a:t>At Baseline, most participants (95.0%) had a negative RT-PCR confirmed SARS-CoV-2 result.</a:t>
            </a:r>
          </a:p>
          <a:p>
            <a:r>
              <a:rPr lang="en-US" dirty="0"/>
              <a:t>At Baseline, most participants had a positive serology antibody test (91.2%).</a:t>
            </a:r>
          </a:p>
          <a:p>
            <a:r>
              <a:rPr lang="en-US" dirty="0"/>
              <a:t>Most participants (73.7%) had at least 1 protocol-defined risk factor for progression to severe COVID-19.</a:t>
            </a:r>
          </a:p>
          <a:p>
            <a:r>
              <a:rPr lang="en-US" dirty="0"/>
              <a:t>Most participants (87.9%) had not received a COVID-19 vaccine.</a:t>
            </a:r>
          </a:p>
          <a:p>
            <a:r>
              <a:rPr lang="en-US" dirty="0"/>
              <a:t>Most participants (71.8%) were in the United States.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851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NewRoman,Bold"/>
              </a:rPr>
              <a:t>S</a:t>
            </a:r>
            <a:r>
              <a:rPr lang="en-ZA" sz="5400" b="1" dirty="0">
                <a:latin typeface="TimesNewRoman,Bold"/>
              </a:rPr>
              <a:t>UMMARY OF RESULTS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Efficacy Results</a:t>
            </a:r>
          </a:p>
          <a:p>
            <a:pPr marL="0" indent="0">
              <a:buNone/>
            </a:pPr>
            <a:r>
              <a:rPr lang="en-US" dirty="0"/>
              <a:t>The study was powered to detect a 70% risk reduction of developing symptomatic, RT-PCR</a:t>
            </a:r>
          </a:p>
          <a:p>
            <a:pPr marL="0" indent="0">
              <a:buNone/>
            </a:pPr>
            <a:r>
              <a:rPr lang="en-US" dirty="0"/>
              <a:t>or RAT confirmed SARS-CoV-2 infection through Day 14 relative to placebo.</a:t>
            </a:r>
          </a:p>
          <a:p>
            <a:r>
              <a:rPr lang="en-US" dirty="0"/>
              <a:t>The proportion of participants who developed </a:t>
            </a:r>
            <a:r>
              <a:rPr lang="en-US" b="1" dirty="0"/>
              <a:t>symptomatic RT-PCR or RAT confirmed SARS-CoV-2 </a:t>
            </a:r>
            <a:r>
              <a:rPr lang="en-US" dirty="0"/>
              <a:t>infection through Day 14 was </a:t>
            </a:r>
            <a:r>
              <a:rPr lang="en-US" b="1" dirty="0"/>
              <a:t>2.4%</a:t>
            </a:r>
            <a:r>
              <a:rPr lang="en-US" dirty="0"/>
              <a:t> for the nirmatrelvir/ritonavir 5-day regimen</a:t>
            </a:r>
            <a:r>
              <a:rPr lang="en-US" b="1" dirty="0"/>
              <a:t>. 0% at BMDH</a:t>
            </a:r>
            <a:r>
              <a:rPr lang="en-US" dirty="0"/>
              <a:t>.</a:t>
            </a:r>
          </a:p>
          <a:p>
            <a:r>
              <a:rPr lang="en-US" dirty="0"/>
              <a:t>The proportion of participants who developed </a:t>
            </a:r>
            <a:r>
              <a:rPr lang="en-US" b="1" dirty="0"/>
              <a:t>symptomatic RT-PCR or RAT confirmed SARS-CoV-2 </a:t>
            </a:r>
            <a:r>
              <a:rPr lang="en-US" dirty="0"/>
              <a:t>infection was </a:t>
            </a:r>
            <a:r>
              <a:rPr lang="en-US" b="1" dirty="0"/>
              <a:t>2.2%</a:t>
            </a:r>
            <a:r>
              <a:rPr lang="en-US" dirty="0"/>
              <a:t> for the nirmatrelvir/ritonavir 10-day regimen.</a:t>
            </a:r>
          </a:p>
          <a:p>
            <a:r>
              <a:rPr lang="en-US" dirty="0"/>
              <a:t>The proportion of participants who developed </a:t>
            </a:r>
            <a:r>
              <a:rPr lang="en-US" b="1" dirty="0"/>
              <a:t>symptomatic RT-PCR or RAT confirmed SARS-CoV-2 </a:t>
            </a:r>
            <a:r>
              <a:rPr lang="en-US" dirty="0"/>
              <a:t>infection was </a:t>
            </a:r>
            <a:r>
              <a:rPr lang="da-DK" b="1" dirty="0"/>
              <a:t>3.7% </a:t>
            </a:r>
            <a:r>
              <a:rPr lang="da-DK" dirty="0"/>
              <a:t>for placebo.</a:t>
            </a:r>
          </a:p>
          <a:p>
            <a:r>
              <a:rPr lang="en-US" dirty="0"/>
              <a:t>The risk reduction vs placebo was 31.6% (p=0.1419) and 37.1% (p=0.0948) for the 5-day and 10-day regimens, respectively</a:t>
            </a:r>
          </a:p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948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NewRoman,Bold"/>
              </a:rPr>
              <a:t>S</a:t>
            </a:r>
            <a:r>
              <a:rPr lang="en-ZA" sz="5400" b="1" dirty="0">
                <a:latin typeface="TimesNewRoman,Bold"/>
              </a:rPr>
              <a:t>UMMARY OF RESULTS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Safety Results</a:t>
            </a:r>
          </a:p>
          <a:p>
            <a:pPr marL="0" indent="0">
              <a:buNone/>
            </a:pPr>
            <a:r>
              <a:rPr lang="en-US" dirty="0"/>
              <a:t>The overall incidence of all-causality adverse events (AEs) was generally similar across the treatment groups. AEs were mostly mild (Grade 1) or moderate (Grade 2) in severity, except:</a:t>
            </a:r>
          </a:p>
          <a:p>
            <a:r>
              <a:rPr lang="en-US" dirty="0"/>
              <a:t>1 severe (Grade 3) event of Dysgeusia</a:t>
            </a:r>
            <a:r>
              <a:rPr lang="da-DK" dirty="0"/>
              <a:t> </a:t>
            </a:r>
            <a:r>
              <a:rPr lang="en-US" dirty="0"/>
              <a:t>in the 5-day regimen group.</a:t>
            </a:r>
            <a:endParaRPr lang="da-DK" dirty="0"/>
          </a:p>
          <a:p>
            <a:r>
              <a:rPr lang="en-US" dirty="0"/>
              <a:t>1 severe (Grade 3) event Fibrin D dimer increased in the 5-day regimen group.</a:t>
            </a:r>
          </a:p>
          <a:p>
            <a:r>
              <a:rPr lang="en-US" dirty="0"/>
              <a:t>1 severe (Grade 3) event of Dysgeusia in the 10-day regimen. None of these occurred at BMDH – mild adverse events of dysgeusia, diarrhea and myalgia were reported, including at BMDH. </a:t>
            </a:r>
          </a:p>
          <a:p>
            <a:pPr marL="0" indent="0">
              <a:buNone/>
            </a:pPr>
            <a:r>
              <a:rPr lang="en-US" dirty="0"/>
              <a:t>There were no deaths related to an AE in any treatment group. There were no discontinuations from the study due to AEs.</a:t>
            </a:r>
          </a:p>
          <a:p>
            <a:pPr marL="0" indent="0">
              <a:buNone/>
            </a:pPr>
            <a:r>
              <a:rPr lang="en-US" dirty="0"/>
              <a:t>No clinically meaningful differences were observed between the 5-day and 10-day</a:t>
            </a:r>
          </a:p>
          <a:p>
            <a:pPr marL="0" indent="0">
              <a:buNone/>
            </a:pPr>
            <a:r>
              <a:rPr lang="en-US" dirty="0"/>
              <a:t>nirmatrelvir/ritonavir regimens and placebo with respect to hematology and clinical</a:t>
            </a:r>
          </a:p>
          <a:p>
            <a:pPr marL="0" indent="0">
              <a:buNone/>
            </a:pPr>
            <a:r>
              <a:rPr lang="en-US" dirty="0"/>
              <a:t>chemistry laboratory test results.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829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DCB05B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0063A0"/>
                </a:solidFill>
                <a:effectLst/>
                <a:uLnTx/>
                <a:uFillTx/>
                <a:latin typeface="Montserrat Ultra-Bold"/>
                <a:ea typeface="+mn-ea"/>
                <a:cs typeface="+mn-cs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765944"/>
                </a:solidFill>
                <a:effectLst/>
                <a:uLnTx/>
                <a:uFillTx/>
                <a:latin typeface="Josefin Sans"/>
                <a:ea typeface="+mn-ea"/>
                <a:cs typeface="+mn-c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TimesNewRoman,Bold"/>
              </a:rPr>
              <a:t>CHALLENGES</a:t>
            </a:r>
            <a:endParaRPr lang="en-US" sz="5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Conduct of clinical research in the public sector is very challenging as follows:</a:t>
            </a:r>
          </a:p>
          <a:p>
            <a:r>
              <a:rPr lang="en-US" dirty="0"/>
              <a:t>Lack of resources (physical infrastructure (no dedicated office space), staff etc.)</a:t>
            </a:r>
          </a:p>
          <a:p>
            <a:r>
              <a:rPr lang="en-US" dirty="0"/>
              <a:t>Approval delays </a:t>
            </a:r>
          </a:p>
          <a:p>
            <a:r>
              <a:rPr lang="en-US" dirty="0"/>
              <a:t>Participant misinformation</a:t>
            </a:r>
          </a:p>
          <a:p>
            <a:r>
              <a:rPr lang="en-US" dirty="0"/>
              <a:t>Lack of interest from healthcare professionals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3A8108-1695-B8EF-1B2B-D8A6F04C8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10999" y="4305300"/>
            <a:ext cx="5570333" cy="58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91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1008</Words>
  <Application>Microsoft Office PowerPoint</Application>
  <PresentationFormat>Custom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Ultra-Bold</vt:lpstr>
      <vt:lpstr>TimesNewRoman</vt:lpstr>
      <vt:lpstr>Calibri</vt:lpstr>
      <vt:lpstr>Arial</vt:lpstr>
      <vt:lpstr>TimesNewRoman,Bold</vt:lpstr>
      <vt:lpstr>Josefin Sans</vt:lpstr>
      <vt:lpstr>Office Theme</vt:lpstr>
      <vt:lpstr>   A Phase 2/3, Randomized, Double-Blind, Double-Dummy, Placebo-Controlled Study to Evaluate the Safety and Efficacy of 2 Regimens of Orally Administered PF07321332/Ritonavir in Preventing Symptomatic SARS-CoV-2 Infection in Adult Household Contacts of an Individual With Symptomatic COVID-19.  </vt:lpstr>
      <vt:lpstr>INTRODUCTION</vt:lpstr>
      <vt:lpstr>INVESTIGATIONAL PLAN</vt:lpstr>
      <vt:lpstr>INVESTIGATIONAL PLAN</vt:lpstr>
      <vt:lpstr>STUDY INTERVENTION</vt:lpstr>
      <vt:lpstr>SUMMARY OF RESULTS</vt:lpstr>
      <vt:lpstr>SUMMARY OF RESULTS</vt:lpstr>
      <vt:lpstr>SUMMARY OF RESULTS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dc:creator>Luthando Adams (Gphealth)</dc:creator>
  <cp:lastModifiedBy>Luthando Adams (Gphealth)</cp:lastModifiedBy>
  <cp:revision>2</cp:revision>
  <dcterms:created xsi:type="dcterms:W3CDTF">2006-08-16T00:00:00Z</dcterms:created>
  <dcterms:modified xsi:type="dcterms:W3CDTF">2024-08-23T14:00:38Z</dcterms:modified>
  <dc:identifier>DAGBbRz9S2I</dc:identifier>
</cp:coreProperties>
</file>