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65" r:id="rId4"/>
    <p:sldId id="264" r:id="rId5"/>
    <p:sldId id="261" r:id="rId6"/>
    <p:sldId id="267" r:id="rId7"/>
    <p:sldId id="259" r:id="rId8"/>
    <p:sldId id="262" r:id="rId9"/>
    <p:sldId id="260" r:id="rId10"/>
    <p:sldId id="268" r:id="rId11"/>
  </p:sldIdLst>
  <p:sldSz cx="18288000" cy="10287000"/>
  <p:notesSz cx="6858000" cy="9144000"/>
  <p:embeddedFontLst>
    <p:embeddedFont>
      <p:font typeface="Josefin Sans" pitchFamily="2" charset="0"/>
      <p:regular r:id="rId12"/>
      <p:bold r:id="rId13"/>
    </p:embeddedFont>
    <p:embeddedFont>
      <p:font typeface="Montserrat Ultra-Bold" panose="020B0604020202020204" charset="0"/>
      <p:regular r:id="rId14"/>
      <p:bold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589" autoAdjust="0"/>
  </p:normalViewPr>
  <p:slideViewPr>
    <p:cSldViewPr>
      <p:cViewPr varScale="1">
        <p:scale>
          <a:sx n="51" d="100"/>
          <a:sy n="51" d="100"/>
        </p:scale>
        <p:origin x="29"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ydia Mngomezulu" userId="9a721a0b-b863-41ba-b54a-5f18a761c7a7" providerId="ADAL" clId="{87B8B8D5-BC79-4382-A2FC-265B648B7E5A}"/>
    <pc:docChg chg="modSld">
      <pc:chgData name="Lydia Mngomezulu" userId="9a721a0b-b863-41ba-b54a-5f18a761c7a7" providerId="ADAL" clId="{87B8B8D5-BC79-4382-A2FC-265B648B7E5A}" dt="2024-08-23T17:20:00.317" v="1" actId="113"/>
      <pc:docMkLst>
        <pc:docMk/>
      </pc:docMkLst>
      <pc:sldChg chg="modSp mod">
        <pc:chgData name="Lydia Mngomezulu" userId="9a721a0b-b863-41ba-b54a-5f18a761c7a7" providerId="ADAL" clId="{87B8B8D5-BC79-4382-A2FC-265B648B7E5A}" dt="2024-08-23T17:20:00.317" v="1" actId="113"/>
        <pc:sldMkLst>
          <pc:docMk/>
          <pc:sldMk cId="3197939788" sldId="262"/>
        </pc:sldMkLst>
        <pc:spChg chg="mod">
          <ac:chgData name="Lydia Mngomezulu" userId="9a721a0b-b863-41ba-b54a-5f18a761c7a7" providerId="ADAL" clId="{87B8B8D5-BC79-4382-A2FC-265B648B7E5A}" dt="2024-08-23T17:20:00.317" v="1" actId="113"/>
          <ac:spMkLst>
            <pc:docMk/>
            <pc:sldMk cId="3197939788" sldId="262"/>
            <ac:spMk id="13" creationId="{576B7F17-E08C-23BF-A8E4-9AA6BBB9079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9.jpeg"/><Relationship Id="rId18" Type="http://schemas.openxmlformats.org/officeDocument/2006/relationships/image" Target="../media/image24.png"/><Relationship Id="rId3" Type="http://schemas.openxmlformats.org/officeDocument/2006/relationships/image" Target="../media/image1.png"/><Relationship Id="rId7" Type="http://schemas.openxmlformats.org/officeDocument/2006/relationships/image" Target="../media/image5.sv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image" Target="../media/image6.png"/><Relationship Id="rId16" Type="http://schemas.openxmlformats.org/officeDocument/2006/relationships/image" Target="../media/image22.png"/><Relationship Id="rId20"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7.png"/><Relationship Id="rId5" Type="http://schemas.openxmlformats.org/officeDocument/2006/relationships/image" Target="../media/image3.jpeg"/><Relationship Id="rId15" Type="http://schemas.openxmlformats.org/officeDocument/2006/relationships/image" Target="../media/image21.png"/><Relationship Id="rId10" Type="http://schemas.openxmlformats.org/officeDocument/2006/relationships/image" Target="../media/image16.svg"/><Relationship Id="rId19" Type="http://schemas.openxmlformats.org/officeDocument/2006/relationships/image" Target="../media/image25.png"/><Relationship Id="rId4" Type="http://schemas.openxmlformats.org/officeDocument/2006/relationships/image" Target="../media/image2.svg"/><Relationship Id="rId9" Type="http://schemas.openxmlformats.org/officeDocument/2006/relationships/image" Target="../media/image15.png"/><Relationship Id="rId14"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sv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sv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10" Type="http://schemas.openxmlformats.org/officeDocument/2006/relationships/image" Target="../media/image11.png"/><Relationship Id="rId4" Type="http://schemas.openxmlformats.org/officeDocument/2006/relationships/image" Target="../media/image2.sv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sv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sv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sv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svg"/><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9.jpeg"/><Relationship Id="rId18" Type="http://schemas.openxmlformats.org/officeDocument/2006/relationships/image" Target="../media/image24.png"/><Relationship Id="rId3" Type="http://schemas.openxmlformats.org/officeDocument/2006/relationships/image" Target="../media/image1.png"/><Relationship Id="rId7" Type="http://schemas.openxmlformats.org/officeDocument/2006/relationships/image" Target="../media/image5.sv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image" Target="../media/image6.png"/><Relationship Id="rId16" Type="http://schemas.openxmlformats.org/officeDocument/2006/relationships/image" Target="../media/image22.png"/><Relationship Id="rId20"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7.png"/><Relationship Id="rId5" Type="http://schemas.openxmlformats.org/officeDocument/2006/relationships/image" Target="../media/image3.jpeg"/><Relationship Id="rId15" Type="http://schemas.openxmlformats.org/officeDocument/2006/relationships/image" Target="../media/image21.png"/><Relationship Id="rId10" Type="http://schemas.openxmlformats.org/officeDocument/2006/relationships/image" Target="../media/image16.svg"/><Relationship Id="rId19" Type="http://schemas.openxmlformats.org/officeDocument/2006/relationships/image" Target="../media/image25.png"/><Relationship Id="rId4" Type="http://schemas.openxmlformats.org/officeDocument/2006/relationships/image" Target="../media/image2.svg"/><Relationship Id="rId9" Type="http://schemas.openxmlformats.org/officeDocument/2006/relationships/image" Target="../media/image15.png"/><Relationship Id="rId1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908230"/>
            <a:ext cx="16225843" cy="1153795"/>
          </a:xfrm>
          <a:prstGeom prst="rect">
            <a:avLst/>
          </a:prstGeom>
        </p:spPr>
        <p:txBody>
          <a:bodyPr lIns="0" tIns="0" rIns="0" bIns="0" rtlCol="0" anchor="t">
            <a:spAutoFit/>
          </a:bodyPr>
          <a:lstStyle/>
          <a:p>
            <a:pPr algn="l">
              <a:lnSpc>
                <a:spcPts val="9379"/>
              </a:lnSpc>
            </a:pPr>
            <a:r>
              <a:rPr lang="en-US" sz="6699" dirty="0">
                <a:solidFill>
                  <a:srgbClr val="DCB05B"/>
                </a:solidFill>
                <a:latin typeface="Montserrat Ultra-Bold"/>
              </a:rPr>
              <a:t>JOHANNESBURG HEALTH DISTRICT </a:t>
            </a:r>
          </a:p>
        </p:txBody>
      </p:sp>
      <p:sp>
        <p:nvSpPr>
          <p:cNvPr id="3" name="TextBox 3"/>
          <p:cNvSpPr txBox="1"/>
          <p:nvPr/>
        </p:nvSpPr>
        <p:spPr>
          <a:xfrm>
            <a:off x="2160225" y="2088932"/>
            <a:ext cx="13962793" cy="1153795"/>
          </a:xfrm>
          <a:prstGeom prst="rect">
            <a:avLst/>
          </a:prstGeom>
        </p:spPr>
        <p:txBody>
          <a:bodyPr lIns="0" tIns="0" rIns="0" bIns="0" rtlCol="0" anchor="t">
            <a:spAutoFit/>
          </a:bodyPr>
          <a:lstStyle/>
          <a:p>
            <a:pPr algn="r">
              <a:lnSpc>
                <a:spcPts val="9379"/>
              </a:lnSpc>
            </a:pPr>
            <a:r>
              <a:rPr lang="en-US" sz="6699" dirty="0">
                <a:solidFill>
                  <a:srgbClr val="0063A0"/>
                </a:solidFill>
                <a:latin typeface="Montserrat Ultra-Bold"/>
              </a:rPr>
              <a:t>2024 RESEARCH CONFERENCE</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2">
              <a:alphaModFix amt="37000"/>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4"/>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5">
              <a:alphaModFix amt="43999"/>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7"/>
            <a:stretch>
              <a:fillRect/>
            </a:stretch>
          </a:blipFill>
        </p:spPr>
        <p:txBody>
          <a:bodyPr/>
          <a:lstStyle/>
          <a:p>
            <a:endParaRPr lang="en-US"/>
          </a:p>
        </p:txBody>
      </p:sp>
      <p:sp>
        <p:nvSpPr>
          <p:cNvPr id="9" name="Freeform 9"/>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10" name="TextBox 10"/>
          <p:cNvSpPr txBox="1"/>
          <p:nvPr/>
        </p:nvSpPr>
        <p:spPr>
          <a:xfrm>
            <a:off x="6217869" y="9409525"/>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dirty="0">
                <a:solidFill>
                  <a:srgbClr val="DCB05B"/>
                </a:solidFill>
                <a:latin typeface="Josefin Sans"/>
              </a:rPr>
              <a:t>#JoburgResearch2024</a:t>
            </a:r>
          </a:p>
        </p:txBody>
      </p:sp>
      <p:sp>
        <p:nvSpPr>
          <p:cNvPr id="13" name="Title 5">
            <a:extLst>
              <a:ext uri="{FF2B5EF4-FFF2-40B4-BE49-F238E27FC236}">
                <a16:creationId xmlns:a16="http://schemas.microsoft.com/office/drawing/2014/main" id="{BE8197AD-8BEE-53E3-428F-69BD72917CD1}"/>
              </a:ext>
            </a:extLst>
          </p:cNvPr>
          <p:cNvSpPr>
            <a:spLocks noGrp="1"/>
          </p:cNvSpPr>
          <p:nvPr>
            <p:ph type="ctrTitle"/>
          </p:nvPr>
        </p:nvSpPr>
        <p:spPr>
          <a:xfrm>
            <a:off x="1101184" y="3115110"/>
            <a:ext cx="13799632" cy="1470025"/>
          </a:xfrm>
        </p:spPr>
        <p:txBody>
          <a:bodyPr>
            <a:noAutofit/>
          </a:bodyPr>
          <a:lstStyle/>
          <a:p>
            <a:r>
              <a:rPr lang="en-US" sz="4800" b="1" dirty="0">
                <a:solidFill>
                  <a:srgbClr val="002060"/>
                </a:solidFill>
              </a:rPr>
              <a:t>Efficacy, safety &amp; immunogenicity of H56:IC31 vaccine for </a:t>
            </a:r>
            <a:r>
              <a:rPr lang="en-US" sz="4800" b="1" u="sng" dirty="0">
                <a:solidFill>
                  <a:srgbClr val="002060"/>
                </a:solidFill>
              </a:rPr>
              <a:t>P</a:t>
            </a:r>
            <a:r>
              <a:rPr lang="en-US" sz="4800" b="1" dirty="0">
                <a:solidFill>
                  <a:srgbClr val="002060"/>
                </a:solidFill>
              </a:rPr>
              <a:t>revention </a:t>
            </a:r>
            <a:r>
              <a:rPr lang="en-US" sz="4800" b="1" u="sng" dirty="0">
                <a:solidFill>
                  <a:srgbClr val="002060"/>
                </a:solidFill>
              </a:rPr>
              <a:t>o</a:t>
            </a:r>
            <a:r>
              <a:rPr lang="en-US" sz="4800" b="1" dirty="0">
                <a:solidFill>
                  <a:srgbClr val="002060"/>
                </a:solidFill>
              </a:rPr>
              <a:t>f </a:t>
            </a:r>
            <a:r>
              <a:rPr lang="en-US" sz="4800" b="1" u="sng" dirty="0">
                <a:solidFill>
                  <a:srgbClr val="002060"/>
                </a:solidFill>
              </a:rPr>
              <a:t>R</a:t>
            </a:r>
            <a:r>
              <a:rPr lang="en-US" sz="4800" b="1" dirty="0">
                <a:solidFill>
                  <a:srgbClr val="002060"/>
                </a:solidFill>
              </a:rPr>
              <a:t>ecurrent TB (POR)</a:t>
            </a:r>
            <a:endParaRPr lang="en-US" sz="4800" dirty="0">
              <a:solidFill>
                <a:srgbClr val="002060"/>
              </a:solidFill>
            </a:endParaRPr>
          </a:p>
        </p:txBody>
      </p:sp>
      <p:sp>
        <p:nvSpPr>
          <p:cNvPr id="14" name="Text Placeholder 6">
            <a:extLst>
              <a:ext uri="{FF2B5EF4-FFF2-40B4-BE49-F238E27FC236}">
                <a16:creationId xmlns:a16="http://schemas.microsoft.com/office/drawing/2014/main" id="{B0BAD33C-B6F2-CA35-7103-779E9EEFB2C6}"/>
              </a:ext>
            </a:extLst>
          </p:cNvPr>
          <p:cNvSpPr txBox="1">
            <a:spLocks/>
          </p:cNvSpPr>
          <p:nvPr/>
        </p:nvSpPr>
        <p:spPr>
          <a:xfrm>
            <a:off x="1600200" y="4518107"/>
            <a:ext cx="12897563" cy="851484"/>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dirty="0">
                <a:solidFill>
                  <a:schemeClr val="tx1"/>
                </a:solidFill>
              </a:rPr>
              <a:t>Lydia Mngomezulu, Project Manager </a:t>
            </a:r>
          </a:p>
        </p:txBody>
      </p:sp>
      <p:sp>
        <p:nvSpPr>
          <p:cNvPr id="15" name="TextBox 14">
            <a:extLst>
              <a:ext uri="{FF2B5EF4-FFF2-40B4-BE49-F238E27FC236}">
                <a16:creationId xmlns:a16="http://schemas.microsoft.com/office/drawing/2014/main" id="{4D576EDD-4690-109C-E147-04F48A708652}"/>
              </a:ext>
            </a:extLst>
          </p:cNvPr>
          <p:cNvSpPr txBox="1"/>
          <p:nvPr/>
        </p:nvSpPr>
        <p:spPr>
          <a:xfrm>
            <a:off x="4406238" y="5762747"/>
            <a:ext cx="9710232" cy="2862322"/>
          </a:xfrm>
          <a:prstGeom prst="rect">
            <a:avLst/>
          </a:prstGeom>
          <a:noFill/>
        </p:spPr>
        <p:txBody>
          <a:bodyPr wrap="square">
            <a:spAutoFit/>
          </a:bodyPr>
          <a:lstStyle/>
          <a:p>
            <a:pPr algn="ctr"/>
            <a:r>
              <a:rPr lang="en-US" sz="3000" b="1" dirty="0">
                <a:effectLst/>
                <a:latin typeface="Calibri" panose="020F0502020204030204" pitchFamily="34" charset="0"/>
                <a:ea typeface="Calibri" panose="020F0502020204030204" pitchFamily="34" charset="0"/>
              </a:rPr>
              <a:t>Lydia Mngomezulu</a:t>
            </a:r>
            <a:r>
              <a:rPr lang="en-US" sz="3000" dirty="0">
                <a:effectLst/>
                <a:latin typeface="Calibri" panose="020F0502020204030204" pitchFamily="34" charset="0"/>
                <a:ea typeface="Calibri" panose="020F0502020204030204" pitchFamily="34" charset="0"/>
              </a:rPr>
              <a:t>, Álvaro H Borges, </a:t>
            </a:r>
            <a:r>
              <a:rPr lang="en-US" sz="3000" dirty="0">
                <a:effectLst/>
                <a:latin typeface="Calibri" panose="020F0502020204030204" pitchFamily="34" charset="0"/>
                <a:ea typeface="Calibri" panose="020F0502020204030204" pitchFamily="34" charset="0"/>
                <a:cs typeface="Times New Roman" panose="02020603050405020304" pitchFamily="18" charset="0"/>
              </a:rPr>
              <a:t>Marisa Russell, Dereck Tait, Trevor Beattie, Craig Innes, Tanya Nielson, Elana van Brakel, Andrea Cabibbe, Daniela Cirillo, Elisa Nemes, Thomas Scriba, Gavin Churchyard, Rodney Dawson, Issa Sabi, Andreas Diacon, Rasmus Mortensen, Mark Hatherill</a:t>
            </a:r>
            <a:r>
              <a:rPr lang="en-US" sz="3000" baseline="30000" dirty="0">
                <a:latin typeface="Calibri" panose="020F0502020204030204" pitchFamily="34" charset="0"/>
                <a:ea typeface="Calibri" panose="020F0502020204030204" pitchFamily="34" charset="0"/>
                <a:cs typeface="Times New Roman" panose="02020603050405020304" pitchFamily="18" charset="0"/>
              </a:rPr>
              <a:t> </a:t>
            </a:r>
            <a:r>
              <a:rPr lang="en-US" sz="3000" baseline="30000" dirty="0">
                <a:effectLst/>
                <a:latin typeface="Calibri" panose="020F0502020204030204" pitchFamily="34" charset="0"/>
                <a:ea typeface="Calibri" panose="020F0502020204030204" pitchFamily="34" charset="0"/>
              </a:rPr>
              <a:t> </a:t>
            </a:r>
            <a:r>
              <a:rPr lang="en-US" sz="3000" dirty="0">
                <a:effectLst/>
                <a:latin typeface="Calibri" panose="020F0502020204030204" pitchFamily="34" charset="0"/>
                <a:ea typeface="Calibri" panose="020F0502020204030204" pitchFamily="34" charset="0"/>
              </a:rPr>
              <a:t>on behalf of the POR consortium.</a:t>
            </a:r>
          </a:p>
        </p:txBody>
      </p:sp>
      <p:sp>
        <p:nvSpPr>
          <p:cNvPr id="16" name="Text Placeholder 8">
            <a:extLst>
              <a:ext uri="{FF2B5EF4-FFF2-40B4-BE49-F238E27FC236}">
                <a16:creationId xmlns:a16="http://schemas.microsoft.com/office/drawing/2014/main" id="{D9F8F389-1EEE-8057-31AD-EDD44BC95ECD}"/>
              </a:ext>
            </a:extLst>
          </p:cNvPr>
          <p:cNvSpPr txBox="1">
            <a:spLocks/>
          </p:cNvSpPr>
          <p:nvPr/>
        </p:nvSpPr>
        <p:spPr>
          <a:xfrm>
            <a:off x="122739" y="5901411"/>
            <a:ext cx="4156616" cy="1778629"/>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err="1">
                <a:solidFill>
                  <a:schemeClr val="tx1"/>
                </a:solidFill>
              </a:rPr>
              <a:t>Statens</a:t>
            </a:r>
            <a:r>
              <a:rPr lang="en-US" sz="2400" dirty="0">
                <a:solidFill>
                  <a:schemeClr val="tx1"/>
                </a:solidFill>
              </a:rPr>
              <a:t> Serum Institute, IAVI,</a:t>
            </a:r>
          </a:p>
          <a:p>
            <a:r>
              <a:rPr lang="en-US" sz="2400" dirty="0">
                <a:solidFill>
                  <a:schemeClr val="tx1"/>
                </a:solidFill>
              </a:rPr>
              <a:t>EDCTP, The Aurum Institute, POR Consortium</a:t>
            </a:r>
          </a:p>
        </p:txBody>
      </p:sp>
      <p:pic>
        <p:nvPicPr>
          <p:cNvPr id="11" name="Picture 10">
            <a:extLst>
              <a:ext uri="{FF2B5EF4-FFF2-40B4-BE49-F238E27FC236}">
                <a16:creationId xmlns:a16="http://schemas.microsoft.com/office/drawing/2014/main" id="{D449F473-8A63-3867-C095-855FE6133941}"/>
              </a:ext>
            </a:extLst>
          </p:cNvPr>
          <p:cNvPicPr>
            <a:picLocks noChangeAspect="1"/>
          </p:cNvPicPr>
          <p:nvPr/>
        </p:nvPicPr>
        <p:blipFill>
          <a:blip r:embed="rId9"/>
          <a:stretch>
            <a:fillRect/>
          </a:stretch>
        </p:blipFill>
        <p:spPr>
          <a:xfrm>
            <a:off x="17338331" y="20851"/>
            <a:ext cx="949669" cy="90334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4" y="9446908"/>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dirty="0">
                <a:solidFill>
                  <a:srgbClr val="765944"/>
                </a:solidFill>
                <a:latin typeface="Josefin Sans"/>
              </a:rPr>
              <a:t>#JoburgResearch2024</a:t>
            </a:r>
          </a:p>
        </p:txBody>
      </p:sp>
      <p:sp>
        <p:nvSpPr>
          <p:cNvPr id="13" name="Subtitle 9">
            <a:extLst>
              <a:ext uri="{FF2B5EF4-FFF2-40B4-BE49-F238E27FC236}">
                <a16:creationId xmlns:a16="http://schemas.microsoft.com/office/drawing/2014/main" id="{D8DC1327-F64A-C5F6-9899-7F3E31342A06}"/>
              </a:ext>
            </a:extLst>
          </p:cNvPr>
          <p:cNvSpPr txBox="1">
            <a:spLocks/>
          </p:cNvSpPr>
          <p:nvPr/>
        </p:nvSpPr>
        <p:spPr>
          <a:xfrm>
            <a:off x="444046" y="2104090"/>
            <a:ext cx="15176954" cy="161662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2438">
              <a:spcBef>
                <a:spcPts val="0"/>
              </a:spcBef>
              <a:spcAft>
                <a:spcPts val="0"/>
              </a:spcAft>
            </a:pPr>
            <a:r>
              <a:rPr lang="en-US" dirty="0"/>
              <a:t>Long term follow up to assess the effect and safety of vaccine candidates</a:t>
            </a:r>
          </a:p>
          <a:p>
            <a:pPr marL="452438">
              <a:spcBef>
                <a:spcPts val="0"/>
              </a:spcBef>
              <a:spcAft>
                <a:spcPts val="0"/>
              </a:spcAft>
            </a:pPr>
            <a:r>
              <a:rPr lang="en-US" dirty="0"/>
              <a:t>Robust monitoring and evaluation to evaluate the impact of vaccines on public health</a:t>
            </a:r>
          </a:p>
          <a:p>
            <a:pPr marL="452438">
              <a:spcBef>
                <a:spcPts val="0"/>
              </a:spcBef>
              <a:spcAft>
                <a:spcPts val="0"/>
              </a:spcAft>
            </a:pPr>
            <a:r>
              <a:rPr lang="en-US" dirty="0"/>
              <a:t>Inclusion of additional sample collection to understand unexpected results</a:t>
            </a:r>
          </a:p>
          <a:p>
            <a:pPr marL="452438">
              <a:spcBef>
                <a:spcPts val="0"/>
              </a:spcBef>
              <a:spcAft>
                <a:spcPts val="0"/>
              </a:spcAft>
            </a:pPr>
            <a:endParaRPr lang="en-US" sz="4800" dirty="0"/>
          </a:p>
        </p:txBody>
      </p:sp>
      <p:sp>
        <p:nvSpPr>
          <p:cNvPr id="14" name="Title 8">
            <a:extLst>
              <a:ext uri="{FF2B5EF4-FFF2-40B4-BE49-F238E27FC236}">
                <a16:creationId xmlns:a16="http://schemas.microsoft.com/office/drawing/2014/main" id="{BA2638EA-E6D4-2306-1C5E-974F142214B2}"/>
              </a:ext>
            </a:extLst>
          </p:cNvPr>
          <p:cNvSpPr>
            <a:spLocks noGrp="1"/>
          </p:cNvSpPr>
          <p:nvPr>
            <p:ph type="title"/>
          </p:nvPr>
        </p:nvSpPr>
        <p:spPr>
          <a:xfrm>
            <a:off x="2312471" y="1222430"/>
            <a:ext cx="13663056" cy="601189"/>
          </a:xfrm>
        </p:spPr>
        <p:txBody>
          <a:bodyPr>
            <a:noAutofit/>
          </a:bodyPr>
          <a:lstStyle/>
          <a:p>
            <a:r>
              <a:rPr lang="en-US" b="1" dirty="0"/>
              <a:t>Recommendations</a:t>
            </a:r>
          </a:p>
        </p:txBody>
      </p:sp>
      <p:sp>
        <p:nvSpPr>
          <p:cNvPr id="15" name="Freeform 2">
            <a:extLst>
              <a:ext uri="{FF2B5EF4-FFF2-40B4-BE49-F238E27FC236}">
                <a16:creationId xmlns:a16="http://schemas.microsoft.com/office/drawing/2014/main" id="{004BFC98-6D33-0CF3-43E9-63248B7C0C44}"/>
              </a:ext>
            </a:extLst>
          </p:cNvPr>
          <p:cNvSpPr/>
          <p:nvPr/>
        </p:nvSpPr>
        <p:spPr>
          <a:xfrm>
            <a:off x="1970878" y="7493376"/>
            <a:ext cx="1161171" cy="1002924"/>
          </a:xfrm>
          <a:custGeom>
            <a:avLst/>
            <a:gdLst/>
            <a:ahLst/>
            <a:cxnLst/>
            <a:rect l="l" t="t" r="r" b="b"/>
            <a:pathLst>
              <a:path w="2057400" h="2057400">
                <a:moveTo>
                  <a:pt x="0" y="0"/>
                </a:moveTo>
                <a:lnTo>
                  <a:pt x="2057400" y="0"/>
                </a:lnTo>
                <a:lnTo>
                  <a:pt x="2057400" y="2057400"/>
                </a:lnTo>
                <a:lnTo>
                  <a:pt x="0" y="20574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ZA"/>
          </a:p>
        </p:txBody>
      </p:sp>
      <p:sp>
        <p:nvSpPr>
          <p:cNvPr id="16" name="Freeform 3">
            <a:extLst>
              <a:ext uri="{FF2B5EF4-FFF2-40B4-BE49-F238E27FC236}">
                <a16:creationId xmlns:a16="http://schemas.microsoft.com/office/drawing/2014/main" id="{87AF6018-08FA-B4BB-2CA4-19226A1A1606}"/>
              </a:ext>
            </a:extLst>
          </p:cNvPr>
          <p:cNvSpPr/>
          <p:nvPr/>
        </p:nvSpPr>
        <p:spPr>
          <a:xfrm>
            <a:off x="3692444" y="7314319"/>
            <a:ext cx="1142944" cy="1002924"/>
          </a:xfrm>
          <a:custGeom>
            <a:avLst/>
            <a:gdLst/>
            <a:ahLst/>
            <a:cxnLst/>
            <a:rect l="l" t="t" r="r" b="b"/>
            <a:pathLst>
              <a:path w="1924994" h="1924994">
                <a:moveTo>
                  <a:pt x="0" y="0"/>
                </a:moveTo>
                <a:lnTo>
                  <a:pt x="1924993" y="0"/>
                </a:lnTo>
                <a:lnTo>
                  <a:pt x="1924993" y="1924994"/>
                </a:lnTo>
                <a:lnTo>
                  <a:pt x="0" y="1924994"/>
                </a:lnTo>
                <a:lnTo>
                  <a:pt x="0" y="0"/>
                </a:lnTo>
                <a:close/>
              </a:path>
            </a:pathLst>
          </a:custGeom>
          <a:blipFill>
            <a:blip r:embed="rId11"/>
            <a:stretch>
              <a:fillRect/>
            </a:stretch>
          </a:blipFill>
        </p:spPr>
        <p:txBody>
          <a:bodyPr/>
          <a:lstStyle/>
          <a:p>
            <a:endParaRPr lang="en-ZA"/>
          </a:p>
        </p:txBody>
      </p:sp>
      <p:sp>
        <p:nvSpPr>
          <p:cNvPr id="17" name="Freeform 4">
            <a:extLst>
              <a:ext uri="{FF2B5EF4-FFF2-40B4-BE49-F238E27FC236}">
                <a16:creationId xmlns:a16="http://schemas.microsoft.com/office/drawing/2014/main" id="{9EC6FE9F-C1BB-0690-E7CD-B5BDD2B58C95}"/>
              </a:ext>
            </a:extLst>
          </p:cNvPr>
          <p:cNvSpPr/>
          <p:nvPr/>
        </p:nvSpPr>
        <p:spPr>
          <a:xfrm>
            <a:off x="5298224" y="7314319"/>
            <a:ext cx="1228589" cy="1071573"/>
          </a:xfrm>
          <a:custGeom>
            <a:avLst/>
            <a:gdLst/>
            <a:ahLst/>
            <a:cxnLst/>
            <a:rect l="l" t="t" r="r" b="b"/>
            <a:pathLst>
              <a:path w="2324255" h="1940873">
                <a:moveTo>
                  <a:pt x="0" y="0"/>
                </a:moveTo>
                <a:lnTo>
                  <a:pt x="2324255" y="0"/>
                </a:lnTo>
                <a:lnTo>
                  <a:pt x="2324255" y="1940872"/>
                </a:lnTo>
                <a:lnTo>
                  <a:pt x="0" y="1940872"/>
                </a:lnTo>
                <a:lnTo>
                  <a:pt x="0" y="0"/>
                </a:lnTo>
                <a:close/>
              </a:path>
            </a:pathLst>
          </a:custGeom>
          <a:blipFill>
            <a:blip r:embed="rId12"/>
            <a:stretch>
              <a:fillRect/>
            </a:stretch>
          </a:blipFill>
        </p:spPr>
        <p:txBody>
          <a:bodyPr/>
          <a:lstStyle/>
          <a:p>
            <a:endParaRPr lang="en-ZA"/>
          </a:p>
        </p:txBody>
      </p:sp>
      <p:sp>
        <p:nvSpPr>
          <p:cNvPr id="18" name="Freeform 5">
            <a:extLst>
              <a:ext uri="{FF2B5EF4-FFF2-40B4-BE49-F238E27FC236}">
                <a16:creationId xmlns:a16="http://schemas.microsoft.com/office/drawing/2014/main" id="{27E4B59A-3782-E064-3952-429DED93BF4D}"/>
              </a:ext>
            </a:extLst>
          </p:cNvPr>
          <p:cNvSpPr/>
          <p:nvPr/>
        </p:nvSpPr>
        <p:spPr>
          <a:xfrm>
            <a:off x="6797140" y="7268931"/>
            <a:ext cx="1966920" cy="1198190"/>
          </a:xfrm>
          <a:custGeom>
            <a:avLst/>
            <a:gdLst/>
            <a:ahLst/>
            <a:cxnLst/>
            <a:rect l="l" t="t" r="r" b="b"/>
            <a:pathLst>
              <a:path w="5606789" h="1555338">
                <a:moveTo>
                  <a:pt x="0" y="0"/>
                </a:moveTo>
                <a:lnTo>
                  <a:pt x="5606789" y="0"/>
                </a:lnTo>
                <a:lnTo>
                  <a:pt x="5606789" y="1555337"/>
                </a:lnTo>
                <a:lnTo>
                  <a:pt x="0" y="1555337"/>
                </a:lnTo>
                <a:lnTo>
                  <a:pt x="0" y="0"/>
                </a:lnTo>
                <a:close/>
              </a:path>
            </a:pathLst>
          </a:custGeom>
          <a:blipFill>
            <a:blip r:embed="rId13"/>
            <a:stretch>
              <a:fillRect t="-48627" b="-53932"/>
            </a:stretch>
          </a:blipFill>
        </p:spPr>
        <p:txBody>
          <a:bodyPr/>
          <a:lstStyle/>
          <a:p>
            <a:endParaRPr lang="en-ZA"/>
          </a:p>
        </p:txBody>
      </p:sp>
      <p:sp>
        <p:nvSpPr>
          <p:cNvPr id="19" name="Freeform 7">
            <a:extLst>
              <a:ext uri="{FF2B5EF4-FFF2-40B4-BE49-F238E27FC236}">
                <a16:creationId xmlns:a16="http://schemas.microsoft.com/office/drawing/2014/main" id="{4B2992D6-A0BC-587B-A474-D072FF2DEF60}"/>
              </a:ext>
            </a:extLst>
          </p:cNvPr>
          <p:cNvSpPr/>
          <p:nvPr/>
        </p:nvSpPr>
        <p:spPr>
          <a:xfrm>
            <a:off x="9001763" y="7268931"/>
            <a:ext cx="1591809" cy="1225662"/>
          </a:xfrm>
          <a:custGeom>
            <a:avLst/>
            <a:gdLst/>
            <a:ahLst/>
            <a:cxnLst/>
            <a:rect l="l" t="t" r="r" b="b"/>
            <a:pathLst>
              <a:path w="2810685" h="1706030">
                <a:moveTo>
                  <a:pt x="0" y="0"/>
                </a:moveTo>
                <a:lnTo>
                  <a:pt x="2810685" y="0"/>
                </a:lnTo>
                <a:lnTo>
                  <a:pt x="2810685" y="1706030"/>
                </a:lnTo>
                <a:lnTo>
                  <a:pt x="0" y="1706030"/>
                </a:lnTo>
                <a:lnTo>
                  <a:pt x="0" y="0"/>
                </a:lnTo>
                <a:close/>
              </a:path>
            </a:pathLst>
          </a:custGeom>
          <a:blipFill>
            <a:blip r:embed="rId14"/>
            <a:stretch>
              <a:fillRect/>
            </a:stretch>
          </a:blipFill>
        </p:spPr>
        <p:txBody>
          <a:bodyPr/>
          <a:lstStyle/>
          <a:p>
            <a:endParaRPr lang="en-ZA"/>
          </a:p>
        </p:txBody>
      </p:sp>
      <p:sp>
        <p:nvSpPr>
          <p:cNvPr id="20" name="Freeform 8">
            <a:extLst>
              <a:ext uri="{FF2B5EF4-FFF2-40B4-BE49-F238E27FC236}">
                <a16:creationId xmlns:a16="http://schemas.microsoft.com/office/drawing/2014/main" id="{04921580-548B-3279-09FA-46DD5AC67148}"/>
              </a:ext>
            </a:extLst>
          </p:cNvPr>
          <p:cNvSpPr/>
          <p:nvPr/>
        </p:nvSpPr>
        <p:spPr>
          <a:xfrm>
            <a:off x="10595449" y="7314320"/>
            <a:ext cx="1307476" cy="1071572"/>
          </a:xfrm>
          <a:custGeom>
            <a:avLst/>
            <a:gdLst/>
            <a:ahLst/>
            <a:cxnLst/>
            <a:rect l="l" t="t" r="r" b="b"/>
            <a:pathLst>
              <a:path w="1375487" h="2022775">
                <a:moveTo>
                  <a:pt x="0" y="0"/>
                </a:moveTo>
                <a:lnTo>
                  <a:pt x="1375487" y="0"/>
                </a:lnTo>
                <a:lnTo>
                  <a:pt x="1375487" y="2022775"/>
                </a:lnTo>
                <a:lnTo>
                  <a:pt x="0" y="2022775"/>
                </a:lnTo>
                <a:lnTo>
                  <a:pt x="0" y="0"/>
                </a:lnTo>
                <a:close/>
              </a:path>
            </a:pathLst>
          </a:custGeom>
          <a:blipFill>
            <a:blip r:embed="rId15"/>
            <a:stretch>
              <a:fillRect/>
            </a:stretch>
          </a:blipFill>
        </p:spPr>
        <p:txBody>
          <a:bodyPr/>
          <a:lstStyle/>
          <a:p>
            <a:endParaRPr lang="en-ZA" dirty="0"/>
          </a:p>
        </p:txBody>
      </p:sp>
      <p:sp>
        <p:nvSpPr>
          <p:cNvPr id="21" name="Freeform 9">
            <a:extLst>
              <a:ext uri="{FF2B5EF4-FFF2-40B4-BE49-F238E27FC236}">
                <a16:creationId xmlns:a16="http://schemas.microsoft.com/office/drawing/2014/main" id="{6677372E-F5F2-5E87-9676-3DC2580D5B6B}"/>
              </a:ext>
            </a:extLst>
          </p:cNvPr>
          <p:cNvSpPr/>
          <p:nvPr/>
        </p:nvSpPr>
        <p:spPr>
          <a:xfrm>
            <a:off x="4001520" y="8612318"/>
            <a:ext cx="1695509" cy="743029"/>
          </a:xfrm>
          <a:custGeom>
            <a:avLst/>
            <a:gdLst/>
            <a:ahLst/>
            <a:cxnLst/>
            <a:rect l="l" t="t" r="r" b="b"/>
            <a:pathLst>
              <a:path w="3500394" h="1414066">
                <a:moveTo>
                  <a:pt x="0" y="0"/>
                </a:moveTo>
                <a:lnTo>
                  <a:pt x="3500394" y="0"/>
                </a:lnTo>
                <a:lnTo>
                  <a:pt x="3500394" y="1414067"/>
                </a:lnTo>
                <a:lnTo>
                  <a:pt x="0" y="1414067"/>
                </a:lnTo>
                <a:lnTo>
                  <a:pt x="0" y="0"/>
                </a:lnTo>
                <a:close/>
              </a:path>
            </a:pathLst>
          </a:custGeom>
          <a:blipFill>
            <a:blip r:embed="rId16"/>
            <a:stretch>
              <a:fillRect/>
            </a:stretch>
          </a:blipFill>
        </p:spPr>
        <p:txBody>
          <a:bodyPr/>
          <a:lstStyle/>
          <a:p>
            <a:endParaRPr lang="en-ZA"/>
          </a:p>
        </p:txBody>
      </p:sp>
      <p:sp>
        <p:nvSpPr>
          <p:cNvPr id="22" name="Freeform 10">
            <a:extLst>
              <a:ext uri="{FF2B5EF4-FFF2-40B4-BE49-F238E27FC236}">
                <a16:creationId xmlns:a16="http://schemas.microsoft.com/office/drawing/2014/main" id="{6109D6CF-A267-FCFA-9776-2CB6B2A9C142}"/>
              </a:ext>
            </a:extLst>
          </p:cNvPr>
          <p:cNvSpPr/>
          <p:nvPr/>
        </p:nvSpPr>
        <p:spPr>
          <a:xfrm>
            <a:off x="6002722" y="8539983"/>
            <a:ext cx="3414590" cy="934397"/>
          </a:xfrm>
          <a:custGeom>
            <a:avLst/>
            <a:gdLst/>
            <a:ahLst/>
            <a:cxnLst/>
            <a:rect l="l" t="t" r="r" b="b"/>
            <a:pathLst>
              <a:path w="4161232" h="1630004">
                <a:moveTo>
                  <a:pt x="0" y="0"/>
                </a:moveTo>
                <a:lnTo>
                  <a:pt x="4161232" y="0"/>
                </a:lnTo>
                <a:lnTo>
                  <a:pt x="4161232" y="1630004"/>
                </a:lnTo>
                <a:lnTo>
                  <a:pt x="0" y="1630004"/>
                </a:lnTo>
                <a:lnTo>
                  <a:pt x="0" y="0"/>
                </a:lnTo>
                <a:close/>
              </a:path>
            </a:pathLst>
          </a:custGeom>
          <a:blipFill>
            <a:blip r:embed="rId17"/>
            <a:stretch>
              <a:fillRect/>
            </a:stretch>
          </a:blipFill>
        </p:spPr>
        <p:txBody>
          <a:bodyPr/>
          <a:lstStyle/>
          <a:p>
            <a:endParaRPr lang="en-ZA"/>
          </a:p>
        </p:txBody>
      </p:sp>
      <p:pic>
        <p:nvPicPr>
          <p:cNvPr id="23" name="Picture 22">
            <a:extLst>
              <a:ext uri="{FF2B5EF4-FFF2-40B4-BE49-F238E27FC236}">
                <a16:creationId xmlns:a16="http://schemas.microsoft.com/office/drawing/2014/main" id="{75634B28-ADA4-26A6-4869-408BEFDEA312}"/>
              </a:ext>
            </a:extLst>
          </p:cNvPr>
          <p:cNvPicPr>
            <a:picLocks noChangeAspect="1"/>
          </p:cNvPicPr>
          <p:nvPr/>
        </p:nvPicPr>
        <p:blipFill>
          <a:blip r:embed="rId18"/>
          <a:stretch>
            <a:fillRect/>
          </a:stretch>
        </p:blipFill>
        <p:spPr>
          <a:xfrm>
            <a:off x="9476790" y="8567993"/>
            <a:ext cx="2975781" cy="831677"/>
          </a:xfrm>
          <a:prstGeom prst="rect">
            <a:avLst/>
          </a:prstGeom>
        </p:spPr>
      </p:pic>
      <p:pic>
        <p:nvPicPr>
          <p:cNvPr id="24" name="Picture 23">
            <a:extLst>
              <a:ext uri="{FF2B5EF4-FFF2-40B4-BE49-F238E27FC236}">
                <a16:creationId xmlns:a16="http://schemas.microsoft.com/office/drawing/2014/main" id="{355D4E7B-ED26-03C1-80EC-30DE5FD51333}"/>
              </a:ext>
            </a:extLst>
          </p:cNvPr>
          <p:cNvPicPr>
            <a:picLocks noChangeAspect="1"/>
          </p:cNvPicPr>
          <p:nvPr/>
        </p:nvPicPr>
        <p:blipFill>
          <a:blip r:embed="rId19"/>
          <a:stretch>
            <a:fillRect/>
          </a:stretch>
        </p:blipFill>
        <p:spPr>
          <a:xfrm>
            <a:off x="12690129" y="8460192"/>
            <a:ext cx="1842853" cy="1047280"/>
          </a:xfrm>
          <a:prstGeom prst="rect">
            <a:avLst/>
          </a:prstGeom>
        </p:spPr>
      </p:pic>
      <p:pic>
        <p:nvPicPr>
          <p:cNvPr id="11" name="Picture 10">
            <a:extLst>
              <a:ext uri="{FF2B5EF4-FFF2-40B4-BE49-F238E27FC236}">
                <a16:creationId xmlns:a16="http://schemas.microsoft.com/office/drawing/2014/main" id="{F2949218-D655-DDA3-47FF-0D4F6185BAD4}"/>
              </a:ext>
            </a:extLst>
          </p:cNvPr>
          <p:cNvPicPr>
            <a:picLocks noChangeAspect="1"/>
          </p:cNvPicPr>
          <p:nvPr/>
        </p:nvPicPr>
        <p:blipFill>
          <a:blip r:embed="rId20"/>
          <a:stretch>
            <a:fillRect/>
          </a:stretch>
        </p:blipFill>
        <p:spPr>
          <a:xfrm>
            <a:off x="17338331" y="20851"/>
            <a:ext cx="949669" cy="903344"/>
          </a:xfrm>
          <a:prstGeom prst="rect">
            <a:avLst/>
          </a:prstGeom>
        </p:spPr>
      </p:pic>
    </p:spTree>
    <p:extLst>
      <p:ext uri="{BB962C8B-B14F-4D97-AF65-F5344CB8AC3E}">
        <p14:creationId xmlns:p14="http://schemas.microsoft.com/office/powerpoint/2010/main" val="3599140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3" name="Title 5">
            <a:extLst>
              <a:ext uri="{FF2B5EF4-FFF2-40B4-BE49-F238E27FC236}">
                <a16:creationId xmlns:a16="http://schemas.microsoft.com/office/drawing/2014/main" id="{576B7F17-E08C-23BF-A8E4-9AA6BBB90790}"/>
              </a:ext>
            </a:extLst>
          </p:cNvPr>
          <p:cNvSpPr txBox="1">
            <a:spLocks/>
          </p:cNvSpPr>
          <p:nvPr/>
        </p:nvSpPr>
        <p:spPr bwMode="auto">
          <a:xfrm>
            <a:off x="5105400" y="895375"/>
            <a:ext cx="8077200" cy="95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algn="ctr" rtl="0" eaLnBrk="1" fontAlgn="base" hangingPunct="1">
              <a:spcBef>
                <a:spcPct val="0"/>
              </a:spcBef>
              <a:spcAft>
                <a:spcPct val="0"/>
              </a:spcAft>
              <a:defRPr sz="4000" kern="1200">
                <a:solidFill>
                  <a:srgbClr val="404041"/>
                </a:solidFill>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4400">
                <a:solidFill>
                  <a:srgbClr val="404041"/>
                </a:solidFill>
                <a:latin typeface="Franklin Gothic Demi" pitchFamily="34" charset="0"/>
              </a:defRPr>
            </a:lvl2pPr>
            <a:lvl3pPr algn="ctr" rtl="0" eaLnBrk="1" fontAlgn="base" hangingPunct="1">
              <a:spcBef>
                <a:spcPct val="0"/>
              </a:spcBef>
              <a:spcAft>
                <a:spcPct val="0"/>
              </a:spcAft>
              <a:defRPr sz="4400">
                <a:solidFill>
                  <a:srgbClr val="404041"/>
                </a:solidFill>
                <a:latin typeface="Franklin Gothic Demi" pitchFamily="34" charset="0"/>
              </a:defRPr>
            </a:lvl3pPr>
            <a:lvl4pPr algn="ctr" rtl="0" eaLnBrk="1" fontAlgn="base" hangingPunct="1">
              <a:spcBef>
                <a:spcPct val="0"/>
              </a:spcBef>
              <a:spcAft>
                <a:spcPct val="0"/>
              </a:spcAft>
              <a:defRPr sz="4400">
                <a:solidFill>
                  <a:srgbClr val="404041"/>
                </a:solidFill>
                <a:latin typeface="Franklin Gothic Demi" pitchFamily="34" charset="0"/>
              </a:defRPr>
            </a:lvl4pPr>
            <a:lvl5pPr algn="ctr" rtl="0" eaLnBrk="1" fontAlgn="base" hangingPunct="1">
              <a:spcBef>
                <a:spcPct val="0"/>
              </a:spcBef>
              <a:spcAft>
                <a:spcPct val="0"/>
              </a:spcAft>
              <a:defRPr sz="4400">
                <a:solidFill>
                  <a:srgbClr val="404041"/>
                </a:solidFill>
                <a:latin typeface="Franklin Gothic Demi" pitchFamily="34" charset="0"/>
              </a:defRPr>
            </a:lvl5pPr>
            <a:lvl6pPr marL="457200" algn="ctr" rtl="0" eaLnBrk="1" fontAlgn="base" hangingPunct="1">
              <a:spcBef>
                <a:spcPct val="0"/>
              </a:spcBef>
              <a:spcAft>
                <a:spcPct val="0"/>
              </a:spcAft>
              <a:defRPr sz="4400">
                <a:solidFill>
                  <a:srgbClr val="404041"/>
                </a:solidFill>
                <a:latin typeface="Franklin Gothic Demi" pitchFamily="34" charset="0"/>
              </a:defRPr>
            </a:lvl6pPr>
            <a:lvl7pPr marL="914400" algn="ctr" rtl="0" eaLnBrk="1" fontAlgn="base" hangingPunct="1">
              <a:spcBef>
                <a:spcPct val="0"/>
              </a:spcBef>
              <a:spcAft>
                <a:spcPct val="0"/>
              </a:spcAft>
              <a:defRPr sz="4400">
                <a:solidFill>
                  <a:srgbClr val="404041"/>
                </a:solidFill>
                <a:latin typeface="Franklin Gothic Demi" pitchFamily="34" charset="0"/>
              </a:defRPr>
            </a:lvl7pPr>
            <a:lvl8pPr marL="1371600" algn="ctr" rtl="0" eaLnBrk="1" fontAlgn="base" hangingPunct="1">
              <a:spcBef>
                <a:spcPct val="0"/>
              </a:spcBef>
              <a:spcAft>
                <a:spcPct val="0"/>
              </a:spcAft>
              <a:defRPr sz="4400">
                <a:solidFill>
                  <a:srgbClr val="404041"/>
                </a:solidFill>
                <a:latin typeface="Franklin Gothic Demi" pitchFamily="34" charset="0"/>
              </a:defRPr>
            </a:lvl8pPr>
            <a:lvl9pPr marL="1828800" algn="ctr" rtl="0" eaLnBrk="1" fontAlgn="base" hangingPunct="1">
              <a:spcBef>
                <a:spcPct val="0"/>
              </a:spcBef>
              <a:spcAft>
                <a:spcPct val="0"/>
              </a:spcAft>
              <a:defRPr sz="4400">
                <a:solidFill>
                  <a:srgbClr val="404041"/>
                </a:solidFill>
                <a:latin typeface="Franklin Gothic Demi" pitchFamily="34" charset="0"/>
              </a:defRPr>
            </a:lvl9pPr>
          </a:lstStyle>
          <a:p>
            <a:r>
              <a:rPr lang="en-US" sz="4400" b="1" dirty="0">
                <a:solidFill>
                  <a:schemeClr val="tx1"/>
                </a:solidFill>
                <a:latin typeface="+mj-lt"/>
              </a:rPr>
              <a:t>Background </a:t>
            </a:r>
          </a:p>
        </p:txBody>
      </p:sp>
      <p:sp>
        <p:nvSpPr>
          <p:cNvPr id="14" name="Text Placeholder 7">
            <a:extLst>
              <a:ext uri="{FF2B5EF4-FFF2-40B4-BE49-F238E27FC236}">
                <a16:creationId xmlns:a16="http://schemas.microsoft.com/office/drawing/2014/main" id="{58F611B0-7837-4A5A-43BF-146DC9C46446}"/>
              </a:ext>
            </a:extLst>
          </p:cNvPr>
          <p:cNvSpPr txBox="1">
            <a:spLocks/>
          </p:cNvSpPr>
          <p:nvPr/>
        </p:nvSpPr>
        <p:spPr bwMode="auto">
          <a:xfrm>
            <a:off x="156340" y="2202314"/>
            <a:ext cx="15236060" cy="3398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Clr>
                <a:schemeClr val="accent1"/>
              </a:buClr>
              <a:buFont typeface="Arial"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Font typeface="Arial"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Clr>
                <a:schemeClr val="accent6"/>
              </a:buClr>
              <a:buFont typeface="Arial"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Clr>
                <a:schemeClr val="accent6"/>
              </a:buClr>
              <a:buFont typeface="Century Gothic"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2438">
              <a:spcBef>
                <a:spcPts val="0"/>
              </a:spcBef>
              <a:spcAft>
                <a:spcPts val="0"/>
              </a:spcAft>
            </a:pPr>
            <a:r>
              <a:rPr lang="en-US" sz="3200" dirty="0">
                <a:latin typeface="+mn-lt"/>
              </a:rPr>
              <a:t>This is the first reported trial with a POR TB design</a:t>
            </a:r>
          </a:p>
          <a:p>
            <a:pPr marL="452438">
              <a:spcBef>
                <a:spcPts val="0"/>
              </a:spcBef>
              <a:spcAft>
                <a:spcPts val="0"/>
              </a:spcAft>
            </a:pPr>
            <a:r>
              <a:rPr lang="en-US" sz="3200" dirty="0">
                <a:latin typeface="+mn-lt"/>
              </a:rPr>
              <a:t>Despite DS-TB TB cure, recurrent TB risk remains high </a:t>
            </a:r>
          </a:p>
          <a:p>
            <a:pPr marL="452438">
              <a:spcBef>
                <a:spcPts val="0"/>
              </a:spcBef>
              <a:spcAft>
                <a:spcPts val="0"/>
              </a:spcAft>
            </a:pPr>
            <a:r>
              <a:rPr lang="en-US" sz="3200" dirty="0">
                <a:latin typeface="+mn-lt"/>
              </a:rPr>
              <a:t>H56:IC31</a:t>
            </a:r>
            <a:r>
              <a:rPr lang="en-US" sz="3200" baseline="30000" dirty="0">
                <a:latin typeface="+mn-lt"/>
              </a:rPr>
              <a:t>®</a:t>
            </a:r>
            <a:r>
              <a:rPr lang="en-US" sz="3200" dirty="0">
                <a:latin typeface="+mn-lt"/>
              </a:rPr>
              <a:t> previously shown to be safe &amp; immunogenic, including in people with previous TB disease</a:t>
            </a:r>
          </a:p>
          <a:p>
            <a:pPr marL="452438">
              <a:spcBef>
                <a:spcPts val="0"/>
              </a:spcBef>
              <a:spcAft>
                <a:spcPts val="600"/>
              </a:spcAft>
            </a:pPr>
            <a:r>
              <a:rPr lang="en-US" sz="3200" dirty="0">
                <a:latin typeface="+mn-lt"/>
              </a:rPr>
              <a:t>Efficacy of H56:IC31</a:t>
            </a:r>
            <a:r>
              <a:rPr lang="en-US" sz="3200" baseline="30000" dirty="0">
                <a:latin typeface="+mn-lt"/>
              </a:rPr>
              <a:t>® </a:t>
            </a:r>
            <a:r>
              <a:rPr lang="en-US" sz="3200" dirty="0">
                <a:latin typeface="+mn-lt"/>
              </a:rPr>
              <a:t>in reducing the rate of recurrent TB disease is unknown</a:t>
            </a:r>
          </a:p>
          <a:p>
            <a:pPr marL="452438">
              <a:spcBef>
                <a:spcPts val="0"/>
              </a:spcBef>
              <a:spcAft>
                <a:spcPts val="600"/>
              </a:spcAft>
            </a:pPr>
            <a:r>
              <a:rPr lang="en-US" sz="3200" dirty="0">
                <a:latin typeface="+mn-lt"/>
              </a:rPr>
              <a:t>H56:IC31</a:t>
            </a:r>
            <a:r>
              <a:rPr lang="en-US" sz="3200" baseline="30000" dirty="0">
                <a:latin typeface="+mn-lt"/>
              </a:rPr>
              <a:t>® </a:t>
            </a:r>
            <a:r>
              <a:rPr lang="en-US" sz="3200" dirty="0">
                <a:latin typeface="+mn-lt"/>
              </a:rPr>
              <a:t>is a multistage fusion protein subunit vaccine consisting three </a:t>
            </a:r>
            <a:r>
              <a:rPr lang="en-US" sz="3200" dirty="0" err="1">
                <a:latin typeface="+mn-lt"/>
              </a:rPr>
              <a:t>Mtb</a:t>
            </a:r>
            <a:r>
              <a:rPr lang="en-US" sz="3200" dirty="0">
                <a:latin typeface="+mn-lt"/>
              </a:rPr>
              <a:t> antigens designed to introduce and boost ESAT-6 specific and BCG immunity and consists of a T helper type 1 cell (T</a:t>
            </a:r>
            <a:r>
              <a:rPr lang="en-US" sz="3200" baseline="-25000" dirty="0">
                <a:latin typeface="+mn-lt"/>
              </a:rPr>
              <a:t>H</a:t>
            </a:r>
            <a:r>
              <a:rPr lang="en-US" sz="3200" dirty="0">
                <a:latin typeface="+mn-lt"/>
              </a:rPr>
              <a:t>1) stimulating adjuvant IC31</a:t>
            </a:r>
            <a:r>
              <a:rPr lang="en-US" sz="3200" baseline="30000" dirty="0">
                <a:latin typeface="+mn-lt"/>
              </a:rPr>
              <a:t> ® </a:t>
            </a:r>
            <a:r>
              <a:rPr lang="en-US" sz="3200" dirty="0">
                <a:latin typeface="+mn-lt"/>
              </a:rPr>
              <a:t>(Valneva)</a:t>
            </a:r>
          </a:p>
          <a:p>
            <a:pPr marL="109538" indent="0">
              <a:spcBef>
                <a:spcPts val="0"/>
              </a:spcBef>
              <a:spcAft>
                <a:spcPts val="600"/>
              </a:spcAft>
              <a:buNone/>
            </a:pPr>
            <a:endParaRPr lang="en-ZA" sz="2000" b="0" i="0" u="none" strike="noStrike" baseline="0" dirty="0"/>
          </a:p>
        </p:txBody>
      </p:sp>
      <p:pic>
        <p:nvPicPr>
          <p:cNvPr id="11" name="Picture 10">
            <a:extLst>
              <a:ext uri="{FF2B5EF4-FFF2-40B4-BE49-F238E27FC236}">
                <a16:creationId xmlns:a16="http://schemas.microsoft.com/office/drawing/2014/main" id="{A321E43E-6053-CF99-D759-6F29F2CACABB}"/>
              </a:ext>
            </a:extLst>
          </p:cNvPr>
          <p:cNvPicPr>
            <a:picLocks noChangeAspect="1"/>
          </p:cNvPicPr>
          <p:nvPr/>
        </p:nvPicPr>
        <p:blipFill>
          <a:blip r:embed="rId9"/>
          <a:stretch>
            <a:fillRect/>
          </a:stretch>
        </p:blipFill>
        <p:spPr>
          <a:xfrm>
            <a:off x="4063010" y="6417713"/>
            <a:ext cx="7130192" cy="2635345"/>
          </a:xfrm>
          <a:prstGeom prst="rect">
            <a:avLst/>
          </a:prstGeom>
        </p:spPr>
      </p:pic>
      <p:pic>
        <p:nvPicPr>
          <p:cNvPr id="12" name="Picture 11">
            <a:extLst>
              <a:ext uri="{FF2B5EF4-FFF2-40B4-BE49-F238E27FC236}">
                <a16:creationId xmlns:a16="http://schemas.microsoft.com/office/drawing/2014/main" id="{956F2534-232F-5205-1A18-6B98B9E83336}"/>
              </a:ext>
            </a:extLst>
          </p:cNvPr>
          <p:cNvPicPr>
            <a:picLocks noChangeAspect="1"/>
          </p:cNvPicPr>
          <p:nvPr/>
        </p:nvPicPr>
        <p:blipFill>
          <a:blip r:embed="rId10"/>
          <a:stretch>
            <a:fillRect/>
          </a:stretch>
        </p:blipFill>
        <p:spPr>
          <a:xfrm>
            <a:off x="17338331" y="20851"/>
            <a:ext cx="949669" cy="90334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3" name="Title 5">
            <a:extLst>
              <a:ext uri="{FF2B5EF4-FFF2-40B4-BE49-F238E27FC236}">
                <a16:creationId xmlns:a16="http://schemas.microsoft.com/office/drawing/2014/main" id="{576B7F17-E08C-23BF-A8E4-9AA6BBB90790}"/>
              </a:ext>
            </a:extLst>
          </p:cNvPr>
          <p:cNvSpPr txBox="1">
            <a:spLocks/>
          </p:cNvSpPr>
          <p:nvPr/>
        </p:nvSpPr>
        <p:spPr bwMode="auto">
          <a:xfrm>
            <a:off x="5105400" y="995685"/>
            <a:ext cx="8077200" cy="95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algn="ctr" rtl="0" eaLnBrk="1" fontAlgn="base" hangingPunct="1">
              <a:spcBef>
                <a:spcPct val="0"/>
              </a:spcBef>
              <a:spcAft>
                <a:spcPct val="0"/>
              </a:spcAft>
              <a:defRPr sz="4000" kern="1200">
                <a:solidFill>
                  <a:srgbClr val="404041"/>
                </a:solidFill>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4400">
                <a:solidFill>
                  <a:srgbClr val="404041"/>
                </a:solidFill>
                <a:latin typeface="Franklin Gothic Demi" pitchFamily="34" charset="0"/>
              </a:defRPr>
            </a:lvl2pPr>
            <a:lvl3pPr algn="ctr" rtl="0" eaLnBrk="1" fontAlgn="base" hangingPunct="1">
              <a:spcBef>
                <a:spcPct val="0"/>
              </a:spcBef>
              <a:spcAft>
                <a:spcPct val="0"/>
              </a:spcAft>
              <a:defRPr sz="4400">
                <a:solidFill>
                  <a:srgbClr val="404041"/>
                </a:solidFill>
                <a:latin typeface="Franklin Gothic Demi" pitchFamily="34" charset="0"/>
              </a:defRPr>
            </a:lvl3pPr>
            <a:lvl4pPr algn="ctr" rtl="0" eaLnBrk="1" fontAlgn="base" hangingPunct="1">
              <a:spcBef>
                <a:spcPct val="0"/>
              </a:spcBef>
              <a:spcAft>
                <a:spcPct val="0"/>
              </a:spcAft>
              <a:defRPr sz="4400">
                <a:solidFill>
                  <a:srgbClr val="404041"/>
                </a:solidFill>
                <a:latin typeface="Franklin Gothic Demi" pitchFamily="34" charset="0"/>
              </a:defRPr>
            </a:lvl4pPr>
            <a:lvl5pPr algn="ctr" rtl="0" eaLnBrk="1" fontAlgn="base" hangingPunct="1">
              <a:spcBef>
                <a:spcPct val="0"/>
              </a:spcBef>
              <a:spcAft>
                <a:spcPct val="0"/>
              </a:spcAft>
              <a:defRPr sz="4400">
                <a:solidFill>
                  <a:srgbClr val="404041"/>
                </a:solidFill>
                <a:latin typeface="Franklin Gothic Demi" pitchFamily="34" charset="0"/>
              </a:defRPr>
            </a:lvl5pPr>
            <a:lvl6pPr marL="457200" algn="ctr" rtl="0" eaLnBrk="1" fontAlgn="base" hangingPunct="1">
              <a:spcBef>
                <a:spcPct val="0"/>
              </a:spcBef>
              <a:spcAft>
                <a:spcPct val="0"/>
              </a:spcAft>
              <a:defRPr sz="4400">
                <a:solidFill>
                  <a:srgbClr val="404041"/>
                </a:solidFill>
                <a:latin typeface="Franklin Gothic Demi" pitchFamily="34" charset="0"/>
              </a:defRPr>
            </a:lvl6pPr>
            <a:lvl7pPr marL="914400" algn="ctr" rtl="0" eaLnBrk="1" fontAlgn="base" hangingPunct="1">
              <a:spcBef>
                <a:spcPct val="0"/>
              </a:spcBef>
              <a:spcAft>
                <a:spcPct val="0"/>
              </a:spcAft>
              <a:defRPr sz="4400">
                <a:solidFill>
                  <a:srgbClr val="404041"/>
                </a:solidFill>
                <a:latin typeface="Franklin Gothic Demi" pitchFamily="34" charset="0"/>
              </a:defRPr>
            </a:lvl7pPr>
            <a:lvl8pPr marL="1371600" algn="ctr" rtl="0" eaLnBrk="1" fontAlgn="base" hangingPunct="1">
              <a:spcBef>
                <a:spcPct val="0"/>
              </a:spcBef>
              <a:spcAft>
                <a:spcPct val="0"/>
              </a:spcAft>
              <a:defRPr sz="4400">
                <a:solidFill>
                  <a:srgbClr val="404041"/>
                </a:solidFill>
                <a:latin typeface="Franklin Gothic Demi" pitchFamily="34" charset="0"/>
              </a:defRPr>
            </a:lvl8pPr>
            <a:lvl9pPr marL="1828800" algn="ctr" rtl="0" eaLnBrk="1" fontAlgn="base" hangingPunct="1">
              <a:spcBef>
                <a:spcPct val="0"/>
              </a:spcBef>
              <a:spcAft>
                <a:spcPct val="0"/>
              </a:spcAft>
              <a:defRPr sz="4400">
                <a:solidFill>
                  <a:srgbClr val="404041"/>
                </a:solidFill>
                <a:latin typeface="Franklin Gothic Demi" pitchFamily="34" charset="0"/>
              </a:defRPr>
            </a:lvl9pPr>
          </a:lstStyle>
          <a:p>
            <a:r>
              <a:rPr lang="en-US" sz="4400" b="1" dirty="0">
                <a:solidFill>
                  <a:schemeClr val="tx1"/>
                </a:solidFill>
                <a:latin typeface="+mj-lt"/>
              </a:rPr>
              <a:t>Methods</a:t>
            </a:r>
            <a:r>
              <a:rPr lang="en-US" sz="4400" dirty="0"/>
              <a:t> </a:t>
            </a:r>
          </a:p>
        </p:txBody>
      </p:sp>
      <p:sp>
        <p:nvSpPr>
          <p:cNvPr id="14" name="Text Placeholder 7">
            <a:extLst>
              <a:ext uri="{FF2B5EF4-FFF2-40B4-BE49-F238E27FC236}">
                <a16:creationId xmlns:a16="http://schemas.microsoft.com/office/drawing/2014/main" id="{58F611B0-7837-4A5A-43BF-146DC9C46446}"/>
              </a:ext>
            </a:extLst>
          </p:cNvPr>
          <p:cNvSpPr txBox="1">
            <a:spLocks/>
          </p:cNvSpPr>
          <p:nvPr/>
        </p:nvSpPr>
        <p:spPr bwMode="auto">
          <a:xfrm>
            <a:off x="228600" y="2210462"/>
            <a:ext cx="13454219" cy="431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Clr>
                <a:schemeClr val="accent1"/>
              </a:buClr>
              <a:buFont typeface="Arial"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Font typeface="Arial"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Clr>
                <a:schemeClr val="accent6"/>
              </a:buClr>
              <a:buFont typeface="Arial"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Clr>
                <a:schemeClr val="accent6"/>
              </a:buClr>
              <a:buFont typeface="Century Gothic"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spcBef>
                <a:spcPts val="0"/>
              </a:spcBef>
            </a:pPr>
            <a:r>
              <a:rPr lang="da-DK" sz="3200" b="1" dirty="0">
                <a:latin typeface="Calibri (body)"/>
              </a:rPr>
              <a:t>Trial population </a:t>
            </a:r>
            <a:endParaRPr lang="en-US" sz="3200" b="1" dirty="0">
              <a:latin typeface="Calibri (body)"/>
            </a:endParaRPr>
          </a:p>
          <a:p>
            <a:pPr lvl="1" indent="-342900">
              <a:spcBef>
                <a:spcPts val="0"/>
              </a:spcBef>
              <a:buFont typeface="Arial" panose="020B0604020202020204" pitchFamily="34" charset="0"/>
              <a:buChar char="•"/>
            </a:pPr>
            <a:r>
              <a:rPr lang="en-US" sz="3200" dirty="0">
                <a:latin typeface="Calibri (body)"/>
              </a:rPr>
              <a:t>Adults without HIV completing treatment for pulmonary DS-TB </a:t>
            </a:r>
          </a:p>
          <a:p>
            <a:pPr lvl="1" indent="-342900">
              <a:spcBef>
                <a:spcPts val="0"/>
              </a:spcBef>
              <a:buFont typeface="Arial" panose="020B0604020202020204" pitchFamily="34" charset="0"/>
              <a:buChar char="•"/>
            </a:pPr>
            <a:r>
              <a:rPr lang="en-US" sz="3200" dirty="0">
                <a:latin typeface="Calibri (body)"/>
              </a:rPr>
              <a:t>Sputum smear-negative in Month 5 of DS-TB treatment</a:t>
            </a:r>
          </a:p>
          <a:p>
            <a:pPr lvl="1" indent="-342900">
              <a:spcBef>
                <a:spcPts val="0"/>
              </a:spcBef>
              <a:buFont typeface="Arial" panose="020B0604020202020204" pitchFamily="34" charset="0"/>
              <a:buChar char="•"/>
            </a:pPr>
            <a:r>
              <a:rPr lang="en-US" sz="3200" dirty="0">
                <a:latin typeface="Calibri (body)"/>
              </a:rPr>
              <a:t>No extrapulmonary TB, or prior TB ≤ 5 years</a:t>
            </a:r>
          </a:p>
          <a:p>
            <a:pPr>
              <a:spcBef>
                <a:spcPts val="0"/>
              </a:spcBef>
            </a:pPr>
            <a:r>
              <a:rPr lang="en-US" sz="3200" b="1" dirty="0">
                <a:latin typeface="Calibri (body)"/>
              </a:rPr>
              <a:t>Trial design </a:t>
            </a:r>
          </a:p>
          <a:p>
            <a:pPr lvl="1" indent="-342900">
              <a:spcBef>
                <a:spcPts val="0"/>
              </a:spcBef>
              <a:buFont typeface="Arial" panose="020B0604020202020204" pitchFamily="34" charset="0"/>
              <a:buChar char="•"/>
            </a:pPr>
            <a:r>
              <a:rPr lang="en-ZA" sz="3200" dirty="0">
                <a:latin typeface="Calibri (body)"/>
              </a:rPr>
              <a:t>Blinded, placebo controlled random </a:t>
            </a:r>
            <a:r>
              <a:rPr lang="en-GB" sz="3200" dirty="0">
                <a:latin typeface="Calibri (body)"/>
              </a:rPr>
              <a:t>assignment (1:1) to receive two doses of either H56:IC31 or placebo (56 days apart)  </a:t>
            </a:r>
            <a:endParaRPr lang="en-ZA" sz="3200" dirty="0">
              <a:latin typeface="Calibri (body)"/>
            </a:endParaRPr>
          </a:p>
          <a:p>
            <a:pPr lvl="1" indent="-342900">
              <a:spcBef>
                <a:spcPts val="0"/>
              </a:spcBef>
              <a:buFont typeface="Arial" panose="020B0604020202020204" pitchFamily="34" charset="0"/>
              <a:buChar char="•"/>
            </a:pPr>
            <a:r>
              <a:rPr lang="en-US" sz="3200" dirty="0">
                <a:latin typeface="Calibri (body)"/>
              </a:rPr>
              <a:t>Follow up for for culture-confirmed recurrent pulmonary TB from day 70 until end of 12 months post-vaccination</a:t>
            </a:r>
            <a:endParaRPr lang="en-GB" sz="3200" dirty="0">
              <a:latin typeface="Calibri (body)"/>
            </a:endParaRPr>
          </a:p>
          <a:p>
            <a:pPr algn="l"/>
            <a:endParaRPr lang="en-US" sz="2600" b="1" dirty="0">
              <a:latin typeface="Calibri (body)"/>
            </a:endParaRPr>
          </a:p>
        </p:txBody>
      </p:sp>
      <p:pic>
        <p:nvPicPr>
          <p:cNvPr id="15" name="Picture 14">
            <a:extLst>
              <a:ext uri="{FF2B5EF4-FFF2-40B4-BE49-F238E27FC236}">
                <a16:creationId xmlns:a16="http://schemas.microsoft.com/office/drawing/2014/main" id="{88CD1A59-FF15-0FD4-DF11-8AC90D2F0EE6}"/>
              </a:ext>
            </a:extLst>
          </p:cNvPr>
          <p:cNvPicPr>
            <a:picLocks noChangeAspect="1"/>
          </p:cNvPicPr>
          <p:nvPr/>
        </p:nvPicPr>
        <p:blipFill>
          <a:blip r:embed="rId9"/>
          <a:stretch>
            <a:fillRect/>
          </a:stretch>
        </p:blipFill>
        <p:spPr>
          <a:xfrm>
            <a:off x="1247060" y="6809301"/>
            <a:ext cx="13250703" cy="2050176"/>
          </a:xfrm>
          <a:prstGeom prst="rect">
            <a:avLst/>
          </a:prstGeom>
        </p:spPr>
      </p:pic>
      <p:pic>
        <p:nvPicPr>
          <p:cNvPr id="11" name="Picture 10">
            <a:extLst>
              <a:ext uri="{FF2B5EF4-FFF2-40B4-BE49-F238E27FC236}">
                <a16:creationId xmlns:a16="http://schemas.microsoft.com/office/drawing/2014/main" id="{C6257AA6-C8B9-D5DA-AC7F-38DA0A32E1F5}"/>
              </a:ext>
            </a:extLst>
          </p:cNvPr>
          <p:cNvPicPr>
            <a:picLocks noChangeAspect="1"/>
          </p:cNvPicPr>
          <p:nvPr/>
        </p:nvPicPr>
        <p:blipFill>
          <a:blip r:embed="rId10"/>
          <a:stretch>
            <a:fillRect/>
          </a:stretch>
        </p:blipFill>
        <p:spPr>
          <a:xfrm>
            <a:off x="17338331" y="20851"/>
            <a:ext cx="949669" cy="903344"/>
          </a:xfrm>
          <a:prstGeom prst="rect">
            <a:avLst/>
          </a:prstGeom>
        </p:spPr>
      </p:pic>
    </p:spTree>
    <p:extLst>
      <p:ext uri="{BB962C8B-B14F-4D97-AF65-F5344CB8AC3E}">
        <p14:creationId xmlns:p14="http://schemas.microsoft.com/office/powerpoint/2010/main" val="2463004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3" name="Title 5">
            <a:extLst>
              <a:ext uri="{FF2B5EF4-FFF2-40B4-BE49-F238E27FC236}">
                <a16:creationId xmlns:a16="http://schemas.microsoft.com/office/drawing/2014/main" id="{576B7F17-E08C-23BF-A8E4-9AA6BBB90790}"/>
              </a:ext>
            </a:extLst>
          </p:cNvPr>
          <p:cNvSpPr txBox="1">
            <a:spLocks/>
          </p:cNvSpPr>
          <p:nvPr/>
        </p:nvSpPr>
        <p:spPr bwMode="auto">
          <a:xfrm>
            <a:off x="5105400" y="1298373"/>
            <a:ext cx="8077200" cy="95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algn="ctr" rtl="0" eaLnBrk="1" fontAlgn="base" hangingPunct="1">
              <a:spcBef>
                <a:spcPct val="0"/>
              </a:spcBef>
              <a:spcAft>
                <a:spcPct val="0"/>
              </a:spcAft>
              <a:defRPr sz="4000" kern="1200">
                <a:solidFill>
                  <a:srgbClr val="404041"/>
                </a:solidFill>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4400">
                <a:solidFill>
                  <a:srgbClr val="404041"/>
                </a:solidFill>
                <a:latin typeface="Franklin Gothic Demi" pitchFamily="34" charset="0"/>
              </a:defRPr>
            </a:lvl2pPr>
            <a:lvl3pPr algn="ctr" rtl="0" eaLnBrk="1" fontAlgn="base" hangingPunct="1">
              <a:spcBef>
                <a:spcPct val="0"/>
              </a:spcBef>
              <a:spcAft>
                <a:spcPct val="0"/>
              </a:spcAft>
              <a:defRPr sz="4400">
                <a:solidFill>
                  <a:srgbClr val="404041"/>
                </a:solidFill>
                <a:latin typeface="Franklin Gothic Demi" pitchFamily="34" charset="0"/>
              </a:defRPr>
            </a:lvl3pPr>
            <a:lvl4pPr algn="ctr" rtl="0" eaLnBrk="1" fontAlgn="base" hangingPunct="1">
              <a:spcBef>
                <a:spcPct val="0"/>
              </a:spcBef>
              <a:spcAft>
                <a:spcPct val="0"/>
              </a:spcAft>
              <a:defRPr sz="4400">
                <a:solidFill>
                  <a:srgbClr val="404041"/>
                </a:solidFill>
                <a:latin typeface="Franklin Gothic Demi" pitchFamily="34" charset="0"/>
              </a:defRPr>
            </a:lvl4pPr>
            <a:lvl5pPr algn="ctr" rtl="0" eaLnBrk="1" fontAlgn="base" hangingPunct="1">
              <a:spcBef>
                <a:spcPct val="0"/>
              </a:spcBef>
              <a:spcAft>
                <a:spcPct val="0"/>
              </a:spcAft>
              <a:defRPr sz="4400">
                <a:solidFill>
                  <a:srgbClr val="404041"/>
                </a:solidFill>
                <a:latin typeface="Franklin Gothic Demi" pitchFamily="34" charset="0"/>
              </a:defRPr>
            </a:lvl5pPr>
            <a:lvl6pPr marL="457200" algn="ctr" rtl="0" eaLnBrk="1" fontAlgn="base" hangingPunct="1">
              <a:spcBef>
                <a:spcPct val="0"/>
              </a:spcBef>
              <a:spcAft>
                <a:spcPct val="0"/>
              </a:spcAft>
              <a:defRPr sz="4400">
                <a:solidFill>
                  <a:srgbClr val="404041"/>
                </a:solidFill>
                <a:latin typeface="Franklin Gothic Demi" pitchFamily="34" charset="0"/>
              </a:defRPr>
            </a:lvl6pPr>
            <a:lvl7pPr marL="914400" algn="ctr" rtl="0" eaLnBrk="1" fontAlgn="base" hangingPunct="1">
              <a:spcBef>
                <a:spcPct val="0"/>
              </a:spcBef>
              <a:spcAft>
                <a:spcPct val="0"/>
              </a:spcAft>
              <a:defRPr sz="4400">
                <a:solidFill>
                  <a:srgbClr val="404041"/>
                </a:solidFill>
                <a:latin typeface="Franklin Gothic Demi" pitchFamily="34" charset="0"/>
              </a:defRPr>
            </a:lvl7pPr>
            <a:lvl8pPr marL="1371600" algn="ctr" rtl="0" eaLnBrk="1" fontAlgn="base" hangingPunct="1">
              <a:spcBef>
                <a:spcPct val="0"/>
              </a:spcBef>
              <a:spcAft>
                <a:spcPct val="0"/>
              </a:spcAft>
              <a:defRPr sz="4400">
                <a:solidFill>
                  <a:srgbClr val="404041"/>
                </a:solidFill>
                <a:latin typeface="Franklin Gothic Demi" pitchFamily="34" charset="0"/>
              </a:defRPr>
            </a:lvl8pPr>
            <a:lvl9pPr marL="1828800" algn="ctr" rtl="0" eaLnBrk="1" fontAlgn="base" hangingPunct="1">
              <a:spcBef>
                <a:spcPct val="0"/>
              </a:spcBef>
              <a:spcAft>
                <a:spcPct val="0"/>
              </a:spcAft>
              <a:defRPr sz="4400">
                <a:solidFill>
                  <a:srgbClr val="404041"/>
                </a:solidFill>
                <a:latin typeface="Franklin Gothic Demi" pitchFamily="34" charset="0"/>
              </a:defRPr>
            </a:lvl9pPr>
          </a:lstStyle>
          <a:p>
            <a:r>
              <a:rPr lang="en-US" sz="4400" b="1" dirty="0">
                <a:solidFill>
                  <a:schemeClr val="tx1"/>
                </a:solidFill>
                <a:latin typeface="+mj-lt"/>
              </a:rPr>
              <a:t>Methods - Continued </a:t>
            </a:r>
          </a:p>
        </p:txBody>
      </p:sp>
      <p:sp>
        <p:nvSpPr>
          <p:cNvPr id="14" name="Text Placeholder 7">
            <a:extLst>
              <a:ext uri="{FF2B5EF4-FFF2-40B4-BE49-F238E27FC236}">
                <a16:creationId xmlns:a16="http://schemas.microsoft.com/office/drawing/2014/main" id="{58F611B0-7837-4A5A-43BF-146DC9C46446}"/>
              </a:ext>
            </a:extLst>
          </p:cNvPr>
          <p:cNvSpPr txBox="1">
            <a:spLocks/>
          </p:cNvSpPr>
          <p:nvPr/>
        </p:nvSpPr>
        <p:spPr bwMode="auto">
          <a:xfrm>
            <a:off x="228600" y="2205132"/>
            <a:ext cx="13454219" cy="431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Clr>
                <a:schemeClr val="accent1"/>
              </a:buClr>
              <a:buFont typeface="Arial"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Font typeface="Arial"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Clr>
                <a:schemeClr val="accent6"/>
              </a:buClr>
              <a:buFont typeface="Arial"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Clr>
                <a:schemeClr val="accent6"/>
              </a:buClr>
              <a:buFont typeface="Century Gothic"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spcBef>
                <a:spcPts val="0"/>
              </a:spcBef>
            </a:pPr>
            <a:r>
              <a:rPr lang="en-GB" sz="3200" b="1" dirty="0">
                <a:latin typeface="Calibri (body)"/>
              </a:rPr>
              <a:t>Primary objective:</a:t>
            </a:r>
          </a:p>
          <a:p>
            <a:pPr lvl="1" indent="-342900">
              <a:spcBef>
                <a:spcPts val="0"/>
              </a:spcBef>
              <a:buFont typeface="Arial" panose="020B0604020202020204" pitchFamily="34" charset="0"/>
              <a:buChar char="•"/>
            </a:pPr>
            <a:r>
              <a:rPr lang="en-GB" sz="3200" dirty="0">
                <a:latin typeface="Calibri (body)"/>
              </a:rPr>
              <a:t>Efficacy of H56:IC31 compared to placebo in reducing the rate of recurrent TB disease (relapse or reinfection) (POR)</a:t>
            </a:r>
          </a:p>
          <a:p>
            <a:pPr algn="l">
              <a:spcBef>
                <a:spcPts val="0"/>
              </a:spcBef>
            </a:pPr>
            <a:endParaRPr lang="en-GB" sz="3200" b="1" dirty="0">
              <a:latin typeface="Calibri (body)"/>
            </a:endParaRPr>
          </a:p>
          <a:p>
            <a:pPr algn="l">
              <a:spcBef>
                <a:spcPts val="0"/>
              </a:spcBef>
            </a:pPr>
            <a:r>
              <a:rPr lang="en-GB" sz="3200" b="1" dirty="0">
                <a:latin typeface="Calibri (body)"/>
              </a:rPr>
              <a:t>Secondary objectives: </a:t>
            </a:r>
            <a:r>
              <a:rPr lang="en-GB" sz="3200" dirty="0">
                <a:latin typeface="Calibri (body)"/>
              </a:rPr>
              <a:t>To compare H56:IC31 to placebo </a:t>
            </a:r>
            <a:r>
              <a:rPr lang="en-GB" sz="3200" dirty="0" err="1">
                <a:latin typeface="Calibri (body)"/>
              </a:rPr>
              <a:t>wrt</a:t>
            </a:r>
            <a:r>
              <a:rPr lang="en-GB" sz="3200" dirty="0">
                <a:latin typeface="Calibri (body)"/>
              </a:rPr>
              <a:t>:</a:t>
            </a:r>
          </a:p>
          <a:p>
            <a:pPr lvl="1" indent="-342900">
              <a:spcBef>
                <a:spcPts val="0"/>
              </a:spcBef>
              <a:buFont typeface="Arial" panose="020B0604020202020204" pitchFamily="34" charset="0"/>
              <a:buChar char="•"/>
            </a:pPr>
            <a:r>
              <a:rPr lang="en-GB" sz="3200" dirty="0">
                <a:latin typeface="Calibri (body)"/>
              </a:rPr>
              <a:t>Safety(</a:t>
            </a:r>
            <a:r>
              <a:rPr lang="en-US" sz="3200" dirty="0">
                <a:latin typeface="Calibri (body)"/>
              </a:rPr>
              <a:t>solicited ISR, systemic AEs, SAE &amp; AESI </a:t>
            </a:r>
            <a:r>
              <a:rPr lang="en-GB" sz="3200" dirty="0">
                <a:latin typeface="Calibri (body)"/>
              </a:rPr>
              <a:t>and</a:t>
            </a:r>
          </a:p>
          <a:p>
            <a:pPr lvl="1" indent="-342900">
              <a:spcBef>
                <a:spcPts val="0"/>
              </a:spcBef>
              <a:buFont typeface="Arial" panose="020B0604020202020204" pitchFamily="34" charset="0"/>
              <a:buChar char="•"/>
            </a:pPr>
            <a:r>
              <a:rPr lang="en-GB" sz="3200" dirty="0">
                <a:latin typeface="Calibri (body)"/>
              </a:rPr>
              <a:t>Immunogenicity (humoral anti-H56 IgG &amp; Ag specific CMI)</a:t>
            </a:r>
          </a:p>
          <a:p>
            <a:pPr lvl="1" indent="-342900">
              <a:spcBef>
                <a:spcPts val="0"/>
              </a:spcBef>
              <a:buFont typeface="Arial" panose="020B0604020202020204" pitchFamily="34" charset="0"/>
              <a:buChar char="•"/>
            </a:pPr>
            <a:endParaRPr lang="en-GB" sz="3200" dirty="0">
              <a:latin typeface="Calibri (body)"/>
            </a:endParaRPr>
          </a:p>
          <a:p>
            <a:pPr>
              <a:spcBef>
                <a:spcPts val="0"/>
              </a:spcBef>
              <a:buFont typeface="Arial" panose="020B0604020202020204" pitchFamily="34" charset="0"/>
              <a:buChar char="•"/>
            </a:pPr>
            <a:r>
              <a:rPr lang="en-GB" sz="3800" dirty="0">
                <a:latin typeface="Calibri (body)"/>
              </a:rPr>
              <a:t>Facilities utilised for recruitment</a:t>
            </a:r>
          </a:p>
          <a:p>
            <a:pPr lvl="1" indent="-342900">
              <a:spcBef>
                <a:spcPts val="0"/>
              </a:spcBef>
              <a:buFont typeface="Arial" panose="020B0604020202020204" pitchFamily="34" charset="0"/>
              <a:buChar char="•"/>
            </a:pPr>
            <a:r>
              <a:rPr lang="en-GB" sz="3200" dirty="0" err="1">
                <a:latin typeface="Calibri (body)"/>
              </a:rPr>
              <a:t>Bophelong</a:t>
            </a:r>
            <a:r>
              <a:rPr lang="en-GB" sz="3200" dirty="0">
                <a:latin typeface="Calibri (body)"/>
              </a:rPr>
              <a:t> </a:t>
            </a:r>
          </a:p>
          <a:p>
            <a:pPr lvl="1" indent="-342900">
              <a:spcBef>
                <a:spcPts val="0"/>
              </a:spcBef>
              <a:buFont typeface="Arial" panose="020B0604020202020204" pitchFamily="34" charset="0"/>
              <a:buChar char="•"/>
            </a:pPr>
            <a:r>
              <a:rPr lang="en-GB" sz="3200" dirty="0">
                <a:latin typeface="Calibri (body)"/>
              </a:rPr>
              <a:t>Winnie Mandela </a:t>
            </a:r>
          </a:p>
          <a:p>
            <a:pPr lvl="1" indent="-342900">
              <a:spcBef>
                <a:spcPts val="0"/>
              </a:spcBef>
              <a:buFont typeface="Arial" panose="020B0604020202020204" pitchFamily="34" charset="0"/>
              <a:buChar char="•"/>
            </a:pPr>
            <a:r>
              <a:rPr lang="en-GB" sz="3200" dirty="0">
                <a:latin typeface="Calibri (body)"/>
              </a:rPr>
              <a:t>Erin </a:t>
            </a:r>
          </a:p>
          <a:p>
            <a:pPr lvl="1" indent="-342900">
              <a:spcBef>
                <a:spcPts val="0"/>
              </a:spcBef>
              <a:buFont typeface="Arial" panose="020B0604020202020204" pitchFamily="34" charset="0"/>
              <a:buChar char="•"/>
            </a:pPr>
            <a:r>
              <a:rPr lang="en-GB" sz="3200" dirty="0" err="1">
                <a:latin typeface="Calibri (body)"/>
              </a:rPr>
              <a:t>Esangweni</a:t>
            </a:r>
            <a:r>
              <a:rPr lang="en-GB" sz="3200" dirty="0">
                <a:latin typeface="Calibri (body)"/>
              </a:rPr>
              <a:t> </a:t>
            </a:r>
          </a:p>
          <a:p>
            <a:pPr lvl="1">
              <a:spcBef>
                <a:spcPts val="0"/>
              </a:spcBef>
              <a:buFont typeface="Arial" panose="020B0604020202020204" pitchFamily="34" charset="0"/>
              <a:buChar char="•"/>
            </a:pPr>
            <a:endParaRPr lang="en-GB" sz="3200" dirty="0">
              <a:latin typeface="Calibri (body)"/>
            </a:endParaRPr>
          </a:p>
          <a:p>
            <a:pPr marL="0" indent="0">
              <a:buNone/>
            </a:pPr>
            <a:endParaRPr lang="en-US" sz="2600" dirty="0"/>
          </a:p>
        </p:txBody>
      </p:sp>
      <p:sp>
        <p:nvSpPr>
          <p:cNvPr id="11" name="TextBox 10">
            <a:extLst>
              <a:ext uri="{FF2B5EF4-FFF2-40B4-BE49-F238E27FC236}">
                <a16:creationId xmlns:a16="http://schemas.microsoft.com/office/drawing/2014/main" id="{61B2E0A4-2385-3503-8CD3-9AFB36EE1C8F}"/>
              </a:ext>
            </a:extLst>
          </p:cNvPr>
          <p:cNvSpPr txBox="1"/>
          <p:nvPr/>
        </p:nvSpPr>
        <p:spPr>
          <a:xfrm>
            <a:off x="4507389" y="6744594"/>
            <a:ext cx="3798412" cy="2062103"/>
          </a:xfrm>
          <a:prstGeom prst="rect">
            <a:avLst/>
          </a:prstGeom>
          <a:noFill/>
        </p:spPr>
        <p:txBody>
          <a:bodyPr wrap="square" rtlCol="0">
            <a:spAutoFit/>
          </a:bodyPr>
          <a:lstStyle/>
          <a:p>
            <a:pPr marL="742950" marR="0" lvl="1" indent="-342900" fontAlgn="base">
              <a:lnSpc>
                <a:spcPct val="100000"/>
              </a:lnSpc>
              <a:spcAft>
                <a:spcPct val="0"/>
              </a:spcAft>
              <a:buClr>
                <a:schemeClr val="accent1"/>
              </a:buClr>
              <a:buSzTx/>
              <a:buFont typeface="Arial" panose="020B0604020202020204" pitchFamily="34" charset="0"/>
              <a:buChar char="•"/>
              <a:tabLst/>
              <a:defRPr/>
            </a:pPr>
            <a:r>
              <a:rPr lang="en-GB" sz="3200" dirty="0">
                <a:latin typeface="Calibri (body)"/>
                <a:cs typeface="Arial" panose="020B0604020202020204" pitchFamily="34" charset="0"/>
              </a:rPr>
              <a:t>Tembisa Main</a:t>
            </a:r>
          </a:p>
          <a:p>
            <a:pPr marL="742950" marR="0" lvl="1" indent="-342900" fontAlgn="base">
              <a:lnSpc>
                <a:spcPct val="100000"/>
              </a:lnSpc>
              <a:spcAft>
                <a:spcPct val="0"/>
              </a:spcAft>
              <a:buClr>
                <a:schemeClr val="accent1"/>
              </a:buClr>
              <a:buSzTx/>
              <a:buFont typeface="Arial" panose="020B0604020202020204" pitchFamily="34" charset="0"/>
              <a:buChar char="•"/>
              <a:tabLst/>
              <a:defRPr/>
            </a:pPr>
            <a:r>
              <a:rPr lang="en-GB" sz="3200" dirty="0">
                <a:latin typeface="Calibri (body)"/>
                <a:cs typeface="Arial" panose="020B0604020202020204" pitchFamily="34" charset="0"/>
              </a:rPr>
              <a:t>Rabie Ridge</a:t>
            </a:r>
          </a:p>
          <a:p>
            <a:pPr marL="742950" marR="0" lvl="1" indent="-342900" fontAlgn="base">
              <a:lnSpc>
                <a:spcPct val="100000"/>
              </a:lnSpc>
              <a:spcAft>
                <a:spcPct val="0"/>
              </a:spcAft>
              <a:buClr>
                <a:schemeClr val="accent1"/>
              </a:buClr>
              <a:buSzTx/>
              <a:buFont typeface="Arial" panose="020B0604020202020204" pitchFamily="34" charset="0"/>
              <a:buChar char="•"/>
              <a:tabLst/>
              <a:defRPr/>
            </a:pPr>
            <a:r>
              <a:rPr lang="en-GB" sz="3200" dirty="0" err="1">
                <a:latin typeface="Calibri (body)"/>
                <a:cs typeface="Arial" panose="020B0604020202020204" pitchFamily="34" charset="0"/>
              </a:rPr>
              <a:t>Itireleng</a:t>
            </a:r>
            <a:endParaRPr lang="en-GB" sz="3200" dirty="0">
              <a:latin typeface="Calibri (body)"/>
              <a:cs typeface="Arial" panose="020B0604020202020204" pitchFamily="34" charset="0"/>
            </a:endParaRPr>
          </a:p>
          <a:p>
            <a:pPr marL="742950" marR="0" lvl="1" indent="-342900" fontAlgn="base">
              <a:lnSpc>
                <a:spcPct val="100000"/>
              </a:lnSpc>
              <a:spcAft>
                <a:spcPct val="0"/>
              </a:spcAft>
              <a:buClr>
                <a:schemeClr val="accent1"/>
              </a:buClr>
              <a:buSzTx/>
              <a:buFont typeface="Arial" panose="020B0604020202020204" pitchFamily="34" charset="0"/>
              <a:buChar char="•"/>
              <a:tabLst/>
              <a:defRPr/>
            </a:pPr>
            <a:r>
              <a:rPr lang="en-GB" sz="3200" dirty="0">
                <a:latin typeface="Calibri (body)"/>
                <a:cs typeface="Arial" panose="020B0604020202020204" pitchFamily="34" charset="0"/>
              </a:rPr>
              <a:t>Daveyton Main</a:t>
            </a:r>
          </a:p>
        </p:txBody>
      </p:sp>
      <p:pic>
        <p:nvPicPr>
          <p:cNvPr id="12" name="Picture 11">
            <a:extLst>
              <a:ext uri="{FF2B5EF4-FFF2-40B4-BE49-F238E27FC236}">
                <a16:creationId xmlns:a16="http://schemas.microsoft.com/office/drawing/2014/main" id="{3DBC7D6B-9433-0B6B-18EC-143176DD1715}"/>
              </a:ext>
            </a:extLst>
          </p:cNvPr>
          <p:cNvPicPr>
            <a:picLocks noChangeAspect="1"/>
          </p:cNvPicPr>
          <p:nvPr/>
        </p:nvPicPr>
        <p:blipFill>
          <a:blip r:embed="rId9"/>
          <a:stretch>
            <a:fillRect/>
          </a:stretch>
        </p:blipFill>
        <p:spPr>
          <a:xfrm>
            <a:off x="17338331" y="20851"/>
            <a:ext cx="949669" cy="903344"/>
          </a:xfrm>
          <a:prstGeom prst="rect">
            <a:avLst/>
          </a:prstGeom>
        </p:spPr>
      </p:pic>
      <p:pic>
        <p:nvPicPr>
          <p:cNvPr id="15" name="Picture 14">
            <a:extLst>
              <a:ext uri="{FF2B5EF4-FFF2-40B4-BE49-F238E27FC236}">
                <a16:creationId xmlns:a16="http://schemas.microsoft.com/office/drawing/2014/main" id="{3CD4B6EB-0872-D233-8C65-D2039FEA6A7E}"/>
              </a:ext>
            </a:extLst>
          </p:cNvPr>
          <p:cNvPicPr>
            <a:picLocks noChangeAspect="1"/>
          </p:cNvPicPr>
          <p:nvPr/>
        </p:nvPicPr>
        <p:blipFill>
          <a:blip r:embed="rId10"/>
          <a:stretch>
            <a:fillRect/>
          </a:stretch>
        </p:blipFill>
        <p:spPr>
          <a:xfrm>
            <a:off x="8135080" y="6524124"/>
            <a:ext cx="3804234" cy="2322777"/>
          </a:xfrm>
          <a:prstGeom prst="rect">
            <a:avLst/>
          </a:prstGeom>
        </p:spPr>
      </p:pic>
    </p:spTree>
    <p:extLst>
      <p:ext uri="{BB962C8B-B14F-4D97-AF65-F5344CB8AC3E}">
        <p14:creationId xmlns:p14="http://schemas.microsoft.com/office/powerpoint/2010/main" val="4040445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3" name="Title 5">
            <a:extLst>
              <a:ext uri="{FF2B5EF4-FFF2-40B4-BE49-F238E27FC236}">
                <a16:creationId xmlns:a16="http://schemas.microsoft.com/office/drawing/2014/main" id="{576B7F17-E08C-23BF-A8E4-9AA6BBB90790}"/>
              </a:ext>
            </a:extLst>
          </p:cNvPr>
          <p:cNvSpPr txBox="1">
            <a:spLocks/>
          </p:cNvSpPr>
          <p:nvPr/>
        </p:nvSpPr>
        <p:spPr bwMode="auto">
          <a:xfrm>
            <a:off x="3338772" y="1114830"/>
            <a:ext cx="12420600" cy="95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algn="ctr" rtl="0" eaLnBrk="1" fontAlgn="base" hangingPunct="1">
              <a:spcBef>
                <a:spcPct val="0"/>
              </a:spcBef>
              <a:spcAft>
                <a:spcPct val="0"/>
              </a:spcAft>
              <a:defRPr sz="4000" kern="1200">
                <a:solidFill>
                  <a:srgbClr val="404041"/>
                </a:solidFill>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4400">
                <a:solidFill>
                  <a:srgbClr val="404041"/>
                </a:solidFill>
                <a:latin typeface="Franklin Gothic Demi" pitchFamily="34" charset="0"/>
              </a:defRPr>
            </a:lvl2pPr>
            <a:lvl3pPr algn="ctr" rtl="0" eaLnBrk="1" fontAlgn="base" hangingPunct="1">
              <a:spcBef>
                <a:spcPct val="0"/>
              </a:spcBef>
              <a:spcAft>
                <a:spcPct val="0"/>
              </a:spcAft>
              <a:defRPr sz="4400">
                <a:solidFill>
                  <a:srgbClr val="404041"/>
                </a:solidFill>
                <a:latin typeface="Franklin Gothic Demi" pitchFamily="34" charset="0"/>
              </a:defRPr>
            </a:lvl3pPr>
            <a:lvl4pPr algn="ctr" rtl="0" eaLnBrk="1" fontAlgn="base" hangingPunct="1">
              <a:spcBef>
                <a:spcPct val="0"/>
              </a:spcBef>
              <a:spcAft>
                <a:spcPct val="0"/>
              </a:spcAft>
              <a:defRPr sz="4400">
                <a:solidFill>
                  <a:srgbClr val="404041"/>
                </a:solidFill>
                <a:latin typeface="Franklin Gothic Demi" pitchFamily="34" charset="0"/>
              </a:defRPr>
            </a:lvl4pPr>
            <a:lvl5pPr algn="ctr" rtl="0" eaLnBrk="1" fontAlgn="base" hangingPunct="1">
              <a:spcBef>
                <a:spcPct val="0"/>
              </a:spcBef>
              <a:spcAft>
                <a:spcPct val="0"/>
              </a:spcAft>
              <a:defRPr sz="4400">
                <a:solidFill>
                  <a:srgbClr val="404041"/>
                </a:solidFill>
                <a:latin typeface="Franklin Gothic Demi" pitchFamily="34" charset="0"/>
              </a:defRPr>
            </a:lvl5pPr>
            <a:lvl6pPr marL="457200" algn="ctr" rtl="0" eaLnBrk="1" fontAlgn="base" hangingPunct="1">
              <a:spcBef>
                <a:spcPct val="0"/>
              </a:spcBef>
              <a:spcAft>
                <a:spcPct val="0"/>
              </a:spcAft>
              <a:defRPr sz="4400">
                <a:solidFill>
                  <a:srgbClr val="404041"/>
                </a:solidFill>
                <a:latin typeface="Franklin Gothic Demi" pitchFamily="34" charset="0"/>
              </a:defRPr>
            </a:lvl6pPr>
            <a:lvl7pPr marL="914400" algn="ctr" rtl="0" eaLnBrk="1" fontAlgn="base" hangingPunct="1">
              <a:spcBef>
                <a:spcPct val="0"/>
              </a:spcBef>
              <a:spcAft>
                <a:spcPct val="0"/>
              </a:spcAft>
              <a:defRPr sz="4400">
                <a:solidFill>
                  <a:srgbClr val="404041"/>
                </a:solidFill>
                <a:latin typeface="Franklin Gothic Demi" pitchFamily="34" charset="0"/>
              </a:defRPr>
            </a:lvl7pPr>
            <a:lvl8pPr marL="1371600" algn="ctr" rtl="0" eaLnBrk="1" fontAlgn="base" hangingPunct="1">
              <a:spcBef>
                <a:spcPct val="0"/>
              </a:spcBef>
              <a:spcAft>
                <a:spcPct val="0"/>
              </a:spcAft>
              <a:defRPr sz="4400">
                <a:solidFill>
                  <a:srgbClr val="404041"/>
                </a:solidFill>
                <a:latin typeface="Franklin Gothic Demi" pitchFamily="34" charset="0"/>
              </a:defRPr>
            </a:lvl8pPr>
            <a:lvl9pPr marL="1828800" algn="ctr" rtl="0" eaLnBrk="1" fontAlgn="base" hangingPunct="1">
              <a:spcBef>
                <a:spcPct val="0"/>
              </a:spcBef>
              <a:spcAft>
                <a:spcPct val="0"/>
              </a:spcAft>
              <a:defRPr sz="4400">
                <a:solidFill>
                  <a:srgbClr val="404041"/>
                </a:solidFill>
                <a:latin typeface="Franklin Gothic Demi" pitchFamily="34" charset="0"/>
              </a:defRPr>
            </a:lvl9pPr>
          </a:lstStyle>
          <a:p>
            <a:r>
              <a:rPr lang="en-US" sz="4400" b="1" dirty="0"/>
              <a:t>Results – Balanced Baseline Demographics</a:t>
            </a:r>
          </a:p>
        </p:txBody>
      </p:sp>
      <p:sp>
        <p:nvSpPr>
          <p:cNvPr id="14" name="Text Placeholder 7">
            <a:extLst>
              <a:ext uri="{FF2B5EF4-FFF2-40B4-BE49-F238E27FC236}">
                <a16:creationId xmlns:a16="http://schemas.microsoft.com/office/drawing/2014/main" id="{58F611B0-7837-4A5A-43BF-146DC9C46446}"/>
              </a:ext>
            </a:extLst>
          </p:cNvPr>
          <p:cNvSpPr txBox="1">
            <a:spLocks/>
          </p:cNvSpPr>
          <p:nvPr/>
        </p:nvSpPr>
        <p:spPr bwMode="auto">
          <a:xfrm>
            <a:off x="385962" y="2248778"/>
            <a:ext cx="15536106" cy="6300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Clr>
                <a:schemeClr val="accent1"/>
              </a:buClr>
              <a:buFont typeface="Arial"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Font typeface="Arial"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Clr>
                <a:schemeClr val="accent6"/>
              </a:buClr>
              <a:buFont typeface="Arial"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Clr>
                <a:schemeClr val="accent6"/>
              </a:buClr>
              <a:buFont typeface="Century Gothic"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66738" indent="-457200" algn="just">
              <a:spcBef>
                <a:spcPts val="0"/>
              </a:spcBef>
              <a:spcAft>
                <a:spcPts val="0"/>
              </a:spcAft>
            </a:pPr>
            <a:r>
              <a:rPr lang="en-GB" sz="3200" dirty="0">
                <a:latin typeface="+mn-lt"/>
              </a:rPr>
              <a:t>831 participants (mean age 34.7 years;  27.6% female; 66.1% black African; 76% from South Africa) were enrolled; 415 received H56:IC31 and 416 placebo</a:t>
            </a:r>
          </a:p>
          <a:p>
            <a:pPr marL="566738" indent="-457200" algn="just">
              <a:spcBef>
                <a:spcPts val="0"/>
              </a:spcBef>
              <a:spcAft>
                <a:spcPts val="0"/>
              </a:spcAft>
            </a:pPr>
            <a:r>
              <a:rPr lang="en-GB" sz="3200" dirty="0">
                <a:latin typeface="+mn-lt"/>
              </a:rPr>
              <a:t>Baseline demographics were well balanced between the two arms, except a difference in current smoking status</a:t>
            </a:r>
          </a:p>
        </p:txBody>
      </p:sp>
      <p:pic>
        <p:nvPicPr>
          <p:cNvPr id="11" name="Picture 10">
            <a:extLst>
              <a:ext uri="{FF2B5EF4-FFF2-40B4-BE49-F238E27FC236}">
                <a16:creationId xmlns:a16="http://schemas.microsoft.com/office/drawing/2014/main" id="{67DB1C3C-213B-A8B2-339A-D0F07EC72E74}"/>
              </a:ext>
            </a:extLst>
          </p:cNvPr>
          <p:cNvPicPr>
            <a:picLocks noChangeAspect="1"/>
          </p:cNvPicPr>
          <p:nvPr/>
        </p:nvPicPr>
        <p:blipFill>
          <a:blip r:embed="rId9"/>
          <a:stretch>
            <a:fillRect/>
          </a:stretch>
        </p:blipFill>
        <p:spPr>
          <a:xfrm>
            <a:off x="3181635" y="4264805"/>
            <a:ext cx="7948872" cy="4721766"/>
          </a:xfrm>
          <a:prstGeom prst="rect">
            <a:avLst/>
          </a:prstGeom>
        </p:spPr>
      </p:pic>
      <p:pic>
        <p:nvPicPr>
          <p:cNvPr id="12" name="Picture 11">
            <a:extLst>
              <a:ext uri="{FF2B5EF4-FFF2-40B4-BE49-F238E27FC236}">
                <a16:creationId xmlns:a16="http://schemas.microsoft.com/office/drawing/2014/main" id="{31B4B667-B0E6-3F2A-C1EB-6D24EA67A975}"/>
              </a:ext>
            </a:extLst>
          </p:cNvPr>
          <p:cNvPicPr>
            <a:picLocks noChangeAspect="1"/>
          </p:cNvPicPr>
          <p:nvPr/>
        </p:nvPicPr>
        <p:blipFill>
          <a:blip r:embed="rId10"/>
          <a:stretch>
            <a:fillRect/>
          </a:stretch>
        </p:blipFill>
        <p:spPr>
          <a:xfrm>
            <a:off x="17338331" y="20851"/>
            <a:ext cx="949669" cy="903344"/>
          </a:xfrm>
          <a:prstGeom prst="rect">
            <a:avLst/>
          </a:prstGeom>
        </p:spPr>
      </p:pic>
    </p:spTree>
    <p:extLst>
      <p:ext uri="{BB962C8B-B14F-4D97-AF65-F5344CB8AC3E}">
        <p14:creationId xmlns:p14="http://schemas.microsoft.com/office/powerpoint/2010/main" val="3699218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3" name="Title 5">
            <a:extLst>
              <a:ext uri="{FF2B5EF4-FFF2-40B4-BE49-F238E27FC236}">
                <a16:creationId xmlns:a16="http://schemas.microsoft.com/office/drawing/2014/main" id="{67E3357C-ECBD-C72F-0AFC-BF4C83D10F0C}"/>
              </a:ext>
            </a:extLst>
          </p:cNvPr>
          <p:cNvSpPr txBox="1">
            <a:spLocks/>
          </p:cNvSpPr>
          <p:nvPr/>
        </p:nvSpPr>
        <p:spPr bwMode="auto">
          <a:xfrm>
            <a:off x="3815678" y="1175299"/>
            <a:ext cx="10656643" cy="69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algn="ctr" rtl="0" eaLnBrk="1" fontAlgn="base" hangingPunct="1">
              <a:spcBef>
                <a:spcPct val="0"/>
              </a:spcBef>
              <a:spcAft>
                <a:spcPct val="0"/>
              </a:spcAft>
              <a:defRPr sz="4000" kern="1200">
                <a:solidFill>
                  <a:srgbClr val="404041"/>
                </a:solidFill>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4400">
                <a:solidFill>
                  <a:srgbClr val="404041"/>
                </a:solidFill>
                <a:latin typeface="Franklin Gothic Demi" pitchFamily="34" charset="0"/>
              </a:defRPr>
            </a:lvl2pPr>
            <a:lvl3pPr algn="ctr" rtl="0" eaLnBrk="1" fontAlgn="base" hangingPunct="1">
              <a:spcBef>
                <a:spcPct val="0"/>
              </a:spcBef>
              <a:spcAft>
                <a:spcPct val="0"/>
              </a:spcAft>
              <a:defRPr sz="4400">
                <a:solidFill>
                  <a:srgbClr val="404041"/>
                </a:solidFill>
                <a:latin typeface="Franklin Gothic Demi" pitchFamily="34" charset="0"/>
              </a:defRPr>
            </a:lvl3pPr>
            <a:lvl4pPr algn="ctr" rtl="0" eaLnBrk="1" fontAlgn="base" hangingPunct="1">
              <a:spcBef>
                <a:spcPct val="0"/>
              </a:spcBef>
              <a:spcAft>
                <a:spcPct val="0"/>
              </a:spcAft>
              <a:defRPr sz="4400">
                <a:solidFill>
                  <a:srgbClr val="404041"/>
                </a:solidFill>
                <a:latin typeface="Franklin Gothic Demi" pitchFamily="34" charset="0"/>
              </a:defRPr>
            </a:lvl4pPr>
            <a:lvl5pPr algn="ctr" rtl="0" eaLnBrk="1" fontAlgn="base" hangingPunct="1">
              <a:spcBef>
                <a:spcPct val="0"/>
              </a:spcBef>
              <a:spcAft>
                <a:spcPct val="0"/>
              </a:spcAft>
              <a:defRPr sz="4400">
                <a:solidFill>
                  <a:srgbClr val="404041"/>
                </a:solidFill>
                <a:latin typeface="Franklin Gothic Demi" pitchFamily="34" charset="0"/>
              </a:defRPr>
            </a:lvl5pPr>
            <a:lvl6pPr marL="457200" algn="ctr" rtl="0" eaLnBrk="1" fontAlgn="base" hangingPunct="1">
              <a:spcBef>
                <a:spcPct val="0"/>
              </a:spcBef>
              <a:spcAft>
                <a:spcPct val="0"/>
              </a:spcAft>
              <a:defRPr sz="4400">
                <a:solidFill>
                  <a:srgbClr val="404041"/>
                </a:solidFill>
                <a:latin typeface="Franklin Gothic Demi" pitchFamily="34" charset="0"/>
              </a:defRPr>
            </a:lvl6pPr>
            <a:lvl7pPr marL="914400" algn="ctr" rtl="0" eaLnBrk="1" fontAlgn="base" hangingPunct="1">
              <a:spcBef>
                <a:spcPct val="0"/>
              </a:spcBef>
              <a:spcAft>
                <a:spcPct val="0"/>
              </a:spcAft>
              <a:defRPr sz="4400">
                <a:solidFill>
                  <a:srgbClr val="404041"/>
                </a:solidFill>
                <a:latin typeface="Franklin Gothic Demi" pitchFamily="34" charset="0"/>
              </a:defRPr>
            </a:lvl7pPr>
            <a:lvl8pPr marL="1371600" algn="ctr" rtl="0" eaLnBrk="1" fontAlgn="base" hangingPunct="1">
              <a:spcBef>
                <a:spcPct val="0"/>
              </a:spcBef>
              <a:spcAft>
                <a:spcPct val="0"/>
              </a:spcAft>
              <a:defRPr sz="4400">
                <a:solidFill>
                  <a:srgbClr val="404041"/>
                </a:solidFill>
                <a:latin typeface="Franklin Gothic Demi" pitchFamily="34" charset="0"/>
              </a:defRPr>
            </a:lvl8pPr>
            <a:lvl9pPr marL="1828800" algn="ctr" rtl="0" eaLnBrk="1" fontAlgn="base" hangingPunct="1">
              <a:spcBef>
                <a:spcPct val="0"/>
              </a:spcBef>
              <a:spcAft>
                <a:spcPct val="0"/>
              </a:spcAft>
              <a:defRPr sz="4400">
                <a:solidFill>
                  <a:srgbClr val="404041"/>
                </a:solidFill>
                <a:latin typeface="Franklin Gothic Demi" pitchFamily="34" charset="0"/>
              </a:defRPr>
            </a:lvl9pPr>
          </a:lstStyle>
          <a:p>
            <a:r>
              <a:rPr lang="en-US" sz="4400" b="1" dirty="0">
                <a:solidFill>
                  <a:schemeClr val="tx1"/>
                </a:solidFill>
                <a:latin typeface="+mj-lt"/>
              </a:rPr>
              <a:t>Results – Safety and Immunogenicity</a:t>
            </a:r>
          </a:p>
        </p:txBody>
      </p:sp>
      <p:sp>
        <p:nvSpPr>
          <p:cNvPr id="12" name="TextBox 11">
            <a:extLst>
              <a:ext uri="{FF2B5EF4-FFF2-40B4-BE49-F238E27FC236}">
                <a16:creationId xmlns:a16="http://schemas.microsoft.com/office/drawing/2014/main" id="{C6591E88-FFC2-0AA9-5051-9E52824E6979}"/>
              </a:ext>
            </a:extLst>
          </p:cNvPr>
          <p:cNvSpPr txBox="1"/>
          <p:nvPr/>
        </p:nvSpPr>
        <p:spPr>
          <a:xfrm>
            <a:off x="307684" y="1943100"/>
            <a:ext cx="15614384" cy="3539430"/>
          </a:xfrm>
          <a:prstGeom prst="rect">
            <a:avLst/>
          </a:prstGeom>
          <a:noFill/>
        </p:spPr>
        <p:txBody>
          <a:bodyPr wrap="square">
            <a:spAutoFit/>
          </a:bodyPr>
          <a:lstStyle/>
          <a:p>
            <a:pPr marL="285750" indent="-285750">
              <a:buFont typeface="Arial" panose="020B0604020202020204" pitchFamily="34" charset="0"/>
              <a:buChar char="•"/>
            </a:pPr>
            <a:r>
              <a:rPr lang="en-GB" sz="3200" b="1" dirty="0">
                <a:latin typeface="Calibri (body)"/>
                <a:cs typeface="Arial" panose="020B0604020202020204" pitchFamily="34" charset="0"/>
              </a:rPr>
              <a:t>Safe </a:t>
            </a:r>
            <a:r>
              <a:rPr lang="en-GB" sz="3200" b="1" dirty="0">
                <a:solidFill>
                  <a:srgbClr val="00B050"/>
                </a:solidFill>
                <a:latin typeface="Calibri (body)"/>
                <a:cs typeface="Arial" panose="020B0604020202020204" pitchFamily="34" charset="0"/>
              </a:rPr>
              <a:t>(YES)</a:t>
            </a:r>
          </a:p>
          <a:p>
            <a:pPr marL="742950" lvl="1" indent="-342900" fontAlgn="base">
              <a:spcAft>
                <a:spcPct val="0"/>
              </a:spcAft>
              <a:buClr>
                <a:schemeClr val="accent1"/>
              </a:buClr>
              <a:buFont typeface="Arial" panose="020B0604020202020204" pitchFamily="34" charset="0"/>
              <a:buChar char="•"/>
            </a:pPr>
            <a:r>
              <a:rPr lang="en-GB" sz="3200" dirty="0">
                <a:latin typeface="Calibri (body)"/>
                <a:cs typeface="Arial" panose="020B0604020202020204" pitchFamily="34" charset="0"/>
              </a:rPr>
              <a:t>Participants in the H56:IC31 group reported more mild-to-moderate self resolving local injection reactions than in the placebo group. No H56:IC31-related serious adverse events were observed.</a:t>
            </a:r>
          </a:p>
          <a:p>
            <a:pPr marL="285750" indent="-285750" fontAlgn="base">
              <a:spcAft>
                <a:spcPct val="0"/>
              </a:spcAft>
              <a:buClr>
                <a:schemeClr val="accent1"/>
              </a:buClr>
              <a:buFont typeface="Arial" panose="020B0604020202020204" pitchFamily="34" charset="0"/>
              <a:buChar char="•"/>
            </a:pPr>
            <a:r>
              <a:rPr lang="en-GB" sz="3200" b="1" dirty="0">
                <a:latin typeface="Calibri (body)"/>
                <a:cs typeface="Arial" panose="020B0604020202020204" pitchFamily="34" charset="0"/>
              </a:rPr>
              <a:t>Immunogenic </a:t>
            </a:r>
            <a:r>
              <a:rPr lang="en-GB" sz="3200" b="1" dirty="0">
                <a:solidFill>
                  <a:srgbClr val="00B050"/>
                </a:solidFill>
                <a:latin typeface="Calibri (body)"/>
                <a:cs typeface="Arial" panose="020B0604020202020204" pitchFamily="34" charset="0"/>
              </a:rPr>
              <a:t>(YES)</a:t>
            </a:r>
          </a:p>
          <a:p>
            <a:pPr marL="742950" lvl="1" indent="-342900" fontAlgn="base">
              <a:spcAft>
                <a:spcPct val="0"/>
              </a:spcAft>
              <a:buClr>
                <a:schemeClr val="accent1"/>
              </a:buClr>
              <a:buFont typeface="Arial" panose="020B0604020202020204" pitchFamily="34" charset="0"/>
              <a:buChar char="•"/>
            </a:pPr>
            <a:r>
              <a:rPr lang="en-GB" sz="3200" dirty="0">
                <a:latin typeface="Calibri (body)"/>
                <a:cs typeface="Arial" panose="020B0604020202020204" pitchFamily="34" charset="0"/>
              </a:rPr>
              <a:t>Cell mediated Polyfunctional CD4+ T-cell responses</a:t>
            </a:r>
          </a:p>
          <a:p>
            <a:pPr marL="742950" lvl="1" indent="-342900" fontAlgn="base">
              <a:spcAft>
                <a:spcPct val="0"/>
              </a:spcAft>
              <a:buClr>
                <a:schemeClr val="accent1"/>
              </a:buClr>
              <a:buFont typeface="Arial" panose="020B0604020202020204" pitchFamily="34" charset="0"/>
              <a:buChar char="•"/>
            </a:pPr>
            <a:r>
              <a:rPr lang="en-GB" sz="3200" dirty="0">
                <a:latin typeface="Calibri (body)"/>
                <a:cs typeface="Arial" panose="020B0604020202020204" pitchFamily="34" charset="0"/>
              </a:rPr>
              <a:t>Humoral anti-H56 IgG responses</a:t>
            </a:r>
            <a:endParaRPr lang="en-ZA" sz="3200" dirty="0">
              <a:latin typeface="Calibri (body)"/>
              <a:cs typeface="Arial" panose="020B0604020202020204" pitchFamily="34" charset="0"/>
            </a:endParaRPr>
          </a:p>
        </p:txBody>
      </p:sp>
      <p:pic>
        <p:nvPicPr>
          <p:cNvPr id="31" name="Picture 30">
            <a:extLst>
              <a:ext uri="{FF2B5EF4-FFF2-40B4-BE49-F238E27FC236}">
                <a16:creationId xmlns:a16="http://schemas.microsoft.com/office/drawing/2014/main" id="{74F9FB23-6521-311C-BEF8-BE7122E64E48}"/>
              </a:ext>
            </a:extLst>
          </p:cNvPr>
          <p:cNvPicPr>
            <a:picLocks noChangeAspect="1"/>
          </p:cNvPicPr>
          <p:nvPr/>
        </p:nvPicPr>
        <p:blipFill rotWithShape="1">
          <a:blip r:embed="rId9"/>
          <a:srcRect l="3622" t="3089" r="3697" b="5116"/>
          <a:stretch/>
        </p:blipFill>
        <p:spPr>
          <a:xfrm>
            <a:off x="1752600" y="5482530"/>
            <a:ext cx="10244136" cy="3480931"/>
          </a:xfrm>
          <a:prstGeom prst="rect">
            <a:avLst/>
          </a:prstGeom>
        </p:spPr>
      </p:pic>
      <p:pic>
        <p:nvPicPr>
          <p:cNvPr id="11" name="Picture 10">
            <a:extLst>
              <a:ext uri="{FF2B5EF4-FFF2-40B4-BE49-F238E27FC236}">
                <a16:creationId xmlns:a16="http://schemas.microsoft.com/office/drawing/2014/main" id="{93CF814F-D5C9-8DD9-8235-B6639220FAB1}"/>
              </a:ext>
            </a:extLst>
          </p:cNvPr>
          <p:cNvPicPr>
            <a:picLocks noChangeAspect="1"/>
          </p:cNvPicPr>
          <p:nvPr/>
        </p:nvPicPr>
        <p:blipFill>
          <a:blip r:embed="rId10"/>
          <a:stretch>
            <a:fillRect/>
          </a:stretch>
        </p:blipFill>
        <p:spPr>
          <a:xfrm>
            <a:off x="17338331" y="20851"/>
            <a:ext cx="949669" cy="903344"/>
          </a:xfrm>
          <a:prstGeom prst="rect">
            <a:avLst/>
          </a:prstGeom>
        </p:spPr>
      </p:pic>
    </p:spTree>
    <p:extLst>
      <p:ext uri="{BB962C8B-B14F-4D97-AF65-F5344CB8AC3E}">
        <p14:creationId xmlns:p14="http://schemas.microsoft.com/office/powerpoint/2010/main" val="1967146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3" name="Title 5">
            <a:extLst>
              <a:ext uri="{FF2B5EF4-FFF2-40B4-BE49-F238E27FC236}">
                <a16:creationId xmlns:a16="http://schemas.microsoft.com/office/drawing/2014/main" id="{67E3357C-ECBD-C72F-0AFC-BF4C83D10F0C}"/>
              </a:ext>
            </a:extLst>
          </p:cNvPr>
          <p:cNvSpPr txBox="1">
            <a:spLocks/>
          </p:cNvSpPr>
          <p:nvPr/>
        </p:nvSpPr>
        <p:spPr bwMode="auto">
          <a:xfrm>
            <a:off x="3815678" y="1175299"/>
            <a:ext cx="10656643" cy="69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algn="ctr" rtl="0" eaLnBrk="1" fontAlgn="base" hangingPunct="1">
              <a:spcBef>
                <a:spcPct val="0"/>
              </a:spcBef>
              <a:spcAft>
                <a:spcPct val="0"/>
              </a:spcAft>
              <a:defRPr sz="4000" kern="1200">
                <a:solidFill>
                  <a:srgbClr val="404041"/>
                </a:solidFill>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4400">
                <a:solidFill>
                  <a:srgbClr val="404041"/>
                </a:solidFill>
                <a:latin typeface="Franklin Gothic Demi" pitchFamily="34" charset="0"/>
              </a:defRPr>
            </a:lvl2pPr>
            <a:lvl3pPr algn="ctr" rtl="0" eaLnBrk="1" fontAlgn="base" hangingPunct="1">
              <a:spcBef>
                <a:spcPct val="0"/>
              </a:spcBef>
              <a:spcAft>
                <a:spcPct val="0"/>
              </a:spcAft>
              <a:defRPr sz="4400">
                <a:solidFill>
                  <a:srgbClr val="404041"/>
                </a:solidFill>
                <a:latin typeface="Franklin Gothic Demi" pitchFamily="34" charset="0"/>
              </a:defRPr>
            </a:lvl3pPr>
            <a:lvl4pPr algn="ctr" rtl="0" eaLnBrk="1" fontAlgn="base" hangingPunct="1">
              <a:spcBef>
                <a:spcPct val="0"/>
              </a:spcBef>
              <a:spcAft>
                <a:spcPct val="0"/>
              </a:spcAft>
              <a:defRPr sz="4400">
                <a:solidFill>
                  <a:srgbClr val="404041"/>
                </a:solidFill>
                <a:latin typeface="Franklin Gothic Demi" pitchFamily="34" charset="0"/>
              </a:defRPr>
            </a:lvl4pPr>
            <a:lvl5pPr algn="ctr" rtl="0" eaLnBrk="1" fontAlgn="base" hangingPunct="1">
              <a:spcBef>
                <a:spcPct val="0"/>
              </a:spcBef>
              <a:spcAft>
                <a:spcPct val="0"/>
              </a:spcAft>
              <a:defRPr sz="4400">
                <a:solidFill>
                  <a:srgbClr val="404041"/>
                </a:solidFill>
                <a:latin typeface="Franklin Gothic Demi" pitchFamily="34" charset="0"/>
              </a:defRPr>
            </a:lvl5pPr>
            <a:lvl6pPr marL="457200" algn="ctr" rtl="0" eaLnBrk="1" fontAlgn="base" hangingPunct="1">
              <a:spcBef>
                <a:spcPct val="0"/>
              </a:spcBef>
              <a:spcAft>
                <a:spcPct val="0"/>
              </a:spcAft>
              <a:defRPr sz="4400">
                <a:solidFill>
                  <a:srgbClr val="404041"/>
                </a:solidFill>
                <a:latin typeface="Franklin Gothic Demi" pitchFamily="34" charset="0"/>
              </a:defRPr>
            </a:lvl6pPr>
            <a:lvl7pPr marL="914400" algn="ctr" rtl="0" eaLnBrk="1" fontAlgn="base" hangingPunct="1">
              <a:spcBef>
                <a:spcPct val="0"/>
              </a:spcBef>
              <a:spcAft>
                <a:spcPct val="0"/>
              </a:spcAft>
              <a:defRPr sz="4400">
                <a:solidFill>
                  <a:srgbClr val="404041"/>
                </a:solidFill>
                <a:latin typeface="Franklin Gothic Demi" pitchFamily="34" charset="0"/>
              </a:defRPr>
            </a:lvl7pPr>
            <a:lvl8pPr marL="1371600" algn="ctr" rtl="0" eaLnBrk="1" fontAlgn="base" hangingPunct="1">
              <a:spcBef>
                <a:spcPct val="0"/>
              </a:spcBef>
              <a:spcAft>
                <a:spcPct val="0"/>
              </a:spcAft>
              <a:defRPr sz="4400">
                <a:solidFill>
                  <a:srgbClr val="404041"/>
                </a:solidFill>
                <a:latin typeface="Franklin Gothic Demi" pitchFamily="34" charset="0"/>
              </a:defRPr>
            </a:lvl8pPr>
            <a:lvl9pPr marL="1828800" algn="ctr" rtl="0" eaLnBrk="1" fontAlgn="base" hangingPunct="1">
              <a:spcBef>
                <a:spcPct val="0"/>
              </a:spcBef>
              <a:spcAft>
                <a:spcPct val="0"/>
              </a:spcAft>
              <a:defRPr sz="4400">
                <a:solidFill>
                  <a:srgbClr val="404041"/>
                </a:solidFill>
                <a:latin typeface="Franklin Gothic Demi" pitchFamily="34" charset="0"/>
              </a:defRPr>
            </a:lvl9pPr>
          </a:lstStyle>
          <a:p>
            <a:r>
              <a:rPr lang="en-US" sz="4400" b="1" dirty="0">
                <a:solidFill>
                  <a:schemeClr val="tx1"/>
                </a:solidFill>
                <a:latin typeface="+mj-lt"/>
              </a:rPr>
              <a:t>Results – Effectiveness</a:t>
            </a:r>
          </a:p>
        </p:txBody>
      </p:sp>
      <p:sp>
        <p:nvSpPr>
          <p:cNvPr id="12" name="TextBox 11">
            <a:extLst>
              <a:ext uri="{FF2B5EF4-FFF2-40B4-BE49-F238E27FC236}">
                <a16:creationId xmlns:a16="http://schemas.microsoft.com/office/drawing/2014/main" id="{C6591E88-FFC2-0AA9-5051-9E52824E6979}"/>
              </a:ext>
            </a:extLst>
          </p:cNvPr>
          <p:cNvSpPr txBox="1"/>
          <p:nvPr/>
        </p:nvSpPr>
        <p:spPr>
          <a:xfrm>
            <a:off x="307684" y="1943100"/>
            <a:ext cx="15614384" cy="4524315"/>
          </a:xfrm>
          <a:prstGeom prst="rect">
            <a:avLst/>
          </a:prstGeom>
          <a:noFill/>
        </p:spPr>
        <p:txBody>
          <a:bodyPr wrap="square">
            <a:spAutoFit/>
          </a:bodyPr>
          <a:lstStyle/>
          <a:p>
            <a:pPr marL="285750" indent="-285750">
              <a:buFont typeface="Arial" panose="020B0604020202020204" pitchFamily="34" charset="0"/>
              <a:buChar char="•"/>
            </a:pPr>
            <a:r>
              <a:rPr lang="en-GB" sz="3200" b="1" dirty="0">
                <a:latin typeface="Calibri (body)"/>
                <a:cs typeface="Arial" panose="020B0604020202020204" pitchFamily="34" charset="0"/>
              </a:rPr>
              <a:t>Effective </a:t>
            </a:r>
            <a:r>
              <a:rPr lang="en-GB" sz="3200" b="1" dirty="0">
                <a:solidFill>
                  <a:srgbClr val="C00000"/>
                </a:solidFill>
                <a:latin typeface="Calibri (body)"/>
                <a:cs typeface="Arial" panose="020B0604020202020204" pitchFamily="34" charset="0"/>
              </a:rPr>
              <a:t>(NO)</a:t>
            </a:r>
          </a:p>
          <a:p>
            <a:pPr marL="742950" lvl="1" indent="-342900" fontAlgn="base">
              <a:spcBef>
                <a:spcPts val="0"/>
              </a:spcBef>
              <a:spcAft>
                <a:spcPct val="0"/>
              </a:spcAft>
              <a:buClr>
                <a:schemeClr val="accent1"/>
              </a:buClr>
              <a:buFont typeface="Arial" panose="020B0604020202020204" pitchFamily="34" charset="0"/>
              <a:buChar char="•"/>
            </a:pPr>
            <a:r>
              <a:rPr lang="en-GB" sz="3200" dirty="0">
                <a:latin typeface="Calibri (body)"/>
                <a:cs typeface="Arial" panose="020B0604020202020204" pitchFamily="34" charset="0"/>
              </a:rPr>
              <a:t>Recurrent TB was observed in 23 (12 relapse; 8 reinfection; 3 indeterminate) of 400 participants (5.8%) in the H56:IC31 group;</a:t>
            </a:r>
          </a:p>
          <a:p>
            <a:pPr marL="742950" lvl="1" indent="-342900" fontAlgn="base">
              <a:spcBef>
                <a:spcPts val="0"/>
              </a:spcBef>
              <a:spcAft>
                <a:spcPct val="0"/>
              </a:spcAft>
              <a:buClr>
                <a:schemeClr val="accent1"/>
              </a:buClr>
              <a:buFont typeface="Arial" panose="020B0604020202020204" pitchFamily="34" charset="0"/>
              <a:buChar char="•"/>
            </a:pPr>
            <a:r>
              <a:rPr lang="en-GB" sz="3200" dirty="0">
                <a:latin typeface="Calibri (body)"/>
                <a:cs typeface="Arial" panose="020B0604020202020204" pitchFamily="34" charset="0"/>
              </a:rPr>
              <a:t>Recurrent TB was observed in 14 (6 relapse; 7 reinfection; 1 indeterminate) of 406 participants (3.4%) in the placebo group (Table below).</a:t>
            </a:r>
          </a:p>
          <a:p>
            <a:pPr marL="742950" lvl="1" indent="-342900" fontAlgn="base">
              <a:spcBef>
                <a:spcPts val="0"/>
              </a:spcBef>
              <a:spcAft>
                <a:spcPct val="0"/>
              </a:spcAft>
              <a:buClr>
                <a:schemeClr val="accent1"/>
              </a:buClr>
              <a:buFont typeface="Arial" panose="020B0604020202020204" pitchFamily="34" charset="0"/>
              <a:buChar char="•"/>
            </a:pPr>
            <a:r>
              <a:rPr lang="en-GB" sz="3200" dirty="0">
                <a:latin typeface="Calibri (body)"/>
                <a:cs typeface="Arial" panose="020B0604020202020204" pitchFamily="34" charset="0"/>
              </a:rPr>
              <a:t>WGS showed Recurrent TB was driven more by relapses than reinfection. </a:t>
            </a:r>
          </a:p>
          <a:p>
            <a:pPr marL="742950" lvl="1" indent="-342900" fontAlgn="base">
              <a:spcBef>
                <a:spcPts val="0"/>
              </a:spcBef>
              <a:spcAft>
                <a:spcPct val="0"/>
              </a:spcAft>
              <a:buClr>
                <a:schemeClr val="accent1"/>
              </a:buClr>
              <a:buFont typeface="Arial" panose="020B0604020202020204" pitchFamily="34" charset="0"/>
              <a:buChar char="•"/>
            </a:pPr>
            <a:r>
              <a:rPr lang="en-GB" sz="3200" dirty="0">
                <a:latin typeface="Calibri (body)"/>
                <a:cs typeface="Arial" panose="020B0604020202020204" pitchFamily="34" charset="0"/>
              </a:rPr>
              <a:t>VE for recurrence was -73.8% (95%CI:-246.9 to 9.8%; P=0.10). </a:t>
            </a:r>
          </a:p>
          <a:p>
            <a:pPr marL="1200150" lvl="2" indent="-342900" fontAlgn="base">
              <a:spcAft>
                <a:spcPct val="0"/>
              </a:spcAft>
              <a:buClr>
                <a:schemeClr val="accent1"/>
              </a:buClr>
              <a:buFont typeface="Arial" panose="020B0604020202020204" pitchFamily="34" charset="0"/>
              <a:buChar char="•"/>
            </a:pPr>
            <a:r>
              <a:rPr lang="en-GB" sz="3200" dirty="0">
                <a:latin typeface="Calibri (body)"/>
                <a:cs typeface="Arial" panose="020B0604020202020204" pitchFamily="34" charset="0"/>
              </a:rPr>
              <a:t>VE for relapse was -116.1% (-522.2 to 16.3%; P=0.11) </a:t>
            </a:r>
          </a:p>
          <a:p>
            <a:pPr marL="1200150" lvl="2" indent="-342900" fontAlgn="base">
              <a:spcAft>
                <a:spcPct val="0"/>
              </a:spcAft>
              <a:buClr>
                <a:schemeClr val="accent1"/>
              </a:buClr>
              <a:buFont typeface="Arial" panose="020B0604020202020204" pitchFamily="34" charset="0"/>
              <a:buChar char="•"/>
            </a:pPr>
            <a:r>
              <a:rPr lang="en-GB" sz="3200" dirty="0">
                <a:latin typeface="Calibri (body)"/>
                <a:cs typeface="Arial" panose="020B0604020202020204" pitchFamily="34" charset="0"/>
              </a:rPr>
              <a:t>VE for reinfection VE was -21.1% (-245.3 to 56.5%; P=0.71).  </a:t>
            </a:r>
          </a:p>
        </p:txBody>
      </p:sp>
      <p:sp>
        <p:nvSpPr>
          <p:cNvPr id="33" name="Rectangle 32">
            <a:extLst>
              <a:ext uri="{FF2B5EF4-FFF2-40B4-BE49-F238E27FC236}">
                <a16:creationId xmlns:a16="http://schemas.microsoft.com/office/drawing/2014/main" id="{3BF11D93-230D-F7A2-E626-78F763C4149B}"/>
              </a:ext>
            </a:extLst>
          </p:cNvPr>
          <p:cNvSpPr/>
          <p:nvPr/>
        </p:nvSpPr>
        <p:spPr>
          <a:xfrm>
            <a:off x="5638800" y="8801100"/>
            <a:ext cx="6858000" cy="10029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2" name="Picture 31">
            <a:extLst>
              <a:ext uri="{FF2B5EF4-FFF2-40B4-BE49-F238E27FC236}">
                <a16:creationId xmlns:a16="http://schemas.microsoft.com/office/drawing/2014/main" id="{4C10D8DE-46B9-B5DB-775B-AFB01904E554}"/>
              </a:ext>
            </a:extLst>
          </p:cNvPr>
          <p:cNvPicPr>
            <a:picLocks noChangeAspect="1"/>
          </p:cNvPicPr>
          <p:nvPr/>
        </p:nvPicPr>
        <p:blipFill>
          <a:blip r:embed="rId9"/>
          <a:stretch>
            <a:fillRect/>
          </a:stretch>
        </p:blipFill>
        <p:spPr>
          <a:xfrm>
            <a:off x="5181600" y="6520722"/>
            <a:ext cx="8979950" cy="3646355"/>
          </a:xfrm>
          <a:prstGeom prst="rect">
            <a:avLst/>
          </a:prstGeom>
        </p:spPr>
      </p:pic>
      <p:pic>
        <p:nvPicPr>
          <p:cNvPr id="34" name="Picture 33">
            <a:extLst>
              <a:ext uri="{FF2B5EF4-FFF2-40B4-BE49-F238E27FC236}">
                <a16:creationId xmlns:a16="http://schemas.microsoft.com/office/drawing/2014/main" id="{D252657D-1BB6-D4EB-22FD-1730C4F8E734}"/>
              </a:ext>
            </a:extLst>
          </p:cNvPr>
          <p:cNvPicPr>
            <a:picLocks noChangeAspect="1"/>
          </p:cNvPicPr>
          <p:nvPr/>
        </p:nvPicPr>
        <p:blipFill>
          <a:blip r:embed="rId10"/>
          <a:stretch>
            <a:fillRect/>
          </a:stretch>
        </p:blipFill>
        <p:spPr>
          <a:xfrm>
            <a:off x="17338331" y="20851"/>
            <a:ext cx="949669" cy="90334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3" name="Title 5">
            <a:extLst>
              <a:ext uri="{FF2B5EF4-FFF2-40B4-BE49-F238E27FC236}">
                <a16:creationId xmlns:a16="http://schemas.microsoft.com/office/drawing/2014/main" id="{576B7F17-E08C-23BF-A8E4-9AA6BBB90790}"/>
              </a:ext>
            </a:extLst>
          </p:cNvPr>
          <p:cNvSpPr txBox="1">
            <a:spLocks/>
          </p:cNvSpPr>
          <p:nvPr/>
        </p:nvSpPr>
        <p:spPr bwMode="auto">
          <a:xfrm>
            <a:off x="2642498" y="1317670"/>
            <a:ext cx="8077200" cy="95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algn="ctr" rtl="0" eaLnBrk="1" fontAlgn="base" hangingPunct="1">
              <a:spcBef>
                <a:spcPct val="0"/>
              </a:spcBef>
              <a:spcAft>
                <a:spcPct val="0"/>
              </a:spcAft>
              <a:defRPr sz="4000" kern="1200">
                <a:solidFill>
                  <a:srgbClr val="404041"/>
                </a:solidFill>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4400">
                <a:solidFill>
                  <a:srgbClr val="404041"/>
                </a:solidFill>
                <a:latin typeface="Franklin Gothic Demi" pitchFamily="34" charset="0"/>
              </a:defRPr>
            </a:lvl2pPr>
            <a:lvl3pPr algn="ctr" rtl="0" eaLnBrk="1" fontAlgn="base" hangingPunct="1">
              <a:spcBef>
                <a:spcPct val="0"/>
              </a:spcBef>
              <a:spcAft>
                <a:spcPct val="0"/>
              </a:spcAft>
              <a:defRPr sz="4400">
                <a:solidFill>
                  <a:srgbClr val="404041"/>
                </a:solidFill>
                <a:latin typeface="Franklin Gothic Demi" pitchFamily="34" charset="0"/>
              </a:defRPr>
            </a:lvl3pPr>
            <a:lvl4pPr algn="ctr" rtl="0" eaLnBrk="1" fontAlgn="base" hangingPunct="1">
              <a:spcBef>
                <a:spcPct val="0"/>
              </a:spcBef>
              <a:spcAft>
                <a:spcPct val="0"/>
              </a:spcAft>
              <a:defRPr sz="4400">
                <a:solidFill>
                  <a:srgbClr val="404041"/>
                </a:solidFill>
                <a:latin typeface="Franklin Gothic Demi" pitchFamily="34" charset="0"/>
              </a:defRPr>
            </a:lvl4pPr>
            <a:lvl5pPr algn="ctr" rtl="0" eaLnBrk="1" fontAlgn="base" hangingPunct="1">
              <a:spcBef>
                <a:spcPct val="0"/>
              </a:spcBef>
              <a:spcAft>
                <a:spcPct val="0"/>
              </a:spcAft>
              <a:defRPr sz="4400">
                <a:solidFill>
                  <a:srgbClr val="404041"/>
                </a:solidFill>
                <a:latin typeface="Franklin Gothic Demi" pitchFamily="34" charset="0"/>
              </a:defRPr>
            </a:lvl5pPr>
            <a:lvl6pPr marL="457200" algn="ctr" rtl="0" eaLnBrk="1" fontAlgn="base" hangingPunct="1">
              <a:spcBef>
                <a:spcPct val="0"/>
              </a:spcBef>
              <a:spcAft>
                <a:spcPct val="0"/>
              </a:spcAft>
              <a:defRPr sz="4400">
                <a:solidFill>
                  <a:srgbClr val="404041"/>
                </a:solidFill>
                <a:latin typeface="Franklin Gothic Demi" pitchFamily="34" charset="0"/>
              </a:defRPr>
            </a:lvl6pPr>
            <a:lvl7pPr marL="914400" algn="ctr" rtl="0" eaLnBrk="1" fontAlgn="base" hangingPunct="1">
              <a:spcBef>
                <a:spcPct val="0"/>
              </a:spcBef>
              <a:spcAft>
                <a:spcPct val="0"/>
              </a:spcAft>
              <a:defRPr sz="4400">
                <a:solidFill>
                  <a:srgbClr val="404041"/>
                </a:solidFill>
                <a:latin typeface="Franklin Gothic Demi" pitchFamily="34" charset="0"/>
              </a:defRPr>
            </a:lvl7pPr>
            <a:lvl8pPr marL="1371600" algn="ctr" rtl="0" eaLnBrk="1" fontAlgn="base" hangingPunct="1">
              <a:spcBef>
                <a:spcPct val="0"/>
              </a:spcBef>
              <a:spcAft>
                <a:spcPct val="0"/>
              </a:spcAft>
              <a:defRPr sz="4400">
                <a:solidFill>
                  <a:srgbClr val="404041"/>
                </a:solidFill>
                <a:latin typeface="Franklin Gothic Demi" pitchFamily="34" charset="0"/>
              </a:defRPr>
            </a:lvl8pPr>
            <a:lvl9pPr marL="1828800" algn="ctr" rtl="0" eaLnBrk="1" fontAlgn="base" hangingPunct="1">
              <a:spcBef>
                <a:spcPct val="0"/>
              </a:spcBef>
              <a:spcAft>
                <a:spcPct val="0"/>
              </a:spcAft>
              <a:defRPr sz="4400">
                <a:solidFill>
                  <a:srgbClr val="404041"/>
                </a:solidFill>
                <a:latin typeface="Franklin Gothic Demi" pitchFamily="34" charset="0"/>
              </a:defRPr>
            </a:lvl9pPr>
          </a:lstStyle>
          <a:p>
            <a:r>
              <a:rPr lang="en-US" sz="3600" dirty="0"/>
              <a:t> </a:t>
            </a:r>
            <a:r>
              <a:rPr lang="en-US" sz="4400" b="1" dirty="0">
                <a:latin typeface="+mj-lt"/>
              </a:rPr>
              <a:t>Research</a:t>
            </a:r>
            <a:r>
              <a:rPr lang="en-US" sz="4400" b="1" dirty="0">
                <a:latin typeface="+mn-lt"/>
              </a:rPr>
              <a:t> Challenges</a:t>
            </a:r>
          </a:p>
        </p:txBody>
      </p:sp>
      <p:sp>
        <p:nvSpPr>
          <p:cNvPr id="14" name="Text Placeholder 7">
            <a:extLst>
              <a:ext uri="{FF2B5EF4-FFF2-40B4-BE49-F238E27FC236}">
                <a16:creationId xmlns:a16="http://schemas.microsoft.com/office/drawing/2014/main" id="{58F611B0-7837-4A5A-43BF-146DC9C46446}"/>
              </a:ext>
            </a:extLst>
          </p:cNvPr>
          <p:cNvSpPr txBox="1">
            <a:spLocks/>
          </p:cNvSpPr>
          <p:nvPr/>
        </p:nvSpPr>
        <p:spPr bwMode="auto">
          <a:xfrm>
            <a:off x="1043544" y="2272308"/>
            <a:ext cx="13454219" cy="431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Clr>
                <a:schemeClr val="accent1"/>
              </a:buClr>
              <a:buFont typeface="Arial"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Font typeface="Arial"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Clr>
                <a:schemeClr val="accent6"/>
              </a:buClr>
              <a:buFont typeface="Arial"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Clr>
                <a:schemeClr val="accent6"/>
              </a:buClr>
              <a:buFont typeface="Century Gothic"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spcBef>
                <a:spcPts val="0"/>
              </a:spcBef>
            </a:pPr>
            <a:r>
              <a:rPr lang="en-GB" sz="3200" dirty="0">
                <a:latin typeface="Calibri (body)"/>
              </a:rPr>
              <a:t>Recruitment due to clinic staff rotation </a:t>
            </a:r>
          </a:p>
          <a:p>
            <a:pPr algn="l">
              <a:spcBef>
                <a:spcPts val="0"/>
              </a:spcBef>
            </a:pPr>
            <a:r>
              <a:rPr lang="en-GB" sz="3200" dirty="0">
                <a:latin typeface="Calibri (body)"/>
              </a:rPr>
              <a:t>Loss to follow up</a:t>
            </a:r>
          </a:p>
          <a:p>
            <a:pPr algn="l">
              <a:spcBef>
                <a:spcPts val="0"/>
              </a:spcBef>
            </a:pPr>
            <a:r>
              <a:rPr lang="en-GB" sz="3200" dirty="0">
                <a:latin typeface="Calibri (body)"/>
              </a:rPr>
              <a:t>Participants compliance to TB treatment </a:t>
            </a:r>
          </a:p>
          <a:p>
            <a:pPr algn="l">
              <a:spcBef>
                <a:spcPts val="0"/>
              </a:spcBef>
            </a:pPr>
            <a:r>
              <a:rPr lang="en-GB" sz="3200" dirty="0">
                <a:latin typeface="Calibri (body)"/>
              </a:rPr>
              <a:t>Participants retention in the study ( highly mobile community)</a:t>
            </a:r>
          </a:p>
          <a:p>
            <a:pPr algn="l">
              <a:spcBef>
                <a:spcPts val="0"/>
              </a:spcBef>
            </a:pPr>
            <a:r>
              <a:rPr lang="en-GB" sz="3200" dirty="0">
                <a:latin typeface="Calibri (body)"/>
              </a:rPr>
              <a:t>Research misinformation </a:t>
            </a:r>
          </a:p>
          <a:p>
            <a:pPr algn="l">
              <a:spcBef>
                <a:spcPts val="0"/>
              </a:spcBef>
            </a:pPr>
            <a:r>
              <a:rPr lang="en-GB" sz="3200" dirty="0">
                <a:latin typeface="Calibri (body)"/>
              </a:rPr>
              <a:t>Covid-19 ( Recruitment was stopped due to covid restrictions without additional funding from funder, TB testing was decreased and limited access to primary health care facilities </a:t>
            </a:r>
          </a:p>
          <a:p>
            <a:pPr algn="l">
              <a:spcBef>
                <a:spcPts val="0"/>
              </a:spcBef>
            </a:pPr>
            <a:endParaRPr lang="en-GB" sz="3200" dirty="0">
              <a:latin typeface="Calibri (body)"/>
            </a:endParaRPr>
          </a:p>
          <a:p>
            <a:pPr algn="l">
              <a:spcBef>
                <a:spcPts val="0"/>
              </a:spcBef>
            </a:pPr>
            <a:endParaRPr lang="en-GB" b="1" dirty="0">
              <a:latin typeface="Calibri (body)"/>
            </a:endParaRPr>
          </a:p>
          <a:p>
            <a:pPr algn="l">
              <a:spcBef>
                <a:spcPts val="0"/>
              </a:spcBef>
            </a:pPr>
            <a:endParaRPr lang="en-US" sz="2600" dirty="0"/>
          </a:p>
        </p:txBody>
      </p:sp>
      <p:pic>
        <p:nvPicPr>
          <p:cNvPr id="11" name="Picture 10">
            <a:extLst>
              <a:ext uri="{FF2B5EF4-FFF2-40B4-BE49-F238E27FC236}">
                <a16:creationId xmlns:a16="http://schemas.microsoft.com/office/drawing/2014/main" id="{279B993A-3597-19CA-4457-E0489F93930B}"/>
              </a:ext>
            </a:extLst>
          </p:cNvPr>
          <p:cNvPicPr>
            <a:picLocks noChangeAspect="1"/>
          </p:cNvPicPr>
          <p:nvPr/>
        </p:nvPicPr>
        <p:blipFill>
          <a:blip r:embed="rId9"/>
          <a:stretch>
            <a:fillRect/>
          </a:stretch>
        </p:blipFill>
        <p:spPr>
          <a:xfrm>
            <a:off x="17338331" y="20851"/>
            <a:ext cx="949669" cy="903344"/>
          </a:xfrm>
          <a:prstGeom prst="rect">
            <a:avLst/>
          </a:prstGeom>
        </p:spPr>
      </p:pic>
    </p:spTree>
    <p:extLst>
      <p:ext uri="{BB962C8B-B14F-4D97-AF65-F5344CB8AC3E}">
        <p14:creationId xmlns:p14="http://schemas.microsoft.com/office/powerpoint/2010/main" val="3197939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4" y="9446908"/>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dirty="0">
                <a:solidFill>
                  <a:srgbClr val="765944"/>
                </a:solidFill>
                <a:latin typeface="Josefin Sans"/>
              </a:rPr>
              <a:t>#JoburgResearch2024</a:t>
            </a:r>
          </a:p>
        </p:txBody>
      </p:sp>
      <p:sp>
        <p:nvSpPr>
          <p:cNvPr id="13" name="Subtitle 9">
            <a:extLst>
              <a:ext uri="{FF2B5EF4-FFF2-40B4-BE49-F238E27FC236}">
                <a16:creationId xmlns:a16="http://schemas.microsoft.com/office/drawing/2014/main" id="{D8DC1327-F64A-C5F6-9899-7F3E31342A06}"/>
              </a:ext>
            </a:extLst>
          </p:cNvPr>
          <p:cNvSpPr txBox="1">
            <a:spLocks/>
          </p:cNvSpPr>
          <p:nvPr/>
        </p:nvSpPr>
        <p:spPr>
          <a:xfrm>
            <a:off x="444046" y="1826736"/>
            <a:ext cx="15176954" cy="52881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2438">
              <a:spcBef>
                <a:spcPts val="0"/>
              </a:spcBef>
              <a:spcAft>
                <a:spcPts val="0"/>
              </a:spcAft>
            </a:pPr>
            <a:r>
              <a:rPr lang="en-US" dirty="0"/>
              <a:t>H56:IC31</a:t>
            </a:r>
            <a:r>
              <a:rPr lang="en-US" baseline="30000" dirty="0"/>
              <a:t>®</a:t>
            </a:r>
            <a:r>
              <a:rPr lang="en-US" dirty="0"/>
              <a:t> was again shown to be safe and immunogenic, but was not protective against TB recurrence during 1 year post DS-TB treatment completion</a:t>
            </a:r>
          </a:p>
          <a:p>
            <a:pPr marL="452438">
              <a:spcBef>
                <a:spcPts val="0"/>
              </a:spcBef>
              <a:spcAft>
                <a:spcPts val="600"/>
              </a:spcAft>
            </a:pPr>
            <a:r>
              <a:rPr lang="en-US" dirty="0"/>
              <a:t>H56:IC31® potentially increased the risk of TB relapses by endogenous bacteria</a:t>
            </a:r>
          </a:p>
          <a:p>
            <a:pPr marL="452438">
              <a:spcBef>
                <a:spcPts val="0"/>
              </a:spcBef>
              <a:spcAft>
                <a:spcPts val="600"/>
              </a:spcAft>
            </a:pPr>
            <a:r>
              <a:rPr lang="en-US" dirty="0"/>
              <a:t>Ongoing epidemiological and immunological analyses to understand trial results: unbalanced risk factors for TB recurrence</a:t>
            </a:r>
            <a:r>
              <a:rPr lang="da-DK" dirty="0"/>
              <a:t> or potential vaccine harm? </a:t>
            </a:r>
            <a:endParaRPr lang="en-US" dirty="0"/>
          </a:p>
          <a:p>
            <a:pPr lvl="1" indent="-342900" fontAlgn="base">
              <a:spcBef>
                <a:spcPts val="0"/>
              </a:spcBef>
              <a:spcAft>
                <a:spcPct val="0"/>
              </a:spcAft>
              <a:buClr>
                <a:schemeClr val="accent1"/>
              </a:buClr>
              <a:buFont typeface="Arial" panose="020B0604020202020204" pitchFamily="34" charset="0"/>
              <a:buChar char="•"/>
            </a:pPr>
            <a:r>
              <a:rPr lang="en-US" sz="3200" dirty="0">
                <a:cs typeface="Arial" panose="020B0604020202020204" pitchFamily="34" charset="0"/>
              </a:rPr>
              <a:t>Immunogenic, potential upregulation of suppressor T-reg responses driving relapse in H56:IC31® arm</a:t>
            </a:r>
          </a:p>
          <a:p>
            <a:pPr marL="452438">
              <a:spcBef>
                <a:spcPts val="0"/>
              </a:spcBef>
              <a:spcAft>
                <a:spcPts val="600"/>
              </a:spcAft>
            </a:pPr>
            <a:r>
              <a:rPr lang="en-US" dirty="0"/>
              <a:t>Confounders:</a:t>
            </a:r>
          </a:p>
          <a:p>
            <a:pPr lvl="1" indent="-342900" fontAlgn="base">
              <a:spcBef>
                <a:spcPts val="0"/>
              </a:spcBef>
              <a:spcAft>
                <a:spcPct val="0"/>
              </a:spcAft>
              <a:buClr>
                <a:schemeClr val="accent1"/>
              </a:buClr>
              <a:buFont typeface="Arial" panose="020B0604020202020204" pitchFamily="34" charset="0"/>
              <a:buChar char="•"/>
            </a:pPr>
            <a:r>
              <a:rPr lang="en-US" sz="3200" dirty="0">
                <a:cs typeface="Arial" panose="020B0604020202020204" pitchFamily="34" charset="0"/>
              </a:rPr>
              <a:t>Unbalanced TB-relapse baseline risk in the H56:IC31® arm</a:t>
            </a:r>
          </a:p>
          <a:p>
            <a:pPr marL="452438">
              <a:spcBef>
                <a:spcPts val="0"/>
              </a:spcBef>
              <a:spcAft>
                <a:spcPts val="600"/>
              </a:spcAft>
            </a:pPr>
            <a:r>
              <a:rPr lang="en-US" dirty="0"/>
              <a:t>Occurred by chance?</a:t>
            </a:r>
          </a:p>
          <a:p>
            <a:endParaRPr lang="da-DK" sz="3600" dirty="0">
              <a:latin typeface="Calibri (body)"/>
            </a:endParaRPr>
          </a:p>
          <a:p>
            <a:pPr marL="0" indent="0">
              <a:buNone/>
            </a:pPr>
            <a:endParaRPr lang="en-US" sz="4800" dirty="0"/>
          </a:p>
        </p:txBody>
      </p:sp>
      <p:sp>
        <p:nvSpPr>
          <p:cNvPr id="14" name="Title 8">
            <a:extLst>
              <a:ext uri="{FF2B5EF4-FFF2-40B4-BE49-F238E27FC236}">
                <a16:creationId xmlns:a16="http://schemas.microsoft.com/office/drawing/2014/main" id="{BA2638EA-E6D4-2306-1C5E-974F142214B2}"/>
              </a:ext>
            </a:extLst>
          </p:cNvPr>
          <p:cNvSpPr>
            <a:spLocks noGrp="1"/>
          </p:cNvSpPr>
          <p:nvPr>
            <p:ph type="title"/>
          </p:nvPr>
        </p:nvSpPr>
        <p:spPr>
          <a:xfrm>
            <a:off x="2312471" y="1222430"/>
            <a:ext cx="13663056" cy="601189"/>
          </a:xfrm>
        </p:spPr>
        <p:txBody>
          <a:bodyPr>
            <a:noAutofit/>
          </a:bodyPr>
          <a:lstStyle/>
          <a:p>
            <a:r>
              <a:rPr lang="en-US" b="1" dirty="0"/>
              <a:t>Conclusion and Acknowledgements</a:t>
            </a:r>
          </a:p>
        </p:txBody>
      </p:sp>
      <p:sp>
        <p:nvSpPr>
          <p:cNvPr id="15" name="Freeform 2">
            <a:extLst>
              <a:ext uri="{FF2B5EF4-FFF2-40B4-BE49-F238E27FC236}">
                <a16:creationId xmlns:a16="http://schemas.microsoft.com/office/drawing/2014/main" id="{004BFC98-6D33-0CF3-43E9-63248B7C0C44}"/>
              </a:ext>
            </a:extLst>
          </p:cNvPr>
          <p:cNvSpPr/>
          <p:nvPr/>
        </p:nvSpPr>
        <p:spPr>
          <a:xfrm>
            <a:off x="1970878" y="7493376"/>
            <a:ext cx="1161171" cy="1002924"/>
          </a:xfrm>
          <a:custGeom>
            <a:avLst/>
            <a:gdLst/>
            <a:ahLst/>
            <a:cxnLst/>
            <a:rect l="l" t="t" r="r" b="b"/>
            <a:pathLst>
              <a:path w="2057400" h="2057400">
                <a:moveTo>
                  <a:pt x="0" y="0"/>
                </a:moveTo>
                <a:lnTo>
                  <a:pt x="2057400" y="0"/>
                </a:lnTo>
                <a:lnTo>
                  <a:pt x="2057400" y="2057400"/>
                </a:lnTo>
                <a:lnTo>
                  <a:pt x="0" y="20574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ZA"/>
          </a:p>
        </p:txBody>
      </p:sp>
      <p:sp>
        <p:nvSpPr>
          <p:cNvPr id="16" name="Freeform 3">
            <a:extLst>
              <a:ext uri="{FF2B5EF4-FFF2-40B4-BE49-F238E27FC236}">
                <a16:creationId xmlns:a16="http://schemas.microsoft.com/office/drawing/2014/main" id="{87AF6018-08FA-B4BB-2CA4-19226A1A1606}"/>
              </a:ext>
            </a:extLst>
          </p:cNvPr>
          <p:cNvSpPr/>
          <p:nvPr/>
        </p:nvSpPr>
        <p:spPr>
          <a:xfrm>
            <a:off x="3692444" y="7314319"/>
            <a:ext cx="1142944" cy="1002924"/>
          </a:xfrm>
          <a:custGeom>
            <a:avLst/>
            <a:gdLst/>
            <a:ahLst/>
            <a:cxnLst/>
            <a:rect l="l" t="t" r="r" b="b"/>
            <a:pathLst>
              <a:path w="1924994" h="1924994">
                <a:moveTo>
                  <a:pt x="0" y="0"/>
                </a:moveTo>
                <a:lnTo>
                  <a:pt x="1924993" y="0"/>
                </a:lnTo>
                <a:lnTo>
                  <a:pt x="1924993" y="1924994"/>
                </a:lnTo>
                <a:lnTo>
                  <a:pt x="0" y="1924994"/>
                </a:lnTo>
                <a:lnTo>
                  <a:pt x="0" y="0"/>
                </a:lnTo>
                <a:close/>
              </a:path>
            </a:pathLst>
          </a:custGeom>
          <a:blipFill>
            <a:blip r:embed="rId11"/>
            <a:stretch>
              <a:fillRect/>
            </a:stretch>
          </a:blipFill>
        </p:spPr>
        <p:txBody>
          <a:bodyPr/>
          <a:lstStyle/>
          <a:p>
            <a:endParaRPr lang="en-ZA"/>
          </a:p>
        </p:txBody>
      </p:sp>
      <p:sp>
        <p:nvSpPr>
          <p:cNvPr id="17" name="Freeform 4">
            <a:extLst>
              <a:ext uri="{FF2B5EF4-FFF2-40B4-BE49-F238E27FC236}">
                <a16:creationId xmlns:a16="http://schemas.microsoft.com/office/drawing/2014/main" id="{9EC6FE9F-C1BB-0690-E7CD-B5BDD2B58C95}"/>
              </a:ext>
            </a:extLst>
          </p:cNvPr>
          <p:cNvSpPr/>
          <p:nvPr/>
        </p:nvSpPr>
        <p:spPr>
          <a:xfrm>
            <a:off x="5298224" y="7314319"/>
            <a:ext cx="1228589" cy="1071573"/>
          </a:xfrm>
          <a:custGeom>
            <a:avLst/>
            <a:gdLst/>
            <a:ahLst/>
            <a:cxnLst/>
            <a:rect l="l" t="t" r="r" b="b"/>
            <a:pathLst>
              <a:path w="2324255" h="1940873">
                <a:moveTo>
                  <a:pt x="0" y="0"/>
                </a:moveTo>
                <a:lnTo>
                  <a:pt x="2324255" y="0"/>
                </a:lnTo>
                <a:lnTo>
                  <a:pt x="2324255" y="1940872"/>
                </a:lnTo>
                <a:lnTo>
                  <a:pt x="0" y="1940872"/>
                </a:lnTo>
                <a:lnTo>
                  <a:pt x="0" y="0"/>
                </a:lnTo>
                <a:close/>
              </a:path>
            </a:pathLst>
          </a:custGeom>
          <a:blipFill>
            <a:blip r:embed="rId12"/>
            <a:stretch>
              <a:fillRect/>
            </a:stretch>
          </a:blipFill>
        </p:spPr>
        <p:txBody>
          <a:bodyPr/>
          <a:lstStyle/>
          <a:p>
            <a:endParaRPr lang="en-ZA"/>
          </a:p>
        </p:txBody>
      </p:sp>
      <p:sp>
        <p:nvSpPr>
          <p:cNvPr id="18" name="Freeform 5">
            <a:extLst>
              <a:ext uri="{FF2B5EF4-FFF2-40B4-BE49-F238E27FC236}">
                <a16:creationId xmlns:a16="http://schemas.microsoft.com/office/drawing/2014/main" id="{27E4B59A-3782-E064-3952-429DED93BF4D}"/>
              </a:ext>
            </a:extLst>
          </p:cNvPr>
          <p:cNvSpPr/>
          <p:nvPr/>
        </p:nvSpPr>
        <p:spPr>
          <a:xfrm>
            <a:off x="6797140" y="7268931"/>
            <a:ext cx="1966920" cy="1198190"/>
          </a:xfrm>
          <a:custGeom>
            <a:avLst/>
            <a:gdLst/>
            <a:ahLst/>
            <a:cxnLst/>
            <a:rect l="l" t="t" r="r" b="b"/>
            <a:pathLst>
              <a:path w="5606789" h="1555338">
                <a:moveTo>
                  <a:pt x="0" y="0"/>
                </a:moveTo>
                <a:lnTo>
                  <a:pt x="5606789" y="0"/>
                </a:lnTo>
                <a:lnTo>
                  <a:pt x="5606789" y="1555337"/>
                </a:lnTo>
                <a:lnTo>
                  <a:pt x="0" y="1555337"/>
                </a:lnTo>
                <a:lnTo>
                  <a:pt x="0" y="0"/>
                </a:lnTo>
                <a:close/>
              </a:path>
            </a:pathLst>
          </a:custGeom>
          <a:blipFill>
            <a:blip r:embed="rId13"/>
            <a:stretch>
              <a:fillRect t="-48627" b="-53932"/>
            </a:stretch>
          </a:blipFill>
        </p:spPr>
        <p:txBody>
          <a:bodyPr/>
          <a:lstStyle/>
          <a:p>
            <a:endParaRPr lang="en-ZA"/>
          </a:p>
        </p:txBody>
      </p:sp>
      <p:sp>
        <p:nvSpPr>
          <p:cNvPr id="19" name="Freeform 7">
            <a:extLst>
              <a:ext uri="{FF2B5EF4-FFF2-40B4-BE49-F238E27FC236}">
                <a16:creationId xmlns:a16="http://schemas.microsoft.com/office/drawing/2014/main" id="{4B2992D6-A0BC-587B-A474-D072FF2DEF60}"/>
              </a:ext>
            </a:extLst>
          </p:cNvPr>
          <p:cNvSpPr/>
          <p:nvPr/>
        </p:nvSpPr>
        <p:spPr>
          <a:xfrm>
            <a:off x="9001763" y="7268931"/>
            <a:ext cx="1591809" cy="1225662"/>
          </a:xfrm>
          <a:custGeom>
            <a:avLst/>
            <a:gdLst/>
            <a:ahLst/>
            <a:cxnLst/>
            <a:rect l="l" t="t" r="r" b="b"/>
            <a:pathLst>
              <a:path w="2810685" h="1706030">
                <a:moveTo>
                  <a:pt x="0" y="0"/>
                </a:moveTo>
                <a:lnTo>
                  <a:pt x="2810685" y="0"/>
                </a:lnTo>
                <a:lnTo>
                  <a:pt x="2810685" y="1706030"/>
                </a:lnTo>
                <a:lnTo>
                  <a:pt x="0" y="1706030"/>
                </a:lnTo>
                <a:lnTo>
                  <a:pt x="0" y="0"/>
                </a:lnTo>
                <a:close/>
              </a:path>
            </a:pathLst>
          </a:custGeom>
          <a:blipFill>
            <a:blip r:embed="rId14"/>
            <a:stretch>
              <a:fillRect/>
            </a:stretch>
          </a:blipFill>
        </p:spPr>
        <p:txBody>
          <a:bodyPr/>
          <a:lstStyle/>
          <a:p>
            <a:endParaRPr lang="en-ZA"/>
          </a:p>
        </p:txBody>
      </p:sp>
      <p:sp>
        <p:nvSpPr>
          <p:cNvPr id="20" name="Freeform 8">
            <a:extLst>
              <a:ext uri="{FF2B5EF4-FFF2-40B4-BE49-F238E27FC236}">
                <a16:creationId xmlns:a16="http://schemas.microsoft.com/office/drawing/2014/main" id="{04921580-548B-3279-09FA-46DD5AC67148}"/>
              </a:ext>
            </a:extLst>
          </p:cNvPr>
          <p:cNvSpPr/>
          <p:nvPr/>
        </p:nvSpPr>
        <p:spPr>
          <a:xfrm>
            <a:off x="10595449" y="7314320"/>
            <a:ext cx="1307476" cy="1071572"/>
          </a:xfrm>
          <a:custGeom>
            <a:avLst/>
            <a:gdLst/>
            <a:ahLst/>
            <a:cxnLst/>
            <a:rect l="l" t="t" r="r" b="b"/>
            <a:pathLst>
              <a:path w="1375487" h="2022775">
                <a:moveTo>
                  <a:pt x="0" y="0"/>
                </a:moveTo>
                <a:lnTo>
                  <a:pt x="1375487" y="0"/>
                </a:lnTo>
                <a:lnTo>
                  <a:pt x="1375487" y="2022775"/>
                </a:lnTo>
                <a:lnTo>
                  <a:pt x="0" y="2022775"/>
                </a:lnTo>
                <a:lnTo>
                  <a:pt x="0" y="0"/>
                </a:lnTo>
                <a:close/>
              </a:path>
            </a:pathLst>
          </a:custGeom>
          <a:blipFill>
            <a:blip r:embed="rId15"/>
            <a:stretch>
              <a:fillRect/>
            </a:stretch>
          </a:blipFill>
        </p:spPr>
        <p:txBody>
          <a:bodyPr/>
          <a:lstStyle/>
          <a:p>
            <a:endParaRPr lang="en-ZA" dirty="0"/>
          </a:p>
        </p:txBody>
      </p:sp>
      <p:sp>
        <p:nvSpPr>
          <p:cNvPr id="21" name="Freeform 9">
            <a:extLst>
              <a:ext uri="{FF2B5EF4-FFF2-40B4-BE49-F238E27FC236}">
                <a16:creationId xmlns:a16="http://schemas.microsoft.com/office/drawing/2014/main" id="{6677372E-F5F2-5E87-9676-3DC2580D5B6B}"/>
              </a:ext>
            </a:extLst>
          </p:cNvPr>
          <p:cNvSpPr/>
          <p:nvPr/>
        </p:nvSpPr>
        <p:spPr>
          <a:xfrm>
            <a:off x="4001520" y="8612318"/>
            <a:ext cx="1695509" cy="743029"/>
          </a:xfrm>
          <a:custGeom>
            <a:avLst/>
            <a:gdLst/>
            <a:ahLst/>
            <a:cxnLst/>
            <a:rect l="l" t="t" r="r" b="b"/>
            <a:pathLst>
              <a:path w="3500394" h="1414066">
                <a:moveTo>
                  <a:pt x="0" y="0"/>
                </a:moveTo>
                <a:lnTo>
                  <a:pt x="3500394" y="0"/>
                </a:lnTo>
                <a:lnTo>
                  <a:pt x="3500394" y="1414067"/>
                </a:lnTo>
                <a:lnTo>
                  <a:pt x="0" y="1414067"/>
                </a:lnTo>
                <a:lnTo>
                  <a:pt x="0" y="0"/>
                </a:lnTo>
                <a:close/>
              </a:path>
            </a:pathLst>
          </a:custGeom>
          <a:blipFill>
            <a:blip r:embed="rId16"/>
            <a:stretch>
              <a:fillRect/>
            </a:stretch>
          </a:blipFill>
        </p:spPr>
        <p:txBody>
          <a:bodyPr/>
          <a:lstStyle/>
          <a:p>
            <a:endParaRPr lang="en-ZA"/>
          </a:p>
        </p:txBody>
      </p:sp>
      <p:sp>
        <p:nvSpPr>
          <p:cNvPr id="22" name="Freeform 10">
            <a:extLst>
              <a:ext uri="{FF2B5EF4-FFF2-40B4-BE49-F238E27FC236}">
                <a16:creationId xmlns:a16="http://schemas.microsoft.com/office/drawing/2014/main" id="{6109D6CF-A267-FCFA-9776-2CB6B2A9C142}"/>
              </a:ext>
            </a:extLst>
          </p:cNvPr>
          <p:cNvSpPr/>
          <p:nvPr/>
        </p:nvSpPr>
        <p:spPr>
          <a:xfrm>
            <a:off x="6002722" y="8539983"/>
            <a:ext cx="3414590" cy="934397"/>
          </a:xfrm>
          <a:custGeom>
            <a:avLst/>
            <a:gdLst/>
            <a:ahLst/>
            <a:cxnLst/>
            <a:rect l="l" t="t" r="r" b="b"/>
            <a:pathLst>
              <a:path w="4161232" h="1630004">
                <a:moveTo>
                  <a:pt x="0" y="0"/>
                </a:moveTo>
                <a:lnTo>
                  <a:pt x="4161232" y="0"/>
                </a:lnTo>
                <a:lnTo>
                  <a:pt x="4161232" y="1630004"/>
                </a:lnTo>
                <a:lnTo>
                  <a:pt x="0" y="1630004"/>
                </a:lnTo>
                <a:lnTo>
                  <a:pt x="0" y="0"/>
                </a:lnTo>
                <a:close/>
              </a:path>
            </a:pathLst>
          </a:custGeom>
          <a:blipFill>
            <a:blip r:embed="rId17"/>
            <a:stretch>
              <a:fillRect/>
            </a:stretch>
          </a:blipFill>
        </p:spPr>
        <p:txBody>
          <a:bodyPr/>
          <a:lstStyle/>
          <a:p>
            <a:endParaRPr lang="en-ZA"/>
          </a:p>
        </p:txBody>
      </p:sp>
      <p:pic>
        <p:nvPicPr>
          <p:cNvPr id="23" name="Picture 22">
            <a:extLst>
              <a:ext uri="{FF2B5EF4-FFF2-40B4-BE49-F238E27FC236}">
                <a16:creationId xmlns:a16="http://schemas.microsoft.com/office/drawing/2014/main" id="{75634B28-ADA4-26A6-4869-408BEFDEA312}"/>
              </a:ext>
            </a:extLst>
          </p:cNvPr>
          <p:cNvPicPr>
            <a:picLocks noChangeAspect="1"/>
          </p:cNvPicPr>
          <p:nvPr/>
        </p:nvPicPr>
        <p:blipFill>
          <a:blip r:embed="rId18"/>
          <a:stretch>
            <a:fillRect/>
          </a:stretch>
        </p:blipFill>
        <p:spPr>
          <a:xfrm>
            <a:off x="9476790" y="8567993"/>
            <a:ext cx="2975781" cy="831677"/>
          </a:xfrm>
          <a:prstGeom prst="rect">
            <a:avLst/>
          </a:prstGeom>
        </p:spPr>
      </p:pic>
      <p:pic>
        <p:nvPicPr>
          <p:cNvPr id="24" name="Picture 23">
            <a:extLst>
              <a:ext uri="{FF2B5EF4-FFF2-40B4-BE49-F238E27FC236}">
                <a16:creationId xmlns:a16="http://schemas.microsoft.com/office/drawing/2014/main" id="{355D4E7B-ED26-03C1-80EC-30DE5FD51333}"/>
              </a:ext>
            </a:extLst>
          </p:cNvPr>
          <p:cNvPicPr>
            <a:picLocks noChangeAspect="1"/>
          </p:cNvPicPr>
          <p:nvPr/>
        </p:nvPicPr>
        <p:blipFill>
          <a:blip r:embed="rId19"/>
          <a:stretch>
            <a:fillRect/>
          </a:stretch>
        </p:blipFill>
        <p:spPr>
          <a:xfrm>
            <a:off x="12690129" y="8460192"/>
            <a:ext cx="1842853" cy="1047280"/>
          </a:xfrm>
          <a:prstGeom prst="rect">
            <a:avLst/>
          </a:prstGeom>
        </p:spPr>
      </p:pic>
      <p:pic>
        <p:nvPicPr>
          <p:cNvPr id="11" name="Picture 10">
            <a:extLst>
              <a:ext uri="{FF2B5EF4-FFF2-40B4-BE49-F238E27FC236}">
                <a16:creationId xmlns:a16="http://schemas.microsoft.com/office/drawing/2014/main" id="{F2949218-D655-DDA3-47FF-0D4F6185BAD4}"/>
              </a:ext>
            </a:extLst>
          </p:cNvPr>
          <p:cNvPicPr>
            <a:picLocks noChangeAspect="1"/>
          </p:cNvPicPr>
          <p:nvPr/>
        </p:nvPicPr>
        <p:blipFill>
          <a:blip r:embed="rId20"/>
          <a:stretch>
            <a:fillRect/>
          </a:stretch>
        </p:blipFill>
        <p:spPr>
          <a:xfrm>
            <a:off x="17338331" y="20851"/>
            <a:ext cx="949669" cy="90334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339</TotalTime>
  <Words>866</Words>
  <Application>Microsoft Office PowerPoint</Application>
  <PresentationFormat>Custom</PresentationFormat>
  <Paragraphs>103</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Montserrat Ultra-Bold</vt:lpstr>
      <vt:lpstr>Calibri (body)</vt:lpstr>
      <vt:lpstr>Josefin Sans</vt:lpstr>
      <vt:lpstr>Arial</vt:lpstr>
      <vt:lpstr>Calibri</vt:lpstr>
      <vt:lpstr>Office Theme</vt:lpstr>
      <vt:lpstr>Efficacy, safety &amp; immunogenicity of H56:IC31 vaccine for Prevention of Recurrent TB (POR)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 and Acknowledgements</vt:lpstr>
      <vt:lpstr>Recommendations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JHD R Conf 2024 PPT Title Slide</dc:title>
  <dc:creator>Tyron Van Der Byl</dc:creator>
  <cp:lastModifiedBy>Lydia Mngomezulu</cp:lastModifiedBy>
  <cp:revision>6</cp:revision>
  <dcterms:created xsi:type="dcterms:W3CDTF">2006-08-16T00:00:00Z</dcterms:created>
  <dcterms:modified xsi:type="dcterms:W3CDTF">2024-08-23T17:20:04Z</dcterms:modified>
  <dc:identifier>DAGBbZIf2EI</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5e03609-26fe-498a-b72e-391fa1435644_Enabled">
    <vt:lpwstr>true</vt:lpwstr>
  </property>
  <property fmtid="{D5CDD505-2E9C-101B-9397-08002B2CF9AE}" pid="3" name="MSIP_Label_b5e03609-26fe-498a-b72e-391fa1435644_SetDate">
    <vt:lpwstr>2024-08-22T08:59:10Z</vt:lpwstr>
  </property>
  <property fmtid="{D5CDD505-2E9C-101B-9397-08002B2CF9AE}" pid="4" name="MSIP_Label_b5e03609-26fe-498a-b72e-391fa1435644_Method">
    <vt:lpwstr>Privileged</vt:lpwstr>
  </property>
  <property fmtid="{D5CDD505-2E9C-101B-9397-08002B2CF9AE}" pid="5" name="MSIP_Label_b5e03609-26fe-498a-b72e-391fa1435644_Name">
    <vt:lpwstr>Business Confidential</vt:lpwstr>
  </property>
  <property fmtid="{D5CDD505-2E9C-101B-9397-08002B2CF9AE}" pid="6" name="MSIP_Label_b5e03609-26fe-498a-b72e-391fa1435644_SiteId">
    <vt:lpwstr>70682427-7a66-4bae-9f42-f702a8ba8b2a</vt:lpwstr>
  </property>
  <property fmtid="{D5CDD505-2E9C-101B-9397-08002B2CF9AE}" pid="7" name="MSIP_Label_b5e03609-26fe-498a-b72e-391fa1435644_ActionId">
    <vt:lpwstr>252ca70d-f322-4558-b6ec-cac966460d86</vt:lpwstr>
  </property>
  <property fmtid="{D5CDD505-2E9C-101B-9397-08002B2CF9AE}" pid="8" name="MSIP_Label_b5e03609-26fe-498a-b72e-391fa1435644_ContentBits">
    <vt:lpwstr>0</vt:lpwstr>
  </property>
</Properties>
</file>