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5"/>
  </p:notesMasterIdLst>
  <p:sldIdLst>
    <p:sldId id="257" r:id="rId5"/>
    <p:sldId id="256" r:id="rId6"/>
    <p:sldId id="258" r:id="rId7"/>
    <p:sldId id="259" r:id="rId8"/>
    <p:sldId id="260" r:id="rId9"/>
    <p:sldId id="261" r:id="rId10"/>
    <p:sldId id="266" r:id="rId11"/>
    <p:sldId id="262" r:id="rId12"/>
    <p:sldId id="263" r:id="rId13"/>
    <p:sldId id="265"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Fira Sans Extra Condensed Medium" panose="020B0604020202020204" charset="0"/>
      <p:regular r:id="rId20"/>
      <p:bold r:id="rId21"/>
      <p:italic r:id="rId22"/>
      <p:boldItalic r:id="rId23"/>
    </p:embeddedFont>
    <p:embeddedFont>
      <p:font typeface="Roboto" panose="020B0604020202020204" charset="0"/>
      <p:regular r:id="rId24"/>
      <p:bold r:id="rId25"/>
      <p:italic r:id="rId26"/>
      <p:boldItalic r:id="rId27"/>
    </p:embeddedFont>
    <p:embeddedFont>
      <p:font typeface="Montserrat Ultra-Bold" panose="020B0604020202020204" charset="0"/>
      <p:regular r:id="rId28"/>
      <p:bold r:id="rId29"/>
    </p:embeddedFont>
    <p:embeddedFont>
      <p:font typeface="MS PGothic" panose="020B0600070205080204" pitchFamily="34" charset="-128"/>
      <p:regular r:id="rId30"/>
    </p:embeddedFont>
    <p:embeddedFont>
      <p:font typeface="Josefin Sans" panose="020B060402020202020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3741" autoAdjust="0"/>
  </p:normalViewPr>
  <p:slideViewPr>
    <p:cSldViewPr>
      <p:cViewPr varScale="1">
        <p:scale>
          <a:sx n="42" d="100"/>
          <a:sy n="42" d="100"/>
        </p:scale>
        <p:origin x="2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font" Target="fonts/font17.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osa, Shabir (GPHEALTH)" userId="e8948446-e5a5-4ff8-9aeb-cde9aeb592ad" providerId="ADAL" clId="{12989676-2647-DB49-BE4C-5F6E29AF676E}"/>
    <pc:docChg chg="custSel modSld">
      <pc:chgData name="Moosa, Shabir (GPHEALTH)" userId="e8948446-e5a5-4ff8-9aeb-cde9aeb592ad" providerId="ADAL" clId="{12989676-2647-DB49-BE4C-5F6E29AF676E}" dt="2024-08-16T09:50:49.583" v="6" actId="14100"/>
      <pc:docMkLst>
        <pc:docMk/>
      </pc:docMkLst>
      <pc:sldChg chg="addSp modSp mod modClrScheme chgLayout">
        <pc:chgData name="Moosa, Shabir (GPHEALTH)" userId="e8948446-e5a5-4ff8-9aeb-cde9aeb592ad" providerId="ADAL" clId="{12989676-2647-DB49-BE4C-5F6E29AF676E}" dt="2024-08-16T09:50:49.583" v="6" actId="14100"/>
        <pc:sldMkLst>
          <pc:docMk/>
          <pc:sldMk cId="0" sldId="256"/>
        </pc:sldMkLst>
        <pc:spChg chg="add mod ord">
          <ac:chgData name="Moosa, Shabir (GPHEALTH)" userId="e8948446-e5a5-4ff8-9aeb-cde9aeb592ad" providerId="ADAL" clId="{12989676-2647-DB49-BE4C-5F6E29AF676E}" dt="2024-08-16T09:50:39.609" v="3" actId="14100"/>
          <ac:spMkLst>
            <pc:docMk/>
            <pc:sldMk cId="0" sldId="256"/>
            <ac:spMk id="11" creationId="{306F2A92-12BC-277D-D55C-4E68BD6641FD}"/>
          </ac:spMkLst>
        </pc:spChg>
        <pc:spChg chg="add mod ord">
          <ac:chgData name="Moosa, Shabir (GPHEALTH)" userId="e8948446-e5a5-4ff8-9aeb-cde9aeb592ad" providerId="ADAL" clId="{12989676-2647-DB49-BE4C-5F6E29AF676E}" dt="2024-08-16T09:50:49.583" v="6" actId="14100"/>
          <ac:spMkLst>
            <pc:docMk/>
            <pc:sldMk cId="0" sldId="256"/>
            <ac:spMk id="12" creationId="{26A4406C-3ECD-0A0C-2CC0-A2565277C34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008591-FFDB-E14D-95D8-E51E7806F5A9}"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GB"/>
        </a:p>
      </dgm:t>
    </dgm:pt>
    <dgm:pt modelId="{99471D67-9296-FA40-9D09-BD4FDCF4F2B0}">
      <dgm:prSet phldrT="[Text]"/>
      <dgm:spPr>
        <a:solidFill>
          <a:schemeClr val="accent1">
            <a:lumMod val="60000"/>
            <a:lumOff val="40000"/>
          </a:schemeClr>
        </a:solidFill>
        <a:ln>
          <a:solidFill>
            <a:schemeClr val="accent1">
              <a:lumMod val="60000"/>
              <a:lumOff val="40000"/>
            </a:schemeClr>
          </a:solidFill>
        </a:ln>
      </dgm:spPr>
      <dgm:t>
        <a:bodyPr/>
        <a:lstStyle/>
        <a:p>
          <a:r>
            <a:rPr lang="en-GB" b="1" dirty="0">
              <a:solidFill>
                <a:schemeClr val="tx1"/>
              </a:solidFill>
            </a:rPr>
            <a:t>Research Design </a:t>
          </a:r>
        </a:p>
      </dgm:t>
    </dgm:pt>
    <dgm:pt modelId="{308F84E0-C90C-7D48-A653-8DBE021FB17C}" type="parTrans" cxnId="{1E96C9DB-18B4-2C4C-8365-BD138FD35C19}">
      <dgm:prSet/>
      <dgm:spPr/>
      <dgm:t>
        <a:bodyPr/>
        <a:lstStyle/>
        <a:p>
          <a:endParaRPr lang="en-GB"/>
        </a:p>
      </dgm:t>
    </dgm:pt>
    <dgm:pt modelId="{736C7A93-E4E2-1944-B62C-6393439FA84D}" type="sibTrans" cxnId="{1E96C9DB-18B4-2C4C-8365-BD138FD35C19}">
      <dgm:prSet/>
      <dgm:spPr/>
      <dgm:t>
        <a:bodyPr/>
        <a:lstStyle/>
        <a:p>
          <a:endParaRPr lang="en-GB"/>
        </a:p>
      </dgm:t>
    </dgm:pt>
    <dgm:pt modelId="{5568EF96-3405-4A4D-B508-B4EB831AD056}">
      <dgm:prSet phldrT="[Text]"/>
      <dgm:spPr>
        <a:solidFill>
          <a:schemeClr val="accent1">
            <a:lumMod val="60000"/>
            <a:lumOff val="40000"/>
          </a:schemeClr>
        </a:solidFill>
      </dgm:spPr>
      <dgm:t>
        <a:bodyPr/>
        <a:lstStyle/>
        <a:p>
          <a:r>
            <a:rPr lang="en-GB" b="1" dirty="0">
              <a:solidFill>
                <a:schemeClr val="tx1"/>
              </a:solidFill>
            </a:rPr>
            <a:t>Recruitment</a:t>
          </a:r>
        </a:p>
      </dgm:t>
    </dgm:pt>
    <dgm:pt modelId="{757CC163-6C1C-8943-9ECE-756D0B06AF04}" type="parTrans" cxnId="{B060F604-4379-4340-BAC6-DA910A78F804}">
      <dgm:prSet/>
      <dgm:spPr/>
      <dgm:t>
        <a:bodyPr/>
        <a:lstStyle/>
        <a:p>
          <a:endParaRPr lang="en-GB"/>
        </a:p>
      </dgm:t>
    </dgm:pt>
    <dgm:pt modelId="{09FF84A0-5F4E-5D45-A69A-CACF1B117AF0}" type="sibTrans" cxnId="{B060F604-4379-4340-BAC6-DA910A78F804}">
      <dgm:prSet/>
      <dgm:spPr/>
      <dgm:t>
        <a:bodyPr/>
        <a:lstStyle/>
        <a:p>
          <a:endParaRPr lang="en-GB"/>
        </a:p>
      </dgm:t>
    </dgm:pt>
    <dgm:pt modelId="{2A788483-05F5-2144-A0FC-5AC17A258720}">
      <dgm:prSet phldrT="[Text]"/>
      <dgm:spPr>
        <a:solidFill>
          <a:schemeClr val="accent1">
            <a:lumMod val="60000"/>
            <a:lumOff val="40000"/>
          </a:schemeClr>
        </a:solidFill>
      </dgm:spPr>
      <dgm:t>
        <a:bodyPr/>
        <a:lstStyle/>
        <a:p>
          <a:r>
            <a:rPr lang="en-GB" b="1" dirty="0" smtClean="0">
              <a:solidFill>
                <a:schemeClr val="tx1"/>
              </a:solidFill>
            </a:rPr>
            <a:t>Eligibility Criteria </a:t>
          </a:r>
          <a:endParaRPr lang="en-GB" b="1" dirty="0">
            <a:solidFill>
              <a:schemeClr val="tx1"/>
            </a:solidFill>
          </a:endParaRPr>
        </a:p>
      </dgm:t>
    </dgm:pt>
    <dgm:pt modelId="{563699D4-2759-D24A-A6FB-881D5BEC9BB6}" type="parTrans" cxnId="{CD79C044-BA2E-AC45-964F-42E4DAC34A26}">
      <dgm:prSet/>
      <dgm:spPr/>
      <dgm:t>
        <a:bodyPr/>
        <a:lstStyle/>
        <a:p>
          <a:endParaRPr lang="en-GB"/>
        </a:p>
      </dgm:t>
    </dgm:pt>
    <dgm:pt modelId="{CAB2CAAC-419A-C945-8953-792891ED1FC6}" type="sibTrans" cxnId="{CD79C044-BA2E-AC45-964F-42E4DAC34A26}">
      <dgm:prSet/>
      <dgm:spPr/>
      <dgm:t>
        <a:bodyPr/>
        <a:lstStyle/>
        <a:p>
          <a:endParaRPr lang="en-GB"/>
        </a:p>
      </dgm:t>
    </dgm:pt>
    <dgm:pt modelId="{6B91E176-4A24-FA46-8C5D-C1D16C8585E4}">
      <dgm:prSet phldrT="[Text]"/>
      <dgm:spPr/>
      <dgm:t>
        <a:bodyPr/>
        <a:lstStyle/>
        <a:p>
          <a:r>
            <a:rPr lang="en-GB" dirty="0" smtClean="0"/>
            <a:t>Mixed Methods design</a:t>
          </a:r>
          <a:endParaRPr lang="en-GB" dirty="0"/>
        </a:p>
      </dgm:t>
    </dgm:pt>
    <dgm:pt modelId="{BD13319D-0CA3-FB4D-A980-43A09AB7216F}" type="parTrans" cxnId="{D0289568-157D-7840-9301-229C8B25910A}">
      <dgm:prSet/>
      <dgm:spPr/>
      <dgm:t>
        <a:bodyPr/>
        <a:lstStyle/>
        <a:p>
          <a:endParaRPr lang="en-GB"/>
        </a:p>
      </dgm:t>
    </dgm:pt>
    <dgm:pt modelId="{55F5BA04-D2A0-3143-B98F-05DE71B941F7}" type="sibTrans" cxnId="{D0289568-157D-7840-9301-229C8B25910A}">
      <dgm:prSet/>
      <dgm:spPr/>
      <dgm:t>
        <a:bodyPr/>
        <a:lstStyle/>
        <a:p>
          <a:endParaRPr lang="en-GB"/>
        </a:p>
      </dgm:t>
    </dgm:pt>
    <dgm:pt modelId="{E0EE1BF0-A738-3F48-A267-B761D6571B73}">
      <dgm:prSet phldrT="[Text]"/>
      <dgm:spPr/>
      <dgm:t>
        <a:bodyPr/>
        <a:lstStyle/>
        <a:p>
          <a:r>
            <a:rPr lang="en-ZA" dirty="0" smtClean="0"/>
            <a:t>Purposive and snowball sampling.</a:t>
          </a:r>
          <a:endParaRPr lang="en-GB" dirty="0"/>
        </a:p>
      </dgm:t>
    </dgm:pt>
    <dgm:pt modelId="{CF11CAA1-CF0F-1344-97D1-F68CE30D43BD}" type="parTrans" cxnId="{19B29607-D1F1-2846-B114-2342F374552C}">
      <dgm:prSet/>
      <dgm:spPr/>
      <dgm:t>
        <a:bodyPr/>
        <a:lstStyle/>
        <a:p>
          <a:endParaRPr lang="en-GB"/>
        </a:p>
      </dgm:t>
    </dgm:pt>
    <dgm:pt modelId="{5EC19225-5687-AC45-A91A-CE4FE670D06F}" type="sibTrans" cxnId="{19B29607-D1F1-2846-B114-2342F374552C}">
      <dgm:prSet/>
      <dgm:spPr/>
      <dgm:t>
        <a:bodyPr/>
        <a:lstStyle/>
        <a:p>
          <a:endParaRPr lang="en-GB"/>
        </a:p>
      </dgm:t>
    </dgm:pt>
    <dgm:pt modelId="{1B4F9631-7174-7347-B725-B7C1C42155E3}">
      <dgm:prSet phldrT="[Text]"/>
      <dgm:spPr/>
      <dgm:t>
        <a:bodyPr/>
        <a:lstStyle/>
        <a:p>
          <a:pPr>
            <a:buFont typeface="Arial" panose="020B0604020202020204" pitchFamily="34" charset="0"/>
            <a:buChar char="•"/>
          </a:pPr>
          <a:r>
            <a:rPr lang="en-GB" dirty="0"/>
            <a:t>Young men and women</a:t>
          </a:r>
        </a:p>
      </dgm:t>
    </dgm:pt>
    <dgm:pt modelId="{819993BE-0505-5843-96EB-FB9C174C95FA}" type="parTrans" cxnId="{BBFB85DE-EE62-B448-9B11-F9B2FD8F9225}">
      <dgm:prSet/>
      <dgm:spPr/>
      <dgm:t>
        <a:bodyPr/>
        <a:lstStyle/>
        <a:p>
          <a:endParaRPr lang="en-GB"/>
        </a:p>
      </dgm:t>
    </dgm:pt>
    <dgm:pt modelId="{78CFA043-00FE-354F-ADA6-268E412F5ED7}" type="sibTrans" cxnId="{BBFB85DE-EE62-B448-9B11-F9B2FD8F9225}">
      <dgm:prSet/>
      <dgm:spPr/>
      <dgm:t>
        <a:bodyPr/>
        <a:lstStyle/>
        <a:p>
          <a:endParaRPr lang="en-GB"/>
        </a:p>
      </dgm:t>
    </dgm:pt>
    <dgm:pt modelId="{FA947FD1-3525-BB4F-9573-85AF0C1DD57A}">
      <dgm:prSet phldrT="[Text]"/>
      <dgm:spPr/>
      <dgm:t>
        <a:bodyPr/>
        <a:lstStyle/>
        <a:p>
          <a:r>
            <a:rPr lang="en-GB" dirty="0" smtClean="0"/>
            <a:t>Group Discussions (8) + online survey (</a:t>
          </a:r>
          <a:r>
            <a:rPr lang="en-GB" dirty="0" smtClean="0"/>
            <a:t>N=523)</a:t>
          </a:r>
          <a:endParaRPr lang="en-GB" dirty="0"/>
        </a:p>
      </dgm:t>
    </dgm:pt>
    <dgm:pt modelId="{4D3F8D5C-8E8B-C44F-86DE-E86EFA88515C}" type="parTrans" cxnId="{74D8F278-E4AC-264A-BA9F-D3B641F0B42F}">
      <dgm:prSet/>
      <dgm:spPr/>
      <dgm:t>
        <a:bodyPr/>
        <a:lstStyle/>
        <a:p>
          <a:endParaRPr lang="en-GB"/>
        </a:p>
      </dgm:t>
    </dgm:pt>
    <dgm:pt modelId="{6C8849A1-3EBB-464A-85A3-B3D3625116EA}" type="sibTrans" cxnId="{74D8F278-E4AC-264A-BA9F-D3B641F0B42F}">
      <dgm:prSet/>
      <dgm:spPr/>
      <dgm:t>
        <a:bodyPr/>
        <a:lstStyle/>
        <a:p>
          <a:endParaRPr lang="en-GB"/>
        </a:p>
      </dgm:t>
    </dgm:pt>
    <dgm:pt modelId="{2DCC92FB-69DF-5943-B957-E0E4BA56A412}">
      <dgm:prSet phldrT="[Text]"/>
      <dgm:spPr/>
      <dgm:t>
        <a:bodyPr/>
        <a:lstStyle/>
        <a:p>
          <a:pPr>
            <a:buFont typeface="Arial" panose="020B0604020202020204" pitchFamily="34" charset="0"/>
            <a:buChar char="•"/>
          </a:pPr>
          <a:r>
            <a:rPr lang="en-GB" dirty="0" smtClean="0"/>
            <a:t>15-24 years </a:t>
          </a:r>
          <a:endParaRPr lang="en-GB" dirty="0"/>
        </a:p>
      </dgm:t>
    </dgm:pt>
    <dgm:pt modelId="{D0057B83-24BA-1E43-B1C2-DB0423F52398}" type="parTrans" cxnId="{58A53172-A8D7-734E-9E02-CDFFC554C43A}">
      <dgm:prSet/>
      <dgm:spPr/>
      <dgm:t>
        <a:bodyPr/>
        <a:lstStyle/>
        <a:p>
          <a:endParaRPr lang="en-GB"/>
        </a:p>
      </dgm:t>
    </dgm:pt>
    <dgm:pt modelId="{EA112F98-2B66-B34C-B9CD-9A83D109E995}" type="sibTrans" cxnId="{58A53172-A8D7-734E-9E02-CDFFC554C43A}">
      <dgm:prSet/>
      <dgm:spPr/>
      <dgm:t>
        <a:bodyPr/>
        <a:lstStyle/>
        <a:p>
          <a:endParaRPr lang="en-GB"/>
        </a:p>
      </dgm:t>
    </dgm:pt>
    <dgm:pt modelId="{109310F7-7B8B-274A-A6ED-BBE34CBB8489}">
      <dgm:prSet phldrT="[Text]"/>
      <dgm:spPr/>
      <dgm:t>
        <a:bodyPr/>
        <a:lstStyle/>
        <a:p>
          <a:pPr>
            <a:buFont typeface="Arial" panose="020B0604020202020204" pitchFamily="34" charset="0"/>
            <a:buChar char="•"/>
          </a:pPr>
          <a:r>
            <a:rPr lang="en-GB" dirty="0"/>
            <a:t>Living </a:t>
          </a:r>
          <a:r>
            <a:rPr lang="en-GB" dirty="0" smtClean="0"/>
            <a:t>in two communities in Soweto, Johannesburg (Site A &amp; Site B) </a:t>
          </a:r>
          <a:endParaRPr lang="en-GB" dirty="0"/>
        </a:p>
      </dgm:t>
    </dgm:pt>
    <dgm:pt modelId="{7769644F-3281-3742-AF83-20A72FA16DCE}" type="parTrans" cxnId="{E328DB25-3300-7C4C-9627-E0D726810637}">
      <dgm:prSet/>
      <dgm:spPr/>
      <dgm:t>
        <a:bodyPr/>
        <a:lstStyle/>
        <a:p>
          <a:endParaRPr lang="en-GB"/>
        </a:p>
      </dgm:t>
    </dgm:pt>
    <dgm:pt modelId="{C9EDF12F-453E-E04B-BE1B-0ADD0F0E1B4B}" type="sibTrans" cxnId="{E328DB25-3300-7C4C-9627-E0D726810637}">
      <dgm:prSet/>
      <dgm:spPr/>
      <dgm:t>
        <a:bodyPr/>
        <a:lstStyle/>
        <a:p>
          <a:endParaRPr lang="en-GB"/>
        </a:p>
      </dgm:t>
    </dgm:pt>
    <dgm:pt modelId="{F53978E9-FF66-0A4D-94D2-7BC8BE4054F3}" type="pres">
      <dgm:prSet presAssocID="{24008591-FFDB-E14D-95D8-E51E7806F5A9}" presName="linear" presStyleCnt="0">
        <dgm:presLayoutVars>
          <dgm:dir/>
          <dgm:animLvl val="lvl"/>
          <dgm:resizeHandles val="exact"/>
        </dgm:presLayoutVars>
      </dgm:prSet>
      <dgm:spPr/>
      <dgm:t>
        <a:bodyPr/>
        <a:lstStyle/>
        <a:p>
          <a:endParaRPr lang="en-US"/>
        </a:p>
      </dgm:t>
    </dgm:pt>
    <dgm:pt modelId="{836BB933-3CA2-8144-80AC-9947EDF9096A}" type="pres">
      <dgm:prSet presAssocID="{99471D67-9296-FA40-9D09-BD4FDCF4F2B0}" presName="parentLin" presStyleCnt="0"/>
      <dgm:spPr/>
    </dgm:pt>
    <dgm:pt modelId="{7AEA6024-69F3-A044-ACE3-E5F109E05E99}" type="pres">
      <dgm:prSet presAssocID="{99471D67-9296-FA40-9D09-BD4FDCF4F2B0}" presName="parentLeftMargin" presStyleLbl="node1" presStyleIdx="0" presStyleCnt="3"/>
      <dgm:spPr/>
      <dgm:t>
        <a:bodyPr/>
        <a:lstStyle/>
        <a:p>
          <a:endParaRPr lang="en-US"/>
        </a:p>
      </dgm:t>
    </dgm:pt>
    <dgm:pt modelId="{C36C3E4D-0CB3-E642-9C91-72919A5CDF62}" type="pres">
      <dgm:prSet presAssocID="{99471D67-9296-FA40-9D09-BD4FDCF4F2B0}" presName="parentText" presStyleLbl="node1" presStyleIdx="0" presStyleCnt="3">
        <dgm:presLayoutVars>
          <dgm:chMax val="0"/>
          <dgm:bulletEnabled val="1"/>
        </dgm:presLayoutVars>
      </dgm:prSet>
      <dgm:spPr/>
      <dgm:t>
        <a:bodyPr/>
        <a:lstStyle/>
        <a:p>
          <a:endParaRPr lang="en-US"/>
        </a:p>
      </dgm:t>
    </dgm:pt>
    <dgm:pt modelId="{2593026A-89F6-9341-8815-E7B81A842840}" type="pres">
      <dgm:prSet presAssocID="{99471D67-9296-FA40-9D09-BD4FDCF4F2B0}" presName="negativeSpace" presStyleCnt="0"/>
      <dgm:spPr/>
    </dgm:pt>
    <dgm:pt modelId="{B397D555-E82B-EA45-A7C7-2F85BB808D36}" type="pres">
      <dgm:prSet presAssocID="{99471D67-9296-FA40-9D09-BD4FDCF4F2B0}" presName="childText" presStyleLbl="conFgAcc1" presStyleIdx="0" presStyleCnt="3">
        <dgm:presLayoutVars>
          <dgm:bulletEnabled val="1"/>
        </dgm:presLayoutVars>
      </dgm:prSet>
      <dgm:spPr/>
      <dgm:t>
        <a:bodyPr/>
        <a:lstStyle/>
        <a:p>
          <a:endParaRPr lang="en-US"/>
        </a:p>
      </dgm:t>
    </dgm:pt>
    <dgm:pt modelId="{7F7E9546-DD96-A74D-93A5-E3F5AE890AA6}" type="pres">
      <dgm:prSet presAssocID="{736C7A93-E4E2-1944-B62C-6393439FA84D}" presName="spaceBetweenRectangles" presStyleCnt="0"/>
      <dgm:spPr/>
    </dgm:pt>
    <dgm:pt modelId="{8E471723-175A-7C47-98F4-1F86DF48A19C}" type="pres">
      <dgm:prSet presAssocID="{5568EF96-3405-4A4D-B508-B4EB831AD056}" presName="parentLin" presStyleCnt="0"/>
      <dgm:spPr/>
    </dgm:pt>
    <dgm:pt modelId="{022E8285-7D75-7F48-9D84-095FE8D5912B}" type="pres">
      <dgm:prSet presAssocID="{5568EF96-3405-4A4D-B508-B4EB831AD056}" presName="parentLeftMargin" presStyleLbl="node1" presStyleIdx="0" presStyleCnt="3"/>
      <dgm:spPr/>
      <dgm:t>
        <a:bodyPr/>
        <a:lstStyle/>
        <a:p>
          <a:endParaRPr lang="en-US"/>
        </a:p>
      </dgm:t>
    </dgm:pt>
    <dgm:pt modelId="{6068E34F-6CB4-2A4D-BC6B-0A9529AA5EFA}" type="pres">
      <dgm:prSet presAssocID="{5568EF96-3405-4A4D-B508-B4EB831AD056}" presName="parentText" presStyleLbl="node1" presStyleIdx="1" presStyleCnt="3">
        <dgm:presLayoutVars>
          <dgm:chMax val="0"/>
          <dgm:bulletEnabled val="1"/>
        </dgm:presLayoutVars>
      </dgm:prSet>
      <dgm:spPr/>
      <dgm:t>
        <a:bodyPr/>
        <a:lstStyle/>
        <a:p>
          <a:endParaRPr lang="en-US"/>
        </a:p>
      </dgm:t>
    </dgm:pt>
    <dgm:pt modelId="{E993BB08-EFFD-FA43-AFA5-B7B49008FCC8}" type="pres">
      <dgm:prSet presAssocID="{5568EF96-3405-4A4D-B508-B4EB831AD056}" presName="negativeSpace" presStyleCnt="0"/>
      <dgm:spPr/>
    </dgm:pt>
    <dgm:pt modelId="{C04570F5-967F-AD46-AD8C-ADB82C13A365}" type="pres">
      <dgm:prSet presAssocID="{5568EF96-3405-4A4D-B508-B4EB831AD056}" presName="childText" presStyleLbl="conFgAcc1" presStyleIdx="1" presStyleCnt="3">
        <dgm:presLayoutVars>
          <dgm:bulletEnabled val="1"/>
        </dgm:presLayoutVars>
      </dgm:prSet>
      <dgm:spPr/>
      <dgm:t>
        <a:bodyPr/>
        <a:lstStyle/>
        <a:p>
          <a:endParaRPr lang="en-US"/>
        </a:p>
      </dgm:t>
    </dgm:pt>
    <dgm:pt modelId="{199A97A6-5922-8D43-943C-1C3DE6315A1C}" type="pres">
      <dgm:prSet presAssocID="{09FF84A0-5F4E-5D45-A69A-CACF1B117AF0}" presName="spaceBetweenRectangles" presStyleCnt="0"/>
      <dgm:spPr/>
    </dgm:pt>
    <dgm:pt modelId="{8F31BBB1-0A34-434A-9A94-BC3BC4F433A6}" type="pres">
      <dgm:prSet presAssocID="{2A788483-05F5-2144-A0FC-5AC17A258720}" presName="parentLin" presStyleCnt="0"/>
      <dgm:spPr/>
    </dgm:pt>
    <dgm:pt modelId="{E6922BEF-AD70-314C-A238-F08C756E8AD7}" type="pres">
      <dgm:prSet presAssocID="{2A788483-05F5-2144-A0FC-5AC17A258720}" presName="parentLeftMargin" presStyleLbl="node1" presStyleIdx="1" presStyleCnt="3"/>
      <dgm:spPr/>
      <dgm:t>
        <a:bodyPr/>
        <a:lstStyle/>
        <a:p>
          <a:endParaRPr lang="en-US"/>
        </a:p>
      </dgm:t>
    </dgm:pt>
    <dgm:pt modelId="{3FAA57A0-5C64-C148-A2A8-EB1D92ECA744}" type="pres">
      <dgm:prSet presAssocID="{2A788483-05F5-2144-A0FC-5AC17A258720}" presName="parentText" presStyleLbl="node1" presStyleIdx="2" presStyleCnt="3">
        <dgm:presLayoutVars>
          <dgm:chMax val="0"/>
          <dgm:bulletEnabled val="1"/>
        </dgm:presLayoutVars>
      </dgm:prSet>
      <dgm:spPr/>
      <dgm:t>
        <a:bodyPr/>
        <a:lstStyle/>
        <a:p>
          <a:endParaRPr lang="en-US"/>
        </a:p>
      </dgm:t>
    </dgm:pt>
    <dgm:pt modelId="{451378E5-0E75-B842-9299-629475256CEC}" type="pres">
      <dgm:prSet presAssocID="{2A788483-05F5-2144-A0FC-5AC17A258720}" presName="negativeSpace" presStyleCnt="0"/>
      <dgm:spPr/>
    </dgm:pt>
    <dgm:pt modelId="{7B8052B9-F82F-5742-8E3A-146732B5E591}" type="pres">
      <dgm:prSet presAssocID="{2A788483-05F5-2144-A0FC-5AC17A258720}" presName="childText" presStyleLbl="conFgAcc1" presStyleIdx="2" presStyleCnt="3" custLinFactY="19787" custLinFactNeighborX="-480" custLinFactNeighborY="100000">
        <dgm:presLayoutVars>
          <dgm:bulletEnabled val="1"/>
        </dgm:presLayoutVars>
      </dgm:prSet>
      <dgm:spPr/>
      <dgm:t>
        <a:bodyPr/>
        <a:lstStyle/>
        <a:p>
          <a:endParaRPr lang="en-US"/>
        </a:p>
      </dgm:t>
    </dgm:pt>
  </dgm:ptLst>
  <dgm:cxnLst>
    <dgm:cxn modelId="{74D8F278-E4AC-264A-BA9F-D3B641F0B42F}" srcId="{99471D67-9296-FA40-9D09-BD4FDCF4F2B0}" destId="{FA947FD1-3525-BB4F-9573-85AF0C1DD57A}" srcOrd="1" destOrd="0" parTransId="{4D3F8D5C-8E8B-C44F-86DE-E86EFA88515C}" sibTransId="{6C8849A1-3EBB-464A-85A3-B3D3625116EA}"/>
    <dgm:cxn modelId="{B728530A-B420-0D47-AEA3-883D33EA3C25}" type="presOf" srcId="{99471D67-9296-FA40-9D09-BD4FDCF4F2B0}" destId="{7AEA6024-69F3-A044-ACE3-E5F109E05E99}" srcOrd="0" destOrd="0" presId="urn:microsoft.com/office/officeart/2005/8/layout/list1"/>
    <dgm:cxn modelId="{19B29607-D1F1-2846-B114-2342F374552C}" srcId="{5568EF96-3405-4A4D-B508-B4EB831AD056}" destId="{E0EE1BF0-A738-3F48-A267-B761D6571B73}" srcOrd="0" destOrd="0" parTransId="{CF11CAA1-CF0F-1344-97D1-F68CE30D43BD}" sibTransId="{5EC19225-5687-AC45-A91A-CE4FE670D06F}"/>
    <dgm:cxn modelId="{1E96C9DB-18B4-2C4C-8365-BD138FD35C19}" srcId="{24008591-FFDB-E14D-95D8-E51E7806F5A9}" destId="{99471D67-9296-FA40-9D09-BD4FDCF4F2B0}" srcOrd="0" destOrd="0" parTransId="{308F84E0-C90C-7D48-A653-8DBE021FB17C}" sibTransId="{736C7A93-E4E2-1944-B62C-6393439FA84D}"/>
    <dgm:cxn modelId="{C991FA74-CB5B-6946-8581-987F5C640559}" type="presOf" srcId="{5568EF96-3405-4A4D-B508-B4EB831AD056}" destId="{022E8285-7D75-7F48-9D84-095FE8D5912B}" srcOrd="0" destOrd="0" presId="urn:microsoft.com/office/officeart/2005/8/layout/list1"/>
    <dgm:cxn modelId="{E328DB25-3300-7C4C-9627-E0D726810637}" srcId="{2A788483-05F5-2144-A0FC-5AC17A258720}" destId="{109310F7-7B8B-274A-A6ED-BBE34CBB8489}" srcOrd="2" destOrd="0" parTransId="{7769644F-3281-3742-AF83-20A72FA16DCE}" sibTransId="{C9EDF12F-453E-E04B-BE1B-0ADD0F0E1B4B}"/>
    <dgm:cxn modelId="{5E30C235-B78F-F246-B916-E087C441D19E}" type="presOf" srcId="{5568EF96-3405-4A4D-B508-B4EB831AD056}" destId="{6068E34F-6CB4-2A4D-BC6B-0A9529AA5EFA}" srcOrd="1" destOrd="0" presId="urn:microsoft.com/office/officeart/2005/8/layout/list1"/>
    <dgm:cxn modelId="{43D2371F-FEAE-1B49-A822-103039BD762A}" type="presOf" srcId="{6B91E176-4A24-FA46-8C5D-C1D16C8585E4}" destId="{B397D555-E82B-EA45-A7C7-2F85BB808D36}" srcOrd="0" destOrd="0" presId="urn:microsoft.com/office/officeart/2005/8/layout/list1"/>
    <dgm:cxn modelId="{C0ADD6A6-6DC5-9841-9C6C-8F155FDEC1BA}" type="presOf" srcId="{FA947FD1-3525-BB4F-9573-85AF0C1DD57A}" destId="{B397D555-E82B-EA45-A7C7-2F85BB808D36}" srcOrd="0" destOrd="1" presId="urn:microsoft.com/office/officeart/2005/8/layout/list1"/>
    <dgm:cxn modelId="{58A53172-A8D7-734E-9E02-CDFFC554C43A}" srcId="{2A788483-05F5-2144-A0FC-5AC17A258720}" destId="{2DCC92FB-69DF-5943-B957-E0E4BA56A412}" srcOrd="1" destOrd="0" parTransId="{D0057B83-24BA-1E43-B1C2-DB0423F52398}" sibTransId="{EA112F98-2B66-B34C-B9CD-9A83D109E995}"/>
    <dgm:cxn modelId="{F999B4A7-43EF-9D43-B2CD-E49894349D2E}" type="presOf" srcId="{E0EE1BF0-A738-3F48-A267-B761D6571B73}" destId="{C04570F5-967F-AD46-AD8C-ADB82C13A365}" srcOrd="0" destOrd="0" presId="urn:microsoft.com/office/officeart/2005/8/layout/list1"/>
    <dgm:cxn modelId="{C7BDE9CB-CB18-514A-ABAA-64E1F0E2D65E}" type="presOf" srcId="{2DCC92FB-69DF-5943-B957-E0E4BA56A412}" destId="{7B8052B9-F82F-5742-8E3A-146732B5E591}" srcOrd="0" destOrd="1" presId="urn:microsoft.com/office/officeart/2005/8/layout/list1"/>
    <dgm:cxn modelId="{79B918A6-88AE-DF4C-BF55-E172CA5B83DE}" type="presOf" srcId="{2A788483-05F5-2144-A0FC-5AC17A258720}" destId="{E6922BEF-AD70-314C-A238-F08C756E8AD7}" srcOrd="0" destOrd="0" presId="urn:microsoft.com/office/officeart/2005/8/layout/list1"/>
    <dgm:cxn modelId="{738F5CA4-6C97-B046-BA4D-7C08D73FACBC}" type="presOf" srcId="{2A788483-05F5-2144-A0FC-5AC17A258720}" destId="{3FAA57A0-5C64-C148-A2A8-EB1D92ECA744}" srcOrd="1" destOrd="0" presId="urn:microsoft.com/office/officeart/2005/8/layout/list1"/>
    <dgm:cxn modelId="{3218E9E9-740C-3A4A-8743-0846F934FE94}" type="presOf" srcId="{24008591-FFDB-E14D-95D8-E51E7806F5A9}" destId="{F53978E9-FF66-0A4D-94D2-7BC8BE4054F3}" srcOrd="0" destOrd="0" presId="urn:microsoft.com/office/officeart/2005/8/layout/list1"/>
    <dgm:cxn modelId="{D0289568-157D-7840-9301-229C8B25910A}" srcId="{99471D67-9296-FA40-9D09-BD4FDCF4F2B0}" destId="{6B91E176-4A24-FA46-8C5D-C1D16C8585E4}" srcOrd="0" destOrd="0" parTransId="{BD13319D-0CA3-FB4D-A980-43A09AB7216F}" sibTransId="{55F5BA04-D2A0-3143-B98F-05DE71B941F7}"/>
    <dgm:cxn modelId="{BBFB85DE-EE62-B448-9B11-F9B2FD8F9225}" srcId="{2A788483-05F5-2144-A0FC-5AC17A258720}" destId="{1B4F9631-7174-7347-B725-B7C1C42155E3}" srcOrd="0" destOrd="0" parTransId="{819993BE-0505-5843-96EB-FB9C174C95FA}" sibTransId="{78CFA043-00FE-354F-ADA6-268E412F5ED7}"/>
    <dgm:cxn modelId="{41AB921C-4B23-A647-8B5E-637724253FDF}" type="presOf" srcId="{99471D67-9296-FA40-9D09-BD4FDCF4F2B0}" destId="{C36C3E4D-0CB3-E642-9C91-72919A5CDF62}" srcOrd="1" destOrd="0" presId="urn:microsoft.com/office/officeart/2005/8/layout/list1"/>
    <dgm:cxn modelId="{DFA44FF0-11F3-B64B-BA65-412DE6585603}" type="presOf" srcId="{109310F7-7B8B-274A-A6ED-BBE34CBB8489}" destId="{7B8052B9-F82F-5742-8E3A-146732B5E591}" srcOrd="0" destOrd="2" presId="urn:microsoft.com/office/officeart/2005/8/layout/list1"/>
    <dgm:cxn modelId="{CD79C044-BA2E-AC45-964F-42E4DAC34A26}" srcId="{24008591-FFDB-E14D-95D8-E51E7806F5A9}" destId="{2A788483-05F5-2144-A0FC-5AC17A258720}" srcOrd="2" destOrd="0" parTransId="{563699D4-2759-D24A-A6FB-881D5BEC9BB6}" sibTransId="{CAB2CAAC-419A-C945-8953-792891ED1FC6}"/>
    <dgm:cxn modelId="{B060F604-4379-4340-BAC6-DA910A78F804}" srcId="{24008591-FFDB-E14D-95D8-E51E7806F5A9}" destId="{5568EF96-3405-4A4D-B508-B4EB831AD056}" srcOrd="1" destOrd="0" parTransId="{757CC163-6C1C-8943-9ECE-756D0B06AF04}" sibTransId="{09FF84A0-5F4E-5D45-A69A-CACF1B117AF0}"/>
    <dgm:cxn modelId="{7E41A4A8-5B22-0747-8FDF-2B4590848A74}" type="presOf" srcId="{1B4F9631-7174-7347-B725-B7C1C42155E3}" destId="{7B8052B9-F82F-5742-8E3A-146732B5E591}" srcOrd="0" destOrd="0" presId="urn:microsoft.com/office/officeart/2005/8/layout/list1"/>
    <dgm:cxn modelId="{276957C0-EEED-2949-A19B-EA3190418EAA}" type="presParOf" srcId="{F53978E9-FF66-0A4D-94D2-7BC8BE4054F3}" destId="{836BB933-3CA2-8144-80AC-9947EDF9096A}" srcOrd="0" destOrd="0" presId="urn:microsoft.com/office/officeart/2005/8/layout/list1"/>
    <dgm:cxn modelId="{EE6A0BF8-2418-D043-822F-1A19F787AFBF}" type="presParOf" srcId="{836BB933-3CA2-8144-80AC-9947EDF9096A}" destId="{7AEA6024-69F3-A044-ACE3-E5F109E05E99}" srcOrd="0" destOrd="0" presId="urn:microsoft.com/office/officeart/2005/8/layout/list1"/>
    <dgm:cxn modelId="{00D154C4-2720-DA45-8558-10E85F0E1C5B}" type="presParOf" srcId="{836BB933-3CA2-8144-80AC-9947EDF9096A}" destId="{C36C3E4D-0CB3-E642-9C91-72919A5CDF62}" srcOrd="1" destOrd="0" presId="urn:microsoft.com/office/officeart/2005/8/layout/list1"/>
    <dgm:cxn modelId="{9EEA4DCD-FC88-734E-A90C-8AF9396977CB}" type="presParOf" srcId="{F53978E9-FF66-0A4D-94D2-7BC8BE4054F3}" destId="{2593026A-89F6-9341-8815-E7B81A842840}" srcOrd="1" destOrd="0" presId="urn:microsoft.com/office/officeart/2005/8/layout/list1"/>
    <dgm:cxn modelId="{DE435BA2-1186-5040-872E-9B72258B0FFF}" type="presParOf" srcId="{F53978E9-FF66-0A4D-94D2-7BC8BE4054F3}" destId="{B397D555-E82B-EA45-A7C7-2F85BB808D36}" srcOrd="2" destOrd="0" presId="urn:microsoft.com/office/officeart/2005/8/layout/list1"/>
    <dgm:cxn modelId="{225D5785-2A9E-654A-B0E5-BFB4B13A225D}" type="presParOf" srcId="{F53978E9-FF66-0A4D-94D2-7BC8BE4054F3}" destId="{7F7E9546-DD96-A74D-93A5-E3F5AE890AA6}" srcOrd="3" destOrd="0" presId="urn:microsoft.com/office/officeart/2005/8/layout/list1"/>
    <dgm:cxn modelId="{504C7D99-9A11-6241-BC8B-284876480A67}" type="presParOf" srcId="{F53978E9-FF66-0A4D-94D2-7BC8BE4054F3}" destId="{8E471723-175A-7C47-98F4-1F86DF48A19C}" srcOrd="4" destOrd="0" presId="urn:microsoft.com/office/officeart/2005/8/layout/list1"/>
    <dgm:cxn modelId="{19319AF3-ED6F-4B4F-B131-B54C0C9AE3FC}" type="presParOf" srcId="{8E471723-175A-7C47-98F4-1F86DF48A19C}" destId="{022E8285-7D75-7F48-9D84-095FE8D5912B}" srcOrd="0" destOrd="0" presId="urn:microsoft.com/office/officeart/2005/8/layout/list1"/>
    <dgm:cxn modelId="{720A6F4D-FE1C-4D45-B468-16294AC38E88}" type="presParOf" srcId="{8E471723-175A-7C47-98F4-1F86DF48A19C}" destId="{6068E34F-6CB4-2A4D-BC6B-0A9529AA5EFA}" srcOrd="1" destOrd="0" presId="urn:microsoft.com/office/officeart/2005/8/layout/list1"/>
    <dgm:cxn modelId="{A327CE3D-C1C4-4445-8B69-8701E348AECE}" type="presParOf" srcId="{F53978E9-FF66-0A4D-94D2-7BC8BE4054F3}" destId="{E993BB08-EFFD-FA43-AFA5-B7B49008FCC8}" srcOrd="5" destOrd="0" presId="urn:microsoft.com/office/officeart/2005/8/layout/list1"/>
    <dgm:cxn modelId="{983AD654-D64B-1A45-9AB5-9B74DADA8585}" type="presParOf" srcId="{F53978E9-FF66-0A4D-94D2-7BC8BE4054F3}" destId="{C04570F5-967F-AD46-AD8C-ADB82C13A365}" srcOrd="6" destOrd="0" presId="urn:microsoft.com/office/officeart/2005/8/layout/list1"/>
    <dgm:cxn modelId="{CFF85E4E-777C-FF43-A6AE-D5ABAA773EE3}" type="presParOf" srcId="{F53978E9-FF66-0A4D-94D2-7BC8BE4054F3}" destId="{199A97A6-5922-8D43-943C-1C3DE6315A1C}" srcOrd="7" destOrd="0" presId="urn:microsoft.com/office/officeart/2005/8/layout/list1"/>
    <dgm:cxn modelId="{CE607B7C-6324-EA4D-A773-F536CF224DDC}" type="presParOf" srcId="{F53978E9-FF66-0A4D-94D2-7BC8BE4054F3}" destId="{8F31BBB1-0A34-434A-9A94-BC3BC4F433A6}" srcOrd="8" destOrd="0" presId="urn:microsoft.com/office/officeart/2005/8/layout/list1"/>
    <dgm:cxn modelId="{DA27A4E3-3318-ED41-B338-1A83521A83EC}" type="presParOf" srcId="{8F31BBB1-0A34-434A-9A94-BC3BC4F433A6}" destId="{E6922BEF-AD70-314C-A238-F08C756E8AD7}" srcOrd="0" destOrd="0" presId="urn:microsoft.com/office/officeart/2005/8/layout/list1"/>
    <dgm:cxn modelId="{95DBC444-319F-4848-B098-32AD0947C546}" type="presParOf" srcId="{8F31BBB1-0A34-434A-9A94-BC3BC4F433A6}" destId="{3FAA57A0-5C64-C148-A2A8-EB1D92ECA744}" srcOrd="1" destOrd="0" presId="urn:microsoft.com/office/officeart/2005/8/layout/list1"/>
    <dgm:cxn modelId="{8ACCAA12-7E63-4C45-B806-6953FF14723F}" type="presParOf" srcId="{F53978E9-FF66-0A4D-94D2-7BC8BE4054F3}" destId="{451378E5-0E75-B842-9299-629475256CEC}" srcOrd="9" destOrd="0" presId="urn:microsoft.com/office/officeart/2005/8/layout/list1"/>
    <dgm:cxn modelId="{623FB538-C921-B948-B24E-21E141281798}" type="presParOf" srcId="{F53978E9-FF66-0A4D-94D2-7BC8BE4054F3}" destId="{7B8052B9-F82F-5742-8E3A-146732B5E591}" srcOrd="10" destOrd="0" presId="urn:microsoft.com/office/officeart/2005/8/layout/list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7D555-E82B-EA45-A7C7-2F85BB808D36}">
      <dsp:nvSpPr>
        <dsp:cNvPr id="0" name=""/>
        <dsp:cNvSpPr/>
      </dsp:nvSpPr>
      <dsp:spPr>
        <a:xfrm>
          <a:off x="0" y="536343"/>
          <a:ext cx="10462830" cy="1398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2032" tIns="499872" rIns="812032" bIns="170688" numCol="1" spcCol="1270" anchor="t" anchorCtr="0">
          <a:noAutofit/>
        </a:bodyPr>
        <a:lstStyle/>
        <a:p>
          <a:pPr marL="228600" lvl="1" indent="-228600" algn="l" defTabSz="1066800">
            <a:lnSpc>
              <a:spcPct val="90000"/>
            </a:lnSpc>
            <a:spcBef>
              <a:spcPct val="0"/>
            </a:spcBef>
            <a:spcAft>
              <a:spcPct val="15000"/>
            </a:spcAft>
            <a:buChar char="••"/>
          </a:pPr>
          <a:r>
            <a:rPr lang="en-GB" sz="2400" kern="1200" dirty="0" smtClean="0"/>
            <a:t>Mixed Methods design</a:t>
          </a:r>
          <a:endParaRPr lang="en-GB" sz="2400" kern="1200" dirty="0"/>
        </a:p>
        <a:p>
          <a:pPr marL="228600" lvl="1" indent="-228600" algn="l" defTabSz="1066800">
            <a:lnSpc>
              <a:spcPct val="90000"/>
            </a:lnSpc>
            <a:spcBef>
              <a:spcPct val="0"/>
            </a:spcBef>
            <a:spcAft>
              <a:spcPct val="15000"/>
            </a:spcAft>
            <a:buChar char="••"/>
          </a:pPr>
          <a:r>
            <a:rPr lang="en-GB" sz="2400" kern="1200" dirty="0" smtClean="0"/>
            <a:t>Group Discussions (8) + online survey (</a:t>
          </a:r>
          <a:r>
            <a:rPr lang="en-GB" sz="2400" kern="1200" dirty="0" smtClean="0"/>
            <a:t>N=523)</a:t>
          </a:r>
          <a:endParaRPr lang="en-GB" sz="2400" kern="1200" dirty="0"/>
        </a:p>
      </dsp:txBody>
      <dsp:txXfrm>
        <a:off x="0" y="536343"/>
        <a:ext cx="10462830" cy="1398600"/>
      </dsp:txXfrm>
    </dsp:sp>
    <dsp:sp modelId="{C36C3E4D-0CB3-E642-9C91-72919A5CDF62}">
      <dsp:nvSpPr>
        <dsp:cNvPr id="0" name=""/>
        <dsp:cNvSpPr/>
      </dsp:nvSpPr>
      <dsp:spPr>
        <a:xfrm>
          <a:off x="523141" y="182103"/>
          <a:ext cx="7323981" cy="708480"/>
        </a:xfrm>
        <a:prstGeom prst="roundRect">
          <a:avLst/>
        </a:prstGeom>
        <a:solidFill>
          <a:schemeClr val="accent1">
            <a:lumMod val="60000"/>
            <a:lumOff val="40000"/>
          </a:schemeClr>
        </a:solidFill>
        <a:ln w="254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829" tIns="0" rIns="276829" bIns="0" numCol="1" spcCol="1270" anchor="ctr" anchorCtr="0">
          <a:noAutofit/>
        </a:bodyPr>
        <a:lstStyle/>
        <a:p>
          <a:pPr lvl="0" algn="l" defTabSz="1066800">
            <a:lnSpc>
              <a:spcPct val="90000"/>
            </a:lnSpc>
            <a:spcBef>
              <a:spcPct val="0"/>
            </a:spcBef>
            <a:spcAft>
              <a:spcPct val="35000"/>
            </a:spcAft>
          </a:pPr>
          <a:r>
            <a:rPr lang="en-GB" sz="2400" b="1" kern="1200" dirty="0">
              <a:solidFill>
                <a:schemeClr val="tx1"/>
              </a:solidFill>
            </a:rPr>
            <a:t>Research Design </a:t>
          </a:r>
        </a:p>
      </dsp:txBody>
      <dsp:txXfrm>
        <a:off x="557726" y="216688"/>
        <a:ext cx="7254811" cy="639310"/>
      </dsp:txXfrm>
    </dsp:sp>
    <dsp:sp modelId="{C04570F5-967F-AD46-AD8C-ADB82C13A365}">
      <dsp:nvSpPr>
        <dsp:cNvPr id="0" name=""/>
        <dsp:cNvSpPr/>
      </dsp:nvSpPr>
      <dsp:spPr>
        <a:xfrm>
          <a:off x="0" y="2418783"/>
          <a:ext cx="10462830" cy="1020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2032" tIns="499872" rIns="812032" bIns="170688" numCol="1" spcCol="1270" anchor="t" anchorCtr="0">
          <a:noAutofit/>
        </a:bodyPr>
        <a:lstStyle/>
        <a:p>
          <a:pPr marL="228600" lvl="1" indent="-228600" algn="l" defTabSz="1066800">
            <a:lnSpc>
              <a:spcPct val="90000"/>
            </a:lnSpc>
            <a:spcBef>
              <a:spcPct val="0"/>
            </a:spcBef>
            <a:spcAft>
              <a:spcPct val="15000"/>
            </a:spcAft>
            <a:buChar char="••"/>
          </a:pPr>
          <a:r>
            <a:rPr lang="en-ZA" sz="2400" kern="1200" dirty="0" smtClean="0"/>
            <a:t>Purposive and snowball sampling.</a:t>
          </a:r>
          <a:endParaRPr lang="en-GB" sz="2400" kern="1200" dirty="0"/>
        </a:p>
      </dsp:txBody>
      <dsp:txXfrm>
        <a:off x="0" y="2418783"/>
        <a:ext cx="10462830" cy="1020600"/>
      </dsp:txXfrm>
    </dsp:sp>
    <dsp:sp modelId="{6068E34F-6CB4-2A4D-BC6B-0A9529AA5EFA}">
      <dsp:nvSpPr>
        <dsp:cNvPr id="0" name=""/>
        <dsp:cNvSpPr/>
      </dsp:nvSpPr>
      <dsp:spPr>
        <a:xfrm>
          <a:off x="523141" y="2064543"/>
          <a:ext cx="7323981" cy="708480"/>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829" tIns="0" rIns="276829" bIns="0" numCol="1" spcCol="1270" anchor="ctr" anchorCtr="0">
          <a:noAutofit/>
        </a:bodyPr>
        <a:lstStyle/>
        <a:p>
          <a:pPr lvl="0" algn="l" defTabSz="1066800">
            <a:lnSpc>
              <a:spcPct val="90000"/>
            </a:lnSpc>
            <a:spcBef>
              <a:spcPct val="0"/>
            </a:spcBef>
            <a:spcAft>
              <a:spcPct val="35000"/>
            </a:spcAft>
          </a:pPr>
          <a:r>
            <a:rPr lang="en-GB" sz="2400" b="1" kern="1200" dirty="0">
              <a:solidFill>
                <a:schemeClr val="tx1"/>
              </a:solidFill>
            </a:rPr>
            <a:t>Recruitment</a:t>
          </a:r>
        </a:p>
      </dsp:txBody>
      <dsp:txXfrm>
        <a:off x="557726" y="2099128"/>
        <a:ext cx="7254811" cy="639310"/>
      </dsp:txXfrm>
    </dsp:sp>
    <dsp:sp modelId="{7B8052B9-F82F-5742-8E3A-146732B5E591}">
      <dsp:nvSpPr>
        <dsp:cNvPr id="0" name=""/>
        <dsp:cNvSpPr/>
      </dsp:nvSpPr>
      <dsp:spPr>
        <a:xfrm>
          <a:off x="0" y="4105327"/>
          <a:ext cx="10462830" cy="181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2032" tIns="499872" rIns="812032" bIns="170688"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GB" sz="2400" kern="1200" dirty="0"/>
            <a:t>Young men and women</a:t>
          </a:r>
        </a:p>
        <a:p>
          <a:pPr marL="228600" lvl="1" indent="-228600" algn="l" defTabSz="1066800">
            <a:lnSpc>
              <a:spcPct val="90000"/>
            </a:lnSpc>
            <a:spcBef>
              <a:spcPct val="0"/>
            </a:spcBef>
            <a:spcAft>
              <a:spcPct val="15000"/>
            </a:spcAft>
            <a:buFont typeface="Arial" panose="020B0604020202020204" pitchFamily="34" charset="0"/>
            <a:buChar char="••"/>
          </a:pPr>
          <a:r>
            <a:rPr lang="en-GB" sz="2400" kern="1200" dirty="0" smtClean="0"/>
            <a:t>15-24 years </a:t>
          </a:r>
          <a:endParaRPr lang="en-GB" sz="2400" kern="1200" dirty="0"/>
        </a:p>
        <a:p>
          <a:pPr marL="228600" lvl="1" indent="-228600" algn="l" defTabSz="1066800">
            <a:lnSpc>
              <a:spcPct val="90000"/>
            </a:lnSpc>
            <a:spcBef>
              <a:spcPct val="0"/>
            </a:spcBef>
            <a:spcAft>
              <a:spcPct val="15000"/>
            </a:spcAft>
            <a:buFont typeface="Arial" panose="020B0604020202020204" pitchFamily="34" charset="0"/>
            <a:buChar char="••"/>
          </a:pPr>
          <a:r>
            <a:rPr lang="en-GB" sz="2400" kern="1200" dirty="0"/>
            <a:t>Living </a:t>
          </a:r>
          <a:r>
            <a:rPr lang="en-GB" sz="2400" kern="1200" dirty="0" smtClean="0"/>
            <a:t>in two communities in Soweto, Johannesburg (Site A &amp; Site B) </a:t>
          </a:r>
          <a:endParaRPr lang="en-GB" sz="2400" kern="1200" dirty="0"/>
        </a:p>
      </dsp:txBody>
      <dsp:txXfrm>
        <a:off x="0" y="4105327"/>
        <a:ext cx="10462830" cy="1814400"/>
      </dsp:txXfrm>
    </dsp:sp>
    <dsp:sp modelId="{3FAA57A0-5C64-C148-A2A8-EB1D92ECA744}">
      <dsp:nvSpPr>
        <dsp:cNvPr id="0" name=""/>
        <dsp:cNvSpPr/>
      </dsp:nvSpPr>
      <dsp:spPr>
        <a:xfrm>
          <a:off x="523141" y="3568983"/>
          <a:ext cx="7323981" cy="708480"/>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829" tIns="0" rIns="276829" bIns="0" numCol="1" spcCol="1270" anchor="ctr" anchorCtr="0">
          <a:noAutofit/>
        </a:bodyPr>
        <a:lstStyle/>
        <a:p>
          <a:pPr lvl="0" algn="l" defTabSz="1066800">
            <a:lnSpc>
              <a:spcPct val="90000"/>
            </a:lnSpc>
            <a:spcBef>
              <a:spcPct val="0"/>
            </a:spcBef>
            <a:spcAft>
              <a:spcPct val="35000"/>
            </a:spcAft>
          </a:pPr>
          <a:r>
            <a:rPr lang="en-GB" sz="2400" b="1" kern="1200" dirty="0" smtClean="0">
              <a:solidFill>
                <a:schemeClr val="tx1"/>
              </a:solidFill>
            </a:rPr>
            <a:t>Eligibility Criteria </a:t>
          </a:r>
          <a:endParaRPr lang="en-GB" sz="2400" b="1" kern="1200" dirty="0">
            <a:solidFill>
              <a:schemeClr val="tx1"/>
            </a:solidFill>
          </a:endParaRPr>
        </a:p>
      </dsp:txBody>
      <dsp:txXfrm>
        <a:off x="557726" y="3603568"/>
        <a:ext cx="7254811"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9B13B9-8AD4-4D9C-ACFD-8AA8DF9111BE}" type="datetimeFigureOut">
              <a:rPr lang="en-ZA" smtClean="0"/>
              <a:t>26 Aug 2024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F5BC3C-F36F-46B4-8339-44F9E5085442}" type="slidenum">
              <a:rPr lang="en-ZA" smtClean="0"/>
              <a:t>‹#›</a:t>
            </a:fld>
            <a:endParaRPr lang="en-ZA"/>
          </a:p>
        </p:txBody>
      </p:sp>
    </p:spTree>
    <p:extLst>
      <p:ext uri="{BB962C8B-B14F-4D97-AF65-F5344CB8AC3E}">
        <p14:creationId xmlns:p14="http://schemas.microsoft.com/office/powerpoint/2010/main" val="3605360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smtClean="0">
                <a:solidFill>
                  <a:schemeClr val="tx1"/>
                </a:solidFill>
                <a:effectLst/>
                <a:latin typeface="+mn-lt"/>
                <a:ea typeface="+mn-ea"/>
                <a:cs typeface="+mn-cs"/>
              </a:rPr>
              <a:t>Vaccine confidence refers to the trust and belief in the safety, effectiveness, and necessity of vaccines by encompassing public attitudes, beliefs, and </a:t>
            </a:r>
            <a:r>
              <a:rPr lang="en-ZA" sz="1200" b="0" i="0" kern="1200" dirty="0" err="1" smtClean="0">
                <a:solidFill>
                  <a:schemeClr val="tx1"/>
                </a:solidFill>
                <a:effectLst/>
                <a:latin typeface="+mn-lt"/>
                <a:ea typeface="+mn-ea"/>
                <a:cs typeface="+mn-cs"/>
              </a:rPr>
              <a:t>behaviors</a:t>
            </a:r>
            <a:r>
              <a:rPr lang="en-ZA" sz="1200" b="0" i="0" kern="1200" dirty="0" smtClean="0">
                <a:solidFill>
                  <a:schemeClr val="tx1"/>
                </a:solidFill>
                <a:effectLst/>
                <a:latin typeface="+mn-lt"/>
                <a:ea typeface="+mn-ea"/>
                <a:cs typeface="+mn-cs"/>
              </a:rPr>
              <a:t> surrounding vaccination (</a:t>
            </a:r>
            <a:r>
              <a:rPr lang="en-US" sz="1200" b="0" i="0" kern="1200" dirty="0" smtClean="0">
                <a:solidFill>
                  <a:schemeClr val="tx1"/>
                </a:solidFill>
                <a:effectLst/>
                <a:latin typeface="+mn-lt"/>
                <a:ea typeface="+mn-ea"/>
                <a:cs typeface="+mn-cs"/>
              </a:rPr>
              <a:t>Larson et al., 2015)</a:t>
            </a:r>
            <a:r>
              <a:rPr lang="en-ZA" sz="1200" b="0" i="0" kern="1200" dirty="0" smtClean="0">
                <a:solidFill>
                  <a:schemeClr val="tx1"/>
                </a:solidFill>
                <a:effectLst/>
                <a:latin typeface="+mn-lt"/>
                <a:ea typeface="+mn-ea"/>
                <a:cs typeface="+mn-cs"/>
              </a:rPr>
              <a:t>. High levels of vaccine confidence are essential for achieving high vaccination coverage and effectively controlling the spread of preventable diseases. On a global scale, vaccine confidence influences public health outcomes, health policy decisions, and the success of immunization programs.  At the local level, vaccine confidence pertains to the trust and acceptance of vaccines within specific communities, regions, or countries</a:t>
            </a:r>
            <a:endParaRPr lang="en-ZA" dirty="0"/>
          </a:p>
        </p:txBody>
      </p:sp>
      <p:sp>
        <p:nvSpPr>
          <p:cNvPr id="4" name="Slide Number Placeholder 3"/>
          <p:cNvSpPr>
            <a:spLocks noGrp="1"/>
          </p:cNvSpPr>
          <p:nvPr>
            <p:ph type="sldNum" sz="quarter" idx="10"/>
          </p:nvPr>
        </p:nvSpPr>
        <p:spPr/>
        <p:txBody>
          <a:bodyPr/>
          <a:lstStyle/>
          <a:p>
            <a:fld id="{CEF5BC3C-F36F-46B4-8339-44F9E5085442}" type="slidenum">
              <a:rPr lang="en-ZA" smtClean="0"/>
              <a:t>2</a:t>
            </a:fld>
            <a:endParaRPr lang="en-ZA"/>
          </a:p>
        </p:txBody>
      </p:sp>
    </p:spTree>
    <p:extLst>
      <p:ext uri="{BB962C8B-B14F-4D97-AF65-F5344CB8AC3E}">
        <p14:creationId xmlns:p14="http://schemas.microsoft.com/office/powerpoint/2010/main" val="164549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smtClean="0">
                <a:solidFill>
                  <a:schemeClr val="tx1"/>
                </a:solidFill>
                <a:effectLst/>
                <a:latin typeface="+mn-lt"/>
                <a:ea typeface="+mn-ea"/>
                <a:cs typeface="+mn-cs"/>
              </a:rPr>
              <a:t>Vaccine confidence refers to the trust and belief in the safety, effectiveness, and necessity of vaccines by encompassing public attitudes, beliefs, and </a:t>
            </a:r>
            <a:r>
              <a:rPr lang="en-ZA" sz="1200" b="0" i="0" kern="1200" dirty="0" err="1" smtClean="0">
                <a:solidFill>
                  <a:schemeClr val="tx1"/>
                </a:solidFill>
                <a:effectLst/>
                <a:latin typeface="+mn-lt"/>
                <a:ea typeface="+mn-ea"/>
                <a:cs typeface="+mn-cs"/>
              </a:rPr>
              <a:t>behaviors</a:t>
            </a:r>
            <a:r>
              <a:rPr lang="en-ZA" sz="1200" b="0" i="0" kern="1200" dirty="0" smtClean="0">
                <a:solidFill>
                  <a:schemeClr val="tx1"/>
                </a:solidFill>
                <a:effectLst/>
                <a:latin typeface="+mn-lt"/>
                <a:ea typeface="+mn-ea"/>
                <a:cs typeface="+mn-cs"/>
              </a:rPr>
              <a:t> surrounding vaccination (</a:t>
            </a:r>
            <a:r>
              <a:rPr lang="en-US" sz="1200" b="0" i="0" kern="1200" dirty="0" smtClean="0">
                <a:solidFill>
                  <a:schemeClr val="tx1"/>
                </a:solidFill>
                <a:effectLst/>
                <a:latin typeface="+mn-lt"/>
                <a:ea typeface="+mn-ea"/>
                <a:cs typeface="+mn-cs"/>
              </a:rPr>
              <a:t>Larson et al., 2015)</a:t>
            </a:r>
            <a:r>
              <a:rPr lang="en-ZA" sz="1200" b="0" i="0" kern="1200" dirty="0" smtClean="0">
                <a:solidFill>
                  <a:schemeClr val="tx1"/>
                </a:solidFill>
                <a:effectLst/>
                <a:latin typeface="+mn-lt"/>
                <a:ea typeface="+mn-ea"/>
                <a:cs typeface="+mn-cs"/>
              </a:rPr>
              <a:t>. High levels of vaccine confidence are essential for achieving high vaccination coverage and effectively controlling the spread of preventable diseases. On a global scale, vaccine confidence influences public health outcomes, health policy decisions, and the success of immunization programs.  At the local level, vaccine confidence pertains to the trust and acceptance of vaccines within specific communities, regions, or countries</a:t>
            </a:r>
            <a:endParaRPr lang="en-ZA" dirty="0"/>
          </a:p>
        </p:txBody>
      </p:sp>
      <p:sp>
        <p:nvSpPr>
          <p:cNvPr id="4" name="Slide Number Placeholder 3"/>
          <p:cNvSpPr>
            <a:spLocks noGrp="1"/>
          </p:cNvSpPr>
          <p:nvPr>
            <p:ph type="sldNum" sz="quarter" idx="10"/>
          </p:nvPr>
        </p:nvSpPr>
        <p:spPr/>
        <p:txBody>
          <a:bodyPr/>
          <a:lstStyle/>
          <a:p>
            <a:fld id="{CEF5BC3C-F36F-46B4-8339-44F9E5085442}" type="slidenum">
              <a:rPr lang="en-ZA" smtClean="0"/>
              <a:t>3</a:t>
            </a:fld>
            <a:endParaRPr lang="en-ZA"/>
          </a:p>
        </p:txBody>
      </p:sp>
    </p:spTree>
    <p:extLst>
      <p:ext uri="{BB962C8B-B14F-4D97-AF65-F5344CB8AC3E}">
        <p14:creationId xmlns:p14="http://schemas.microsoft.com/office/powerpoint/2010/main" val="665572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 study was conducted from April 2023 to December 2023, using a mixed methods design, through group discussions(GD), followed by an anonymous online survey. The study was conducted in two communities in Soweto, Johannesburg. We used both purposive and snowball sampling for the GD and for the online survey. Eligibility criteria for all phases of the study included those between 15-24 years and residing in  Soweto.</a:t>
            </a:r>
            <a:r>
              <a:rPr lang="en-US" sz="1200" kern="1200" dirty="0" smtClean="0">
                <a:solidFill>
                  <a:schemeClr val="tx1"/>
                </a:solidFill>
                <a:effectLst/>
                <a:latin typeface="+mn-lt"/>
                <a:ea typeface="+mn-ea"/>
                <a:cs typeface="+mn-cs"/>
              </a:rPr>
              <a:t> Eight GD’s, categorized by age (15-19 years; 20-24 years) and gender were conducted. </a:t>
            </a:r>
            <a:r>
              <a:rPr lang="en-ZA"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survey was  a self-</a:t>
            </a:r>
            <a:r>
              <a:rPr lang="en-US" sz="1200" kern="1200" dirty="0" err="1" smtClean="0">
                <a:solidFill>
                  <a:schemeClr val="tx1"/>
                </a:solidFill>
                <a:effectLst/>
                <a:latin typeface="+mn-lt"/>
                <a:ea typeface="+mn-ea"/>
                <a:cs typeface="+mn-cs"/>
              </a:rPr>
              <a:t>adminstered</a:t>
            </a:r>
            <a:r>
              <a:rPr lang="en-US" sz="1200" kern="1200" dirty="0" smtClean="0">
                <a:solidFill>
                  <a:schemeClr val="tx1"/>
                </a:solidFill>
                <a:effectLst/>
                <a:latin typeface="+mn-lt"/>
                <a:ea typeface="+mn-ea"/>
                <a:cs typeface="+mn-cs"/>
              </a:rPr>
              <a:t> survey completed on </a:t>
            </a:r>
            <a:r>
              <a:rPr lang="en-US" sz="1200" kern="1200" dirty="0" err="1" smtClean="0">
                <a:solidFill>
                  <a:schemeClr val="tx1"/>
                </a:solidFill>
                <a:effectLst/>
                <a:latin typeface="+mn-lt"/>
                <a:ea typeface="+mn-ea"/>
                <a:cs typeface="+mn-cs"/>
              </a:rPr>
              <a:t>RedCap</a:t>
            </a:r>
            <a:r>
              <a:rPr lang="en-US" sz="1200" kern="1200" dirty="0" smtClean="0">
                <a:solidFill>
                  <a:schemeClr val="tx1"/>
                </a:solidFill>
                <a:effectLst/>
                <a:latin typeface="+mn-lt"/>
                <a:ea typeface="+mn-ea"/>
                <a:cs typeface="+mn-cs"/>
              </a:rPr>
              <a:t>.</a:t>
            </a:r>
            <a:r>
              <a:rPr lang="en-ZA" sz="1200" kern="1200" dirty="0" smtClean="0">
                <a:solidFill>
                  <a:schemeClr val="tx1"/>
                </a:solidFill>
                <a:effectLst/>
                <a:latin typeface="+mn-lt"/>
                <a:ea typeface="+mn-ea"/>
                <a:cs typeface="+mn-cs"/>
              </a:rPr>
              <a:t> Descriptive statistics was used to analyse the </a:t>
            </a:r>
            <a:r>
              <a:rPr lang="en-ZA" sz="1200" kern="1200" dirty="0" err="1" smtClean="0">
                <a:solidFill>
                  <a:schemeClr val="tx1"/>
                </a:solidFill>
                <a:effectLst/>
                <a:latin typeface="+mn-lt"/>
                <a:ea typeface="+mn-ea"/>
                <a:cs typeface="+mn-cs"/>
              </a:rPr>
              <a:t>quantitavive</a:t>
            </a:r>
            <a:r>
              <a:rPr lang="en-ZA" sz="1200" kern="1200" dirty="0" smtClean="0">
                <a:solidFill>
                  <a:schemeClr val="tx1"/>
                </a:solidFill>
                <a:effectLst/>
                <a:latin typeface="+mn-lt"/>
                <a:ea typeface="+mn-ea"/>
                <a:cs typeface="+mn-cs"/>
              </a:rPr>
              <a:t> data. The GD’s were audio-recorded, transcribed verbatim, and subsequently entered into </a:t>
            </a:r>
            <a:r>
              <a:rPr lang="en-ZA" sz="1200" kern="1200" dirty="0" err="1" smtClean="0">
                <a:solidFill>
                  <a:schemeClr val="tx1"/>
                </a:solidFill>
                <a:effectLst/>
                <a:latin typeface="+mn-lt"/>
                <a:ea typeface="+mn-ea"/>
                <a:cs typeface="+mn-cs"/>
              </a:rPr>
              <a:t>NVivo</a:t>
            </a:r>
            <a:r>
              <a:rPr lang="en-ZA" sz="1200" kern="1200" dirty="0" smtClean="0">
                <a:solidFill>
                  <a:schemeClr val="tx1"/>
                </a:solidFill>
                <a:effectLst/>
                <a:latin typeface="+mn-lt"/>
                <a:ea typeface="+mn-ea"/>
                <a:cs typeface="+mn-cs"/>
              </a:rPr>
              <a:t> version 12 for framework data analysis. </a:t>
            </a:r>
          </a:p>
          <a:p>
            <a:endParaRPr lang="en-ZA" dirty="0"/>
          </a:p>
        </p:txBody>
      </p:sp>
      <p:sp>
        <p:nvSpPr>
          <p:cNvPr id="4" name="Slide Number Placeholder 3"/>
          <p:cNvSpPr>
            <a:spLocks noGrp="1"/>
          </p:cNvSpPr>
          <p:nvPr>
            <p:ph type="sldNum" sz="quarter" idx="10"/>
          </p:nvPr>
        </p:nvSpPr>
        <p:spPr/>
        <p:txBody>
          <a:bodyPr/>
          <a:lstStyle/>
          <a:p>
            <a:fld id="{CEF5BC3C-F36F-46B4-8339-44F9E5085442}" type="slidenum">
              <a:rPr lang="en-ZA" smtClean="0"/>
              <a:t>4</a:t>
            </a:fld>
            <a:endParaRPr lang="en-ZA"/>
          </a:p>
        </p:txBody>
      </p:sp>
    </p:spTree>
    <p:extLst>
      <p:ext uri="{BB962C8B-B14F-4D97-AF65-F5344CB8AC3E}">
        <p14:creationId xmlns:p14="http://schemas.microsoft.com/office/powerpoint/2010/main" val="540769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 study was conducted from April 2023 to December 2023, using a mixed methods design, through group discussions(GD), followed by an anonymous online survey. The study was conducted in two communities in Soweto, Johannesburg. We used both purposive and snowball sampling for the GD and for the online survey. Eligibility criteria for all phases of the study included those between 15-24 years and residing in  Soweto.</a:t>
            </a:r>
            <a:r>
              <a:rPr lang="en-US" sz="1200" kern="1200" dirty="0" smtClean="0">
                <a:solidFill>
                  <a:schemeClr val="tx1"/>
                </a:solidFill>
                <a:effectLst/>
                <a:latin typeface="+mn-lt"/>
                <a:ea typeface="+mn-ea"/>
                <a:cs typeface="+mn-cs"/>
              </a:rPr>
              <a:t> Eight GD’s, categorized by age (15-19 years; 20-24 years) and gender were conducted. </a:t>
            </a:r>
            <a:r>
              <a:rPr lang="en-ZA"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survey was  a self-</a:t>
            </a:r>
            <a:r>
              <a:rPr lang="en-US" sz="1200" kern="1200" dirty="0" err="1" smtClean="0">
                <a:solidFill>
                  <a:schemeClr val="tx1"/>
                </a:solidFill>
                <a:effectLst/>
                <a:latin typeface="+mn-lt"/>
                <a:ea typeface="+mn-ea"/>
                <a:cs typeface="+mn-cs"/>
              </a:rPr>
              <a:t>adminstered</a:t>
            </a:r>
            <a:r>
              <a:rPr lang="en-US" sz="1200" kern="1200" dirty="0" smtClean="0">
                <a:solidFill>
                  <a:schemeClr val="tx1"/>
                </a:solidFill>
                <a:effectLst/>
                <a:latin typeface="+mn-lt"/>
                <a:ea typeface="+mn-ea"/>
                <a:cs typeface="+mn-cs"/>
              </a:rPr>
              <a:t> survey completed on </a:t>
            </a:r>
            <a:r>
              <a:rPr lang="en-US" sz="1200" kern="1200" dirty="0" err="1" smtClean="0">
                <a:solidFill>
                  <a:schemeClr val="tx1"/>
                </a:solidFill>
                <a:effectLst/>
                <a:latin typeface="+mn-lt"/>
                <a:ea typeface="+mn-ea"/>
                <a:cs typeface="+mn-cs"/>
              </a:rPr>
              <a:t>RedCap</a:t>
            </a:r>
            <a:r>
              <a:rPr lang="en-US" sz="1200" kern="1200" dirty="0" smtClean="0">
                <a:solidFill>
                  <a:schemeClr val="tx1"/>
                </a:solidFill>
                <a:effectLst/>
                <a:latin typeface="+mn-lt"/>
                <a:ea typeface="+mn-ea"/>
                <a:cs typeface="+mn-cs"/>
              </a:rPr>
              <a:t>.</a:t>
            </a:r>
            <a:r>
              <a:rPr lang="en-ZA" sz="1200" kern="1200" dirty="0" smtClean="0">
                <a:solidFill>
                  <a:schemeClr val="tx1"/>
                </a:solidFill>
                <a:effectLst/>
                <a:latin typeface="+mn-lt"/>
                <a:ea typeface="+mn-ea"/>
                <a:cs typeface="+mn-cs"/>
              </a:rPr>
              <a:t> Descriptive statistics was used to analyse the </a:t>
            </a:r>
            <a:r>
              <a:rPr lang="en-ZA" sz="1200" kern="1200" dirty="0" err="1" smtClean="0">
                <a:solidFill>
                  <a:schemeClr val="tx1"/>
                </a:solidFill>
                <a:effectLst/>
                <a:latin typeface="+mn-lt"/>
                <a:ea typeface="+mn-ea"/>
                <a:cs typeface="+mn-cs"/>
              </a:rPr>
              <a:t>quantitavive</a:t>
            </a:r>
            <a:r>
              <a:rPr lang="en-ZA" sz="1200" kern="1200" dirty="0" smtClean="0">
                <a:solidFill>
                  <a:schemeClr val="tx1"/>
                </a:solidFill>
                <a:effectLst/>
                <a:latin typeface="+mn-lt"/>
                <a:ea typeface="+mn-ea"/>
                <a:cs typeface="+mn-cs"/>
              </a:rPr>
              <a:t> data. The GD’s were audio-recorded, transcribed verbatim, and subsequently entered into </a:t>
            </a:r>
            <a:r>
              <a:rPr lang="en-ZA" sz="1200" kern="1200" dirty="0" err="1" smtClean="0">
                <a:solidFill>
                  <a:schemeClr val="tx1"/>
                </a:solidFill>
                <a:effectLst/>
                <a:latin typeface="+mn-lt"/>
                <a:ea typeface="+mn-ea"/>
                <a:cs typeface="+mn-cs"/>
              </a:rPr>
              <a:t>NVivo</a:t>
            </a:r>
            <a:r>
              <a:rPr lang="en-ZA" sz="1200" kern="1200" dirty="0" smtClean="0">
                <a:solidFill>
                  <a:schemeClr val="tx1"/>
                </a:solidFill>
                <a:effectLst/>
                <a:latin typeface="+mn-lt"/>
                <a:ea typeface="+mn-ea"/>
                <a:cs typeface="+mn-cs"/>
              </a:rPr>
              <a:t> version 12 for framework data analysis. </a:t>
            </a:r>
          </a:p>
          <a:p>
            <a:endParaRPr lang="en-ZA" dirty="0"/>
          </a:p>
        </p:txBody>
      </p:sp>
      <p:sp>
        <p:nvSpPr>
          <p:cNvPr id="4" name="Slide Number Placeholder 3"/>
          <p:cNvSpPr>
            <a:spLocks noGrp="1"/>
          </p:cNvSpPr>
          <p:nvPr>
            <p:ph type="sldNum" sz="quarter" idx="10"/>
          </p:nvPr>
        </p:nvSpPr>
        <p:spPr/>
        <p:txBody>
          <a:bodyPr/>
          <a:lstStyle/>
          <a:p>
            <a:fld id="{CEF5BC3C-F36F-46B4-8339-44F9E5085442}" type="slidenum">
              <a:rPr lang="en-ZA" smtClean="0"/>
              <a:t>5</a:t>
            </a:fld>
            <a:endParaRPr lang="en-ZA"/>
          </a:p>
        </p:txBody>
      </p:sp>
    </p:spTree>
    <p:extLst>
      <p:ext uri="{BB962C8B-B14F-4D97-AF65-F5344CB8AC3E}">
        <p14:creationId xmlns:p14="http://schemas.microsoft.com/office/powerpoint/2010/main" val="3066248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smtClean="0">
                <a:solidFill>
                  <a:schemeClr val="tx1"/>
                </a:solidFill>
                <a:effectLst/>
                <a:latin typeface="+mn-lt"/>
                <a:ea typeface="+mn-ea"/>
                <a:cs typeface="+mn-cs"/>
              </a:rPr>
              <a:t>Vaccine confidence refers to the trust and belief in the safety, effectiveness, and necessity of vaccines by encompassing public attitudes, beliefs, and </a:t>
            </a:r>
            <a:r>
              <a:rPr lang="en-ZA" sz="1200" b="0" i="0" kern="1200" dirty="0" err="1" smtClean="0">
                <a:solidFill>
                  <a:schemeClr val="tx1"/>
                </a:solidFill>
                <a:effectLst/>
                <a:latin typeface="+mn-lt"/>
                <a:ea typeface="+mn-ea"/>
                <a:cs typeface="+mn-cs"/>
              </a:rPr>
              <a:t>behaviors</a:t>
            </a:r>
            <a:r>
              <a:rPr lang="en-ZA" sz="1200" b="0" i="0" kern="1200" dirty="0" smtClean="0">
                <a:solidFill>
                  <a:schemeClr val="tx1"/>
                </a:solidFill>
                <a:effectLst/>
                <a:latin typeface="+mn-lt"/>
                <a:ea typeface="+mn-ea"/>
                <a:cs typeface="+mn-cs"/>
              </a:rPr>
              <a:t> surrounding vaccination (</a:t>
            </a:r>
            <a:r>
              <a:rPr lang="en-US" sz="1200" b="0" i="0" kern="1200" dirty="0" smtClean="0">
                <a:solidFill>
                  <a:schemeClr val="tx1"/>
                </a:solidFill>
                <a:effectLst/>
                <a:latin typeface="+mn-lt"/>
                <a:ea typeface="+mn-ea"/>
                <a:cs typeface="+mn-cs"/>
              </a:rPr>
              <a:t>Larson et al., 2015)</a:t>
            </a:r>
            <a:r>
              <a:rPr lang="en-ZA" sz="1200" b="0" i="0" kern="1200" dirty="0" smtClean="0">
                <a:solidFill>
                  <a:schemeClr val="tx1"/>
                </a:solidFill>
                <a:effectLst/>
                <a:latin typeface="+mn-lt"/>
                <a:ea typeface="+mn-ea"/>
                <a:cs typeface="+mn-cs"/>
              </a:rPr>
              <a:t>. High levels of vaccine confidence are essential for achieving high vaccination coverage and effectively controlling the spread of preventable diseases. On a global scale, vaccine confidence influences public health outcomes, health policy decisions, and the success of immunization programs.  At the local level, vaccine confidence pertains to the trust and acceptance of vaccines within specific communities, regions, or countries</a:t>
            </a:r>
            <a:endParaRPr lang="en-ZA" dirty="0"/>
          </a:p>
        </p:txBody>
      </p:sp>
      <p:sp>
        <p:nvSpPr>
          <p:cNvPr id="4" name="Slide Number Placeholder 3"/>
          <p:cNvSpPr>
            <a:spLocks noGrp="1"/>
          </p:cNvSpPr>
          <p:nvPr>
            <p:ph type="sldNum" sz="quarter" idx="10"/>
          </p:nvPr>
        </p:nvSpPr>
        <p:spPr/>
        <p:txBody>
          <a:bodyPr/>
          <a:lstStyle/>
          <a:p>
            <a:fld id="{CEF5BC3C-F36F-46B4-8339-44F9E5085442}" type="slidenum">
              <a:rPr lang="en-ZA" smtClean="0"/>
              <a:t>6</a:t>
            </a:fld>
            <a:endParaRPr lang="en-ZA"/>
          </a:p>
        </p:txBody>
      </p:sp>
    </p:spTree>
    <p:extLst>
      <p:ext uri="{BB962C8B-B14F-4D97-AF65-F5344CB8AC3E}">
        <p14:creationId xmlns:p14="http://schemas.microsoft.com/office/powerpoint/2010/main" val="1506225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smtClean="0">
                <a:solidFill>
                  <a:schemeClr val="tx1"/>
                </a:solidFill>
                <a:effectLst/>
                <a:latin typeface="+mn-lt"/>
                <a:ea typeface="+mn-ea"/>
                <a:cs typeface="+mn-cs"/>
              </a:rPr>
              <a:t>Vaccine confidence refers to the trust and belief in the safety, effectiveness, and necessity of vaccines by encompassing public attitudes, beliefs, and </a:t>
            </a:r>
            <a:r>
              <a:rPr lang="en-ZA" sz="1200" b="0" i="0" kern="1200" dirty="0" err="1" smtClean="0">
                <a:solidFill>
                  <a:schemeClr val="tx1"/>
                </a:solidFill>
                <a:effectLst/>
                <a:latin typeface="+mn-lt"/>
                <a:ea typeface="+mn-ea"/>
                <a:cs typeface="+mn-cs"/>
              </a:rPr>
              <a:t>behaviors</a:t>
            </a:r>
            <a:r>
              <a:rPr lang="en-ZA" sz="1200" b="0" i="0" kern="1200" dirty="0" smtClean="0">
                <a:solidFill>
                  <a:schemeClr val="tx1"/>
                </a:solidFill>
                <a:effectLst/>
                <a:latin typeface="+mn-lt"/>
                <a:ea typeface="+mn-ea"/>
                <a:cs typeface="+mn-cs"/>
              </a:rPr>
              <a:t> surrounding vaccination (</a:t>
            </a:r>
            <a:r>
              <a:rPr lang="en-US" sz="1200" b="0" i="0" kern="1200" dirty="0" smtClean="0">
                <a:solidFill>
                  <a:schemeClr val="tx1"/>
                </a:solidFill>
                <a:effectLst/>
                <a:latin typeface="+mn-lt"/>
                <a:ea typeface="+mn-ea"/>
                <a:cs typeface="+mn-cs"/>
              </a:rPr>
              <a:t>Larson et al., 2015)</a:t>
            </a:r>
            <a:r>
              <a:rPr lang="en-ZA" sz="1200" b="0" i="0" kern="1200" dirty="0" smtClean="0">
                <a:solidFill>
                  <a:schemeClr val="tx1"/>
                </a:solidFill>
                <a:effectLst/>
                <a:latin typeface="+mn-lt"/>
                <a:ea typeface="+mn-ea"/>
                <a:cs typeface="+mn-cs"/>
              </a:rPr>
              <a:t>. High levels of vaccine confidence are essential for achieving high vaccination coverage and effectively controlling the spread of preventable diseases. On a global scale, vaccine confidence influences public health outcomes, health policy decisions, and the success of immunization programs.  At the local level, vaccine confidence pertains to the trust and acceptance of vaccines within specific communities, regions, or countries</a:t>
            </a:r>
            <a:endParaRPr lang="en-ZA" dirty="0"/>
          </a:p>
        </p:txBody>
      </p:sp>
      <p:sp>
        <p:nvSpPr>
          <p:cNvPr id="4" name="Slide Number Placeholder 3"/>
          <p:cNvSpPr>
            <a:spLocks noGrp="1"/>
          </p:cNvSpPr>
          <p:nvPr>
            <p:ph type="sldNum" sz="quarter" idx="10"/>
          </p:nvPr>
        </p:nvSpPr>
        <p:spPr/>
        <p:txBody>
          <a:bodyPr/>
          <a:lstStyle/>
          <a:p>
            <a:fld id="{CEF5BC3C-F36F-46B4-8339-44F9E5085442}" type="slidenum">
              <a:rPr lang="en-ZA" smtClean="0"/>
              <a:t>7</a:t>
            </a:fld>
            <a:endParaRPr lang="en-ZA"/>
          </a:p>
        </p:txBody>
      </p:sp>
    </p:spTree>
    <p:extLst>
      <p:ext uri="{BB962C8B-B14F-4D97-AF65-F5344CB8AC3E}">
        <p14:creationId xmlns:p14="http://schemas.microsoft.com/office/powerpoint/2010/main" val="1676145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smtClean="0">
                <a:solidFill>
                  <a:schemeClr val="tx1"/>
                </a:solidFill>
                <a:effectLst/>
                <a:latin typeface="+mn-lt"/>
                <a:ea typeface="+mn-ea"/>
                <a:cs typeface="+mn-cs"/>
              </a:rPr>
              <a:t>Vaccine confidence refers to the trust and belief in the safety, effectiveness, and necessity of vaccines by encompassing public attitudes, beliefs, and </a:t>
            </a:r>
            <a:r>
              <a:rPr lang="en-ZA" sz="1200" b="0" i="0" kern="1200" dirty="0" err="1" smtClean="0">
                <a:solidFill>
                  <a:schemeClr val="tx1"/>
                </a:solidFill>
                <a:effectLst/>
                <a:latin typeface="+mn-lt"/>
                <a:ea typeface="+mn-ea"/>
                <a:cs typeface="+mn-cs"/>
              </a:rPr>
              <a:t>behaviors</a:t>
            </a:r>
            <a:r>
              <a:rPr lang="en-ZA" sz="1200" b="0" i="0" kern="1200" dirty="0" smtClean="0">
                <a:solidFill>
                  <a:schemeClr val="tx1"/>
                </a:solidFill>
                <a:effectLst/>
                <a:latin typeface="+mn-lt"/>
                <a:ea typeface="+mn-ea"/>
                <a:cs typeface="+mn-cs"/>
              </a:rPr>
              <a:t> surrounding vaccination (</a:t>
            </a:r>
            <a:r>
              <a:rPr lang="en-US" sz="1200" b="0" i="0" kern="1200" dirty="0" smtClean="0">
                <a:solidFill>
                  <a:schemeClr val="tx1"/>
                </a:solidFill>
                <a:effectLst/>
                <a:latin typeface="+mn-lt"/>
                <a:ea typeface="+mn-ea"/>
                <a:cs typeface="+mn-cs"/>
              </a:rPr>
              <a:t>Larson et al., 2015)</a:t>
            </a:r>
            <a:r>
              <a:rPr lang="en-ZA" sz="1200" b="0" i="0" kern="1200" dirty="0" smtClean="0">
                <a:solidFill>
                  <a:schemeClr val="tx1"/>
                </a:solidFill>
                <a:effectLst/>
                <a:latin typeface="+mn-lt"/>
                <a:ea typeface="+mn-ea"/>
                <a:cs typeface="+mn-cs"/>
              </a:rPr>
              <a:t>. High levels of vaccine confidence are essential for achieving high vaccination coverage and effectively controlling the spread of preventable diseases. On a global scale, vaccine confidence influences public health outcomes, health policy decisions, and the success of immunization programs.  At the local level, vaccine confidence pertains to the trust and acceptance of vaccines within specific communities, regions, or countries</a:t>
            </a:r>
            <a:endParaRPr lang="en-ZA" dirty="0"/>
          </a:p>
        </p:txBody>
      </p:sp>
      <p:sp>
        <p:nvSpPr>
          <p:cNvPr id="4" name="Slide Number Placeholder 3"/>
          <p:cNvSpPr>
            <a:spLocks noGrp="1"/>
          </p:cNvSpPr>
          <p:nvPr>
            <p:ph type="sldNum" sz="quarter" idx="10"/>
          </p:nvPr>
        </p:nvSpPr>
        <p:spPr/>
        <p:txBody>
          <a:bodyPr/>
          <a:lstStyle/>
          <a:p>
            <a:fld id="{CEF5BC3C-F36F-46B4-8339-44F9E5085442}" type="slidenum">
              <a:rPr lang="en-ZA" smtClean="0"/>
              <a:t>8</a:t>
            </a:fld>
            <a:endParaRPr lang="en-ZA"/>
          </a:p>
        </p:txBody>
      </p:sp>
    </p:spTree>
    <p:extLst>
      <p:ext uri="{BB962C8B-B14F-4D97-AF65-F5344CB8AC3E}">
        <p14:creationId xmlns:p14="http://schemas.microsoft.com/office/powerpoint/2010/main" val="1786863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smtClean="0">
                <a:solidFill>
                  <a:schemeClr val="tx1"/>
                </a:solidFill>
                <a:effectLst/>
                <a:latin typeface="+mn-lt"/>
                <a:ea typeface="+mn-ea"/>
                <a:cs typeface="+mn-cs"/>
              </a:rPr>
              <a:t>Vaccine confidence refers to the trust and belief in the safety, effectiveness, and necessity of vaccines by encompassing public attitudes, beliefs, and </a:t>
            </a:r>
            <a:r>
              <a:rPr lang="en-ZA" sz="1200" b="0" i="0" kern="1200" dirty="0" err="1" smtClean="0">
                <a:solidFill>
                  <a:schemeClr val="tx1"/>
                </a:solidFill>
                <a:effectLst/>
                <a:latin typeface="+mn-lt"/>
                <a:ea typeface="+mn-ea"/>
                <a:cs typeface="+mn-cs"/>
              </a:rPr>
              <a:t>behaviors</a:t>
            </a:r>
            <a:r>
              <a:rPr lang="en-ZA" sz="1200" b="0" i="0" kern="1200" dirty="0" smtClean="0">
                <a:solidFill>
                  <a:schemeClr val="tx1"/>
                </a:solidFill>
                <a:effectLst/>
                <a:latin typeface="+mn-lt"/>
                <a:ea typeface="+mn-ea"/>
                <a:cs typeface="+mn-cs"/>
              </a:rPr>
              <a:t> surrounding vaccination (</a:t>
            </a:r>
            <a:r>
              <a:rPr lang="en-US" sz="1200" b="0" i="0" kern="1200" dirty="0" smtClean="0">
                <a:solidFill>
                  <a:schemeClr val="tx1"/>
                </a:solidFill>
                <a:effectLst/>
                <a:latin typeface="+mn-lt"/>
                <a:ea typeface="+mn-ea"/>
                <a:cs typeface="+mn-cs"/>
              </a:rPr>
              <a:t>Larson et al., 2015)</a:t>
            </a:r>
            <a:r>
              <a:rPr lang="en-ZA" sz="1200" b="0" i="0" kern="1200" dirty="0" smtClean="0">
                <a:solidFill>
                  <a:schemeClr val="tx1"/>
                </a:solidFill>
                <a:effectLst/>
                <a:latin typeface="+mn-lt"/>
                <a:ea typeface="+mn-ea"/>
                <a:cs typeface="+mn-cs"/>
              </a:rPr>
              <a:t>. High levels of vaccine confidence are essential for achieving high vaccination coverage and effectively controlling the spread of preventable diseases. On a global scale, vaccine confidence influences public health outcomes, health policy decisions, and the success of immunization programs.  At the local level, vaccine confidence pertains to the trust and acceptance of vaccines within specific communities, regions, or countries</a:t>
            </a:r>
            <a:endParaRPr lang="en-ZA" dirty="0"/>
          </a:p>
        </p:txBody>
      </p:sp>
      <p:sp>
        <p:nvSpPr>
          <p:cNvPr id="4" name="Slide Number Placeholder 3"/>
          <p:cNvSpPr>
            <a:spLocks noGrp="1"/>
          </p:cNvSpPr>
          <p:nvPr>
            <p:ph type="sldNum" sz="quarter" idx="10"/>
          </p:nvPr>
        </p:nvSpPr>
        <p:spPr/>
        <p:txBody>
          <a:bodyPr/>
          <a:lstStyle/>
          <a:p>
            <a:fld id="{CEF5BC3C-F36F-46B4-8339-44F9E5085442}" type="slidenum">
              <a:rPr lang="en-ZA" smtClean="0"/>
              <a:t>9</a:t>
            </a:fld>
            <a:endParaRPr lang="en-ZA"/>
          </a:p>
        </p:txBody>
      </p:sp>
    </p:spTree>
    <p:extLst>
      <p:ext uri="{BB962C8B-B14F-4D97-AF65-F5344CB8AC3E}">
        <p14:creationId xmlns:p14="http://schemas.microsoft.com/office/powerpoint/2010/main" val="1382166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smtClean="0">
                <a:solidFill>
                  <a:schemeClr val="tx1"/>
                </a:solidFill>
                <a:effectLst/>
                <a:latin typeface="+mn-lt"/>
                <a:ea typeface="+mn-ea"/>
                <a:cs typeface="+mn-cs"/>
              </a:rPr>
              <a:t>Vaccine confidence refers to the trust and belief in the safety, effectiveness, and necessity of vaccines by encompassing public attitudes, beliefs, and </a:t>
            </a:r>
            <a:r>
              <a:rPr lang="en-ZA" sz="1200" b="0" i="0" kern="1200" dirty="0" err="1" smtClean="0">
                <a:solidFill>
                  <a:schemeClr val="tx1"/>
                </a:solidFill>
                <a:effectLst/>
                <a:latin typeface="+mn-lt"/>
                <a:ea typeface="+mn-ea"/>
                <a:cs typeface="+mn-cs"/>
              </a:rPr>
              <a:t>behaviors</a:t>
            </a:r>
            <a:r>
              <a:rPr lang="en-ZA" sz="1200" b="0" i="0" kern="1200" dirty="0" smtClean="0">
                <a:solidFill>
                  <a:schemeClr val="tx1"/>
                </a:solidFill>
                <a:effectLst/>
                <a:latin typeface="+mn-lt"/>
                <a:ea typeface="+mn-ea"/>
                <a:cs typeface="+mn-cs"/>
              </a:rPr>
              <a:t> surrounding vaccination (</a:t>
            </a:r>
            <a:r>
              <a:rPr lang="en-US" sz="1200" b="0" i="0" kern="1200" dirty="0" smtClean="0">
                <a:solidFill>
                  <a:schemeClr val="tx1"/>
                </a:solidFill>
                <a:effectLst/>
                <a:latin typeface="+mn-lt"/>
                <a:ea typeface="+mn-ea"/>
                <a:cs typeface="+mn-cs"/>
              </a:rPr>
              <a:t>Larson et al., 2015)</a:t>
            </a:r>
            <a:r>
              <a:rPr lang="en-ZA" sz="1200" b="0" i="0" kern="1200" dirty="0" smtClean="0">
                <a:solidFill>
                  <a:schemeClr val="tx1"/>
                </a:solidFill>
                <a:effectLst/>
                <a:latin typeface="+mn-lt"/>
                <a:ea typeface="+mn-ea"/>
                <a:cs typeface="+mn-cs"/>
              </a:rPr>
              <a:t>. High levels of vaccine confidence are essential for achieving high vaccination coverage and effectively controlling the spread of preventable diseases. On a global scale, vaccine confidence influences public health outcomes, health policy decisions, and the success of immunization programs.  At the local level, vaccine confidence pertains to the trust and acceptance of vaccines within specific communities, regions, or countries</a:t>
            </a:r>
            <a:endParaRPr lang="en-ZA" dirty="0"/>
          </a:p>
        </p:txBody>
      </p:sp>
      <p:sp>
        <p:nvSpPr>
          <p:cNvPr id="4" name="Slide Number Placeholder 3"/>
          <p:cNvSpPr>
            <a:spLocks noGrp="1"/>
          </p:cNvSpPr>
          <p:nvPr>
            <p:ph type="sldNum" sz="quarter" idx="10"/>
          </p:nvPr>
        </p:nvSpPr>
        <p:spPr/>
        <p:txBody>
          <a:bodyPr/>
          <a:lstStyle/>
          <a:p>
            <a:fld id="{CEF5BC3C-F36F-46B4-8339-44F9E5085442}" type="slidenum">
              <a:rPr lang="en-ZA" smtClean="0"/>
              <a:t>10</a:t>
            </a:fld>
            <a:endParaRPr lang="en-ZA"/>
          </a:p>
        </p:txBody>
      </p:sp>
    </p:spTree>
    <p:extLst>
      <p:ext uri="{BB962C8B-B14F-4D97-AF65-F5344CB8AC3E}">
        <p14:creationId xmlns:p14="http://schemas.microsoft.com/office/powerpoint/2010/main" val="590996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cid:image001.jpg@01D9715A.589FE710" TargetMode="External"/><Relationship Id="rId1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26.jpeg"/><Relationship Id="rId17" Type="http://schemas.openxmlformats.org/officeDocument/2006/relationships/image" Target="../media/image30.png"/><Relationship Id="rId2" Type="http://schemas.openxmlformats.org/officeDocument/2006/relationships/notesSlide" Target="../notesSlides/notesSlide9.xml"/><Relationship Id="rId16"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2.jpeg"/><Relationship Id="rId11" Type="http://schemas.openxmlformats.org/officeDocument/2006/relationships/image" Target="../media/image25.png"/><Relationship Id="rId5" Type="http://schemas.openxmlformats.org/officeDocument/2006/relationships/image" Target="../media/image3.svg"/><Relationship Id="rId15" Type="http://schemas.openxmlformats.org/officeDocument/2006/relationships/image" Target="../media/image28.jpe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sv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diagramQuickStyle" Target="../diagrams/quickStyle1.xml"/><Relationship Id="rId2" Type="http://schemas.openxmlformats.org/officeDocument/2006/relationships/notesSlide" Target="../notesSlides/notesSlide3.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jpeg"/><Relationship Id="rId11" Type="http://schemas.openxmlformats.org/officeDocument/2006/relationships/diagramLayout" Target="../diagrams/layout1.xml"/><Relationship Id="rId5" Type="http://schemas.openxmlformats.org/officeDocument/2006/relationships/image" Target="../media/image3.svg"/><Relationship Id="rId15" Type="http://schemas.openxmlformats.org/officeDocument/2006/relationships/image" Target="../media/image8.png"/><Relationship Id="rId10" Type="http://schemas.openxmlformats.org/officeDocument/2006/relationships/diagramData" Target="../diagrams/data1.xml"/><Relationship Id="rId4" Type="http://schemas.openxmlformats.org/officeDocument/2006/relationships/image" Target="../media/image1.png"/><Relationship Id="rId9" Type="http://schemas.openxmlformats.org/officeDocument/2006/relationships/image" Target="../media/image5.pn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jpeg"/><Relationship Id="rId11" Type="http://schemas.openxmlformats.org/officeDocument/2006/relationships/image" Target="../media/image11.png"/><Relationship Id="rId5" Type="http://schemas.openxmlformats.org/officeDocument/2006/relationships/image" Target="../media/image3.sv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sv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4.sv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jpeg"/><Relationship Id="rId11" Type="http://schemas.openxmlformats.org/officeDocument/2006/relationships/image" Target="../media/image20.svg"/><Relationship Id="rId5" Type="http://schemas.openxmlformats.org/officeDocument/2006/relationships/image" Target="../media/image3.sv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sv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sv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08230"/>
            <a:ext cx="16225843" cy="1153795"/>
          </a:xfrm>
          <a:prstGeom prst="rect">
            <a:avLst/>
          </a:prstGeom>
        </p:spPr>
        <p:txBody>
          <a:bodyPr lIns="0" tIns="0" rIns="0" bIns="0" rtlCol="0" anchor="t">
            <a:spAutoFit/>
          </a:bodyPr>
          <a:lstStyle/>
          <a:p>
            <a:pPr marL="0" marR="0" lvl="0" indent="0" algn="l" defTabSz="914400" rtl="0" eaLnBrk="1" fontAlgn="auto" latinLnBrk="0" hangingPunct="1">
              <a:lnSpc>
                <a:spcPts val="9379"/>
              </a:lnSpc>
              <a:spcBef>
                <a:spcPts val="0"/>
              </a:spcBef>
              <a:spcAft>
                <a:spcPts val="0"/>
              </a:spcAft>
              <a:buClrTx/>
              <a:buSzTx/>
              <a:buFontTx/>
              <a:buNone/>
              <a:tabLst/>
              <a:defRPr/>
            </a:pPr>
            <a:r>
              <a:rPr kumimoji="0" lang="en-US" sz="6699" b="0" i="0" u="none" strike="noStrike" kern="1200" cap="none" spc="0" normalizeH="0" baseline="0" noProof="0">
                <a:ln>
                  <a:noFill/>
                </a:ln>
                <a:solidFill>
                  <a:srgbClr val="DCB05B"/>
                </a:solidFill>
                <a:effectLst/>
                <a:uLnTx/>
                <a:uFillTx/>
                <a:latin typeface="Montserrat Ultra-Bold"/>
                <a:ea typeface="+mn-ea"/>
                <a:cs typeface="+mn-cs"/>
              </a:rPr>
              <a:t>JOHANNESBURG HEALTH DISTRICT </a:t>
            </a:r>
          </a:p>
        </p:txBody>
      </p:sp>
      <p:sp>
        <p:nvSpPr>
          <p:cNvPr id="3" name="TextBox 3"/>
          <p:cNvSpPr txBox="1"/>
          <p:nvPr/>
        </p:nvSpPr>
        <p:spPr>
          <a:xfrm>
            <a:off x="2160225" y="2088932"/>
            <a:ext cx="13962793" cy="1153795"/>
          </a:xfrm>
          <a:prstGeom prst="rect">
            <a:avLst/>
          </a:prstGeom>
        </p:spPr>
        <p:txBody>
          <a:bodyPr lIns="0" tIns="0" rIns="0" bIns="0" rtlCol="0" anchor="t">
            <a:spAutoFit/>
          </a:bodyPr>
          <a:lstStyle/>
          <a:p>
            <a:pPr marL="0" marR="0" lvl="0" indent="0" algn="r" defTabSz="914400" rtl="0" eaLnBrk="1" fontAlgn="auto" latinLnBrk="0" hangingPunct="1">
              <a:lnSpc>
                <a:spcPts val="9379"/>
              </a:lnSpc>
              <a:spcBef>
                <a:spcPts val="0"/>
              </a:spcBef>
              <a:spcAft>
                <a:spcPts val="0"/>
              </a:spcAft>
              <a:buClrTx/>
              <a:buSzTx/>
              <a:buFontTx/>
              <a:buNone/>
              <a:tabLst/>
              <a:defRPr/>
            </a:pPr>
            <a:r>
              <a:rPr kumimoji="0" lang="en-US" sz="6699" b="0" i="0" u="none" strike="noStrike" kern="1200" cap="none" spc="0" normalizeH="0" baseline="0" noProof="0" dirty="0">
                <a:ln>
                  <a:noFill/>
                </a:ln>
                <a:solidFill>
                  <a:srgbClr val="0063A0"/>
                </a:solidFill>
                <a:effectLst/>
                <a:uLnTx/>
                <a:uFillTx/>
                <a:latin typeface="Montserrat Ultra-Bold"/>
                <a:ea typeface="+mn-ea"/>
                <a:cs typeface="+mn-cs"/>
              </a:rPr>
              <a:t>2024 RESEARCH CONFERENCE</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2">
              <a:alphaModFix amt="37000"/>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a:grpSpLocks noChangeAspect="1"/>
          </p:cNvGrpSpPr>
          <p:nvPr/>
        </p:nvGrpSpPr>
        <p:grpSpPr>
          <a:xfrm>
            <a:off x="14497763" y="301323"/>
            <a:ext cx="11802750"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4"/>
              <a:stretch>
                <a:fillRect t="-22720" r="-160054" b="-227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5">
              <a:alphaModFix amt="43999"/>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marR="0" lvl="0" indent="0" algn="ctr" defTabSz="914400" rtl="0" eaLnBrk="1" fontAlgn="auto" latinLnBrk="0" hangingPunct="1">
              <a:lnSpc>
                <a:spcPts val="5880"/>
              </a:lnSpc>
              <a:spcBef>
                <a:spcPct val="0"/>
              </a:spcBef>
              <a:spcAft>
                <a:spcPts val="0"/>
              </a:spcAft>
              <a:buClrTx/>
              <a:buSzTx/>
              <a:buFontTx/>
              <a:buNone/>
              <a:tabLst/>
              <a:defRPr/>
            </a:pPr>
            <a:r>
              <a:rPr kumimoji="0" lang="en-US" sz="4200" b="0" i="0" u="none" strike="noStrike" kern="1200" cap="none" spc="0" normalizeH="0" baseline="0" noProof="0">
                <a:ln>
                  <a:noFill/>
                </a:ln>
                <a:solidFill>
                  <a:srgbClr val="DCB05B"/>
                </a:solidFill>
                <a:effectLst/>
                <a:uLnTx/>
                <a:uFillTx/>
                <a:latin typeface="Josefin Sans"/>
                <a:ea typeface="+mn-ea"/>
                <a:cs typeface="+mn-cs"/>
              </a:rPr>
              <a:t>#JoburgResearch2024</a:t>
            </a:r>
          </a:p>
        </p:txBody>
      </p:sp>
      <p:sp>
        <p:nvSpPr>
          <p:cNvPr id="11" name="Title 10">
            <a:extLst>
              <a:ext uri="{FF2B5EF4-FFF2-40B4-BE49-F238E27FC236}">
                <a16:creationId xmlns:a16="http://schemas.microsoft.com/office/drawing/2014/main" id="{ED3E32D4-2941-4187-1E23-42A1CE7EFAB7}"/>
              </a:ext>
            </a:extLst>
          </p:cNvPr>
          <p:cNvSpPr>
            <a:spLocks noGrp="1"/>
          </p:cNvSpPr>
          <p:nvPr>
            <p:ph type="ctrTitle"/>
          </p:nvPr>
        </p:nvSpPr>
        <p:spPr>
          <a:xfrm>
            <a:off x="800100" y="4002386"/>
            <a:ext cx="14401800" cy="1470025"/>
          </a:xfrm>
        </p:spPr>
        <p:txBody>
          <a:bodyPr>
            <a:normAutofit fontScale="90000"/>
          </a:bodyPr>
          <a:lstStyle/>
          <a:p>
            <a:r>
              <a:rPr lang="en-US" sz="5400" b="1" dirty="0">
                <a:solidFill>
                  <a:schemeClr val="accent1">
                    <a:lumMod val="75000"/>
                  </a:schemeClr>
                </a:solidFill>
              </a:rPr>
              <a:t>The </a:t>
            </a:r>
            <a:r>
              <a:rPr lang="en-US" sz="5400" b="1" dirty="0" err="1">
                <a:solidFill>
                  <a:schemeClr val="accent1">
                    <a:lumMod val="75000"/>
                  </a:schemeClr>
                </a:solidFill>
              </a:rPr>
              <a:t>YouthCan</a:t>
            </a:r>
            <a:r>
              <a:rPr lang="en-US" sz="5400" b="1" dirty="0">
                <a:solidFill>
                  <a:schemeClr val="accent1">
                    <a:lumMod val="75000"/>
                  </a:schemeClr>
                </a:solidFill>
              </a:rPr>
              <a:t> Study: Investigating perceptions of COVID-19 vaccines among youth in Soweto, South Africa</a:t>
            </a:r>
            <a:r>
              <a:rPr lang="en-US" dirty="0"/>
              <a:t> </a:t>
            </a:r>
            <a:br>
              <a:rPr lang="en-US" dirty="0"/>
            </a:br>
            <a:r>
              <a:rPr lang="en-US" sz="2200" b="1" dirty="0" smtClean="0">
                <a:solidFill>
                  <a:schemeClr val="accent1">
                    <a:lumMod val="75000"/>
                  </a:schemeClr>
                </a:solidFill>
              </a:rPr>
              <a:t>Authors: Janan </a:t>
            </a:r>
            <a:r>
              <a:rPr lang="en-US" sz="2200" b="1" dirty="0">
                <a:solidFill>
                  <a:schemeClr val="accent1">
                    <a:lumMod val="75000"/>
                  </a:schemeClr>
                </a:solidFill>
              </a:rPr>
              <a:t>Dietrich, Lerato Tsotetsi, Gugulethu Tshabalala, Stefanie </a:t>
            </a:r>
            <a:r>
              <a:rPr lang="en-US" sz="2200" b="1" dirty="0" smtClean="0">
                <a:solidFill>
                  <a:schemeClr val="accent1">
                    <a:lumMod val="75000"/>
                  </a:schemeClr>
                </a:solidFill>
              </a:rPr>
              <a:t>Vermaak, Asanda Sipapa, Happy Mboneli </a:t>
            </a:r>
            <a:r>
              <a:rPr lang="en-US" dirty="0"/>
              <a:t/>
            </a:r>
            <a:br>
              <a:rPr lang="en-US" dirty="0"/>
            </a:br>
            <a:endParaRPr lang="en-US" dirty="0"/>
          </a:p>
        </p:txBody>
      </p:sp>
      <p:sp>
        <p:nvSpPr>
          <p:cNvPr id="12" name="Subtitle 11">
            <a:extLst>
              <a:ext uri="{FF2B5EF4-FFF2-40B4-BE49-F238E27FC236}">
                <a16:creationId xmlns:a16="http://schemas.microsoft.com/office/drawing/2014/main" id="{F1F19105-7E69-742F-8A31-59279A138F5E}"/>
              </a:ext>
            </a:extLst>
          </p:cNvPr>
          <p:cNvSpPr>
            <a:spLocks noGrp="1"/>
          </p:cNvSpPr>
          <p:nvPr>
            <p:ph type="subTitle" idx="1"/>
          </p:nvPr>
        </p:nvSpPr>
        <p:spPr>
          <a:xfrm>
            <a:off x="2933700" y="6447473"/>
            <a:ext cx="10134600" cy="1752600"/>
          </a:xfrm>
        </p:spPr>
        <p:txBody>
          <a:bodyPr/>
          <a:lstStyle/>
          <a:p>
            <a:r>
              <a:rPr lang="en-US" dirty="0" smtClean="0"/>
              <a:t>Lerato Tsotetsi </a:t>
            </a:r>
          </a:p>
          <a:p>
            <a:r>
              <a:rPr lang="en-US" dirty="0" smtClean="0"/>
              <a:t>African Social Sciences Unit of Research and Evaluation (ASSURE)</a:t>
            </a:r>
            <a:endParaRPr lang="en-US" dirty="0"/>
          </a:p>
        </p:txBody>
      </p:sp>
    </p:spTree>
    <p:extLst>
      <p:ext uri="{BB962C8B-B14F-4D97-AF65-F5344CB8AC3E}">
        <p14:creationId xmlns:p14="http://schemas.microsoft.com/office/powerpoint/2010/main" val="3964586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4">
              <a:alphaModFix amt="37000"/>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14497763" y="301323"/>
            <a:ext cx="11802750"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6"/>
              <a:stretch>
                <a:fillRect t="-22720" r="-160054" b="-22720"/>
              </a:stretch>
            </a:blipFill>
          </p:spPr>
          <p:txBody>
            <a:bodyPr/>
            <a:lstStyle/>
            <a:p>
              <a:endParaRPr lang="en-US"/>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7">
              <a:alphaModFix amt="43999"/>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1" name="Title 10">
            <a:extLst>
              <a:ext uri="{FF2B5EF4-FFF2-40B4-BE49-F238E27FC236}">
                <a16:creationId xmlns:a16="http://schemas.microsoft.com/office/drawing/2014/main" id="{306F2A92-12BC-277D-D55C-4E68BD6641FD}"/>
              </a:ext>
            </a:extLst>
          </p:cNvPr>
          <p:cNvSpPr>
            <a:spLocks noGrp="1"/>
          </p:cNvSpPr>
          <p:nvPr>
            <p:ph type="title"/>
          </p:nvPr>
        </p:nvSpPr>
        <p:spPr>
          <a:xfrm>
            <a:off x="808874" y="1547067"/>
            <a:ext cx="16640925" cy="1143000"/>
          </a:xfrm>
        </p:spPr>
        <p:txBody>
          <a:bodyPr/>
          <a:lstStyle/>
          <a:p>
            <a:r>
              <a:rPr lang="en-US" sz="6600" b="1" dirty="0" smtClean="0">
                <a:solidFill>
                  <a:schemeClr val="accent1">
                    <a:lumMod val="75000"/>
                  </a:schemeClr>
                </a:solidFill>
              </a:rPr>
              <a:t>Acknowledgements   </a:t>
            </a:r>
            <a:r>
              <a:rPr lang="en-US" dirty="0" smtClean="0"/>
              <a:t> </a:t>
            </a:r>
            <a:endParaRPr lang="en-US" dirty="0"/>
          </a:p>
        </p:txBody>
      </p:sp>
      <p:sp>
        <p:nvSpPr>
          <p:cNvPr id="12" name="Content Placeholder 11">
            <a:extLst>
              <a:ext uri="{FF2B5EF4-FFF2-40B4-BE49-F238E27FC236}">
                <a16:creationId xmlns:a16="http://schemas.microsoft.com/office/drawing/2014/main" id="{26A4406C-3ECD-0A0C-2CC0-A2565277C341}"/>
              </a:ext>
            </a:extLst>
          </p:cNvPr>
          <p:cNvSpPr>
            <a:spLocks noGrp="1"/>
          </p:cNvSpPr>
          <p:nvPr>
            <p:ph idx="1"/>
          </p:nvPr>
        </p:nvSpPr>
        <p:spPr>
          <a:xfrm>
            <a:off x="386557" y="2800906"/>
            <a:ext cx="10129043" cy="5390594"/>
          </a:xfrm>
        </p:spPr>
        <p:txBody>
          <a:bodyPr>
            <a:normAutofit/>
          </a:bodyPr>
          <a:lstStyle/>
          <a:p>
            <a:pPr marL="0" indent="0">
              <a:buNone/>
            </a:pPr>
            <a:r>
              <a:rPr lang="en-ZA" dirty="0" smtClean="0"/>
              <a:t>  </a:t>
            </a:r>
          </a:p>
        </p:txBody>
      </p:sp>
      <p:sp>
        <p:nvSpPr>
          <p:cNvPr id="13" name="Content Placeholder 2">
            <a:extLst>
              <a:ext uri="{FF2B5EF4-FFF2-40B4-BE49-F238E27FC236}">
                <a16:creationId xmlns:a16="http://schemas.microsoft.com/office/drawing/2014/main" id="{C169B88C-AFE1-7F01-724B-A709026CF194}"/>
              </a:ext>
            </a:extLst>
          </p:cNvPr>
          <p:cNvSpPr txBox="1">
            <a:spLocks/>
          </p:cNvSpPr>
          <p:nvPr/>
        </p:nvSpPr>
        <p:spPr>
          <a:xfrm>
            <a:off x="251520" y="1052736"/>
            <a:ext cx="7630368" cy="53285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endParaRPr lang="en-ZA" sz="1400" smtClean="0">
              <a:solidFill>
                <a:srgbClr val="800080"/>
              </a:solidFill>
            </a:endParaRPr>
          </a:p>
          <a:p>
            <a:pPr marL="0" indent="0">
              <a:spcBef>
                <a:spcPts val="200"/>
              </a:spcBef>
              <a:buFont typeface="Arial" pitchFamily="34" charset="0"/>
              <a:buNone/>
              <a:defRPr/>
            </a:pPr>
            <a:endParaRPr lang="en-ZA" altLang="en-US" sz="1400" smtClean="0">
              <a:solidFill>
                <a:srgbClr val="800080"/>
              </a:solidFill>
              <a:ea typeface="ＭＳ Ｐゴシック" panose="020B0600070205080204" pitchFamily="34" charset="-128"/>
              <a:cs typeface="Times New Roman" panose="02020603050405020304" pitchFamily="18" charset="0"/>
            </a:endParaRPr>
          </a:p>
          <a:p>
            <a:pPr marL="0" indent="0">
              <a:buFont typeface="Arial" pitchFamily="34" charset="0"/>
              <a:buNone/>
              <a:defRPr/>
            </a:pPr>
            <a:r>
              <a:rPr lang="en-ZA" sz="1400" b="1" smtClean="0">
                <a:solidFill>
                  <a:srgbClr val="C00000"/>
                </a:solidFill>
                <a:ea typeface="ＭＳ Ｐゴシック" panose="020B0600070205080204" pitchFamily="34" charset="-128"/>
                <a:cs typeface="Times New Roman" panose="02020603050405020304" pitchFamily="18" charset="0"/>
              </a:rPr>
              <a:t> </a:t>
            </a:r>
            <a:endParaRPr lang="en-ZA" altLang="en-US" sz="1400" smtClean="0">
              <a:solidFill>
                <a:srgbClr val="800080"/>
              </a:solidFill>
              <a:ea typeface="ＭＳ Ｐゴシック" panose="020B0600070205080204" pitchFamily="34" charset="-128"/>
              <a:cs typeface="Times New Roman" panose="02020603050405020304" pitchFamily="18" charset="0"/>
            </a:endParaRPr>
          </a:p>
          <a:p>
            <a:pPr marL="0" indent="0">
              <a:buFont typeface="Arial" pitchFamily="34" charset="0"/>
              <a:buNone/>
              <a:defRPr/>
            </a:pPr>
            <a:r>
              <a:rPr lang="en-US" sz="1400" b="1" smtClean="0">
                <a:solidFill>
                  <a:srgbClr val="C00000"/>
                </a:solidFill>
                <a:ea typeface="ＭＳ Ｐゴシック" panose="020B0600070205080204" pitchFamily="34" charset="-128"/>
                <a:cs typeface="Times New Roman" panose="02020603050405020304" pitchFamily="18" charset="0"/>
              </a:rPr>
              <a:t> </a:t>
            </a:r>
            <a:endParaRPr lang="en-US" altLang="en-US" sz="1400" smtClean="0">
              <a:solidFill>
                <a:srgbClr val="D60093"/>
              </a:solidFill>
              <a:ea typeface="ＭＳ Ｐゴシック" panose="020B0600070205080204" pitchFamily="34" charset="-128"/>
              <a:cs typeface="Times New Roman" panose="02020603050405020304" pitchFamily="18" charset="0"/>
            </a:endParaRPr>
          </a:p>
          <a:p>
            <a:pPr>
              <a:buFont typeface="Wingdings" panose="05000000000000000000" pitchFamily="2" charset="2"/>
              <a:buChar char="§"/>
              <a:defRPr/>
            </a:pPr>
            <a:endParaRPr lang="en-US" altLang="en-US" sz="1400" smtClean="0">
              <a:solidFill>
                <a:srgbClr val="D60093"/>
              </a:solidFill>
              <a:ea typeface="ＭＳ Ｐゴシック" panose="020B0600070205080204" pitchFamily="34" charset="-128"/>
              <a:cs typeface="Times New Roman" panose="02020603050405020304" pitchFamily="18" charset="0"/>
            </a:endParaRPr>
          </a:p>
          <a:p>
            <a:pPr>
              <a:buFont typeface="Wingdings" panose="05000000000000000000" pitchFamily="2" charset="2"/>
              <a:buChar char="§"/>
              <a:defRPr/>
            </a:pPr>
            <a:endParaRPr lang="en-ZA" altLang="en-US" sz="1400" smtClean="0">
              <a:solidFill>
                <a:srgbClr val="FF0000"/>
              </a:solidFill>
              <a:ea typeface="ＭＳ Ｐゴシック" panose="020B0600070205080204" pitchFamily="34" charset="-128"/>
              <a:cs typeface="Times New Roman" panose="02020603050405020304" pitchFamily="18" charset="0"/>
            </a:endParaRPr>
          </a:p>
          <a:p>
            <a:pPr>
              <a:buFont typeface="Wingdings" panose="05000000000000000000" pitchFamily="2" charset="2"/>
              <a:buChar char="§"/>
              <a:defRPr/>
            </a:pPr>
            <a:endParaRPr lang="en-ZA" altLang="en-US" sz="1400" smtClean="0">
              <a:solidFill>
                <a:srgbClr val="FF0000"/>
              </a:solidFill>
              <a:ea typeface="ＭＳ Ｐゴシック" panose="020B0600070205080204" pitchFamily="34" charset="-128"/>
              <a:cs typeface="Times New Roman" panose="02020603050405020304" pitchFamily="18" charset="0"/>
            </a:endParaRPr>
          </a:p>
          <a:p>
            <a:pPr>
              <a:buFont typeface="Wingdings" panose="05000000000000000000" pitchFamily="2" charset="2"/>
              <a:buChar char="§"/>
              <a:defRPr/>
            </a:pPr>
            <a:endParaRPr lang="en-ZA" altLang="en-US" sz="1400" smtClean="0">
              <a:solidFill>
                <a:srgbClr val="FF0000"/>
              </a:solidFill>
              <a:ea typeface="ＭＳ Ｐゴシック" panose="020B0600070205080204" pitchFamily="34" charset="-128"/>
              <a:cs typeface="Times New Roman" panose="02020603050405020304" pitchFamily="18" charset="0"/>
            </a:endParaRPr>
          </a:p>
          <a:p>
            <a:pPr>
              <a:buFont typeface="Wingdings" panose="05000000000000000000" pitchFamily="2" charset="2"/>
              <a:buChar char="§"/>
              <a:defRPr/>
            </a:pPr>
            <a:endParaRPr lang="en-ZA" altLang="en-US" sz="1400" dirty="0">
              <a:solidFill>
                <a:srgbClr val="FF0000"/>
              </a:solidFill>
              <a:ea typeface="ＭＳ Ｐゴシック" panose="020B0600070205080204" pitchFamily="34" charset="-128"/>
            </a:endParaRPr>
          </a:p>
        </p:txBody>
      </p:sp>
      <p:pic>
        <p:nvPicPr>
          <p:cNvPr id="14" name="Picture 2" descr="South African Medical Research Council |">
            <a:extLst>
              <a:ext uri="{FF2B5EF4-FFF2-40B4-BE49-F238E27FC236}">
                <a16:creationId xmlns:a16="http://schemas.microsoft.com/office/drawing/2014/main" id="{87DBE59B-3ADC-0A9A-B607-AE9C74F406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537" y="5136667"/>
            <a:ext cx="2758437" cy="9807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Text&#10;&#10;Description automatically generated">
            <a:extLst>
              <a:ext uri="{FF2B5EF4-FFF2-40B4-BE49-F238E27FC236}">
                <a16:creationId xmlns:a16="http://schemas.microsoft.com/office/drawing/2014/main" id="{FFAEFF18-C0BB-B39F-C29A-43CD1D321A9D}"/>
              </a:ext>
            </a:extLst>
          </p:cNvPr>
          <p:cNvPicPr>
            <a:picLocks noChangeAspect="1"/>
          </p:cNvPicPr>
          <p:nvPr/>
        </p:nvPicPr>
        <p:blipFill>
          <a:blip r:embed="rId11"/>
          <a:stretch>
            <a:fillRect/>
          </a:stretch>
        </p:blipFill>
        <p:spPr>
          <a:xfrm>
            <a:off x="928858" y="3226590"/>
            <a:ext cx="1800200" cy="1269692"/>
          </a:xfrm>
          <a:prstGeom prst="rect">
            <a:avLst/>
          </a:prstGeom>
        </p:spPr>
      </p:pic>
      <p:pic>
        <p:nvPicPr>
          <p:cNvPr id="16" name="Picture 10">
            <a:extLst>
              <a:ext uri="{FF2B5EF4-FFF2-40B4-BE49-F238E27FC236}">
                <a16:creationId xmlns:a16="http://schemas.microsoft.com/office/drawing/2014/main" id="{B01047A8-E350-C590-2F28-87C0FDF56CD6}"/>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8823296" y="3485713"/>
            <a:ext cx="3133725" cy="7905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artnerships for Enhanced Engagement in Research (PEER)">
            <a:extLst>
              <a:ext uri="{FF2B5EF4-FFF2-40B4-BE49-F238E27FC236}">
                <a16:creationId xmlns:a16="http://schemas.microsoft.com/office/drawing/2014/main" id="{F709DFC6-450C-616C-8497-F4BB9C4F8DA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8874" y="7453601"/>
            <a:ext cx="3121206" cy="9807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he Partnerships for Enhanced Engagement in Research (PEER) inviting  proposals developing country researchers | Asia-Pacific Network for Global  Change Research">
            <a:extLst>
              <a:ext uri="{FF2B5EF4-FFF2-40B4-BE49-F238E27FC236}">
                <a16:creationId xmlns:a16="http://schemas.microsoft.com/office/drawing/2014/main" id="{7066C744-BE5E-483A-7590-DA9F2660D9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21151" y="7307621"/>
            <a:ext cx="5178995" cy="9860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all for Applications: DSI-NRF Postgraduate Student Funding for the 2023  Academic Year | University of Venda">
            <a:extLst>
              <a:ext uri="{FF2B5EF4-FFF2-40B4-BE49-F238E27FC236}">
                <a16:creationId xmlns:a16="http://schemas.microsoft.com/office/drawing/2014/main" id="{7125876B-E5AF-1E2A-7B8D-B7C8988FA68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06948" y="3226590"/>
            <a:ext cx="1814203" cy="10204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17"/>
          <a:stretch>
            <a:fillRect/>
          </a:stretch>
        </p:blipFill>
        <p:spPr>
          <a:xfrm>
            <a:off x="5029200" y="4713231"/>
            <a:ext cx="3691382" cy="1966689"/>
          </a:xfrm>
          <a:prstGeom prst="rect">
            <a:avLst/>
          </a:prstGeom>
        </p:spPr>
      </p:pic>
      <p:pic>
        <p:nvPicPr>
          <p:cNvPr id="21" name="Picture 20"/>
          <p:cNvPicPr>
            <a:picLocks noChangeAspect="1"/>
          </p:cNvPicPr>
          <p:nvPr/>
        </p:nvPicPr>
        <p:blipFill>
          <a:blip r:embed="rId18"/>
          <a:stretch>
            <a:fillRect/>
          </a:stretch>
        </p:blipFill>
        <p:spPr>
          <a:xfrm>
            <a:off x="9278057" y="4859574"/>
            <a:ext cx="4209343" cy="1934379"/>
          </a:xfrm>
          <a:prstGeom prst="rect">
            <a:avLst/>
          </a:prstGeom>
        </p:spPr>
      </p:pic>
    </p:spTree>
    <p:extLst>
      <p:ext uri="{BB962C8B-B14F-4D97-AF65-F5344CB8AC3E}">
        <p14:creationId xmlns:p14="http://schemas.microsoft.com/office/powerpoint/2010/main" val="827388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4">
              <a:alphaModFix amt="37000"/>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14497763" y="301323"/>
            <a:ext cx="11802750"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6"/>
              <a:stretch>
                <a:fillRect t="-22720" r="-160054" b="-22720"/>
              </a:stretch>
            </a:blipFill>
          </p:spPr>
          <p:txBody>
            <a:bodyPr/>
            <a:lstStyle/>
            <a:p>
              <a:endParaRPr lang="en-US"/>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7">
              <a:alphaModFix amt="43999"/>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1" name="Title 10">
            <a:extLst>
              <a:ext uri="{FF2B5EF4-FFF2-40B4-BE49-F238E27FC236}">
                <a16:creationId xmlns:a16="http://schemas.microsoft.com/office/drawing/2014/main" id="{306F2A92-12BC-277D-D55C-4E68BD6641FD}"/>
              </a:ext>
            </a:extLst>
          </p:cNvPr>
          <p:cNvSpPr>
            <a:spLocks noGrp="1"/>
          </p:cNvSpPr>
          <p:nvPr>
            <p:ph type="title"/>
          </p:nvPr>
        </p:nvSpPr>
        <p:spPr>
          <a:xfrm>
            <a:off x="808874" y="1547067"/>
            <a:ext cx="16640925" cy="1143000"/>
          </a:xfrm>
        </p:spPr>
        <p:txBody>
          <a:bodyPr/>
          <a:lstStyle/>
          <a:p>
            <a:r>
              <a:rPr lang="en-US" b="1" dirty="0" smtClean="0">
                <a:solidFill>
                  <a:schemeClr val="accent1">
                    <a:lumMod val="75000"/>
                  </a:schemeClr>
                </a:solidFill>
              </a:rPr>
              <a:t>Introduction</a:t>
            </a:r>
            <a:r>
              <a:rPr lang="en-US" dirty="0" smtClean="0"/>
              <a:t> </a:t>
            </a:r>
            <a:endParaRPr lang="en-US" dirty="0"/>
          </a:p>
        </p:txBody>
      </p:sp>
      <p:sp>
        <p:nvSpPr>
          <p:cNvPr id="12" name="Content Placeholder 11">
            <a:extLst>
              <a:ext uri="{FF2B5EF4-FFF2-40B4-BE49-F238E27FC236}">
                <a16:creationId xmlns:a16="http://schemas.microsoft.com/office/drawing/2014/main" id="{26A4406C-3ECD-0A0C-2CC0-A2565277C341}"/>
              </a:ext>
            </a:extLst>
          </p:cNvPr>
          <p:cNvSpPr>
            <a:spLocks noGrp="1"/>
          </p:cNvSpPr>
          <p:nvPr>
            <p:ph idx="1"/>
          </p:nvPr>
        </p:nvSpPr>
        <p:spPr>
          <a:xfrm>
            <a:off x="505639" y="2690067"/>
            <a:ext cx="12056893" cy="5667257"/>
          </a:xfrm>
        </p:spPr>
        <p:txBody>
          <a:bodyPr>
            <a:normAutofit lnSpcReduction="10000"/>
          </a:bodyPr>
          <a:lstStyle/>
          <a:p>
            <a:r>
              <a:rPr lang="en-ZA" dirty="0"/>
              <a:t>Vaccine confidence globally has been influenced by a multitude of factors. </a:t>
            </a:r>
            <a:endParaRPr lang="en-ZA" dirty="0" smtClean="0"/>
          </a:p>
          <a:p>
            <a:r>
              <a:rPr lang="en-ZA" dirty="0" smtClean="0"/>
              <a:t>Historical </a:t>
            </a:r>
            <a:r>
              <a:rPr lang="en-ZA" dirty="0"/>
              <a:t>mistrust, often stemming from past experiences of exploitation and discrimination, has </a:t>
            </a:r>
            <a:r>
              <a:rPr lang="en-ZA" dirty="0" smtClean="0"/>
              <a:t>fuelled scepticism </a:t>
            </a:r>
            <a:r>
              <a:rPr lang="en-ZA" dirty="0"/>
              <a:t>in some </a:t>
            </a:r>
            <a:r>
              <a:rPr lang="en-ZA" dirty="0" smtClean="0"/>
              <a:t>communities. </a:t>
            </a:r>
          </a:p>
          <a:p>
            <a:r>
              <a:rPr lang="en-ZA" dirty="0"/>
              <a:t>High levels of vaccine confidence are essential for achieving high vaccination coverage and effectively controlling the spread of preventable diseases. On a global scale, vaccine confidence influences public health outcomes, health policy decisions, and the success of immunization programs.  At the local level, vaccine confidence pertains to the trust and acceptance of vaccines within specific communities, regions, or countries</a:t>
            </a:r>
            <a:endParaRPr lang="en-ZA" dirty="0" smtClean="0"/>
          </a:p>
          <a:p>
            <a:endParaRPr lang="en-US" dirty="0"/>
          </a:p>
        </p:txBody>
      </p:sp>
      <p:pic>
        <p:nvPicPr>
          <p:cNvPr id="13" name="Picture 12"/>
          <p:cNvPicPr>
            <a:picLocks noChangeAspect="1"/>
          </p:cNvPicPr>
          <p:nvPr/>
        </p:nvPicPr>
        <p:blipFill>
          <a:blip r:embed="rId10"/>
          <a:stretch>
            <a:fillRect/>
          </a:stretch>
        </p:blipFill>
        <p:spPr>
          <a:xfrm>
            <a:off x="12604441" y="2004059"/>
            <a:ext cx="3881695" cy="51488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4">
              <a:alphaModFix amt="37000"/>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14497763" y="301323"/>
            <a:ext cx="11802750"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6"/>
              <a:stretch>
                <a:fillRect t="-22720" r="-160054" b="-22720"/>
              </a:stretch>
            </a:blipFill>
          </p:spPr>
          <p:txBody>
            <a:bodyPr/>
            <a:lstStyle/>
            <a:p>
              <a:endParaRPr lang="en-US"/>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7">
              <a:alphaModFix amt="43999"/>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1" name="Title 10">
            <a:extLst>
              <a:ext uri="{FF2B5EF4-FFF2-40B4-BE49-F238E27FC236}">
                <a16:creationId xmlns:a16="http://schemas.microsoft.com/office/drawing/2014/main" id="{306F2A92-12BC-277D-D55C-4E68BD6641FD}"/>
              </a:ext>
            </a:extLst>
          </p:cNvPr>
          <p:cNvSpPr>
            <a:spLocks noGrp="1"/>
          </p:cNvSpPr>
          <p:nvPr>
            <p:ph type="title"/>
          </p:nvPr>
        </p:nvSpPr>
        <p:spPr>
          <a:xfrm>
            <a:off x="808874" y="1547067"/>
            <a:ext cx="16640925" cy="1143000"/>
          </a:xfrm>
        </p:spPr>
        <p:txBody>
          <a:bodyPr>
            <a:normAutofit/>
          </a:bodyPr>
          <a:lstStyle/>
          <a:p>
            <a:r>
              <a:rPr lang="en-US" b="1" dirty="0" smtClean="0">
                <a:solidFill>
                  <a:schemeClr val="accent1">
                    <a:lumMod val="75000"/>
                  </a:schemeClr>
                </a:solidFill>
              </a:rPr>
              <a:t>Research Aim </a:t>
            </a:r>
            <a:r>
              <a:rPr lang="en-US" dirty="0" smtClean="0"/>
              <a:t> </a:t>
            </a:r>
            <a:endParaRPr lang="en-US" dirty="0"/>
          </a:p>
        </p:txBody>
      </p:sp>
      <p:sp>
        <p:nvSpPr>
          <p:cNvPr id="12" name="Content Placeholder 11">
            <a:extLst>
              <a:ext uri="{FF2B5EF4-FFF2-40B4-BE49-F238E27FC236}">
                <a16:creationId xmlns:a16="http://schemas.microsoft.com/office/drawing/2014/main" id="{26A4406C-3ECD-0A0C-2CC0-A2565277C341}"/>
              </a:ext>
            </a:extLst>
          </p:cNvPr>
          <p:cNvSpPr>
            <a:spLocks noGrp="1"/>
          </p:cNvSpPr>
          <p:nvPr>
            <p:ph idx="1"/>
          </p:nvPr>
        </p:nvSpPr>
        <p:spPr>
          <a:xfrm>
            <a:off x="386557" y="2800906"/>
            <a:ext cx="7266761" cy="5390594"/>
          </a:xfrm>
        </p:spPr>
        <p:txBody>
          <a:bodyPr>
            <a:normAutofit fontScale="62500" lnSpcReduction="20000"/>
          </a:bodyPr>
          <a:lstStyle/>
          <a:p>
            <a:pPr marL="0" indent="0">
              <a:buNone/>
            </a:pPr>
            <a:endParaRPr lang="en-ZA" dirty="0" smtClean="0"/>
          </a:p>
          <a:p>
            <a:r>
              <a:rPr lang="en-ZA" sz="7000" dirty="0" smtClean="0"/>
              <a:t>We </a:t>
            </a:r>
            <a:r>
              <a:rPr lang="en-ZA" sz="7000" dirty="0"/>
              <a:t>conducted this study to </a:t>
            </a:r>
            <a:r>
              <a:rPr lang="en-GB" sz="7000" dirty="0"/>
              <a:t>investigate</a:t>
            </a:r>
            <a:r>
              <a:rPr lang="en-ZA" sz="7000" dirty="0"/>
              <a:t> knowledge, attitudes, and perceptions of young people in Soweto regarding COVID-19 vaccines with the goal of identifying the determinants of vaccine confidence</a:t>
            </a:r>
            <a:r>
              <a:rPr lang="en-ZA" sz="6300" dirty="0"/>
              <a:t>.  </a:t>
            </a:r>
            <a:endParaRPr lang="en-US" sz="6300" dirty="0"/>
          </a:p>
        </p:txBody>
      </p:sp>
      <p:pic>
        <p:nvPicPr>
          <p:cNvPr id="14" name="Picture 13"/>
          <p:cNvPicPr>
            <a:picLocks noChangeAspect="1"/>
          </p:cNvPicPr>
          <p:nvPr/>
        </p:nvPicPr>
        <p:blipFill>
          <a:blip r:embed="rId10"/>
          <a:stretch>
            <a:fillRect/>
          </a:stretch>
        </p:blipFill>
        <p:spPr>
          <a:xfrm>
            <a:off x="8027481" y="3086099"/>
            <a:ext cx="6991351" cy="5766523"/>
          </a:xfrm>
          <a:prstGeom prst="rect">
            <a:avLst/>
          </a:prstGeom>
        </p:spPr>
      </p:pic>
    </p:spTree>
    <p:extLst>
      <p:ext uri="{BB962C8B-B14F-4D97-AF65-F5344CB8AC3E}">
        <p14:creationId xmlns:p14="http://schemas.microsoft.com/office/powerpoint/2010/main" val="8809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4">
              <a:alphaModFix amt="37000"/>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14497763" y="301323"/>
            <a:ext cx="11802750"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6"/>
              <a:stretch>
                <a:fillRect t="-22720" r="-160054" b="-22720"/>
              </a:stretch>
            </a:blipFill>
          </p:spPr>
          <p:txBody>
            <a:bodyPr/>
            <a:lstStyle/>
            <a:p>
              <a:endParaRPr lang="en-US"/>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7">
              <a:alphaModFix amt="43999"/>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1" name="Title 10">
            <a:extLst>
              <a:ext uri="{FF2B5EF4-FFF2-40B4-BE49-F238E27FC236}">
                <a16:creationId xmlns:a16="http://schemas.microsoft.com/office/drawing/2014/main" id="{306F2A92-12BC-277D-D55C-4E68BD6641FD}"/>
              </a:ext>
            </a:extLst>
          </p:cNvPr>
          <p:cNvSpPr>
            <a:spLocks noGrp="1"/>
          </p:cNvSpPr>
          <p:nvPr>
            <p:ph type="title"/>
          </p:nvPr>
        </p:nvSpPr>
        <p:spPr>
          <a:xfrm>
            <a:off x="808874" y="1547067"/>
            <a:ext cx="16640925" cy="1143000"/>
          </a:xfrm>
        </p:spPr>
        <p:txBody>
          <a:bodyPr/>
          <a:lstStyle/>
          <a:p>
            <a:r>
              <a:rPr lang="en-US" b="1" dirty="0" smtClean="0">
                <a:solidFill>
                  <a:schemeClr val="accent1">
                    <a:lumMod val="75000"/>
                  </a:schemeClr>
                </a:solidFill>
              </a:rPr>
              <a:t>Methodology</a:t>
            </a:r>
            <a:r>
              <a:rPr lang="en-US" sz="6600" b="1" dirty="0" smtClean="0">
                <a:solidFill>
                  <a:schemeClr val="accent1">
                    <a:lumMod val="75000"/>
                  </a:schemeClr>
                </a:solidFill>
              </a:rPr>
              <a:t> </a:t>
            </a:r>
            <a:r>
              <a:rPr lang="en-US" dirty="0" smtClean="0"/>
              <a:t> </a:t>
            </a:r>
            <a:endParaRPr lang="en-US" dirty="0"/>
          </a:p>
        </p:txBody>
      </p:sp>
      <p:sp>
        <p:nvSpPr>
          <p:cNvPr id="12" name="Content Placeholder 11">
            <a:extLst>
              <a:ext uri="{FF2B5EF4-FFF2-40B4-BE49-F238E27FC236}">
                <a16:creationId xmlns:a16="http://schemas.microsoft.com/office/drawing/2014/main" id="{26A4406C-3ECD-0A0C-2CC0-A2565277C341}"/>
              </a:ext>
            </a:extLst>
          </p:cNvPr>
          <p:cNvSpPr>
            <a:spLocks noGrp="1"/>
          </p:cNvSpPr>
          <p:nvPr>
            <p:ph idx="1"/>
          </p:nvPr>
        </p:nvSpPr>
        <p:spPr>
          <a:xfrm>
            <a:off x="386557" y="2800906"/>
            <a:ext cx="12338843" cy="5390594"/>
          </a:xfrm>
        </p:spPr>
        <p:txBody>
          <a:bodyPr>
            <a:normAutofit/>
          </a:bodyPr>
          <a:lstStyle/>
          <a:p>
            <a:pPr marL="0" indent="0">
              <a:buNone/>
            </a:pPr>
            <a:endParaRPr lang="en-ZA" dirty="0" smtClean="0"/>
          </a:p>
          <a:p>
            <a:pPr marL="0" indent="0">
              <a:buNone/>
            </a:pPr>
            <a:endParaRPr lang="en-US" sz="6300" dirty="0"/>
          </a:p>
        </p:txBody>
      </p:sp>
      <p:graphicFrame>
        <p:nvGraphicFramePr>
          <p:cNvPr id="15" name="Diagram 14">
            <a:extLst>
              <a:ext uri="{FF2B5EF4-FFF2-40B4-BE49-F238E27FC236}">
                <a16:creationId xmlns:a16="http://schemas.microsoft.com/office/drawing/2014/main" id="{13EF40FB-FC27-CE60-A55F-B7DA3F64277B}"/>
              </a:ext>
            </a:extLst>
          </p:cNvPr>
          <p:cNvGraphicFramePr/>
          <p:nvPr>
            <p:extLst>
              <p:ext uri="{D42A27DB-BD31-4B8C-83A1-F6EECF244321}">
                <p14:modId xmlns:p14="http://schemas.microsoft.com/office/powerpoint/2010/main" val="756274860"/>
              </p:ext>
            </p:extLst>
          </p:nvPr>
        </p:nvGraphicFramePr>
        <p:xfrm>
          <a:off x="386557" y="2795530"/>
          <a:ext cx="10462830" cy="591972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3" name="Picture 12"/>
          <p:cNvPicPr>
            <a:picLocks noChangeAspect="1"/>
          </p:cNvPicPr>
          <p:nvPr/>
        </p:nvPicPr>
        <p:blipFill>
          <a:blip r:embed="rId15"/>
          <a:stretch>
            <a:fillRect/>
          </a:stretch>
        </p:blipFill>
        <p:spPr>
          <a:xfrm>
            <a:off x="11825932" y="2795530"/>
            <a:ext cx="6004868" cy="3148358"/>
          </a:xfrm>
          <a:prstGeom prst="rect">
            <a:avLst/>
          </a:prstGeom>
        </p:spPr>
      </p:pic>
      <p:pic>
        <p:nvPicPr>
          <p:cNvPr id="16" name="Picture 15"/>
          <p:cNvPicPr>
            <a:picLocks noChangeAspect="1"/>
          </p:cNvPicPr>
          <p:nvPr/>
        </p:nvPicPr>
        <p:blipFill>
          <a:blip r:embed="rId16"/>
          <a:stretch>
            <a:fillRect/>
          </a:stretch>
        </p:blipFill>
        <p:spPr>
          <a:xfrm>
            <a:off x="11825932" y="5967446"/>
            <a:ext cx="6004868" cy="2765857"/>
          </a:xfrm>
          <a:prstGeom prst="rect">
            <a:avLst/>
          </a:prstGeom>
        </p:spPr>
      </p:pic>
    </p:spTree>
    <p:extLst>
      <p:ext uri="{BB962C8B-B14F-4D97-AF65-F5344CB8AC3E}">
        <p14:creationId xmlns:p14="http://schemas.microsoft.com/office/powerpoint/2010/main" val="1682732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4">
              <a:alphaModFix amt="37000"/>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14497763" y="301323"/>
            <a:ext cx="11802750"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6"/>
              <a:stretch>
                <a:fillRect t="-22720" r="-160054" b="-22720"/>
              </a:stretch>
            </a:blipFill>
          </p:spPr>
          <p:txBody>
            <a:bodyPr/>
            <a:lstStyle/>
            <a:p>
              <a:endParaRPr lang="en-US"/>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7">
              <a:alphaModFix amt="43999"/>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2" name="Content Placeholder 11">
            <a:extLst>
              <a:ext uri="{FF2B5EF4-FFF2-40B4-BE49-F238E27FC236}">
                <a16:creationId xmlns:a16="http://schemas.microsoft.com/office/drawing/2014/main" id="{26A4406C-3ECD-0A0C-2CC0-A2565277C341}"/>
              </a:ext>
            </a:extLst>
          </p:cNvPr>
          <p:cNvSpPr>
            <a:spLocks noGrp="1"/>
          </p:cNvSpPr>
          <p:nvPr>
            <p:ph idx="1"/>
          </p:nvPr>
        </p:nvSpPr>
        <p:spPr>
          <a:xfrm>
            <a:off x="221179" y="2137696"/>
            <a:ext cx="15018821" cy="6539461"/>
          </a:xfrm>
        </p:spPr>
        <p:txBody>
          <a:bodyPr>
            <a:normAutofit/>
          </a:bodyPr>
          <a:lstStyle/>
          <a:p>
            <a:pPr marL="0" indent="0">
              <a:buNone/>
            </a:pPr>
            <a:r>
              <a:rPr lang="en-US" sz="2800" b="1" dirty="0" smtClean="0"/>
              <a:t>Age Category </a:t>
            </a:r>
          </a:p>
          <a:p>
            <a:pPr marL="0" indent="0">
              <a:buNone/>
            </a:pPr>
            <a:r>
              <a:rPr lang="en-US" sz="2800" dirty="0" smtClean="0"/>
              <a:t>        </a:t>
            </a:r>
            <a:r>
              <a:rPr lang="en-US" sz="1600" dirty="0" smtClean="0"/>
              <a:t>15-19                                                              20-24 </a:t>
            </a:r>
            <a:endParaRPr lang="en-US" sz="1600" dirty="0"/>
          </a:p>
          <a:p>
            <a:pPr marL="0" indent="0">
              <a:buNone/>
            </a:pPr>
            <a:endParaRPr lang="en-US" sz="2800" dirty="0" smtClean="0"/>
          </a:p>
          <a:p>
            <a:pPr marL="0" indent="0">
              <a:buNone/>
            </a:pPr>
            <a:endParaRPr lang="en-US" sz="6300" dirty="0"/>
          </a:p>
          <a:p>
            <a:pPr marL="0" indent="0">
              <a:buNone/>
            </a:pPr>
            <a:r>
              <a:rPr lang="en-US" sz="2800" b="1" dirty="0" smtClean="0"/>
              <a:t>Gender </a:t>
            </a:r>
          </a:p>
          <a:p>
            <a:pPr marL="0" indent="0">
              <a:buNone/>
            </a:pPr>
            <a:r>
              <a:rPr lang="en-US" sz="2800" b="1" dirty="0"/>
              <a:t> </a:t>
            </a:r>
            <a:r>
              <a:rPr lang="en-US" sz="2800" b="1" dirty="0" smtClean="0"/>
              <a:t>                               </a:t>
            </a:r>
            <a:r>
              <a:rPr lang="en-US" sz="1600" dirty="0" smtClean="0"/>
              <a:t>F</a:t>
            </a:r>
            <a:r>
              <a:rPr lang="en-US" sz="1800" dirty="0" smtClean="0"/>
              <a:t>emale</a:t>
            </a:r>
          </a:p>
          <a:p>
            <a:pPr marL="0" indent="0">
              <a:buNone/>
            </a:pPr>
            <a:endParaRPr lang="en-US" sz="2800" b="1" dirty="0" smtClean="0"/>
          </a:p>
          <a:p>
            <a:pPr marL="0" indent="0">
              <a:buNone/>
            </a:pPr>
            <a:endParaRPr lang="en-US" sz="2800" b="1" dirty="0" smtClean="0"/>
          </a:p>
          <a:p>
            <a:pPr marL="0" indent="0">
              <a:buNone/>
            </a:pPr>
            <a:r>
              <a:rPr lang="en-US" sz="2800" b="1" dirty="0" smtClean="0"/>
              <a:t>Employment Status </a:t>
            </a:r>
          </a:p>
          <a:p>
            <a:pPr marL="0" indent="0">
              <a:buNone/>
            </a:pPr>
            <a:endParaRPr lang="en-US" sz="2800" b="1" dirty="0"/>
          </a:p>
          <a:p>
            <a:pPr marL="0" indent="0">
              <a:buNone/>
            </a:pPr>
            <a:r>
              <a:rPr lang="en-US" sz="1800" dirty="0" smtClean="0"/>
              <a:t>Unemployed</a:t>
            </a:r>
            <a:r>
              <a:rPr lang="en-US" sz="2800" b="1" dirty="0" smtClean="0"/>
              <a:t> </a:t>
            </a:r>
            <a:endParaRPr lang="en-US" sz="2800" b="1" dirty="0"/>
          </a:p>
        </p:txBody>
      </p:sp>
      <p:cxnSp>
        <p:nvCxnSpPr>
          <p:cNvPr id="20" name="Straight Connector 19"/>
          <p:cNvCxnSpPr/>
          <p:nvPr/>
        </p:nvCxnSpPr>
        <p:spPr>
          <a:xfrm>
            <a:off x="8275320" y="2499360"/>
            <a:ext cx="30480" cy="58445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Rectangle 1"/>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3755" y="3043076"/>
            <a:ext cx="2314286" cy="1161905"/>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9449" y="3043076"/>
            <a:ext cx="2314286" cy="1161905"/>
          </a:xfrm>
          <a:prstGeom prst="rect">
            <a:avLst/>
          </a:prstGeom>
        </p:spPr>
      </p:pic>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8515" y="5369326"/>
            <a:ext cx="2504762" cy="1257143"/>
          </a:xfrm>
          <a:prstGeom prst="rect">
            <a:avLst/>
          </a:prstGeom>
        </p:spPr>
      </p:pic>
      <p:pic>
        <p:nvPicPr>
          <p:cNvPr id="33" name="Picture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26958" y="7292905"/>
            <a:ext cx="2504762" cy="1257143"/>
          </a:xfrm>
          <a:prstGeom prst="rect">
            <a:avLst/>
          </a:prstGeom>
        </p:spPr>
      </p:pic>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07019" y="2947437"/>
            <a:ext cx="2504762" cy="1257143"/>
          </a:xfrm>
          <a:prstGeom prst="rect">
            <a:avLst/>
          </a:prstGeom>
        </p:spPr>
      </p:pic>
      <p:pic>
        <p:nvPicPr>
          <p:cNvPr id="35" name="Picture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143564" y="2947436"/>
            <a:ext cx="2475192" cy="1257143"/>
          </a:xfrm>
          <a:prstGeom prst="rect">
            <a:avLst/>
          </a:prstGeom>
        </p:spPr>
      </p:pic>
      <p:pic>
        <p:nvPicPr>
          <p:cNvPr id="37" name="Picture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50556" y="5369325"/>
            <a:ext cx="2504762" cy="1257143"/>
          </a:xfrm>
          <a:prstGeom prst="rect">
            <a:avLst/>
          </a:prstGeom>
        </p:spPr>
      </p:pic>
      <p:pic>
        <p:nvPicPr>
          <p:cNvPr id="38" name="Picture 3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48321" y="7292904"/>
            <a:ext cx="2504762" cy="1257143"/>
          </a:xfrm>
          <a:prstGeom prst="rect">
            <a:avLst/>
          </a:prstGeom>
        </p:spPr>
      </p:pic>
      <p:sp>
        <p:nvSpPr>
          <p:cNvPr id="39" name="TextBox 38"/>
          <p:cNvSpPr txBox="1"/>
          <p:nvPr/>
        </p:nvSpPr>
        <p:spPr>
          <a:xfrm>
            <a:off x="9066148" y="2599852"/>
            <a:ext cx="1765285" cy="369332"/>
          </a:xfrm>
          <a:prstGeom prst="rect">
            <a:avLst/>
          </a:prstGeom>
          <a:noFill/>
        </p:spPr>
        <p:txBody>
          <a:bodyPr wrap="square" rtlCol="0">
            <a:spAutoFit/>
          </a:bodyPr>
          <a:lstStyle/>
          <a:p>
            <a:r>
              <a:rPr lang="en-ZA" dirty="0" smtClean="0"/>
              <a:t>15-19</a:t>
            </a:r>
            <a:endParaRPr lang="en-ZA" dirty="0"/>
          </a:p>
        </p:txBody>
      </p:sp>
      <p:sp>
        <p:nvSpPr>
          <p:cNvPr id="40" name="TextBox 39"/>
          <p:cNvSpPr txBox="1"/>
          <p:nvPr/>
        </p:nvSpPr>
        <p:spPr>
          <a:xfrm>
            <a:off x="12900702" y="2578104"/>
            <a:ext cx="1035450" cy="369332"/>
          </a:xfrm>
          <a:prstGeom prst="rect">
            <a:avLst/>
          </a:prstGeom>
          <a:noFill/>
        </p:spPr>
        <p:txBody>
          <a:bodyPr wrap="square" rtlCol="0">
            <a:spAutoFit/>
          </a:bodyPr>
          <a:lstStyle/>
          <a:p>
            <a:r>
              <a:rPr lang="en-ZA" dirty="0" smtClean="0"/>
              <a:t>20-24</a:t>
            </a:r>
            <a:endParaRPr lang="en-ZA" dirty="0"/>
          </a:p>
        </p:txBody>
      </p:sp>
      <p:sp>
        <p:nvSpPr>
          <p:cNvPr id="41" name="TextBox 40"/>
          <p:cNvSpPr txBox="1"/>
          <p:nvPr/>
        </p:nvSpPr>
        <p:spPr>
          <a:xfrm>
            <a:off x="11430000" y="5600700"/>
            <a:ext cx="1371600" cy="369332"/>
          </a:xfrm>
          <a:prstGeom prst="rect">
            <a:avLst/>
          </a:prstGeom>
          <a:noFill/>
        </p:spPr>
        <p:txBody>
          <a:bodyPr wrap="square" rtlCol="0">
            <a:spAutoFit/>
          </a:bodyPr>
          <a:lstStyle/>
          <a:p>
            <a:r>
              <a:rPr lang="en-ZA" dirty="0" smtClean="0"/>
              <a:t>Female</a:t>
            </a:r>
            <a:endParaRPr lang="en-ZA" dirty="0"/>
          </a:p>
        </p:txBody>
      </p:sp>
      <p:sp>
        <p:nvSpPr>
          <p:cNvPr id="42" name="TextBox 41"/>
          <p:cNvSpPr txBox="1"/>
          <p:nvPr/>
        </p:nvSpPr>
        <p:spPr>
          <a:xfrm>
            <a:off x="8853305" y="7706916"/>
            <a:ext cx="1696163" cy="369332"/>
          </a:xfrm>
          <a:prstGeom prst="rect">
            <a:avLst/>
          </a:prstGeom>
          <a:noFill/>
        </p:spPr>
        <p:txBody>
          <a:bodyPr wrap="square" rtlCol="0">
            <a:spAutoFit/>
          </a:bodyPr>
          <a:lstStyle/>
          <a:p>
            <a:r>
              <a:rPr lang="en-ZA" dirty="0" smtClean="0"/>
              <a:t>Unemployed</a:t>
            </a:r>
            <a:endParaRPr lang="en-ZA" dirty="0"/>
          </a:p>
        </p:txBody>
      </p:sp>
      <p:sp>
        <p:nvSpPr>
          <p:cNvPr id="43" name="TextBox 42"/>
          <p:cNvSpPr txBox="1"/>
          <p:nvPr/>
        </p:nvSpPr>
        <p:spPr>
          <a:xfrm>
            <a:off x="1143003" y="1755405"/>
            <a:ext cx="6880853" cy="646331"/>
          </a:xfrm>
          <a:prstGeom prst="rect">
            <a:avLst/>
          </a:prstGeom>
          <a:noFill/>
        </p:spPr>
        <p:txBody>
          <a:bodyPr wrap="square" rtlCol="0">
            <a:spAutoFit/>
          </a:bodyPr>
          <a:lstStyle/>
          <a:p>
            <a:pPr algn="ctr"/>
            <a:r>
              <a:rPr lang="en-ZA" sz="3600" b="1" dirty="0" smtClean="0">
                <a:solidFill>
                  <a:schemeClr val="tx2"/>
                </a:solidFill>
              </a:rPr>
              <a:t>Survey Demographics </a:t>
            </a:r>
            <a:r>
              <a:rPr lang="en-ZA" sz="3600" b="1" dirty="0" smtClean="0">
                <a:solidFill>
                  <a:schemeClr val="tx2"/>
                </a:solidFill>
              </a:rPr>
              <a:t>(n=523) </a:t>
            </a:r>
            <a:endParaRPr lang="en-ZA" sz="3600" b="1" dirty="0">
              <a:solidFill>
                <a:schemeClr val="tx2"/>
              </a:solidFill>
            </a:endParaRPr>
          </a:p>
        </p:txBody>
      </p:sp>
      <p:sp>
        <p:nvSpPr>
          <p:cNvPr id="45" name="TextBox 44"/>
          <p:cNvSpPr txBox="1"/>
          <p:nvPr/>
        </p:nvSpPr>
        <p:spPr>
          <a:xfrm>
            <a:off x="9625560" y="1730879"/>
            <a:ext cx="5579153" cy="646331"/>
          </a:xfrm>
          <a:prstGeom prst="rect">
            <a:avLst/>
          </a:prstGeom>
          <a:noFill/>
        </p:spPr>
        <p:txBody>
          <a:bodyPr wrap="square" rtlCol="0">
            <a:spAutoFit/>
          </a:bodyPr>
          <a:lstStyle/>
          <a:p>
            <a:r>
              <a:rPr lang="en-ZA" sz="3600" b="1" dirty="0" smtClean="0">
                <a:solidFill>
                  <a:schemeClr val="tx2"/>
                </a:solidFill>
              </a:rPr>
              <a:t>GD Demographics (n= 65)</a:t>
            </a:r>
            <a:endParaRPr lang="en-ZA" sz="3600" b="1" dirty="0">
              <a:solidFill>
                <a:schemeClr val="tx2"/>
              </a:solidFill>
            </a:endParaRPr>
          </a:p>
        </p:txBody>
      </p:sp>
    </p:spTree>
    <p:extLst>
      <p:ext uri="{BB962C8B-B14F-4D97-AF65-F5344CB8AC3E}">
        <p14:creationId xmlns:p14="http://schemas.microsoft.com/office/powerpoint/2010/main" val="2777708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6232430" y="1514409"/>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4">
              <a:alphaModFix amt="37000"/>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14497763" y="301323"/>
            <a:ext cx="11802750"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6"/>
              <a:stretch>
                <a:fillRect t="-22720" r="-160054" b="-22720"/>
              </a:stretch>
            </a:blipFill>
          </p:spPr>
          <p:txBody>
            <a:bodyPr/>
            <a:lstStyle/>
            <a:p>
              <a:endParaRPr lang="en-US"/>
            </a:p>
          </p:txBody>
        </p:sp>
      </p:grpSp>
      <p:sp>
        <p:nvSpPr>
          <p:cNvPr id="7" name="Freeform 7"/>
          <p:cNvSpPr/>
          <p:nvPr/>
        </p:nvSpPr>
        <p:spPr>
          <a:xfrm>
            <a:off x="16963763" y="59147"/>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7">
              <a:alphaModFix amt="43999"/>
              <a:extLst>
                <a:ext uri="{96DAC541-7B7A-43D3-8B79-37D633B846F1}">
                  <asvg:svgBlip xmlns="" xmlns:asvg="http://schemas.microsoft.com/office/drawing/2016/SVG/main" r:embed="rId8"/>
                </a:ext>
              </a:extLst>
            </a:blip>
            <a:stretch>
              <a:fillRect/>
            </a:stretch>
          </a:blipFill>
        </p:spPr>
        <p:txBody>
          <a:bodyPr/>
          <a:lstStyle/>
          <a:p>
            <a:endParaRPr lang="en-US" dirty="0"/>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1" name="Title 10">
            <a:extLst>
              <a:ext uri="{FF2B5EF4-FFF2-40B4-BE49-F238E27FC236}">
                <a16:creationId xmlns:a16="http://schemas.microsoft.com/office/drawing/2014/main" id="{306F2A92-12BC-277D-D55C-4E68BD6641FD}"/>
              </a:ext>
            </a:extLst>
          </p:cNvPr>
          <p:cNvSpPr>
            <a:spLocks noGrp="1"/>
          </p:cNvSpPr>
          <p:nvPr>
            <p:ph type="title"/>
          </p:nvPr>
        </p:nvSpPr>
        <p:spPr>
          <a:xfrm>
            <a:off x="725991" y="861043"/>
            <a:ext cx="16640925" cy="1143000"/>
          </a:xfrm>
        </p:spPr>
        <p:txBody>
          <a:bodyPr>
            <a:normAutofit/>
          </a:bodyPr>
          <a:lstStyle/>
          <a:p>
            <a:r>
              <a:rPr lang="en-US" b="1" dirty="0" smtClean="0">
                <a:solidFill>
                  <a:schemeClr val="accent1">
                    <a:lumMod val="75000"/>
                  </a:schemeClr>
                </a:solidFill>
              </a:rPr>
              <a:t>Online Survey Results  </a:t>
            </a:r>
            <a:r>
              <a:rPr lang="en-US" dirty="0" smtClean="0"/>
              <a:t> </a:t>
            </a:r>
            <a:endParaRPr lang="en-US" dirty="0"/>
          </a:p>
        </p:txBody>
      </p:sp>
      <p:sp>
        <p:nvSpPr>
          <p:cNvPr id="12" name="Content Placeholder 11">
            <a:extLst>
              <a:ext uri="{FF2B5EF4-FFF2-40B4-BE49-F238E27FC236}">
                <a16:creationId xmlns:a16="http://schemas.microsoft.com/office/drawing/2014/main" id="{26A4406C-3ECD-0A0C-2CC0-A2565277C341}"/>
              </a:ext>
            </a:extLst>
          </p:cNvPr>
          <p:cNvSpPr>
            <a:spLocks noGrp="1"/>
          </p:cNvSpPr>
          <p:nvPr>
            <p:ph idx="1"/>
          </p:nvPr>
        </p:nvSpPr>
        <p:spPr>
          <a:xfrm>
            <a:off x="386557" y="2800906"/>
            <a:ext cx="11500643" cy="5390594"/>
          </a:xfrm>
        </p:spPr>
        <p:txBody>
          <a:bodyPr>
            <a:normAutofit/>
          </a:bodyPr>
          <a:lstStyle/>
          <a:p>
            <a:pPr marL="0" indent="0">
              <a:buNone/>
            </a:pPr>
            <a:r>
              <a:rPr lang="en-ZA" dirty="0" smtClean="0"/>
              <a:t> </a:t>
            </a:r>
          </a:p>
        </p:txBody>
      </p:sp>
      <p:grpSp>
        <p:nvGrpSpPr>
          <p:cNvPr id="13" name="Group 12"/>
          <p:cNvGrpSpPr/>
          <p:nvPr/>
        </p:nvGrpSpPr>
        <p:grpSpPr>
          <a:xfrm>
            <a:off x="152400" y="3559815"/>
            <a:ext cx="7269793" cy="4247594"/>
            <a:chOff x="815024" y="951544"/>
            <a:chExt cx="6061264" cy="3256375"/>
          </a:xfrm>
        </p:grpSpPr>
        <p:grpSp>
          <p:nvGrpSpPr>
            <p:cNvPr id="14" name="Google Shape;862;p34"/>
            <p:cNvGrpSpPr/>
            <p:nvPr/>
          </p:nvGrpSpPr>
          <p:grpSpPr>
            <a:xfrm>
              <a:off x="815024" y="951544"/>
              <a:ext cx="6061264" cy="793332"/>
              <a:chOff x="722382" y="1253750"/>
              <a:chExt cx="6061264" cy="793332"/>
            </a:xfrm>
          </p:grpSpPr>
          <p:sp>
            <p:nvSpPr>
              <p:cNvPr id="49" name="Google Shape;863;p34"/>
              <p:cNvSpPr/>
              <p:nvPr/>
            </p:nvSpPr>
            <p:spPr>
              <a:xfrm rot="16200000">
                <a:off x="2840982" y="-841918"/>
                <a:ext cx="770400" cy="5007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66;p34"/>
              <p:cNvSpPr txBox="1"/>
              <p:nvPr/>
            </p:nvSpPr>
            <p:spPr>
              <a:xfrm>
                <a:off x="1444748" y="1349763"/>
                <a:ext cx="3412698" cy="595097"/>
              </a:xfrm>
              <a:prstGeom prst="rect">
                <a:avLst/>
              </a:prstGeom>
              <a:noFill/>
              <a:ln>
                <a:noFill/>
              </a:ln>
            </p:spPr>
            <p:txBody>
              <a:bodyPr spcFirstLastPara="1" wrap="square" lIns="91425" tIns="91425" rIns="91425" bIns="91425" anchor="ctr" anchorCtr="0">
                <a:noAutofit/>
              </a:bodyPr>
              <a:lstStyle/>
              <a:p>
                <a:pPr lvl="0"/>
                <a:r>
                  <a:rPr lang="en-US" dirty="0">
                    <a:latin typeface="Calibri" panose="020F0502020204030204" pitchFamily="34" charset="0"/>
                    <a:cs typeface="Calibri" panose="020F0502020204030204" pitchFamily="34" charset="0"/>
                  </a:rPr>
                  <a:t>There is a drug to treat COVID-19</a:t>
                </a:r>
                <a:endParaRPr sz="1300" dirty="0">
                  <a:solidFill>
                    <a:schemeClr val="dk1"/>
                  </a:solidFill>
                  <a:latin typeface="Calibri" panose="020F0502020204030204" pitchFamily="34" charset="0"/>
                  <a:ea typeface="Roboto"/>
                  <a:cs typeface="Calibri" panose="020F0502020204030204" pitchFamily="34" charset="0"/>
                  <a:sym typeface="Roboto"/>
                </a:endParaRPr>
              </a:p>
            </p:txBody>
          </p:sp>
          <p:sp>
            <p:nvSpPr>
              <p:cNvPr id="51" name="Google Shape;867;p34"/>
              <p:cNvSpPr/>
              <p:nvPr/>
            </p:nvSpPr>
            <p:spPr>
              <a:xfrm>
                <a:off x="5772060" y="1253750"/>
                <a:ext cx="1011586" cy="771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800" dirty="0" smtClean="0">
                    <a:solidFill>
                      <a:srgbClr val="FFFFFF"/>
                    </a:solidFill>
                    <a:latin typeface="Calibri" panose="020F0502020204030204" pitchFamily="34" charset="0"/>
                    <a:cs typeface="Calibri" panose="020F0502020204030204" pitchFamily="34" charset="0"/>
                    <a:sym typeface="Fira Sans Extra Condensed Medium"/>
                  </a:rPr>
                  <a:t>n=24 (4,59%)</a:t>
                </a:r>
                <a:endParaRPr sz="1800" dirty="0">
                  <a:latin typeface="Calibri" panose="020F0502020204030204" pitchFamily="34" charset="0"/>
                  <a:cs typeface="Calibri" panose="020F0502020204030204" pitchFamily="34" charset="0"/>
                </a:endParaRPr>
              </a:p>
            </p:txBody>
          </p:sp>
          <p:sp>
            <p:nvSpPr>
              <p:cNvPr id="52" name="Google Shape;868;p34"/>
              <p:cNvSpPr/>
              <p:nvPr/>
            </p:nvSpPr>
            <p:spPr>
              <a:xfrm>
                <a:off x="808137" y="1311323"/>
                <a:ext cx="656700" cy="656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869;p34"/>
              <p:cNvGrpSpPr/>
              <p:nvPr/>
            </p:nvGrpSpPr>
            <p:grpSpPr>
              <a:xfrm>
                <a:off x="956979" y="1460156"/>
                <a:ext cx="359066" cy="359059"/>
                <a:chOff x="3270475" y="1427025"/>
                <a:chExt cx="483200" cy="483125"/>
              </a:xfrm>
            </p:grpSpPr>
            <p:sp>
              <p:nvSpPr>
                <p:cNvPr id="54" name="Google Shape;870;p34"/>
                <p:cNvSpPr/>
                <p:nvPr/>
              </p:nvSpPr>
              <p:spPr>
                <a:xfrm>
                  <a:off x="3270475" y="1427025"/>
                  <a:ext cx="483200" cy="483125"/>
                </a:xfrm>
                <a:custGeom>
                  <a:avLst/>
                  <a:gdLst/>
                  <a:ahLst/>
                  <a:cxnLst/>
                  <a:rect l="l" t="t" r="r" b="b"/>
                  <a:pathLst>
                    <a:path w="19328" h="19325" extrusionOk="0">
                      <a:moveTo>
                        <a:pt x="9630" y="1133"/>
                      </a:moveTo>
                      <a:cubicBezTo>
                        <a:pt x="14352" y="1133"/>
                        <a:pt x="18196" y="4943"/>
                        <a:pt x="18196" y="9626"/>
                      </a:cubicBezTo>
                      <a:cubicBezTo>
                        <a:pt x="18196" y="14349"/>
                        <a:pt x="14352" y="18193"/>
                        <a:pt x="9630" y="18193"/>
                      </a:cubicBezTo>
                      <a:cubicBezTo>
                        <a:pt x="4946" y="18193"/>
                        <a:pt x="1136" y="14349"/>
                        <a:pt x="1136" y="9626"/>
                      </a:cubicBezTo>
                      <a:cubicBezTo>
                        <a:pt x="1136" y="4943"/>
                        <a:pt x="4946" y="1133"/>
                        <a:pt x="9630" y="1133"/>
                      </a:cubicBezTo>
                      <a:close/>
                      <a:moveTo>
                        <a:pt x="9641" y="0"/>
                      </a:moveTo>
                      <a:cubicBezTo>
                        <a:pt x="9637" y="0"/>
                        <a:pt x="9633" y="0"/>
                        <a:pt x="9630" y="0"/>
                      </a:cubicBezTo>
                      <a:cubicBezTo>
                        <a:pt x="4312" y="0"/>
                        <a:pt x="4" y="4309"/>
                        <a:pt x="4" y="9626"/>
                      </a:cubicBezTo>
                      <a:cubicBezTo>
                        <a:pt x="1" y="12187"/>
                        <a:pt x="1012" y="14648"/>
                        <a:pt x="2821" y="16465"/>
                      </a:cubicBezTo>
                      <a:cubicBezTo>
                        <a:pt x="4644" y="18310"/>
                        <a:pt x="7063" y="19325"/>
                        <a:pt x="9630" y="19325"/>
                      </a:cubicBezTo>
                      <a:cubicBezTo>
                        <a:pt x="10922" y="19325"/>
                        <a:pt x="12199" y="19065"/>
                        <a:pt x="13389" y="18555"/>
                      </a:cubicBezTo>
                      <a:cubicBezTo>
                        <a:pt x="15711" y="17558"/>
                        <a:pt x="17562" y="15708"/>
                        <a:pt x="18558" y="13386"/>
                      </a:cubicBezTo>
                      <a:cubicBezTo>
                        <a:pt x="19068" y="12196"/>
                        <a:pt x="19328" y="10919"/>
                        <a:pt x="19328" y="9626"/>
                      </a:cubicBezTo>
                      <a:cubicBezTo>
                        <a:pt x="19328" y="7060"/>
                        <a:pt x="18313" y="4641"/>
                        <a:pt x="16469" y="2818"/>
                      </a:cubicBezTo>
                      <a:cubicBezTo>
                        <a:pt x="14654" y="1012"/>
                        <a:pt x="12197" y="0"/>
                        <a:pt x="96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 name="Google Shape;871;p34"/>
                <p:cNvSpPr/>
                <p:nvPr/>
              </p:nvSpPr>
              <p:spPr>
                <a:xfrm>
                  <a:off x="3497550" y="1596875"/>
                  <a:ext cx="87650" cy="141525"/>
                </a:xfrm>
                <a:custGeom>
                  <a:avLst/>
                  <a:gdLst/>
                  <a:ahLst/>
                  <a:cxnLst/>
                  <a:rect l="l" t="t" r="r" b="b"/>
                  <a:pathLst>
                    <a:path w="3506" h="5661" extrusionOk="0">
                      <a:moveTo>
                        <a:pt x="2885" y="1"/>
                      </a:moveTo>
                      <a:cubicBezTo>
                        <a:pt x="2740" y="1"/>
                        <a:pt x="2595" y="56"/>
                        <a:pt x="2485" y="166"/>
                      </a:cubicBezTo>
                      <a:lnTo>
                        <a:pt x="220" y="2431"/>
                      </a:lnTo>
                      <a:cubicBezTo>
                        <a:pt x="0" y="2651"/>
                        <a:pt x="0" y="3011"/>
                        <a:pt x="220" y="3231"/>
                      </a:cubicBezTo>
                      <a:lnTo>
                        <a:pt x="2485" y="5496"/>
                      </a:lnTo>
                      <a:cubicBezTo>
                        <a:pt x="2595" y="5606"/>
                        <a:pt x="2740" y="5661"/>
                        <a:pt x="2885" y="5661"/>
                      </a:cubicBezTo>
                      <a:cubicBezTo>
                        <a:pt x="3030" y="5661"/>
                        <a:pt x="3175" y="5606"/>
                        <a:pt x="3285" y="5496"/>
                      </a:cubicBezTo>
                      <a:cubicBezTo>
                        <a:pt x="3506" y="5275"/>
                        <a:pt x="3506" y="4916"/>
                        <a:pt x="3285" y="4695"/>
                      </a:cubicBezTo>
                      <a:lnTo>
                        <a:pt x="1422" y="2832"/>
                      </a:lnTo>
                      <a:lnTo>
                        <a:pt x="3285" y="966"/>
                      </a:lnTo>
                      <a:cubicBezTo>
                        <a:pt x="3506" y="746"/>
                        <a:pt x="3506" y="387"/>
                        <a:pt x="3285" y="166"/>
                      </a:cubicBezTo>
                      <a:cubicBezTo>
                        <a:pt x="3175" y="56"/>
                        <a:pt x="3030" y="1"/>
                        <a:pt x="28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 name="Google Shape;872;p34"/>
                <p:cNvSpPr/>
                <p:nvPr/>
              </p:nvSpPr>
              <p:spPr>
                <a:xfrm>
                  <a:off x="3327100" y="1483625"/>
                  <a:ext cx="369975" cy="369925"/>
                </a:xfrm>
                <a:custGeom>
                  <a:avLst/>
                  <a:gdLst/>
                  <a:ahLst/>
                  <a:cxnLst/>
                  <a:rect l="l" t="t" r="r" b="b"/>
                  <a:pathLst>
                    <a:path w="14799" h="14797" extrusionOk="0">
                      <a:moveTo>
                        <a:pt x="7929" y="1157"/>
                      </a:moveTo>
                      <a:cubicBezTo>
                        <a:pt x="9206" y="1272"/>
                        <a:pt x="10420" y="1770"/>
                        <a:pt x="11411" y="2589"/>
                      </a:cubicBezTo>
                      <a:lnTo>
                        <a:pt x="11042" y="2957"/>
                      </a:lnTo>
                      <a:cubicBezTo>
                        <a:pt x="10828" y="3180"/>
                        <a:pt x="10831" y="3534"/>
                        <a:pt x="11048" y="3751"/>
                      </a:cubicBezTo>
                      <a:cubicBezTo>
                        <a:pt x="11158" y="3861"/>
                        <a:pt x="11303" y="3916"/>
                        <a:pt x="11448" y="3916"/>
                      </a:cubicBezTo>
                      <a:cubicBezTo>
                        <a:pt x="11590" y="3916"/>
                        <a:pt x="11732" y="3863"/>
                        <a:pt x="11842" y="3757"/>
                      </a:cubicBezTo>
                      <a:lnTo>
                        <a:pt x="12214" y="3389"/>
                      </a:lnTo>
                      <a:cubicBezTo>
                        <a:pt x="13026" y="4349"/>
                        <a:pt x="13524" y="5539"/>
                        <a:pt x="13639" y="6795"/>
                      </a:cubicBezTo>
                      <a:lnTo>
                        <a:pt x="13101" y="6795"/>
                      </a:lnTo>
                      <a:cubicBezTo>
                        <a:pt x="12787" y="6795"/>
                        <a:pt x="12534" y="7048"/>
                        <a:pt x="12534" y="7362"/>
                      </a:cubicBezTo>
                      <a:cubicBezTo>
                        <a:pt x="12534" y="7673"/>
                        <a:pt x="12787" y="7927"/>
                        <a:pt x="13101" y="7927"/>
                      </a:cubicBezTo>
                      <a:lnTo>
                        <a:pt x="13639" y="7927"/>
                      </a:lnTo>
                      <a:cubicBezTo>
                        <a:pt x="13515" y="9198"/>
                        <a:pt x="13005" y="10400"/>
                        <a:pt x="12178" y="11375"/>
                      </a:cubicBezTo>
                      <a:lnTo>
                        <a:pt x="11842" y="11040"/>
                      </a:lnTo>
                      <a:cubicBezTo>
                        <a:pt x="11732" y="10934"/>
                        <a:pt x="11590" y="10881"/>
                        <a:pt x="11448" y="10881"/>
                      </a:cubicBezTo>
                      <a:cubicBezTo>
                        <a:pt x="11303" y="10881"/>
                        <a:pt x="11158" y="10936"/>
                        <a:pt x="11048" y="11046"/>
                      </a:cubicBezTo>
                      <a:cubicBezTo>
                        <a:pt x="10831" y="11264"/>
                        <a:pt x="10828" y="11617"/>
                        <a:pt x="11042" y="11840"/>
                      </a:cubicBezTo>
                      <a:lnTo>
                        <a:pt x="11377" y="12175"/>
                      </a:lnTo>
                      <a:cubicBezTo>
                        <a:pt x="10402" y="13003"/>
                        <a:pt x="9200" y="13513"/>
                        <a:pt x="7929" y="13637"/>
                      </a:cubicBezTo>
                      <a:lnTo>
                        <a:pt x="7929" y="13099"/>
                      </a:lnTo>
                      <a:cubicBezTo>
                        <a:pt x="7929" y="12785"/>
                        <a:pt x="7676" y="12532"/>
                        <a:pt x="7365" y="12532"/>
                      </a:cubicBezTo>
                      <a:cubicBezTo>
                        <a:pt x="7051" y="12532"/>
                        <a:pt x="6797" y="12785"/>
                        <a:pt x="6797" y="13099"/>
                      </a:cubicBezTo>
                      <a:lnTo>
                        <a:pt x="6797" y="13637"/>
                      </a:lnTo>
                      <a:cubicBezTo>
                        <a:pt x="5541" y="13522"/>
                        <a:pt x="4351" y="13024"/>
                        <a:pt x="3391" y="12212"/>
                      </a:cubicBezTo>
                      <a:lnTo>
                        <a:pt x="3759" y="11840"/>
                      </a:lnTo>
                      <a:cubicBezTo>
                        <a:pt x="3974" y="11617"/>
                        <a:pt x="3971" y="11264"/>
                        <a:pt x="3753" y="11046"/>
                      </a:cubicBezTo>
                      <a:cubicBezTo>
                        <a:pt x="3643" y="10936"/>
                        <a:pt x="3499" y="10881"/>
                        <a:pt x="3354" y="10881"/>
                      </a:cubicBezTo>
                      <a:cubicBezTo>
                        <a:pt x="3212" y="10881"/>
                        <a:pt x="3070" y="10934"/>
                        <a:pt x="2959" y="11040"/>
                      </a:cubicBezTo>
                      <a:lnTo>
                        <a:pt x="2591" y="11408"/>
                      </a:lnTo>
                      <a:cubicBezTo>
                        <a:pt x="1773" y="10418"/>
                        <a:pt x="1274" y="9204"/>
                        <a:pt x="1160" y="7927"/>
                      </a:cubicBezTo>
                      <a:lnTo>
                        <a:pt x="1703" y="7927"/>
                      </a:lnTo>
                      <a:cubicBezTo>
                        <a:pt x="2014" y="7927"/>
                        <a:pt x="2268" y="7673"/>
                        <a:pt x="2268" y="7362"/>
                      </a:cubicBezTo>
                      <a:cubicBezTo>
                        <a:pt x="2268" y="7048"/>
                        <a:pt x="2014" y="6795"/>
                        <a:pt x="1703" y="6795"/>
                      </a:cubicBezTo>
                      <a:lnTo>
                        <a:pt x="1163" y="6795"/>
                      </a:lnTo>
                      <a:cubicBezTo>
                        <a:pt x="1274" y="5539"/>
                        <a:pt x="1770" y="4346"/>
                        <a:pt x="2579" y="3377"/>
                      </a:cubicBezTo>
                      <a:lnTo>
                        <a:pt x="2959" y="3757"/>
                      </a:lnTo>
                      <a:cubicBezTo>
                        <a:pt x="3070" y="3863"/>
                        <a:pt x="3212" y="3916"/>
                        <a:pt x="3354" y="3916"/>
                      </a:cubicBezTo>
                      <a:cubicBezTo>
                        <a:pt x="3499" y="3916"/>
                        <a:pt x="3643" y="3861"/>
                        <a:pt x="3753" y="3751"/>
                      </a:cubicBezTo>
                      <a:cubicBezTo>
                        <a:pt x="3971" y="3534"/>
                        <a:pt x="3974" y="3180"/>
                        <a:pt x="3759" y="2957"/>
                      </a:cubicBezTo>
                      <a:lnTo>
                        <a:pt x="3379" y="2577"/>
                      </a:lnTo>
                      <a:cubicBezTo>
                        <a:pt x="4348" y="1767"/>
                        <a:pt x="5541" y="1272"/>
                        <a:pt x="6797" y="1160"/>
                      </a:cubicBezTo>
                      <a:lnTo>
                        <a:pt x="6797" y="1701"/>
                      </a:lnTo>
                      <a:cubicBezTo>
                        <a:pt x="6797" y="2012"/>
                        <a:pt x="7051" y="2266"/>
                        <a:pt x="7365" y="2266"/>
                      </a:cubicBezTo>
                      <a:cubicBezTo>
                        <a:pt x="7676" y="2266"/>
                        <a:pt x="7929" y="2012"/>
                        <a:pt x="7929" y="1701"/>
                      </a:cubicBezTo>
                      <a:lnTo>
                        <a:pt x="7929" y="1157"/>
                      </a:lnTo>
                      <a:close/>
                      <a:moveTo>
                        <a:pt x="7376" y="1"/>
                      </a:moveTo>
                      <a:cubicBezTo>
                        <a:pt x="7372" y="1"/>
                        <a:pt x="7368" y="1"/>
                        <a:pt x="7365" y="1"/>
                      </a:cubicBezTo>
                      <a:cubicBezTo>
                        <a:pt x="5435" y="1"/>
                        <a:pt x="3581" y="759"/>
                        <a:pt x="2210" y="2115"/>
                      </a:cubicBezTo>
                      <a:cubicBezTo>
                        <a:pt x="2174" y="2142"/>
                        <a:pt x="2141" y="2172"/>
                        <a:pt x="2114" y="2208"/>
                      </a:cubicBezTo>
                      <a:cubicBezTo>
                        <a:pt x="761" y="3582"/>
                        <a:pt x="3" y="5433"/>
                        <a:pt x="3" y="7362"/>
                      </a:cubicBezTo>
                      <a:cubicBezTo>
                        <a:pt x="0" y="9322"/>
                        <a:pt x="776" y="11206"/>
                        <a:pt x="2159" y="12598"/>
                      </a:cubicBezTo>
                      <a:lnTo>
                        <a:pt x="2177" y="12616"/>
                      </a:lnTo>
                      <a:lnTo>
                        <a:pt x="2180" y="12619"/>
                      </a:lnTo>
                      <a:lnTo>
                        <a:pt x="2186" y="12625"/>
                      </a:lnTo>
                      <a:cubicBezTo>
                        <a:pt x="3578" y="14023"/>
                        <a:pt x="5414" y="14796"/>
                        <a:pt x="7365" y="14796"/>
                      </a:cubicBezTo>
                      <a:cubicBezTo>
                        <a:pt x="9327" y="14796"/>
                        <a:pt x="11187" y="14017"/>
                        <a:pt x="12603" y="12601"/>
                      </a:cubicBezTo>
                      <a:cubicBezTo>
                        <a:pt x="14019" y="11185"/>
                        <a:pt x="14798" y="9325"/>
                        <a:pt x="14798" y="7362"/>
                      </a:cubicBezTo>
                      <a:cubicBezTo>
                        <a:pt x="14798" y="5415"/>
                        <a:pt x="14028" y="3576"/>
                        <a:pt x="12627" y="2184"/>
                      </a:cubicBezTo>
                      <a:lnTo>
                        <a:pt x="12621" y="2178"/>
                      </a:lnTo>
                      <a:cubicBezTo>
                        <a:pt x="12621" y="2175"/>
                        <a:pt x="12618" y="2175"/>
                        <a:pt x="12618" y="2175"/>
                      </a:cubicBezTo>
                      <a:lnTo>
                        <a:pt x="12600" y="2157"/>
                      </a:lnTo>
                      <a:cubicBezTo>
                        <a:pt x="11211" y="777"/>
                        <a:pt x="9331" y="1"/>
                        <a:pt x="7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15" name="Google Shape;874;p34"/>
            <p:cNvGrpSpPr/>
            <p:nvPr/>
          </p:nvGrpSpPr>
          <p:grpSpPr>
            <a:xfrm>
              <a:off x="830079" y="1795932"/>
              <a:ext cx="6046209" cy="771900"/>
              <a:chOff x="728673" y="2161384"/>
              <a:chExt cx="6046209" cy="771900"/>
            </a:xfrm>
          </p:grpSpPr>
          <p:sp>
            <p:nvSpPr>
              <p:cNvPr id="41" name="Google Shape;875;p34"/>
              <p:cNvSpPr/>
              <p:nvPr/>
            </p:nvSpPr>
            <p:spPr>
              <a:xfrm rot="16200000">
                <a:off x="2847273" y="43508"/>
                <a:ext cx="770400" cy="5007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78;p34"/>
              <p:cNvSpPr txBox="1"/>
              <p:nvPr/>
            </p:nvSpPr>
            <p:spPr>
              <a:xfrm>
                <a:off x="1557720" y="2397692"/>
                <a:ext cx="3412642" cy="285593"/>
              </a:xfrm>
              <a:prstGeom prst="rect">
                <a:avLst/>
              </a:prstGeom>
              <a:noFill/>
              <a:ln>
                <a:noFill/>
              </a:ln>
            </p:spPr>
            <p:txBody>
              <a:bodyPr spcFirstLastPara="1" wrap="square" lIns="91425" tIns="91425" rIns="91425" bIns="91425" anchor="ctr" anchorCtr="0">
                <a:noAutofit/>
              </a:bodyPr>
              <a:lstStyle/>
              <a:p>
                <a:pPr lvl="0"/>
                <a:r>
                  <a:rPr lang="en-ZA" dirty="0" smtClean="0">
                    <a:latin typeface="Calibri" panose="020F0502020204030204" pitchFamily="34" charset="0"/>
                    <a:cs typeface="Calibri" panose="020F0502020204030204" pitchFamily="34" charset="0"/>
                  </a:rPr>
                  <a:t>There </a:t>
                </a:r>
                <a:r>
                  <a:rPr lang="en-ZA" dirty="0">
                    <a:latin typeface="Calibri" panose="020F0502020204030204" pitchFamily="34" charset="0"/>
                    <a:cs typeface="Calibri" panose="020F0502020204030204" pitchFamily="34" charset="0"/>
                  </a:rPr>
                  <a:t>is a vaccine to reduce infection from COVID-19</a:t>
                </a:r>
                <a:endParaRPr dirty="0">
                  <a:solidFill>
                    <a:schemeClr val="dk1"/>
                  </a:solidFill>
                  <a:latin typeface="Calibri" panose="020F0502020204030204" pitchFamily="34" charset="0"/>
                  <a:ea typeface="Roboto"/>
                  <a:cs typeface="Calibri" panose="020F0502020204030204" pitchFamily="34" charset="0"/>
                  <a:sym typeface="Roboto"/>
                </a:endParaRPr>
              </a:p>
            </p:txBody>
          </p:sp>
          <p:sp>
            <p:nvSpPr>
              <p:cNvPr id="43" name="Google Shape;879;p34"/>
              <p:cNvSpPr/>
              <p:nvPr/>
            </p:nvSpPr>
            <p:spPr>
              <a:xfrm>
                <a:off x="5763296" y="2161384"/>
                <a:ext cx="1011586" cy="771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800" dirty="0" smtClean="0">
                    <a:solidFill>
                      <a:srgbClr val="FFFFFF"/>
                    </a:solidFill>
                    <a:latin typeface="Calibri" panose="020F0502020204030204" pitchFamily="34" charset="0"/>
                    <a:cs typeface="Calibri" panose="020F0502020204030204" pitchFamily="34" charset="0"/>
                    <a:sym typeface="Fira Sans Extra Condensed Medium"/>
                  </a:rPr>
                  <a:t>n=381 (72,85%)</a:t>
                </a:r>
                <a:endParaRPr sz="1800" dirty="0">
                  <a:latin typeface="Calibri" panose="020F0502020204030204" pitchFamily="34" charset="0"/>
                  <a:cs typeface="Calibri" panose="020F0502020204030204" pitchFamily="34" charset="0"/>
                </a:endParaRPr>
              </a:p>
            </p:txBody>
          </p:sp>
          <p:sp>
            <p:nvSpPr>
              <p:cNvPr id="44" name="Google Shape;880;p34"/>
              <p:cNvSpPr/>
              <p:nvPr/>
            </p:nvSpPr>
            <p:spPr>
              <a:xfrm>
                <a:off x="808137" y="2218957"/>
                <a:ext cx="656700" cy="656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881;p34"/>
              <p:cNvGrpSpPr/>
              <p:nvPr/>
            </p:nvGrpSpPr>
            <p:grpSpPr>
              <a:xfrm>
                <a:off x="956990" y="2367803"/>
                <a:ext cx="359058" cy="359059"/>
                <a:chOff x="892750" y="4993750"/>
                <a:chExt cx="483125" cy="483125"/>
              </a:xfrm>
            </p:grpSpPr>
            <p:sp>
              <p:nvSpPr>
                <p:cNvPr id="46" name="Google Shape;882;p34"/>
                <p:cNvSpPr/>
                <p:nvPr/>
              </p:nvSpPr>
              <p:spPr>
                <a:xfrm>
                  <a:off x="89275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5" y="17352"/>
                        <a:pt x="11823" y="18193"/>
                        <a:pt x="9662" y="18193"/>
                      </a:cubicBezTo>
                      <a:cubicBezTo>
                        <a:pt x="7501" y="18193"/>
                        <a:pt x="5340" y="17352"/>
                        <a:pt x="3657" y="15668"/>
                      </a:cubicBezTo>
                      <a:cubicBezTo>
                        <a:pt x="290" y="12302"/>
                        <a:pt x="290" y="7024"/>
                        <a:pt x="3657" y="3657"/>
                      </a:cubicBezTo>
                      <a:cubicBezTo>
                        <a:pt x="5341" y="1975"/>
                        <a:pt x="7500" y="1133"/>
                        <a:pt x="9662" y="1133"/>
                      </a:cubicBezTo>
                      <a:close/>
                      <a:moveTo>
                        <a:pt x="9662" y="1"/>
                      </a:moveTo>
                      <a:cubicBezTo>
                        <a:pt x="7117" y="1"/>
                        <a:pt x="4698" y="1015"/>
                        <a:pt x="2856" y="2857"/>
                      </a:cubicBezTo>
                      <a:cubicBezTo>
                        <a:pt x="1015" y="4699"/>
                        <a:pt x="0" y="7117"/>
                        <a:pt x="0" y="9663"/>
                      </a:cubicBezTo>
                      <a:cubicBezTo>
                        <a:pt x="0" y="12208"/>
                        <a:pt x="1015" y="14627"/>
                        <a:pt x="2856" y="16469"/>
                      </a:cubicBezTo>
                      <a:cubicBezTo>
                        <a:pt x="4698" y="18310"/>
                        <a:pt x="7117" y="19325"/>
                        <a:pt x="9662" y="19325"/>
                      </a:cubicBezTo>
                      <a:cubicBezTo>
                        <a:pt x="12208" y="19325"/>
                        <a:pt x="14626" y="18310"/>
                        <a:pt x="16468" y="16469"/>
                      </a:cubicBezTo>
                      <a:cubicBezTo>
                        <a:pt x="18310" y="14627"/>
                        <a:pt x="19324" y="12208"/>
                        <a:pt x="19324" y="9663"/>
                      </a:cubicBezTo>
                      <a:cubicBezTo>
                        <a:pt x="19324" y="7117"/>
                        <a:pt x="18310" y="4699"/>
                        <a:pt x="16468" y="2857"/>
                      </a:cubicBezTo>
                      <a:cubicBezTo>
                        <a:pt x="14626" y="1015"/>
                        <a:pt x="12208" y="1"/>
                        <a:pt x="96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 name="Google Shape;883;p34"/>
                <p:cNvSpPr/>
                <p:nvPr/>
              </p:nvSpPr>
              <p:spPr>
                <a:xfrm>
                  <a:off x="1021000" y="5052250"/>
                  <a:ext cx="230775" cy="253450"/>
                </a:xfrm>
                <a:custGeom>
                  <a:avLst/>
                  <a:gdLst/>
                  <a:ahLst/>
                  <a:cxnLst/>
                  <a:rect l="l" t="t" r="r" b="b"/>
                  <a:pathLst>
                    <a:path w="9231" h="10138" extrusionOk="0">
                      <a:moveTo>
                        <a:pt x="4532" y="1133"/>
                      </a:moveTo>
                      <a:cubicBezTo>
                        <a:pt x="5450" y="1133"/>
                        <a:pt x="6326" y="1483"/>
                        <a:pt x="6936" y="2090"/>
                      </a:cubicBezTo>
                      <a:cubicBezTo>
                        <a:pt x="8261" y="3419"/>
                        <a:pt x="8261" y="5568"/>
                        <a:pt x="6936" y="6894"/>
                      </a:cubicBezTo>
                      <a:lnTo>
                        <a:pt x="6933" y="6894"/>
                      </a:lnTo>
                      <a:cubicBezTo>
                        <a:pt x="6688" y="7142"/>
                        <a:pt x="6404" y="7347"/>
                        <a:pt x="6096" y="7510"/>
                      </a:cubicBezTo>
                      <a:cubicBezTo>
                        <a:pt x="5595" y="7767"/>
                        <a:pt x="5275" y="8135"/>
                        <a:pt x="5154" y="8600"/>
                      </a:cubicBezTo>
                      <a:cubicBezTo>
                        <a:pt x="5079" y="8842"/>
                        <a:pt x="4856" y="9000"/>
                        <a:pt x="4614" y="9000"/>
                      </a:cubicBezTo>
                      <a:cubicBezTo>
                        <a:pt x="4566" y="9000"/>
                        <a:pt x="4517" y="8993"/>
                        <a:pt x="4469" y="8980"/>
                      </a:cubicBezTo>
                      <a:cubicBezTo>
                        <a:pt x="4176" y="8905"/>
                        <a:pt x="3995" y="8612"/>
                        <a:pt x="4058" y="8316"/>
                      </a:cubicBezTo>
                      <a:cubicBezTo>
                        <a:pt x="4254" y="7534"/>
                        <a:pt x="4765" y="6924"/>
                        <a:pt x="5574" y="6504"/>
                      </a:cubicBezTo>
                      <a:cubicBezTo>
                        <a:pt x="6936" y="5801"/>
                        <a:pt x="7220" y="3974"/>
                        <a:pt x="6136" y="2890"/>
                      </a:cubicBezTo>
                      <a:cubicBezTo>
                        <a:pt x="5690" y="2458"/>
                        <a:pt x="5113" y="2243"/>
                        <a:pt x="4535" y="2243"/>
                      </a:cubicBezTo>
                      <a:cubicBezTo>
                        <a:pt x="3958" y="2243"/>
                        <a:pt x="3380" y="2458"/>
                        <a:pt x="2935" y="2890"/>
                      </a:cubicBezTo>
                      <a:cubicBezTo>
                        <a:pt x="2506" y="3313"/>
                        <a:pt x="2268" y="3890"/>
                        <a:pt x="2268" y="4494"/>
                      </a:cubicBezTo>
                      <a:cubicBezTo>
                        <a:pt x="2268" y="4805"/>
                        <a:pt x="2014" y="5058"/>
                        <a:pt x="1703" y="5058"/>
                      </a:cubicBezTo>
                      <a:cubicBezTo>
                        <a:pt x="1389" y="5058"/>
                        <a:pt x="1135" y="4805"/>
                        <a:pt x="1135" y="4494"/>
                      </a:cubicBezTo>
                      <a:cubicBezTo>
                        <a:pt x="1132" y="3591"/>
                        <a:pt x="1492" y="2724"/>
                        <a:pt x="2132" y="2090"/>
                      </a:cubicBezTo>
                      <a:cubicBezTo>
                        <a:pt x="2739" y="1483"/>
                        <a:pt x="3614" y="1133"/>
                        <a:pt x="4532" y="1133"/>
                      </a:cubicBezTo>
                      <a:close/>
                      <a:moveTo>
                        <a:pt x="4532" y="1"/>
                      </a:moveTo>
                      <a:cubicBezTo>
                        <a:pt x="3315" y="1"/>
                        <a:pt x="2150" y="469"/>
                        <a:pt x="1332" y="1290"/>
                      </a:cubicBezTo>
                      <a:cubicBezTo>
                        <a:pt x="477" y="2135"/>
                        <a:pt x="0" y="3289"/>
                        <a:pt x="3" y="4494"/>
                      </a:cubicBezTo>
                      <a:cubicBezTo>
                        <a:pt x="3" y="5430"/>
                        <a:pt x="764" y="6190"/>
                        <a:pt x="1703" y="6190"/>
                      </a:cubicBezTo>
                      <a:cubicBezTo>
                        <a:pt x="2639" y="6190"/>
                        <a:pt x="3400" y="5430"/>
                        <a:pt x="3400" y="4494"/>
                      </a:cubicBezTo>
                      <a:cubicBezTo>
                        <a:pt x="3400" y="3830"/>
                        <a:pt x="3944" y="3358"/>
                        <a:pt x="4535" y="3358"/>
                      </a:cubicBezTo>
                      <a:cubicBezTo>
                        <a:pt x="4731" y="3358"/>
                        <a:pt x="4933" y="3410"/>
                        <a:pt x="5121" y="3524"/>
                      </a:cubicBezTo>
                      <a:cubicBezTo>
                        <a:pt x="5876" y="3986"/>
                        <a:pt x="5837" y="5094"/>
                        <a:pt x="5052" y="5499"/>
                      </a:cubicBezTo>
                      <a:cubicBezTo>
                        <a:pt x="3959" y="6064"/>
                        <a:pt x="3234" y="6945"/>
                        <a:pt x="2959" y="8041"/>
                      </a:cubicBezTo>
                      <a:cubicBezTo>
                        <a:pt x="2742" y="8941"/>
                        <a:pt x="3288" y="9850"/>
                        <a:pt x="4185" y="10083"/>
                      </a:cubicBezTo>
                      <a:cubicBezTo>
                        <a:pt x="4327" y="10119"/>
                        <a:pt x="4470" y="10137"/>
                        <a:pt x="4611" y="10137"/>
                      </a:cubicBezTo>
                      <a:cubicBezTo>
                        <a:pt x="5356" y="10137"/>
                        <a:pt x="6039" y="9642"/>
                        <a:pt x="6247" y="8893"/>
                      </a:cubicBezTo>
                      <a:cubicBezTo>
                        <a:pt x="6262" y="8832"/>
                        <a:pt x="6305" y="8675"/>
                        <a:pt x="6616" y="8515"/>
                      </a:cubicBezTo>
                      <a:cubicBezTo>
                        <a:pt x="7899" y="7851"/>
                        <a:pt x="8787" y="6613"/>
                        <a:pt x="9007" y="5188"/>
                      </a:cubicBezTo>
                      <a:cubicBezTo>
                        <a:pt x="9230" y="3760"/>
                        <a:pt x="8756" y="2313"/>
                        <a:pt x="7736" y="1290"/>
                      </a:cubicBezTo>
                      <a:cubicBezTo>
                        <a:pt x="6918" y="472"/>
                        <a:pt x="5749" y="1"/>
                        <a:pt x="45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8" name="Google Shape;884;p34"/>
                <p:cNvSpPr/>
                <p:nvPr/>
              </p:nvSpPr>
              <p:spPr>
                <a:xfrm>
                  <a:off x="1088475" y="5334425"/>
                  <a:ext cx="88350" cy="84925"/>
                </a:xfrm>
                <a:custGeom>
                  <a:avLst/>
                  <a:gdLst/>
                  <a:ahLst/>
                  <a:cxnLst/>
                  <a:rect l="l" t="t" r="r" b="b"/>
                  <a:pathLst>
                    <a:path w="3534" h="3397" extrusionOk="0">
                      <a:moveTo>
                        <a:pt x="1829" y="1129"/>
                      </a:moveTo>
                      <a:cubicBezTo>
                        <a:pt x="2121" y="1129"/>
                        <a:pt x="2401" y="1356"/>
                        <a:pt x="2401" y="1697"/>
                      </a:cubicBezTo>
                      <a:cubicBezTo>
                        <a:pt x="2401" y="2011"/>
                        <a:pt x="2147" y="2265"/>
                        <a:pt x="1833" y="2265"/>
                      </a:cubicBezTo>
                      <a:cubicBezTo>
                        <a:pt x="1329" y="2265"/>
                        <a:pt x="1075" y="1655"/>
                        <a:pt x="1432" y="1296"/>
                      </a:cubicBezTo>
                      <a:cubicBezTo>
                        <a:pt x="1548" y="1181"/>
                        <a:pt x="1690" y="1129"/>
                        <a:pt x="1829" y="1129"/>
                      </a:cubicBezTo>
                      <a:close/>
                      <a:moveTo>
                        <a:pt x="1833" y="0"/>
                      </a:moveTo>
                      <a:cubicBezTo>
                        <a:pt x="1145" y="0"/>
                        <a:pt x="526" y="414"/>
                        <a:pt x="263" y="1048"/>
                      </a:cubicBezTo>
                      <a:cubicBezTo>
                        <a:pt x="0" y="1682"/>
                        <a:pt x="145" y="2413"/>
                        <a:pt x="631" y="2899"/>
                      </a:cubicBezTo>
                      <a:cubicBezTo>
                        <a:pt x="957" y="3224"/>
                        <a:pt x="1391" y="3397"/>
                        <a:pt x="1833" y="3397"/>
                      </a:cubicBezTo>
                      <a:cubicBezTo>
                        <a:pt x="2052" y="3397"/>
                        <a:pt x="2272" y="3354"/>
                        <a:pt x="2482" y="3267"/>
                      </a:cubicBezTo>
                      <a:cubicBezTo>
                        <a:pt x="3116" y="3005"/>
                        <a:pt x="3533" y="2386"/>
                        <a:pt x="3533" y="1697"/>
                      </a:cubicBezTo>
                      <a:cubicBezTo>
                        <a:pt x="3530" y="758"/>
                        <a:pt x="2772" y="0"/>
                        <a:pt x="1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16" name="Google Shape;886;p34"/>
            <p:cNvGrpSpPr/>
            <p:nvPr/>
          </p:nvGrpSpPr>
          <p:grpSpPr>
            <a:xfrm>
              <a:off x="815025" y="2586128"/>
              <a:ext cx="6061262" cy="787564"/>
              <a:chOff x="713619" y="3120862"/>
              <a:chExt cx="6061262" cy="787564"/>
            </a:xfrm>
          </p:grpSpPr>
          <p:sp>
            <p:nvSpPr>
              <p:cNvPr id="26" name="Google Shape;887;p34"/>
              <p:cNvSpPr/>
              <p:nvPr/>
            </p:nvSpPr>
            <p:spPr>
              <a:xfrm rot="16200000">
                <a:off x="2832219" y="1018677"/>
                <a:ext cx="770400" cy="5007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888;p34"/>
              <p:cNvGrpSpPr/>
              <p:nvPr/>
            </p:nvGrpSpPr>
            <p:grpSpPr>
              <a:xfrm>
                <a:off x="1408388" y="3163432"/>
                <a:ext cx="3412642" cy="523998"/>
                <a:chOff x="2309899" y="3125214"/>
                <a:chExt cx="3606300" cy="553733"/>
              </a:xfrm>
            </p:grpSpPr>
            <p:sp>
              <p:nvSpPr>
                <p:cNvPr id="39" name="Google Shape;889;p34"/>
                <p:cNvSpPr txBox="1"/>
                <p:nvPr/>
              </p:nvSpPr>
              <p:spPr>
                <a:xfrm>
                  <a:off x="2872560" y="3125214"/>
                  <a:ext cx="1096800" cy="30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solidFill>
                      <a:schemeClr val="dk1"/>
                    </a:solidFill>
                    <a:latin typeface="Fira Sans Extra Condensed Medium"/>
                    <a:ea typeface="Fira Sans Extra Condensed Medium"/>
                    <a:cs typeface="Fira Sans Extra Condensed Medium"/>
                    <a:sym typeface="Fira Sans Extra Condensed Medium"/>
                  </a:endParaRPr>
                </a:p>
              </p:txBody>
            </p:sp>
            <p:sp>
              <p:nvSpPr>
                <p:cNvPr id="40" name="Google Shape;890;p34"/>
                <p:cNvSpPr txBox="1"/>
                <p:nvPr/>
              </p:nvSpPr>
              <p:spPr>
                <a:xfrm>
                  <a:off x="2309899" y="3377147"/>
                  <a:ext cx="3606300" cy="301800"/>
                </a:xfrm>
                <a:prstGeom prst="rect">
                  <a:avLst/>
                </a:prstGeom>
                <a:noFill/>
                <a:ln>
                  <a:noFill/>
                </a:ln>
              </p:spPr>
              <p:txBody>
                <a:bodyPr spcFirstLastPara="1" wrap="square" lIns="91425" tIns="91425" rIns="91425" bIns="91425" anchor="ctr" anchorCtr="0">
                  <a:noAutofit/>
                </a:bodyPr>
                <a:lstStyle/>
                <a:p>
                  <a:pPr lvl="0"/>
                  <a:r>
                    <a:rPr lang="en-US" dirty="0">
                      <a:latin typeface="Calibri" panose="020F0502020204030204" pitchFamily="34" charset="0"/>
                      <a:cs typeface="Calibri" panose="020F0502020204030204" pitchFamily="34" charset="0"/>
                    </a:rPr>
                    <a:t>There is both a drug for the treatment of COVID-19 and a vaccine to prevent infection from COVID-19</a:t>
                  </a:r>
                  <a:r>
                    <a:rPr lang="en" dirty="0" smtClean="0">
                      <a:solidFill>
                        <a:schemeClr val="dk1"/>
                      </a:solidFill>
                      <a:latin typeface="Calibri" panose="020F0502020204030204" pitchFamily="34" charset="0"/>
                      <a:ea typeface="Roboto"/>
                      <a:cs typeface="Calibri" panose="020F0502020204030204" pitchFamily="34" charset="0"/>
                      <a:sym typeface="Roboto"/>
                    </a:rPr>
                    <a:t> </a:t>
                  </a:r>
                  <a:endParaRPr dirty="0">
                    <a:solidFill>
                      <a:schemeClr val="dk1"/>
                    </a:solidFill>
                    <a:latin typeface="Calibri" panose="020F0502020204030204" pitchFamily="34" charset="0"/>
                    <a:ea typeface="Roboto"/>
                    <a:cs typeface="Calibri" panose="020F0502020204030204" pitchFamily="34" charset="0"/>
                    <a:sym typeface="Roboto"/>
                  </a:endParaRPr>
                </a:p>
              </p:txBody>
            </p:sp>
          </p:grpSp>
          <p:sp>
            <p:nvSpPr>
              <p:cNvPr id="28" name="Google Shape;891;p34"/>
              <p:cNvSpPr/>
              <p:nvPr/>
            </p:nvSpPr>
            <p:spPr>
              <a:xfrm>
                <a:off x="5773970" y="3136526"/>
                <a:ext cx="1000911" cy="7719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ZA" sz="1800" dirty="0" smtClean="0">
                    <a:solidFill>
                      <a:schemeClr val="bg1"/>
                    </a:solidFill>
                    <a:latin typeface="Calibri" panose="020F0502020204030204" pitchFamily="34" charset="0"/>
                    <a:cs typeface="Calibri" panose="020F0502020204030204" pitchFamily="34" charset="0"/>
                  </a:rPr>
                  <a:t>n=84 (16,06%)</a:t>
                </a:r>
                <a:endParaRPr sz="1800" dirty="0">
                  <a:solidFill>
                    <a:schemeClr val="bg1"/>
                  </a:solidFill>
                  <a:latin typeface="Calibri" panose="020F0502020204030204" pitchFamily="34" charset="0"/>
                  <a:cs typeface="Calibri" panose="020F0502020204030204" pitchFamily="34" charset="0"/>
                </a:endParaRPr>
              </a:p>
            </p:txBody>
          </p:sp>
          <p:sp>
            <p:nvSpPr>
              <p:cNvPr id="29" name="Google Shape;892;p34"/>
              <p:cNvSpPr/>
              <p:nvPr/>
            </p:nvSpPr>
            <p:spPr>
              <a:xfrm>
                <a:off x="808137" y="3120862"/>
                <a:ext cx="656700" cy="656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893;p34"/>
              <p:cNvGrpSpPr/>
              <p:nvPr/>
            </p:nvGrpSpPr>
            <p:grpSpPr>
              <a:xfrm>
                <a:off x="956911" y="3269698"/>
                <a:ext cx="359039" cy="359058"/>
                <a:chOff x="5053900" y="2021500"/>
                <a:chExt cx="483750" cy="483125"/>
              </a:xfrm>
            </p:grpSpPr>
            <p:sp>
              <p:nvSpPr>
                <p:cNvPr id="31" name="Google Shape;894;p34"/>
                <p:cNvSpPr/>
                <p:nvPr/>
              </p:nvSpPr>
              <p:spPr>
                <a:xfrm>
                  <a:off x="5281350" y="2078100"/>
                  <a:ext cx="127375" cy="127350"/>
                </a:xfrm>
                <a:custGeom>
                  <a:avLst/>
                  <a:gdLst/>
                  <a:ahLst/>
                  <a:cxnLst/>
                  <a:rect l="l" t="t" r="r" b="b"/>
                  <a:pathLst>
                    <a:path w="5095" h="5094" extrusionOk="0">
                      <a:moveTo>
                        <a:pt x="565" y="0"/>
                      </a:moveTo>
                      <a:cubicBezTo>
                        <a:pt x="251" y="0"/>
                        <a:pt x="1" y="254"/>
                        <a:pt x="1" y="568"/>
                      </a:cubicBezTo>
                      <a:cubicBezTo>
                        <a:pt x="1" y="879"/>
                        <a:pt x="251" y="1132"/>
                        <a:pt x="565" y="1132"/>
                      </a:cubicBezTo>
                      <a:cubicBezTo>
                        <a:pt x="2440" y="1135"/>
                        <a:pt x="3959" y="2654"/>
                        <a:pt x="3962" y="4529"/>
                      </a:cubicBezTo>
                      <a:cubicBezTo>
                        <a:pt x="3962" y="4843"/>
                        <a:pt x="4216" y="5094"/>
                        <a:pt x="4530" y="5094"/>
                      </a:cubicBezTo>
                      <a:cubicBezTo>
                        <a:pt x="4841" y="5094"/>
                        <a:pt x="5094" y="4843"/>
                        <a:pt x="5094" y="4529"/>
                      </a:cubicBezTo>
                      <a:cubicBezTo>
                        <a:pt x="5091" y="2029"/>
                        <a:pt x="3065" y="3"/>
                        <a:pt x="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 name="Google Shape;895;p34"/>
                <p:cNvSpPr/>
                <p:nvPr/>
              </p:nvSpPr>
              <p:spPr>
                <a:xfrm>
                  <a:off x="5118000" y="2021500"/>
                  <a:ext cx="368700" cy="483125"/>
                </a:xfrm>
                <a:custGeom>
                  <a:avLst/>
                  <a:gdLst/>
                  <a:ahLst/>
                  <a:cxnLst/>
                  <a:rect l="l" t="t" r="r" b="b"/>
                  <a:pathLst>
                    <a:path w="14748" h="19325" extrusionOk="0">
                      <a:moveTo>
                        <a:pt x="7088" y="1135"/>
                      </a:moveTo>
                      <a:cubicBezTo>
                        <a:pt x="8391" y="1135"/>
                        <a:pt x="9651" y="1571"/>
                        <a:pt x="10668" y="2397"/>
                      </a:cubicBezTo>
                      <a:cubicBezTo>
                        <a:pt x="13159" y="4417"/>
                        <a:pt x="13473" y="8104"/>
                        <a:pt x="11360" y="10516"/>
                      </a:cubicBezTo>
                      <a:cubicBezTo>
                        <a:pt x="10572" y="11419"/>
                        <a:pt x="10085" y="12503"/>
                        <a:pt x="9962" y="13626"/>
                      </a:cubicBezTo>
                      <a:lnTo>
                        <a:pt x="4237" y="13626"/>
                      </a:lnTo>
                      <a:cubicBezTo>
                        <a:pt x="4107" y="12482"/>
                        <a:pt x="3630" y="11407"/>
                        <a:pt x="2866" y="10550"/>
                      </a:cubicBezTo>
                      <a:cubicBezTo>
                        <a:pt x="1658" y="9191"/>
                        <a:pt x="1184" y="7367"/>
                        <a:pt x="1571" y="5549"/>
                      </a:cubicBezTo>
                      <a:cubicBezTo>
                        <a:pt x="2020" y="3427"/>
                        <a:pt x="3748" y="1706"/>
                        <a:pt x="5873" y="1262"/>
                      </a:cubicBezTo>
                      <a:cubicBezTo>
                        <a:pt x="6278" y="1177"/>
                        <a:pt x="6685" y="1135"/>
                        <a:pt x="7088" y="1135"/>
                      </a:cubicBezTo>
                      <a:close/>
                      <a:moveTo>
                        <a:pt x="9931" y="14759"/>
                      </a:moveTo>
                      <a:lnTo>
                        <a:pt x="9931" y="15323"/>
                      </a:lnTo>
                      <a:cubicBezTo>
                        <a:pt x="9931" y="15637"/>
                        <a:pt x="9678" y="15891"/>
                        <a:pt x="9364" y="15891"/>
                      </a:cubicBezTo>
                      <a:lnTo>
                        <a:pt x="4835" y="15891"/>
                      </a:lnTo>
                      <a:cubicBezTo>
                        <a:pt x="4521" y="15891"/>
                        <a:pt x="4270" y="15637"/>
                        <a:pt x="4270" y="15323"/>
                      </a:cubicBezTo>
                      <a:lnTo>
                        <a:pt x="4270" y="14759"/>
                      </a:lnTo>
                      <a:close/>
                      <a:moveTo>
                        <a:pt x="8699" y="17023"/>
                      </a:moveTo>
                      <a:cubicBezTo>
                        <a:pt x="8464" y="17694"/>
                        <a:pt x="7827" y="18192"/>
                        <a:pt x="7099" y="18192"/>
                      </a:cubicBezTo>
                      <a:cubicBezTo>
                        <a:pt x="6371" y="18192"/>
                        <a:pt x="5734" y="17694"/>
                        <a:pt x="5499" y="17023"/>
                      </a:cubicBezTo>
                      <a:close/>
                      <a:moveTo>
                        <a:pt x="7087" y="0"/>
                      </a:moveTo>
                      <a:cubicBezTo>
                        <a:pt x="6607" y="0"/>
                        <a:pt x="6123" y="50"/>
                        <a:pt x="5641" y="151"/>
                      </a:cubicBezTo>
                      <a:cubicBezTo>
                        <a:pt x="3053" y="712"/>
                        <a:pt x="1027" y="2729"/>
                        <a:pt x="462" y="5314"/>
                      </a:cubicBezTo>
                      <a:cubicBezTo>
                        <a:pt x="0" y="7488"/>
                        <a:pt x="568" y="9671"/>
                        <a:pt x="2020" y="11301"/>
                      </a:cubicBezTo>
                      <a:cubicBezTo>
                        <a:pt x="2730" y="12099"/>
                        <a:pt x="3135" y="13149"/>
                        <a:pt x="3135" y="14191"/>
                      </a:cubicBezTo>
                      <a:lnTo>
                        <a:pt x="3135" y="15323"/>
                      </a:lnTo>
                      <a:cubicBezTo>
                        <a:pt x="3138" y="16060"/>
                        <a:pt x="3612" y="16709"/>
                        <a:pt x="4309" y="16939"/>
                      </a:cubicBezTo>
                      <a:cubicBezTo>
                        <a:pt x="4409" y="17518"/>
                        <a:pt x="4681" y="18053"/>
                        <a:pt x="5094" y="18473"/>
                      </a:cubicBezTo>
                      <a:cubicBezTo>
                        <a:pt x="5642" y="19040"/>
                        <a:pt x="6371" y="19324"/>
                        <a:pt x="7099" y="19324"/>
                      </a:cubicBezTo>
                      <a:cubicBezTo>
                        <a:pt x="7828" y="19324"/>
                        <a:pt x="8556" y="19040"/>
                        <a:pt x="9104" y="18473"/>
                      </a:cubicBezTo>
                      <a:cubicBezTo>
                        <a:pt x="9518" y="18053"/>
                        <a:pt x="9790" y="17518"/>
                        <a:pt x="9889" y="16939"/>
                      </a:cubicBezTo>
                      <a:cubicBezTo>
                        <a:pt x="10587" y="16709"/>
                        <a:pt x="11061" y="16060"/>
                        <a:pt x="11064" y="15323"/>
                      </a:cubicBezTo>
                      <a:lnTo>
                        <a:pt x="11064" y="14191"/>
                      </a:lnTo>
                      <a:cubicBezTo>
                        <a:pt x="11064" y="13149"/>
                        <a:pt x="11471" y="12108"/>
                        <a:pt x="12211" y="11262"/>
                      </a:cubicBezTo>
                      <a:cubicBezTo>
                        <a:pt x="14747" y="8366"/>
                        <a:pt x="14370" y="3943"/>
                        <a:pt x="11381" y="1518"/>
                      </a:cubicBezTo>
                      <a:cubicBezTo>
                        <a:pt x="10159" y="525"/>
                        <a:pt x="8647" y="0"/>
                        <a:pt x="70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3" name="Google Shape;896;p34"/>
                <p:cNvSpPr/>
                <p:nvPr/>
              </p:nvSpPr>
              <p:spPr>
                <a:xfrm>
                  <a:off x="5053900" y="2191325"/>
                  <a:ext cx="56650" cy="28325"/>
                </a:xfrm>
                <a:custGeom>
                  <a:avLst/>
                  <a:gdLst/>
                  <a:ahLst/>
                  <a:cxnLst/>
                  <a:rect l="l" t="t" r="r" b="b"/>
                  <a:pathLst>
                    <a:path w="2266" h="1133" extrusionOk="0">
                      <a:moveTo>
                        <a:pt x="569" y="0"/>
                      </a:moveTo>
                      <a:cubicBezTo>
                        <a:pt x="255" y="0"/>
                        <a:pt x="1" y="254"/>
                        <a:pt x="1" y="568"/>
                      </a:cubicBezTo>
                      <a:cubicBezTo>
                        <a:pt x="1" y="879"/>
                        <a:pt x="255" y="1133"/>
                        <a:pt x="569" y="1133"/>
                      </a:cubicBezTo>
                      <a:lnTo>
                        <a:pt x="1701" y="1133"/>
                      </a:lnTo>
                      <a:cubicBezTo>
                        <a:pt x="2012" y="1133"/>
                        <a:pt x="2266" y="879"/>
                        <a:pt x="2266" y="568"/>
                      </a:cubicBezTo>
                      <a:cubicBezTo>
                        <a:pt x="2266" y="254"/>
                        <a:pt x="2012" y="0"/>
                        <a:pt x="1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 name="Google Shape;897;p34"/>
                <p:cNvSpPr/>
                <p:nvPr/>
              </p:nvSpPr>
              <p:spPr>
                <a:xfrm>
                  <a:off x="5056850" y="2096550"/>
                  <a:ext cx="50750" cy="48025"/>
                </a:xfrm>
                <a:custGeom>
                  <a:avLst/>
                  <a:gdLst/>
                  <a:ahLst/>
                  <a:cxnLst/>
                  <a:rect l="l" t="t" r="r" b="b"/>
                  <a:pathLst>
                    <a:path w="2030" h="1921" extrusionOk="0">
                      <a:moveTo>
                        <a:pt x="622" y="0"/>
                      </a:moveTo>
                      <a:cubicBezTo>
                        <a:pt x="476" y="0"/>
                        <a:pt x="331" y="56"/>
                        <a:pt x="221" y="168"/>
                      </a:cubicBezTo>
                      <a:cubicBezTo>
                        <a:pt x="4" y="385"/>
                        <a:pt x="1" y="739"/>
                        <a:pt x="215" y="962"/>
                      </a:cubicBezTo>
                      <a:lnTo>
                        <a:pt x="1015" y="1762"/>
                      </a:lnTo>
                      <a:cubicBezTo>
                        <a:pt x="1125" y="1868"/>
                        <a:pt x="1267" y="1921"/>
                        <a:pt x="1409" y="1921"/>
                      </a:cubicBezTo>
                      <a:cubicBezTo>
                        <a:pt x="1554" y="1921"/>
                        <a:pt x="1699" y="1865"/>
                        <a:pt x="1809" y="1753"/>
                      </a:cubicBezTo>
                      <a:cubicBezTo>
                        <a:pt x="2027" y="1536"/>
                        <a:pt x="2030" y="1183"/>
                        <a:pt x="1815" y="962"/>
                      </a:cubicBezTo>
                      <a:lnTo>
                        <a:pt x="1015" y="159"/>
                      </a:lnTo>
                      <a:cubicBezTo>
                        <a:pt x="905" y="53"/>
                        <a:pt x="763" y="0"/>
                        <a:pt x="6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 name="Google Shape;898;p34"/>
                <p:cNvSpPr/>
                <p:nvPr/>
              </p:nvSpPr>
              <p:spPr>
                <a:xfrm>
                  <a:off x="5056400" y="2266400"/>
                  <a:ext cx="51200" cy="48350"/>
                </a:xfrm>
                <a:custGeom>
                  <a:avLst/>
                  <a:gdLst/>
                  <a:ahLst/>
                  <a:cxnLst/>
                  <a:rect l="l" t="t" r="r" b="b"/>
                  <a:pathLst>
                    <a:path w="2048" h="1934" extrusionOk="0">
                      <a:moveTo>
                        <a:pt x="1427" y="0"/>
                      </a:moveTo>
                      <a:cubicBezTo>
                        <a:pt x="1285" y="0"/>
                        <a:pt x="1143" y="53"/>
                        <a:pt x="1033" y="159"/>
                      </a:cubicBezTo>
                      <a:lnTo>
                        <a:pt x="233" y="962"/>
                      </a:lnTo>
                      <a:cubicBezTo>
                        <a:pt x="4" y="1179"/>
                        <a:pt x="1" y="1545"/>
                        <a:pt x="227" y="1768"/>
                      </a:cubicBezTo>
                      <a:cubicBezTo>
                        <a:pt x="338" y="1879"/>
                        <a:pt x="482" y="1934"/>
                        <a:pt x="627" y="1934"/>
                      </a:cubicBezTo>
                      <a:cubicBezTo>
                        <a:pt x="774" y="1934"/>
                        <a:pt x="922" y="1876"/>
                        <a:pt x="1033" y="1762"/>
                      </a:cubicBezTo>
                      <a:lnTo>
                        <a:pt x="1833" y="962"/>
                      </a:lnTo>
                      <a:cubicBezTo>
                        <a:pt x="2048" y="738"/>
                        <a:pt x="2045" y="385"/>
                        <a:pt x="1827" y="168"/>
                      </a:cubicBezTo>
                      <a:cubicBezTo>
                        <a:pt x="1717" y="56"/>
                        <a:pt x="1572" y="0"/>
                        <a:pt x="1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6" name="Google Shape;899;p34"/>
                <p:cNvSpPr/>
                <p:nvPr/>
              </p:nvSpPr>
              <p:spPr>
                <a:xfrm>
                  <a:off x="5480400" y="2191325"/>
                  <a:ext cx="56650" cy="28325"/>
                </a:xfrm>
                <a:custGeom>
                  <a:avLst/>
                  <a:gdLst/>
                  <a:ahLst/>
                  <a:cxnLst/>
                  <a:rect l="l" t="t" r="r" b="b"/>
                  <a:pathLst>
                    <a:path w="2266" h="1133" extrusionOk="0">
                      <a:moveTo>
                        <a:pt x="568" y="0"/>
                      </a:moveTo>
                      <a:cubicBezTo>
                        <a:pt x="254" y="0"/>
                        <a:pt x="1" y="254"/>
                        <a:pt x="1" y="568"/>
                      </a:cubicBezTo>
                      <a:cubicBezTo>
                        <a:pt x="1" y="879"/>
                        <a:pt x="254" y="1133"/>
                        <a:pt x="568" y="1133"/>
                      </a:cubicBezTo>
                      <a:lnTo>
                        <a:pt x="1701" y="1133"/>
                      </a:lnTo>
                      <a:cubicBezTo>
                        <a:pt x="2012" y="1133"/>
                        <a:pt x="2265" y="879"/>
                        <a:pt x="2265" y="568"/>
                      </a:cubicBezTo>
                      <a:cubicBezTo>
                        <a:pt x="2265" y="254"/>
                        <a:pt x="2012" y="0"/>
                        <a:pt x="17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 name="Google Shape;900;p34"/>
                <p:cNvSpPr/>
                <p:nvPr/>
              </p:nvSpPr>
              <p:spPr>
                <a:xfrm>
                  <a:off x="5479800" y="2096550"/>
                  <a:ext cx="54300" cy="48225"/>
                </a:xfrm>
                <a:custGeom>
                  <a:avLst/>
                  <a:gdLst/>
                  <a:ahLst/>
                  <a:cxnLst/>
                  <a:rect l="l" t="t" r="r" b="b"/>
                  <a:pathLst>
                    <a:path w="2172" h="1929" extrusionOk="0">
                      <a:moveTo>
                        <a:pt x="1550" y="0"/>
                      </a:moveTo>
                      <a:cubicBezTo>
                        <a:pt x="1409" y="0"/>
                        <a:pt x="1267" y="53"/>
                        <a:pt x="1157" y="159"/>
                      </a:cubicBezTo>
                      <a:lnTo>
                        <a:pt x="357" y="962"/>
                      </a:lnTo>
                      <a:cubicBezTo>
                        <a:pt x="1" y="1318"/>
                        <a:pt x="251" y="1928"/>
                        <a:pt x="756" y="1928"/>
                      </a:cubicBezTo>
                      <a:cubicBezTo>
                        <a:pt x="907" y="1928"/>
                        <a:pt x="1051" y="1868"/>
                        <a:pt x="1157" y="1762"/>
                      </a:cubicBezTo>
                      <a:lnTo>
                        <a:pt x="1957" y="959"/>
                      </a:lnTo>
                      <a:cubicBezTo>
                        <a:pt x="2172" y="739"/>
                        <a:pt x="2169" y="385"/>
                        <a:pt x="1951" y="168"/>
                      </a:cubicBezTo>
                      <a:cubicBezTo>
                        <a:pt x="1841" y="56"/>
                        <a:pt x="1696" y="0"/>
                        <a:pt x="15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 name="Google Shape;901;p34"/>
                <p:cNvSpPr/>
                <p:nvPr/>
              </p:nvSpPr>
              <p:spPr>
                <a:xfrm>
                  <a:off x="5483350" y="2266400"/>
                  <a:ext cx="54300" cy="48225"/>
                </a:xfrm>
                <a:custGeom>
                  <a:avLst/>
                  <a:gdLst/>
                  <a:ahLst/>
                  <a:cxnLst/>
                  <a:rect l="l" t="t" r="r" b="b"/>
                  <a:pathLst>
                    <a:path w="2172" h="1929" extrusionOk="0">
                      <a:moveTo>
                        <a:pt x="622" y="0"/>
                      </a:moveTo>
                      <a:cubicBezTo>
                        <a:pt x="476" y="0"/>
                        <a:pt x="331" y="56"/>
                        <a:pt x="221" y="168"/>
                      </a:cubicBezTo>
                      <a:cubicBezTo>
                        <a:pt x="4" y="385"/>
                        <a:pt x="1" y="738"/>
                        <a:pt x="215" y="962"/>
                      </a:cubicBezTo>
                      <a:lnTo>
                        <a:pt x="1015" y="1762"/>
                      </a:lnTo>
                      <a:cubicBezTo>
                        <a:pt x="1121" y="1868"/>
                        <a:pt x="1266" y="1928"/>
                        <a:pt x="1417" y="1928"/>
                      </a:cubicBezTo>
                      <a:cubicBezTo>
                        <a:pt x="1921" y="1928"/>
                        <a:pt x="2172" y="1318"/>
                        <a:pt x="1815" y="962"/>
                      </a:cubicBezTo>
                      <a:lnTo>
                        <a:pt x="1015" y="159"/>
                      </a:lnTo>
                      <a:cubicBezTo>
                        <a:pt x="905" y="53"/>
                        <a:pt x="763" y="0"/>
                        <a:pt x="6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17" name="Google Shape;903;p34"/>
            <p:cNvGrpSpPr/>
            <p:nvPr/>
          </p:nvGrpSpPr>
          <p:grpSpPr>
            <a:xfrm>
              <a:off x="830078" y="3436019"/>
              <a:ext cx="6046209" cy="771900"/>
              <a:chOff x="728673" y="3962023"/>
              <a:chExt cx="6046209" cy="771900"/>
            </a:xfrm>
          </p:grpSpPr>
          <p:sp>
            <p:nvSpPr>
              <p:cNvPr id="19" name="Google Shape;904;p34"/>
              <p:cNvSpPr/>
              <p:nvPr/>
            </p:nvSpPr>
            <p:spPr>
              <a:xfrm rot="-5400000">
                <a:off x="2847273" y="1844147"/>
                <a:ext cx="770400" cy="5007600"/>
              </a:xfrm>
              <a:prstGeom prst="round2SameRect">
                <a:avLst>
                  <a:gd name="adj1" fmla="val 5000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7;p34"/>
              <p:cNvSpPr txBox="1"/>
              <p:nvPr/>
            </p:nvSpPr>
            <p:spPr>
              <a:xfrm>
                <a:off x="1894234" y="4160542"/>
                <a:ext cx="3412642" cy="2855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dirty="0">
                  <a:solidFill>
                    <a:schemeClr val="dk1"/>
                  </a:solidFill>
                  <a:latin typeface="Roboto"/>
                  <a:ea typeface="Roboto"/>
                  <a:cs typeface="Roboto"/>
                  <a:sym typeface="Roboto"/>
                </a:endParaRPr>
              </a:p>
            </p:txBody>
          </p:sp>
          <p:sp>
            <p:nvSpPr>
              <p:cNvPr id="21" name="Google Shape;908;p34"/>
              <p:cNvSpPr/>
              <p:nvPr/>
            </p:nvSpPr>
            <p:spPr>
              <a:xfrm>
                <a:off x="5773971" y="3962023"/>
                <a:ext cx="1000911" cy="7719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1800" dirty="0" smtClean="0">
                    <a:solidFill>
                      <a:srgbClr val="FFFFFF"/>
                    </a:solidFill>
                    <a:latin typeface="Calibri" panose="020F0502020204030204" pitchFamily="34" charset="0"/>
                    <a:cs typeface="Calibri" panose="020F0502020204030204" pitchFamily="34" charset="0"/>
                    <a:sym typeface="Fira Sans Extra Condensed Medium"/>
                  </a:rPr>
                  <a:t>n=10 (1,91%)</a:t>
                </a:r>
                <a:endParaRPr sz="1800" dirty="0">
                  <a:latin typeface="Calibri" panose="020F0502020204030204" pitchFamily="34" charset="0"/>
                  <a:cs typeface="Calibri" panose="020F0502020204030204" pitchFamily="34" charset="0"/>
                </a:endParaRPr>
              </a:p>
            </p:txBody>
          </p:sp>
          <p:sp>
            <p:nvSpPr>
              <p:cNvPr id="22" name="Google Shape;909;p34"/>
              <p:cNvSpPr/>
              <p:nvPr/>
            </p:nvSpPr>
            <p:spPr>
              <a:xfrm>
                <a:off x="808137" y="4019596"/>
                <a:ext cx="656700" cy="6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910;p34"/>
              <p:cNvGrpSpPr/>
              <p:nvPr/>
            </p:nvGrpSpPr>
            <p:grpSpPr>
              <a:xfrm>
                <a:off x="969732" y="4181125"/>
                <a:ext cx="333936" cy="333936"/>
                <a:chOff x="5648375" y="4399300"/>
                <a:chExt cx="483125" cy="483125"/>
              </a:xfrm>
            </p:grpSpPr>
            <p:sp>
              <p:nvSpPr>
                <p:cNvPr id="24" name="Google Shape;911;p34"/>
                <p:cNvSpPr/>
                <p:nvPr/>
              </p:nvSpPr>
              <p:spPr>
                <a:xfrm>
                  <a:off x="5648375" y="4399300"/>
                  <a:ext cx="483125" cy="483125"/>
                </a:xfrm>
                <a:custGeom>
                  <a:avLst/>
                  <a:gdLst/>
                  <a:ahLst/>
                  <a:cxnLst/>
                  <a:rect l="l" t="t" r="r" b="b"/>
                  <a:pathLst>
                    <a:path w="19325" h="19325" extrusionOk="0">
                      <a:moveTo>
                        <a:pt x="9662" y="1133"/>
                      </a:moveTo>
                      <a:cubicBezTo>
                        <a:pt x="11906" y="1133"/>
                        <a:pt x="14041" y="2029"/>
                        <a:pt x="15668" y="3657"/>
                      </a:cubicBezTo>
                      <a:cubicBezTo>
                        <a:pt x="17295" y="5287"/>
                        <a:pt x="18192" y="7419"/>
                        <a:pt x="18192" y="9663"/>
                      </a:cubicBezTo>
                      <a:cubicBezTo>
                        <a:pt x="18192" y="11906"/>
                        <a:pt x="17295" y="14041"/>
                        <a:pt x="15668" y="15668"/>
                      </a:cubicBezTo>
                      <a:cubicBezTo>
                        <a:pt x="14041" y="17296"/>
                        <a:pt x="11906" y="18193"/>
                        <a:pt x="9662" y="18193"/>
                      </a:cubicBezTo>
                      <a:cubicBezTo>
                        <a:pt x="7419" y="18193"/>
                        <a:pt x="5284" y="17296"/>
                        <a:pt x="3657" y="15668"/>
                      </a:cubicBezTo>
                      <a:cubicBezTo>
                        <a:pt x="290" y="12302"/>
                        <a:pt x="290" y="7024"/>
                        <a:pt x="3657" y="3657"/>
                      </a:cubicBezTo>
                      <a:cubicBezTo>
                        <a:pt x="5287" y="2029"/>
                        <a:pt x="7419" y="1133"/>
                        <a:pt x="9662" y="1133"/>
                      </a:cubicBezTo>
                      <a:close/>
                      <a:moveTo>
                        <a:pt x="9662" y="0"/>
                      </a:moveTo>
                      <a:cubicBezTo>
                        <a:pt x="7117" y="0"/>
                        <a:pt x="4698" y="1015"/>
                        <a:pt x="2856" y="2857"/>
                      </a:cubicBezTo>
                      <a:cubicBezTo>
                        <a:pt x="1015" y="4699"/>
                        <a:pt x="0" y="7117"/>
                        <a:pt x="0" y="9663"/>
                      </a:cubicBezTo>
                      <a:cubicBezTo>
                        <a:pt x="0" y="12208"/>
                        <a:pt x="1015" y="14627"/>
                        <a:pt x="2856" y="16468"/>
                      </a:cubicBezTo>
                      <a:cubicBezTo>
                        <a:pt x="4698" y="18310"/>
                        <a:pt x="7117" y="19325"/>
                        <a:pt x="9662" y="19325"/>
                      </a:cubicBezTo>
                      <a:cubicBezTo>
                        <a:pt x="12208" y="19325"/>
                        <a:pt x="14626" y="18310"/>
                        <a:pt x="16468" y="16468"/>
                      </a:cubicBezTo>
                      <a:cubicBezTo>
                        <a:pt x="18310" y="14627"/>
                        <a:pt x="19325" y="12208"/>
                        <a:pt x="19325" y="9663"/>
                      </a:cubicBezTo>
                      <a:cubicBezTo>
                        <a:pt x="19325" y="7117"/>
                        <a:pt x="18310" y="4699"/>
                        <a:pt x="16468" y="2857"/>
                      </a:cubicBezTo>
                      <a:cubicBezTo>
                        <a:pt x="14626" y="1015"/>
                        <a:pt x="12211" y="0"/>
                        <a:pt x="96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5" name="Google Shape;912;p34"/>
                <p:cNvSpPr/>
                <p:nvPr/>
              </p:nvSpPr>
              <p:spPr>
                <a:xfrm>
                  <a:off x="5734275" y="4598425"/>
                  <a:ext cx="311400" cy="84950"/>
                </a:xfrm>
                <a:custGeom>
                  <a:avLst/>
                  <a:gdLst/>
                  <a:ahLst/>
                  <a:cxnLst/>
                  <a:rect l="l" t="t" r="r" b="b"/>
                  <a:pathLst>
                    <a:path w="12456" h="3398" extrusionOk="0">
                      <a:moveTo>
                        <a:pt x="11323" y="1133"/>
                      </a:moveTo>
                      <a:lnTo>
                        <a:pt x="11323" y="2265"/>
                      </a:lnTo>
                      <a:lnTo>
                        <a:pt x="1133" y="2265"/>
                      </a:lnTo>
                      <a:lnTo>
                        <a:pt x="1133" y="1133"/>
                      </a:lnTo>
                      <a:close/>
                      <a:moveTo>
                        <a:pt x="565" y="1"/>
                      </a:moveTo>
                      <a:cubicBezTo>
                        <a:pt x="251" y="1"/>
                        <a:pt x="0" y="251"/>
                        <a:pt x="0" y="565"/>
                      </a:cubicBezTo>
                      <a:lnTo>
                        <a:pt x="0" y="2830"/>
                      </a:lnTo>
                      <a:cubicBezTo>
                        <a:pt x="0" y="3144"/>
                        <a:pt x="251" y="3398"/>
                        <a:pt x="565" y="3398"/>
                      </a:cubicBezTo>
                      <a:lnTo>
                        <a:pt x="11888" y="3398"/>
                      </a:lnTo>
                      <a:cubicBezTo>
                        <a:pt x="12202" y="3398"/>
                        <a:pt x="12455" y="3144"/>
                        <a:pt x="12455" y="2830"/>
                      </a:cubicBezTo>
                      <a:lnTo>
                        <a:pt x="12455" y="565"/>
                      </a:lnTo>
                      <a:cubicBezTo>
                        <a:pt x="12455" y="251"/>
                        <a:pt x="12202" y="1"/>
                        <a:pt x="118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18" name="Rectangle 17"/>
            <p:cNvSpPr/>
            <p:nvPr/>
          </p:nvSpPr>
          <p:spPr>
            <a:xfrm>
              <a:off x="1495781" y="3466926"/>
              <a:ext cx="4249015" cy="523220"/>
            </a:xfrm>
            <a:prstGeom prst="rect">
              <a:avLst/>
            </a:prstGeom>
          </p:spPr>
          <p:txBody>
            <a:bodyPr wrap="square">
              <a:spAutoFit/>
            </a:bodyPr>
            <a:lstStyle/>
            <a:p>
              <a:r>
                <a:rPr lang="en-ZA" dirty="0">
                  <a:latin typeface="Calibri" panose="020F0502020204030204" pitchFamily="34" charset="0"/>
                  <a:cs typeface="Calibri" panose="020F0502020204030204" pitchFamily="34" charset="0"/>
                </a:rPr>
                <a:t>There is currently no drug treatment for COVID-19 or vaccine to prevent infection from COVID-19</a:t>
              </a:r>
            </a:p>
          </p:txBody>
        </p:sp>
      </p:grpSp>
      <p:pic>
        <p:nvPicPr>
          <p:cNvPr id="57" name="Picture 56"/>
          <p:cNvPicPr>
            <a:picLocks noChangeAspect="1"/>
          </p:cNvPicPr>
          <p:nvPr/>
        </p:nvPicPr>
        <p:blipFill>
          <a:blip r:embed="rId10"/>
          <a:stretch>
            <a:fillRect/>
          </a:stretch>
        </p:blipFill>
        <p:spPr>
          <a:xfrm>
            <a:off x="9763614" y="3441852"/>
            <a:ext cx="4078406" cy="2713994"/>
          </a:xfrm>
          <a:prstGeom prst="rect">
            <a:avLst/>
          </a:prstGeom>
        </p:spPr>
      </p:pic>
      <p:cxnSp>
        <p:nvCxnSpPr>
          <p:cNvPr id="59" name="Straight Connector 58"/>
          <p:cNvCxnSpPr/>
          <p:nvPr/>
        </p:nvCxnSpPr>
        <p:spPr>
          <a:xfrm>
            <a:off x="8534400" y="2977962"/>
            <a:ext cx="76200" cy="569919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968890" y="3086100"/>
            <a:ext cx="5853063" cy="461665"/>
          </a:xfrm>
          <a:prstGeom prst="rect">
            <a:avLst/>
          </a:prstGeom>
          <a:noFill/>
        </p:spPr>
        <p:txBody>
          <a:bodyPr wrap="square" rtlCol="0">
            <a:spAutoFit/>
          </a:bodyPr>
          <a:lstStyle/>
          <a:p>
            <a:pPr algn="ctr"/>
            <a:r>
              <a:rPr lang="en-ZA" sz="2400" b="1" dirty="0" smtClean="0"/>
              <a:t>COVID-19 KNOWLEDGE </a:t>
            </a:r>
            <a:endParaRPr lang="en-ZA" sz="2400" b="1" dirty="0"/>
          </a:p>
        </p:txBody>
      </p:sp>
      <p:sp>
        <p:nvSpPr>
          <p:cNvPr id="61" name="TextBox 60"/>
          <p:cNvSpPr txBox="1"/>
          <p:nvPr/>
        </p:nvSpPr>
        <p:spPr>
          <a:xfrm>
            <a:off x="9904031" y="2977962"/>
            <a:ext cx="3761099" cy="1077218"/>
          </a:xfrm>
          <a:prstGeom prst="rect">
            <a:avLst/>
          </a:prstGeom>
          <a:noFill/>
        </p:spPr>
        <p:txBody>
          <a:bodyPr wrap="square" rtlCol="0">
            <a:spAutoFit/>
          </a:bodyPr>
          <a:lstStyle/>
          <a:p>
            <a:pPr algn="ctr"/>
            <a:r>
              <a:rPr lang="en-ZA" sz="2400" b="1" dirty="0" smtClean="0"/>
              <a:t>TESTED FOR COVID-19</a:t>
            </a:r>
          </a:p>
          <a:p>
            <a:pPr algn="ctr"/>
            <a:endParaRPr lang="en-ZA" sz="2000" b="1" dirty="0"/>
          </a:p>
          <a:p>
            <a:pPr algn="ctr"/>
            <a:endParaRPr lang="en-ZA" sz="2000" b="1" dirty="0"/>
          </a:p>
        </p:txBody>
      </p:sp>
      <p:sp>
        <p:nvSpPr>
          <p:cNvPr id="62" name="TextBox 61"/>
          <p:cNvSpPr txBox="1"/>
          <p:nvPr/>
        </p:nvSpPr>
        <p:spPr>
          <a:xfrm>
            <a:off x="11878562" y="5684322"/>
            <a:ext cx="1478541" cy="523220"/>
          </a:xfrm>
          <a:prstGeom prst="rect">
            <a:avLst/>
          </a:prstGeom>
          <a:noFill/>
        </p:spPr>
        <p:txBody>
          <a:bodyPr wrap="square" rtlCol="0">
            <a:spAutoFit/>
          </a:bodyPr>
          <a:lstStyle/>
          <a:p>
            <a:r>
              <a:rPr lang="en-US" sz="2800" b="1" dirty="0" smtClean="0">
                <a:solidFill>
                  <a:srgbClr val="00B050"/>
                </a:solidFill>
              </a:rPr>
              <a:t>71.32%</a:t>
            </a:r>
            <a:endParaRPr lang="en-ZA" sz="2800" b="1" dirty="0">
              <a:solidFill>
                <a:srgbClr val="00B050"/>
              </a:solidFill>
            </a:endParaRPr>
          </a:p>
        </p:txBody>
      </p:sp>
      <p:cxnSp>
        <p:nvCxnSpPr>
          <p:cNvPr id="64" name="Straight Arrow Connector 63"/>
          <p:cNvCxnSpPr/>
          <p:nvPr/>
        </p:nvCxnSpPr>
        <p:spPr>
          <a:xfrm flipV="1">
            <a:off x="14020800" y="3441852"/>
            <a:ext cx="838200" cy="44206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65" name="TextBox 64"/>
          <p:cNvSpPr txBox="1"/>
          <p:nvPr/>
        </p:nvSpPr>
        <p:spPr>
          <a:xfrm>
            <a:off x="14838830" y="2998053"/>
            <a:ext cx="2310237" cy="830997"/>
          </a:xfrm>
          <a:prstGeom prst="rect">
            <a:avLst/>
          </a:prstGeom>
          <a:noFill/>
        </p:spPr>
        <p:txBody>
          <a:bodyPr wrap="square" rtlCol="0">
            <a:spAutoFit/>
          </a:bodyPr>
          <a:lstStyle/>
          <a:p>
            <a:r>
              <a:rPr lang="en-US" sz="2400" b="1" dirty="0" smtClean="0">
                <a:solidFill>
                  <a:srgbClr val="C00000"/>
                </a:solidFill>
              </a:rPr>
              <a:t>93.57% tested negative </a:t>
            </a:r>
            <a:endParaRPr lang="en-ZA" sz="2400" b="1" dirty="0">
              <a:solidFill>
                <a:srgbClr val="C00000"/>
              </a:solidFill>
            </a:endParaRPr>
          </a:p>
        </p:txBody>
      </p:sp>
    </p:spTree>
    <p:extLst>
      <p:ext uri="{BB962C8B-B14F-4D97-AF65-F5344CB8AC3E}">
        <p14:creationId xmlns:p14="http://schemas.microsoft.com/office/powerpoint/2010/main" val="2469800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6232430" y="1514409"/>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4">
              <a:alphaModFix amt="37000"/>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14497763" y="301323"/>
            <a:ext cx="11802750"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6"/>
              <a:stretch>
                <a:fillRect t="-22720" r="-160054" b="-22720"/>
              </a:stretch>
            </a:blipFill>
          </p:spPr>
          <p:txBody>
            <a:bodyPr/>
            <a:lstStyle/>
            <a:p>
              <a:endParaRPr lang="en-US"/>
            </a:p>
          </p:txBody>
        </p:sp>
      </p:grpSp>
      <p:sp>
        <p:nvSpPr>
          <p:cNvPr id="7" name="Freeform 7"/>
          <p:cNvSpPr/>
          <p:nvPr/>
        </p:nvSpPr>
        <p:spPr>
          <a:xfrm>
            <a:off x="16962449" y="-134954"/>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7">
              <a:alphaModFix amt="43999"/>
              <a:extLst>
                <a:ext uri="{96DAC541-7B7A-43D3-8B79-37D633B846F1}">
                  <asvg:svgBlip xmlns="" xmlns:asvg="http://schemas.microsoft.com/office/drawing/2016/SVG/main" r:embed="rId8"/>
                </a:ext>
              </a:extLst>
            </a:blip>
            <a:stretch>
              <a:fillRect/>
            </a:stretch>
          </a:blipFill>
        </p:spPr>
        <p:txBody>
          <a:bodyPr/>
          <a:lstStyle/>
          <a:p>
            <a:endParaRPr lang="en-US" dirty="0"/>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1" name="Title 10">
            <a:extLst>
              <a:ext uri="{FF2B5EF4-FFF2-40B4-BE49-F238E27FC236}">
                <a16:creationId xmlns:a16="http://schemas.microsoft.com/office/drawing/2014/main" id="{306F2A92-12BC-277D-D55C-4E68BD6641FD}"/>
              </a:ext>
            </a:extLst>
          </p:cNvPr>
          <p:cNvSpPr>
            <a:spLocks noGrp="1"/>
          </p:cNvSpPr>
          <p:nvPr>
            <p:ph type="title"/>
          </p:nvPr>
        </p:nvSpPr>
        <p:spPr>
          <a:xfrm>
            <a:off x="725991" y="861043"/>
            <a:ext cx="16640925" cy="1143000"/>
          </a:xfrm>
        </p:spPr>
        <p:txBody>
          <a:bodyPr>
            <a:normAutofit/>
          </a:bodyPr>
          <a:lstStyle/>
          <a:p>
            <a:r>
              <a:rPr lang="en-US" b="1" dirty="0" smtClean="0">
                <a:solidFill>
                  <a:schemeClr val="accent1">
                    <a:lumMod val="75000"/>
                  </a:schemeClr>
                </a:solidFill>
              </a:rPr>
              <a:t>Online Survey Results  </a:t>
            </a:r>
            <a:r>
              <a:rPr lang="en-US" dirty="0" smtClean="0"/>
              <a:t> </a:t>
            </a:r>
            <a:endParaRPr lang="en-US" dirty="0"/>
          </a:p>
        </p:txBody>
      </p:sp>
      <p:sp>
        <p:nvSpPr>
          <p:cNvPr id="12" name="Content Placeholder 11">
            <a:extLst>
              <a:ext uri="{FF2B5EF4-FFF2-40B4-BE49-F238E27FC236}">
                <a16:creationId xmlns:a16="http://schemas.microsoft.com/office/drawing/2014/main" id="{26A4406C-3ECD-0A0C-2CC0-A2565277C341}"/>
              </a:ext>
            </a:extLst>
          </p:cNvPr>
          <p:cNvSpPr>
            <a:spLocks noGrp="1"/>
          </p:cNvSpPr>
          <p:nvPr>
            <p:ph idx="1"/>
          </p:nvPr>
        </p:nvSpPr>
        <p:spPr>
          <a:xfrm>
            <a:off x="386557" y="2800906"/>
            <a:ext cx="11500643" cy="5390594"/>
          </a:xfrm>
        </p:spPr>
        <p:txBody>
          <a:bodyPr>
            <a:normAutofit/>
          </a:bodyPr>
          <a:lstStyle/>
          <a:p>
            <a:pPr marL="0" indent="0">
              <a:buNone/>
            </a:pPr>
            <a:r>
              <a:rPr lang="en-ZA" dirty="0" smtClean="0"/>
              <a:t> </a:t>
            </a:r>
          </a:p>
        </p:txBody>
      </p:sp>
      <p:cxnSp>
        <p:nvCxnSpPr>
          <p:cNvPr id="59" name="Straight Connector 58"/>
          <p:cNvCxnSpPr/>
          <p:nvPr/>
        </p:nvCxnSpPr>
        <p:spPr>
          <a:xfrm flipH="1">
            <a:off x="8610600" y="3033926"/>
            <a:ext cx="3234" cy="5643231"/>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1" y="2965950"/>
            <a:ext cx="7696200" cy="5277353"/>
            <a:chOff x="954454" y="913983"/>
            <a:chExt cx="8067626" cy="5277353"/>
          </a:xfrm>
        </p:grpSpPr>
        <p:sp>
          <p:nvSpPr>
            <p:cNvPr id="67" name="Freeform 2"/>
            <p:cNvSpPr/>
            <p:nvPr/>
          </p:nvSpPr>
          <p:spPr>
            <a:xfrm>
              <a:off x="954454" y="2546420"/>
              <a:ext cx="2222360" cy="2222360"/>
            </a:xfrm>
            <a:custGeom>
              <a:avLst/>
              <a:gdLst/>
              <a:ahLst/>
              <a:cxnLst/>
              <a:rect l="l" t="t" r="r" b="b"/>
              <a:pathLst>
                <a:path w="2222360" h="2222360">
                  <a:moveTo>
                    <a:pt x="0" y="0"/>
                  </a:moveTo>
                  <a:lnTo>
                    <a:pt x="2222360" y="0"/>
                  </a:lnTo>
                  <a:lnTo>
                    <a:pt x="2222360" y="2222360"/>
                  </a:lnTo>
                  <a:lnTo>
                    <a:pt x="0" y="222236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8" name="Freeform 3"/>
            <p:cNvSpPr/>
            <p:nvPr/>
          </p:nvSpPr>
          <p:spPr>
            <a:xfrm>
              <a:off x="1117784" y="2709750"/>
              <a:ext cx="1895700" cy="1895700"/>
            </a:xfrm>
            <a:custGeom>
              <a:avLst/>
              <a:gdLst/>
              <a:ahLst/>
              <a:cxnLst/>
              <a:rect l="l" t="t" r="r" b="b"/>
              <a:pathLst>
                <a:path w="1895700" h="1895700">
                  <a:moveTo>
                    <a:pt x="0" y="0"/>
                  </a:moveTo>
                  <a:lnTo>
                    <a:pt x="1895700" y="0"/>
                  </a:lnTo>
                  <a:lnTo>
                    <a:pt x="1895700" y="1895700"/>
                  </a:lnTo>
                  <a:lnTo>
                    <a:pt x="0" y="1895700"/>
                  </a:lnTo>
                  <a:lnTo>
                    <a:pt x="0" y="0"/>
                  </a:lnTo>
                  <a:close/>
                </a:path>
              </a:pathLst>
            </a:custGeom>
            <a:blipFill>
              <a:blip r:embed="rId12">
                <a:alphaModFix amt="50000"/>
                <a:extLst>
                  <a:ext uri="{96DAC541-7B7A-43D3-8B79-37D633B846F1}">
                    <asvg:svgBlip xmlns="" xmlns:asvg="http://schemas.microsoft.com/office/drawing/2016/SVG/main" r:embed="rId13"/>
                  </a:ext>
                </a:extLst>
              </a:blip>
              <a:stretch>
                <a:fillRect/>
              </a:stretch>
            </a:blipFill>
          </p:spPr>
        </p:sp>
        <p:sp>
          <p:nvSpPr>
            <p:cNvPr id="69" name="TextBox 4"/>
            <p:cNvSpPr txBox="1"/>
            <p:nvPr/>
          </p:nvSpPr>
          <p:spPr>
            <a:xfrm>
              <a:off x="1117784" y="3286125"/>
              <a:ext cx="1895700" cy="800100"/>
            </a:xfrm>
            <a:prstGeom prst="rect">
              <a:avLst/>
            </a:prstGeom>
          </p:spPr>
          <p:txBody>
            <a:bodyPr lIns="0" tIns="0" rIns="0" bIns="0" rtlCol="0" anchor="t">
              <a:spAutoFit/>
            </a:bodyPr>
            <a:lstStyle/>
            <a:p>
              <a:pPr algn="ctr">
                <a:lnSpc>
                  <a:spcPts val="2160"/>
                </a:lnSpc>
              </a:pPr>
              <a:r>
                <a:rPr lang="en-US" sz="1800" spc="-18">
                  <a:solidFill>
                    <a:srgbClr val="000000"/>
                  </a:solidFill>
                  <a:latin typeface="Inter Bold"/>
                  <a:ea typeface="Inter Bold"/>
                  <a:cs typeface="Inter Bold"/>
                  <a:sym typeface="Inter Bold"/>
                </a:rPr>
                <a:t>Reasons for Testing for COVID-19</a:t>
              </a:r>
            </a:p>
          </p:txBody>
        </p:sp>
        <p:grpSp>
          <p:nvGrpSpPr>
            <p:cNvPr id="70" name="Group 5"/>
            <p:cNvGrpSpPr/>
            <p:nvPr/>
          </p:nvGrpSpPr>
          <p:grpSpPr>
            <a:xfrm>
              <a:off x="4876800" y="1123863"/>
              <a:ext cx="724858" cy="724858"/>
              <a:chOff x="0" y="0"/>
              <a:chExt cx="812800" cy="812800"/>
            </a:xfrm>
          </p:grpSpPr>
          <p:sp>
            <p:nvSpPr>
              <p:cNvPr id="94"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D442"/>
              </a:solidFill>
            </p:spPr>
          </p:sp>
          <p:sp>
            <p:nvSpPr>
              <p:cNvPr id="95" name="TextBox 7"/>
              <p:cNvSpPr txBox="1"/>
              <p:nvPr/>
            </p:nvSpPr>
            <p:spPr>
              <a:xfrm>
                <a:off x="76200" y="76200"/>
                <a:ext cx="660400" cy="660400"/>
              </a:xfrm>
              <a:prstGeom prst="rect">
                <a:avLst/>
              </a:prstGeom>
            </p:spPr>
            <p:txBody>
              <a:bodyPr lIns="50800" tIns="50800" rIns="50800" bIns="50800" rtlCol="0" anchor="ctr"/>
              <a:lstStyle/>
              <a:p>
                <a:pPr algn="ctr">
                  <a:lnSpc>
                    <a:spcPts val="2399"/>
                  </a:lnSpc>
                </a:pPr>
                <a:r>
                  <a:rPr lang="en-US" sz="1999">
                    <a:solidFill>
                      <a:srgbClr val="000000"/>
                    </a:solidFill>
                    <a:latin typeface="Inter Bold"/>
                    <a:ea typeface="Inter Bold"/>
                    <a:cs typeface="Inter Bold"/>
                    <a:sym typeface="Inter Bold"/>
                  </a:rPr>
                  <a:t>1</a:t>
                </a:r>
              </a:p>
            </p:txBody>
          </p:sp>
        </p:grpSp>
        <p:grpSp>
          <p:nvGrpSpPr>
            <p:cNvPr id="71" name="Group 8"/>
            <p:cNvGrpSpPr/>
            <p:nvPr/>
          </p:nvGrpSpPr>
          <p:grpSpPr>
            <a:xfrm>
              <a:off x="4876800" y="2209517"/>
              <a:ext cx="724858" cy="724858"/>
              <a:chOff x="0" y="0"/>
              <a:chExt cx="812800" cy="812800"/>
            </a:xfrm>
          </p:grpSpPr>
          <p:sp>
            <p:nvSpPr>
              <p:cNvPr id="92"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D1A1"/>
              </a:solidFill>
            </p:spPr>
          </p:sp>
          <p:sp>
            <p:nvSpPr>
              <p:cNvPr id="93" name="TextBox 10"/>
              <p:cNvSpPr txBox="1"/>
              <p:nvPr/>
            </p:nvSpPr>
            <p:spPr>
              <a:xfrm>
                <a:off x="76200" y="76200"/>
                <a:ext cx="660400" cy="660400"/>
              </a:xfrm>
              <a:prstGeom prst="rect">
                <a:avLst/>
              </a:prstGeom>
            </p:spPr>
            <p:txBody>
              <a:bodyPr lIns="50800" tIns="50800" rIns="50800" bIns="50800" rtlCol="0" anchor="ctr"/>
              <a:lstStyle/>
              <a:p>
                <a:pPr algn="ctr">
                  <a:lnSpc>
                    <a:spcPts val="2399"/>
                  </a:lnSpc>
                </a:pPr>
                <a:r>
                  <a:rPr lang="en-US" sz="1999">
                    <a:solidFill>
                      <a:srgbClr val="000000"/>
                    </a:solidFill>
                    <a:latin typeface="Inter Bold"/>
                    <a:ea typeface="Inter Bold"/>
                    <a:cs typeface="Inter Bold"/>
                    <a:sym typeface="Inter Bold"/>
                  </a:rPr>
                  <a:t>2</a:t>
                </a:r>
              </a:p>
            </p:txBody>
          </p:sp>
        </p:grpSp>
        <p:sp>
          <p:nvSpPr>
            <p:cNvPr id="72" name="TextBox 11"/>
            <p:cNvSpPr txBox="1"/>
            <p:nvPr/>
          </p:nvSpPr>
          <p:spPr>
            <a:xfrm>
              <a:off x="5839605" y="913983"/>
              <a:ext cx="3182475" cy="681355"/>
            </a:xfrm>
            <a:prstGeom prst="rect">
              <a:avLst/>
            </a:prstGeom>
          </p:spPr>
          <p:txBody>
            <a:bodyPr lIns="0" tIns="0" rIns="0" bIns="0" rtlCol="0" anchor="t">
              <a:spAutoFit/>
            </a:bodyPr>
            <a:lstStyle/>
            <a:p>
              <a:pPr algn="l">
                <a:lnSpc>
                  <a:spcPts val="1820"/>
                </a:lnSpc>
              </a:pPr>
              <a:r>
                <a:rPr lang="en-US" sz="1300" spc="39">
                  <a:solidFill>
                    <a:srgbClr val="000000"/>
                  </a:solidFill>
                  <a:latin typeface="Inter Bold"/>
                  <a:ea typeface="Inter Bold"/>
                  <a:cs typeface="Inter Bold"/>
                  <a:sym typeface="Inter Bold"/>
                </a:rPr>
                <a:t>EXPERIENCED SOME SYMPTOMS RELATED TO COVID-19 (9.65%)</a:t>
              </a:r>
            </a:p>
            <a:p>
              <a:pPr algn="l">
                <a:lnSpc>
                  <a:spcPts val="1820"/>
                </a:lnSpc>
              </a:pPr>
              <a:endParaRPr lang="en-US" sz="1300" spc="39">
                <a:solidFill>
                  <a:srgbClr val="000000"/>
                </a:solidFill>
                <a:latin typeface="Inter Bold"/>
                <a:ea typeface="Inter Bold"/>
                <a:cs typeface="Inter Bold"/>
                <a:sym typeface="Inter Bold"/>
              </a:endParaRPr>
            </a:p>
          </p:txBody>
        </p:sp>
        <p:sp>
          <p:nvSpPr>
            <p:cNvPr id="73" name="TextBox 12"/>
            <p:cNvSpPr txBox="1"/>
            <p:nvPr/>
          </p:nvSpPr>
          <p:spPr>
            <a:xfrm>
              <a:off x="5896811" y="1771036"/>
              <a:ext cx="2878574" cy="1367155"/>
            </a:xfrm>
            <a:prstGeom prst="rect">
              <a:avLst/>
            </a:prstGeom>
          </p:spPr>
          <p:txBody>
            <a:bodyPr lIns="0" tIns="0" rIns="0" bIns="0" rtlCol="0" anchor="t">
              <a:spAutoFit/>
            </a:bodyPr>
            <a:lstStyle/>
            <a:p>
              <a:pPr algn="l">
                <a:lnSpc>
                  <a:spcPts val="1820"/>
                </a:lnSpc>
              </a:pPr>
              <a:r>
                <a:rPr lang="en-US" sz="1300" spc="39">
                  <a:solidFill>
                    <a:srgbClr val="000000"/>
                  </a:solidFill>
                  <a:latin typeface="Inter Bold"/>
                  <a:ea typeface="Inter Bold"/>
                  <a:cs typeface="Inter Bold"/>
                  <a:sym typeface="Inter Bold"/>
                </a:rPr>
                <a:t>I WAS EXPOSED TO SOMEONE WITH SIGNS AND SYMPTOMS OF COVID-19 OR WHO TESTED POSITIVE FOR C0VID-19 (10,46%)</a:t>
              </a:r>
            </a:p>
            <a:p>
              <a:pPr algn="l">
                <a:lnSpc>
                  <a:spcPts val="1820"/>
                </a:lnSpc>
              </a:pPr>
              <a:endParaRPr lang="en-US" sz="1300" spc="39">
                <a:solidFill>
                  <a:srgbClr val="000000"/>
                </a:solidFill>
                <a:latin typeface="Inter Bold"/>
                <a:ea typeface="Inter Bold"/>
                <a:cs typeface="Inter Bold"/>
                <a:sym typeface="Inter Bold"/>
              </a:endParaRPr>
            </a:p>
          </p:txBody>
        </p:sp>
        <p:grpSp>
          <p:nvGrpSpPr>
            <p:cNvPr id="74" name="Group 13"/>
            <p:cNvGrpSpPr/>
            <p:nvPr/>
          </p:nvGrpSpPr>
          <p:grpSpPr>
            <a:xfrm>
              <a:off x="4876800" y="3295171"/>
              <a:ext cx="724858" cy="724858"/>
              <a:chOff x="0" y="0"/>
              <a:chExt cx="812800" cy="812800"/>
            </a:xfrm>
          </p:grpSpPr>
          <p:sp>
            <p:nvSpPr>
              <p:cNvPr id="90"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0D4E2"/>
              </a:solidFill>
            </p:spPr>
          </p:sp>
          <p:sp>
            <p:nvSpPr>
              <p:cNvPr id="91" name="TextBox 15"/>
              <p:cNvSpPr txBox="1"/>
              <p:nvPr/>
            </p:nvSpPr>
            <p:spPr>
              <a:xfrm>
                <a:off x="76200" y="76200"/>
                <a:ext cx="660400" cy="660400"/>
              </a:xfrm>
              <a:prstGeom prst="rect">
                <a:avLst/>
              </a:prstGeom>
            </p:spPr>
            <p:txBody>
              <a:bodyPr lIns="50800" tIns="50800" rIns="50800" bIns="50800" rtlCol="0" anchor="ctr"/>
              <a:lstStyle/>
              <a:p>
                <a:pPr algn="ctr">
                  <a:lnSpc>
                    <a:spcPts val="2399"/>
                  </a:lnSpc>
                </a:pPr>
                <a:r>
                  <a:rPr lang="en-US" sz="1999">
                    <a:solidFill>
                      <a:srgbClr val="000000"/>
                    </a:solidFill>
                    <a:latin typeface="Inter Bold"/>
                    <a:ea typeface="Inter Bold"/>
                    <a:cs typeface="Inter Bold"/>
                    <a:sym typeface="Inter Bold"/>
                  </a:rPr>
                  <a:t>3</a:t>
                </a:r>
              </a:p>
            </p:txBody>
          </p:sp>
        </p:grpSp>
        <p:sp>
          <p:nvSpPr>
            <p:cNvPr id="75" name="TextBox 16"/>
            <p:cNvSpPr txBox="1"/>
            <p:nvPr/>
          </p:nvSpPr>
          <p:spPr>
            <a:xfrm>
              <a:off x="5839605" y="3309641"/>
              <a:ext cx="2878574" cy="452755"/>
            </a:xfrm>
            <a:prstGeom prst="rect">
              <a:avLst/>
            </a:prstGeom>
          </p:spPr>
          <p:txBody>
            <a:bodyPr lIns="0" tIns="0" rIns="0" bIns="0" rtlCol="0" anchor="t">
              <a:spAutoFit/>
            </a:bodyPr>
            <a:lstStyle/>
            <a:p>
              <a:pPr algn="l">
                <a:lnSpc>
                  <a:spcPts val="1820"/>
                </a:lnSpc>
              </a:pPr>
              <a:r>
                <a:rPr lang="en-US" sz="1300" spc="39">
                  <a:solidFill>
                    <a:srgbClr val="000000"/>
                  </a:solidFill>
                  <a:latin typeface="Inter Bold"/>
                  <a:ea typeface="Inter Bold"/>
                  <a:cs typeface="Inter Bold"/>
                  <a:sym typeface="Inter Bold"/>
                </a:rPr>
                <a:t>SCHOOL RELATED REASONS (44,50%)</a:t>
              </a:r>
            </a:p>
          </p:txBody>
        </p:sp>
        <p:grpSp>
          <p:nvGrpSpPr>
            <p:cNvPr id="76" name="Group 17"/>
            <p:cNvGrpSpPr/>
            <p:nvPr/>
          </p:nvGrpSpPr>
          <p:grpSpPr>
            <a:xfrm>
              <a:off x="4876800" y="4380825"/>
              <a:ext cx="724858" cy="724858"/>
              <a:chOff x="0" y="0"/>
              <a:chExt cx="812800" cy="812800"/>
            </a:xfrm>
          </p:grpSpPr>
          <p:sp>
            <p:nvSpPr>
              <p:cNvPr id="8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0A7E1"/>
              </a:solidFill>
            </p:spPr>
          </p:sp>
          <p:sp>
            <p:nvSpPr>
              <p:cNvPr id="89" name="TextBox 19"/>
              <p:cNvSpPr txBox="1"/>
              <p:nvPr/>
            </p:nvSpPr>
            <p:spPr>
              <a:xfrm>
                <a:off x="76200" y="76200"/>
                <a:ext cx="660400" cy="660400"/>
              </a:xfrm>
              <a:prstGeom prst="rect">
                <a:avLst/>
              </a:prstGeom>
            </p:spPr>
            <p:txBody>
              <a:bodyPr lIns="50800" tIns="50800" rIns="50800" bIns="50800" rtlCol="0" anchor="ctr"/>
              <a:lstStyle/>
              <a:p>
                <a:pPr algn="ctr">
                  <a:lnSpc>
                    <a:spcPts val="2399"/>
                  </a:lnSpc>
                </a:pPr>
                <a:r>
                  <a:rPr lang="en-US" sz="1999">
                    <a:solidFill>
                      <a:srgbClr val="000000"/>
                    </a:solidFill>
                    <a:latin typeface="Inter Bold"/>
                    <a:ea typeface="Inter Bold"/>
                    <a:cs typeface="Inter Bold"/>
                    <a:sym typeface="Inter Bold"/>
                  </a:rPr>
                  <a:t>4</a:t>
                </a:r>
              </a:p>
            </p:txBody>
          </p:sp>
        </p:grpSp>
        <p:sp>
          <p:nvSpPr>
            <p:cNvPr id="77" name="TextBox 20"/>
            <p:cNvSpPr txBox="1"/>
            <p:nvPr/>
          </p:nvSpPr>
          <p:spPr>
            <a:xfrm>
              <a:off x="5839605" y="4399544"/>
              <a:ext cx="3182475" cy="224155"/>
            </a:xfrm>
            <a:prstGeom prst="rect">
              <a:avLst/>
            </a:prstGeom>
          </p:spPr>
          <p:txBody>
            <a:bodyPr lIns="0" tIns="0" rIns="0" bIns="0" rtlCol="0" anchor="t">
              <a:spAutoFit/>
            </a:bodyPr>
            <a:lstStyle/>
            <a:p>
              <a:pPr algn="l">
                <a:lnSpc>
                  <a:spcPts val="1820"/>
                </a:lnSpc>
              </a:pPr>
              <a:r>
                <a:rPr lang="en-US" sz="1300" spc="39">
                  <a:solidFill>
                    <a:srgbClr val="000000"/>
                  </a:solidFill>
                  <a:latin typeface="Inter Bold"/>
                  <a:ea typeface="Inter Bold"/>
                  <a:cs typeface="Inter Bold"/>
                  <a:sym typeface="Inter Bold"/>
                </a:rPr>
                <a:t>WORK RELATED REASONS (34,05%)</a:t>
              </a:r>
            </a:p>
          </p:txBody>
        </p:sp>
        <p:grpSp>
          <p:nvGrpSpPr>
            <p:cNvPr id="78" name="Group 21"/>
            <p:cNvGrpSpPr/>
            <p:nvPr/>
          </p:nvGrpSpPr>
          <p:grpSpPr>
            <a:xfrm>
              <a:off x="4876800" y="5466478"/>
              <a:ext cx="724858" cy="724858"/>
              <a:chOff x="0" y="0"/>
              <a:chExt cx="812800" cy="812800"/>
            </a:xfrm>
          </p:grpSpPr>
          <p:sp>
            <p:nvSpPr>
              <p:cNvPr id="86"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83DD"/>
              </a:solidFill>
            </p:spPr>
          </p:sp>
          <p:sp>
            <p:nvSpPr>
              <p:cNvPr id="87" name="TextBox 23"/>
              <p:cNvSpPr txBox="1"/>
              <p:nvPr/>
            </p:nvSpPr>
            <p:spPr>
              <a:xfrm>
                <a:off x="76200" y="76200"/>
                <a:ext cx="660400" cy="660400"/>
              </a:xfrm>
              <a:prstGeom prst="rect">
                <a:avLst/>
              </a:prstGeom>
            </p:spPr>
            <p:txBody>
              <a:bodyPr lIns="50800" tIns="50800" rIns="50800" bIns="50800" rtlCol="0" anchor="ctr"/>
              <a:lstStyle/>
              <a:p>
                <a:pPr algn="ctr">
                  <a:lnSpc>
                    <a:spcPts val="2399"/>
                  </a:lnSpc>
                </a:pPr>
                <a:r>
                  <a:rPr lang="en-US" sz="1999">
                    <a:solidFill>
                      <a:srgbClr val="000000"/>
                    </a:solidFill>
                    <a:latin typeface="Inter Bold"/>
                    <a:ea typeface="Inter Bold"/>
                    <a:cs typeface="Inter Bold"/>
                    <a:sym typeface="Inter Bold"/>
                  </a:rPr>
                  <a:t>5</a:t>
                </a:r>
              </a:p>
            </p:txBody>
          </p:sp>
        </p:grpSp>
        <p:sp>
          <p:nvSpPr>
            <p:cNvPr id="79" name="TextBox 24"/>
            <p:cNvSpPr txBox="1"/>
            <p:nvPr/>
          </p:nvSpPr>
          <p:spPr>
            <a:xfrm>
              <a:off x="5839605" y="5485197"/>
              <a:ext cx="2878574" cy="224155"/>
            </a:xfrm>
            <a:prstGeom prst="rect">
              <a:avLst/>
            </a:prstGeom>
          </p:spPr>
          <p:txBody>
            <a:bodyPr lIns="0" tIns="0" rIns="0" bIns="0" rtlCol="0" anchor="t">
              <a:spAutoFit/>
            </a:bodyPr>
            <a:lstStyle/>
            <a:p>
              <a:pPr algn="l">
                <a:lnSpc>
                  <a:spcPts val="1820"/>
                </a:lnSpc>
              </a:pPr>
              <a:r>
                <a:rPr lang="en-US" sz="1300" spc="39">
                  <a:solidFill>
                    <a:srgbClr val="000000"/>
                  </a:solidFill>
                  <a:latin typeface="Inter Bold"/>
                  <a:ea typeface="Inter Bold"/>
                  <a:cs typeface="Inter Bold"/>
                  <a:sym typeface="Inter Bold"/>
                </a:rPr>
                <a:t>OTHER (1.34%()</a:t>
              </a:r>
            </a:p>
          </p:txBody>
        </p:sp>
        <p:sp>
          <p:nvSpPr>
            <p:cNvPr id="80" name="AutoShape 25"/>
            <p:cNvSpPr/>
            <p:nvPr/>
          </p:nvSpPr>
          <p:spPr>
            <a:xfrm rot="-5400000">
              <a:off x="1865433" y="3652837"/>
              <a:ext cx="4342615" cy="0"/>
            </a:xfrm>
            <a:prstGeom prst="line">
              <a:avLst/>
            </a:prstGeom>
            <a:ln w="9525" cap="flat">
              <a:solidFill>
                <a:srgbClr val="000000"/>
              </a:solidFill>
              <a:prstDash val="sysDash"/>
              <a:headEnd type="none" w="sm" len="sm"/>
              <a:tailEnd type="none" w="sm" len="sm"/>
            </a:ln>
          </p:spPr>
        </p:sp>
        <p:sp>
          <p:nvSpPr>
            <p:cNvPr id="81" name="AutoShape 26"/>
            <p:cNvSpPr/>
            <p:nvPr/>
          </p:nvSpPr>
          <p:spPr>
            <a:xfrm rot="-10800000">
              <a:off x="4046265" y="1481530"/>
              <a:ext cx="830535" cy="0"/>
            </a:xfrm>
            <a:prstGeom prst="line">
              <a:avLst/>
            </a:prstGeom>
            <a:ln w="9525" cap="flat">
              <a:solidFill>
                <a:srgbClr val="000000"/>
              </a:solidFill>
              <a:prstDash val="sysDash"/>
              <a:headEnd type="triangle" w="lg" len="med"/>
              <a:tailEnd type="none" w="sm" len="sm"/>
            </a:ln>
          </p:spPr>
        </p:sp>
        <p:sp>
          <p:nvSpPr>
            <p:cNvPr id="82" name="AutoShape 27"/>
            <p:cNvSpPr/>
            <p:nvPr/>
          </p:nvSpPr>
          <p:spPr>
            <a:xfrm rot="-10800000">
              <a:off x="4046265" y="5824145"/>
              <a:ext cx="830535" cy="0"/>
            </a:xfrm>
            <a:prstGeom prst="line">
              <a:avLst/>
            </a:prstGeom>
            <a:ln w="9525" cap="flat">
              <a:solidFill>
                <a:srgbClr val="000000"/>
              </a:solidFill>
              <a:prstDash val="sysDash"/>
              <a:headEnd type="triangle" w="lg" len="med"/>
              <a:tailEnd type="none" w="sm" len="sm"/>
            </a:ln>
          </p:spPr>
        </p:sp>
        <p:sp>
          <p:nvSpPr>
            <p:cNvPr id="83" name="AutoShape 28"/>
            <p:cNvSpPr/>
            <p:nvPr/>
          </p:nvSpPr>
          <p:spPr>
            <a:xfrm rot="-10800000">
              <a:off x="4046265" y="4738491"/>
              <a:ext cx="830535" cy="0"/>
            </a:xfrm>
            <a:prstGeom prst="line">
              <a:avLst/>
            </a:prstGeom>
            <a:ln w="9525" cap="flat">
              <a:solidFill>
                <a:srgbClr val="000000"/>
              </a:solidFill>
              <a:prstDash val="sysDash"/>
              <a:headEnd type="triangle" w="lg" len="med"/>
              <a:tailEnd type="none" w="sm" len="sm"/>
            </a:ln>
          </p:spPr>
        </p:sp>
        <p:sp>
          <p:nvSpPr>
            <p:cNvPr id="84" name="AutoShape 29"/>
            <p:cNvSpPr/>
            <p:nvPr/>
          </p:nvSpPr>
          <p:spPr>
            <a:xfrm>
              <a:off x="3176814" y="3652838"/>
              <a:ext cx="1699986" cy="9525"/>
            </a:xfrm>
            <a:prstGeom prst="line">
              <a:avLst/>
            </a:prstGeom>
            <a:ln w="9525" cap="flat">
              <a:solidFill>
                <a:srgbClr val="000000"/>
              </a:solidFill>
              <a:prstDash val="sysDash"/>
              <a:headEnd type="triangle" w="lg" len="med"/>
              <a:tailEnd type="none" w="sm" len="sm"/>
            </a:ln>
          </p:spPr>
        </p:sp>
        <p:sp>
          <p:nvSpPr>
            <p:cNvPr id="85" name="AutoShape 30"/>
            <p:cNvSpPr/>
            <p:nvPr/>
          </p:nvSpPr>
          <p:spPr>
            <a:xfrm rot="-10800000">
              <a:off x="4046265" y="2567184"/>
              <a:ext cx="830535" cy="0"/>
            </a:xfrm>
            <a:prstGeom prst="line">
              <a:avLst/>
            </a:prstGeom>
            <a:ln w="9525" cap="flat">
              <a:solidFill>
                <a:srgbClr val="000000"/>
              </a:solidFill>
              <a:prstDash val="sysDash"/>
              <a:headEnd type="triangle" w="lg" len="med"/>
              <a:tailEnd type="none" w="sm" len="sm"/>
            </a:ln>
          </p:spPr>
        </p:sp>
      </p:grpSp>
      <p:graphicFrame>
        <p:nvGraphicFramePr>
          <p:cNvPr id="96" name="Table 95"/>
          <p:cNvGraphicFramePr>
            <a:graphicFrameLocks noGrp="1"/>
          </p:cNvGraphicFramePr>
          <p:nvPr>
            <p:extLst>
              <p:ext uri="{D42A27DB-BD31-4B8C-83A1-F6EECF244321}">
                <p14:modId xmlns:p14="http://schemas.microsoft.com/office/powerpoint/2010/main" val="1129315218"/>
              </p:ext>
            </p:extLst>
          </p:nvPr>
        </p:nvGraphicFramePr>
        <p:xfrm>
          <a:off x="8826522" y="3033926"/>
          <a:ext cx="5551062" cy="1727790"/>
        </p:xfrm>
        <a:graphic>
          <a:graphicData uri="http://schemas.openxmlformats.org/drawingml/2006/table">
            <a:tbl>
              <a:tblPr/>
              <a:tblGrid>
                <a:gridCol w="3662088">
                  <a:extLst>
                    <a:ext uri="{9D8B030D-6E8A-4147-A177-3AD203B41FA5}">
                      <a16:colId xmlns:a16="http://schemas.microsoft.com/office/drawing/2014/main" val="4179250507"/>
                    </a:ext>
                  </a:extLst>
                </a:gridCol>
                <a:gridCol w="1888974">
                  <a:extLst>
                    <a:ext uri="{9D8B030D-6E8A-4147-A177-3AD203B41FA5}">
                      <a16:colId xmlns:a16="http://schemas.microsoft.com/office/drawing/2014/main" val="1520036181"/>
                    </a:ext>
                  </a:extLst>
                </a:gridCol>
              </a:tblGrid>
              <a:tr h="691116">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200" b="1" kern="0" dirty="0">
                          <a:effectLst/>
                        </a:rPr>
                        <a:t>Have you received a COVID-19 vaccine</a:t>
                      </a:r>
                      <a:r>
                        <a:rPr lang="en-US" sz="1200" b="1" kern="0" dirty="0" smtClean="0">
                          <a:effectLst/>
                        </a:rPr>
                        <a:t>? </a:t>
                      </a:r>
                      <a:endParaRPr lang="en-ZA" sz="1200" b="1" kern="100" dirty="0">
                        <a:effectLst/>
                      </a:endParaRPr>
                    </a:p>
                    <a:p>
                      <a:pPr algn="r">
                        <a:lnSpc>
                          <a:spcPct val="115000"/>
                        </a:lnSpc>
                        <a:spcAft>
                          <a:spcPts val="0"/>
                        </a:spcAft>
                      </a:pP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tc hMerge="1">
                  <a:txBody>
                    <a:bodyPr/>
                    <a:lstStyle/>
                    <a:p>
                      <a:pPr algn="r">
                        <a:lnSpc>
                          <a:spcPct val="115000"/>
                        </a:lnSpc>
                        <a:spcAft>
                          <a:spcPts val="0"/>
                        </a:spcAft>
                      </a:pP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1765228"/>
                  </a:ext>
                </a:extLst>
              </a:tr>
              <a:tr h="3455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200" kern="0">
                          <a:effectLst/>
                        </a:rPr>
                        <a:t>No</a:t>
                      </a:r>
                      <a:endParaRPr lang="en-ZA"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lnSpc>
                          <a:spcPct val="115000"/>
                        </a:lnSpc>
                        <a:spcAft>
                          <a:spcPts val="0"/>
                        </a:spcAft>
                      </a:pPr>
                      <a:r>
                        <a:rPr lang="en-US" sz="1200" kern="0" dirty="0" smtClean="0">
                          <a:effectLst/>
                        </a:rPr>
                        <a:t>22.94%</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695424117"/>
                  </a:ext>
                </a:extLst>
              </a:tr>
              <a:tr h="3455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200" kern="0">
                          <a:effectLst/>
                        </a:rPr>
                        <a:t>Yes, One dose</a:t>
                      </a:r>
                      <a:endParaRPr lang="en-ZA"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lnSpc>
                          <a:spcPct val="115000"/>
                        </a:lnSpc>
                        <a:spcAft>
                          <a:spcPts val="0"/>
                        </a:spcAft>
                      </a:pPr>
                      <a:r>
                        <a:rPr lang="en-US" sz="1200" kern="0" dirty="0" smtClean="0">
                          <a:effectLst/>
                        </a:rPr>
                        <a:t>46.65%</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3160361752"/>
                  </a:ext>
                </a:extLst>
              </a:tr>
              <a:tr h="34555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nSpc>
                          <a:spcPct val="115000"/>
                        </a:lnSpc>
                        <a:spcAft>
                          <a:spcPts val="0"/>
                        </a:spcAft>
                      </a:pPr>
                      <a:r>
                        <a:rPr lang="en-US" sz="1200" kern="0" dirty="0">
                          <a:effectLst/>
                        </a:rPr>
                        <a:t>Yes, Two doses</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lnSpc>
                          <a:spcPct val="115000"/>
                        </a:lnSpc>
                        <a:spcAft>
                          <a:spcPts val="0"/>
                        </a:spcAft>
                      </a:pPr>
                      <a:r>
                        <a:rPr lang="en-US" sz="1200" kern="0" dirty="0" smtClean="0">
                          <a:effectLst/>
                        </a:rPr>
                        <a:t>30.40%</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2574610301"/>
                  </a:ext>
                </a:extLst>
              </a:tr>
            </a:tbl>
          </a:graphicData>
        </a:graphic>
      </p:graphicFrame>
      <p:graphicFrame>
        <p:nvGraphicFramePr>
          <p:cNvPr id="97" name="Table 96"/>
          <p:cNvGraphicFramePr>
            <a:graphicFrameLocks noGrp="1"/>
          </p:cNvGraphicFramePr>
          <p:nvPr>
            <p:extLst>
              <p:ext uri="{D42A27DB-BD31-4B8C-83A1-F6EECF244321}">
                <p14:modId xmlns:p14="http://schemas.microsoft.com/office/powerpoint/2010/main" val="1622364344"/>
              </p:ext>
            </p:extLst>
          </p:nvPr>
        </p:nvGraphicFramePr>
        <p:xfrm>
          <a:off x="8824310" y="4960608"/>
          <a:ext cx="5553274" cy="1696808"/>
        </p:xfrm>
        <a:graphic>
          <a:graphicData uri="http://schemas.openxmlformats.org/drawingml/2006/table">
            <a:tbl>
              <a:tblPr>
                <a:tableStyleId>{22838BEF-8BB2-4498-84A7-C5851F593DF1}</a:tableStyleId>
              </a:tblPr>
              <a:tblGrid>
                <a:gridCol w="4046986">
                  <a:extLst>
                    <a:ext uri="{9D8B030D-6E8A-4147-A177-3AD203B41FA5}">
                      <a16:colId xmlns:a16="http://schemas.microsoft.com/office/drawing/2014/main" val="3273091677"/>
                    </a:ext>
                  </a:extLst>
                </a:gridCol>
                <a:gridCol w="1506288">
                  <a:extLst>
                    <a:ext uri="{9D8B030D-6E8A-4147-A177-3AD203B41FA5}">
                      <a16:colId xmlns:a16="http://schemas.microsoft.com/office/drawing/2014/main" val="3834896792"/>
                    </a:ext>
                  </a:extLst>
                </a:gridCol>
              </a:tblGrid>
              <a:tr h="484803">
                <a:tc gridSpan="2">
                  <a:txBody>
                    <a:bodyPr/>
                    <a:lstStyle/>
                    <a:p>
                      <a:pPr>
                        <a:lnSpc>
                          <a:spcPct val="115000"/>
                        </a:lnSpc>
                        <a:spcAft>
                          <a:spcPts val="0"/>
                        </a:spcAft>
                      </a:pPr>
                      <a:r>
                        <a:rPr lang="en-US" sz="1200" kern="0" dirty="0">
                          <a:effectLst/>
                        </a:rPr>
                        <a:t>How important is it to you to get the COVID-19 vaccine to protect your own </a:t>
                      </a:r>
                      <a:r>
                        <a:rPr lang="en-US" sz="1200" kern="0" dirty="0" smtClean="0">
                          <a:effectLst/>
                        </a:rPr>
                        <a:t>health?</a:t>
                      </a:r>
                      <a:r>
                        <a:rPr lang="en-US" sz="1200" kern="0" baseline="0" dirty="0" smtClean="0">
                          <a:effectLst/>
                        </a:rPr>
                        <a:t> </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7339981"/>
                  </a:ext>
                </a:extLst>
              </a:tr>
              <a:tr h="242401">
                <a:tc>
                  <a:txBody>
                    <a:bodyPr/>
                    <a:lstStyle/>
                    <a:p>
                      <a:pPr>
                        <a:lnSpc>
                          <a:spcPct val="115000"/>
                        </a:lnSpc>
                        <a:spcAft>
                          <a:spcPts val="0"/>
                        </a:spcAft>
                      </a:pPr>
                      <a:r>
                        <a:rPr lang="en-US" sz="1200" kern="0">
                          <a:effectLst/>
                        </a:rPr>
                        <a:t>A little important</a:t>
                      </a:r>
                      <a:endParaRPr lang="en-ZA"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200" kern="0" dirty="0" smtClean="0">
                          <a:effectLst/>
                        </a:rPr>
                        <a:t>17.78%</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00725261"/>
                  </a:ext>
                </a:extLst>
              </a:tr>
              <a:tr h="242401">
                <a:tc>
                  <a:txBody>
                    <a:bodyPr/>
                    <a:lstStyle/>
                    <a:p>
                      <a:pPr>
                        <a:lnSpc>
                          <a:spcPct val="115000"/>
                        </a:lnSpc>
                        <a:spcAft>
                          <a:spcPts val="0"/>
                        </a:spcAft>
                      </a:pPr>
                      <a:r>
                        <a:rPr lang="en-US" sz="1200" kern="0" dirty="0">
                          <a:effectLst/>
                        </a:rPr>
                        <a:t>Extremely important</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200" kern="0" dirty="0" smtClean="0">
                          <a:effectLst/>
                        </a:rPr>
                        <a:t>18.93%</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7024817"/>
                  </a:ext>
                </a:extLst>
              </a:tr>
              <a:tr h="242401">
                <a:tc>
                  <a:txBody>
                    <a:bodyPr/>
                    <a:lstStyle/>
                    <a:p>
                      <a:pPr>
                        <a:lnSpc>
                          <a:spcPct val="115000"/>
                        </a:lnSpc>
                        <a:spcAft>
                          <a:spcPts val="0"/>
                        </a:spcAft>
                      </a:pPr>
                      <a:r>
                        <a:rPr lang="en-US" sz="1200" kern="0">
                          <a:effectLst/>
                        </a:rPr>
                        <a:t>Moderately important</a:t>
                      </a:r>
                      <a:endParaRPr lang="en-ZA"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200" kern="0" dirty="0" smtClean="0">
                          <a:effectLst/>
                        </a:rPr>
                        <a:t>7.46%</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88443806"/>
                  </a:ext>
                </a:extLst>
              </a:tr>
              <a:tr h="242401">
                <a:tc>
                  <a:txBody>
                    <a:bodyPr/>
                    <a:lstStyle/>
                    <a:p>
                      <a:pPr>
                        <a:lnSpc>
                          <a:spcPct val="115000"/>
                        </a:lnSpc>
                        <a:spcAft>
                          <a:spcPts val="0"/>
                        </a:spcAft>
                      </a:pPr>
                      <a:r>
                        <a:rPr lang="en-US" sz="1200" kern="0">
                          <a:effectLst/>
                        </a:rPr>
                        <a:t>Not at all important</a:t>
                      </a:r>
                      <a:endParaRPr lang="en-ZA"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200" kern="0" dirty="0" smtClean="0">
                          <a:effectLst/>
                        </a:rPr>
                        <a:t>7.46%</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27318204"/>
                  </a:ext>
                </a:extLst>
              </a:tr>
              <a:tr h="242401">
                <a:tc>
                  <a:txBody>
                    <a:bodyPr/>
                    <a:lstStyle/>
                    <a:p>
                      <a:pPr>
                        <a:lnSpc>
                          <a:spcPct val="115000"/>
                        </a:lnSpc>
                        <a:spcAft>
                          <a:spcPts val="0"/>
                        </a:spcAft>
                      </a:pPr>
                      <a:r>
                        <a:rPr lang="en-US" sz="1200" kern="0" dirty="0">
                          <a:effectLst/>
                        </a:rPr>
                        <a:t>Very important</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200" kern="0" dirty="0" smtClean="0">
                          <a:effectLst/>
                        </a:rPr>
                        <a:t>48.37%</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60149822"/>
                  </a:ext>
                </a:extLst>
              </a:tr>
            </a:tbl>
          </a:graphicData>
        </a:graphic>
      </p:graphicFrame>
      <p:graphicFrame>
        <p:nvGraphicFramePr>
          <p:cNvPr id="98" name="Table 97"/>
          <p:cNvGraphicFramePr>
            <a:graphicFrameLocks noGrp="1"/>
          </p:cNvGraphicFramePr>
          <p:nvPr>
            <p:extLst>
              <p:ext uri="{D42A27DB-BD31-4B8C-83A1-F6EECF244321}">
                <p14:modId xmlns:p14="http://schemas.microsoft.com/office/powerpoint/2010/main" val="1097012008"/>
              </p:ext>
            </p:extLst>
          </p:nvPr>
        </p:nvGraphicFramePr>
        <p:xfrm>
          <a:off x="8790476" y="6947217"/>
          <a:ext cx="5587107" cy="1675450"/>
        </p:xfrm>
        <a:graphic>
          <a:graphicData uri="http://schemas.openxmlformats.org/drawingml/2006/table">
            <a:tbl>
              <a:tblPr>
                <a:tableStyleId>{0505E3EF-67EA-436B-97B2-0124C06EBD24}</a:tableStyleId>
              </a:tblPr>
              <a:tblGrid>
                <a:gridCol w="4092695">
                  <a:extLst>
                    <a:ext uri="{9D8B030D-6E8A-4147-A177-3AD203B41FA5}">
                      <a16:colId xmlns:a16="http://schemas.microsoft.com/office/drawing/2014/main" val="1144428455"/>
                    </a:ext>
                  </a:extLst>
                </a:gridCol>
                <a:gridCol w="1494412">
                  <a:extLst>
                    <a:ext uri="{9D8B030D-6E8A-4147-A177-3AD203B41FA5}">
                      <a16:colId xmlns:a16="http://schemas.microsoft.com/office/drawing/2014/main" val="3940096944"/>
                    </a:ext>
                  </a:extLst>
                </a:gridCol>
              </a:tblGrid>
              <a:tr h="478700">
                <a:tc gridSpan="2">
                  <a:txBody>
                    <a:bodyPr/>
                    <a:lstStyle/>
                    <a:p>
                      <a:pPr>
                        <a:lnSpc>
                          <a:spcPct val="115000"/>
                        </a:lnSpc>
                        <a:spcAft>
                          <a:spcPts val="0"/>
                        </a:spcAft>
                      </a:pPr>
                      <a:r>
                        <a:rPr lang="en-US" sz="1200" kern="0" dirty="0">
                          <a:effectLst/>
                        </a:rPr>
                        <a:t>How important is it to you to get the COVID-19 vaccine to protect the health of </a:t>
                      </a:r>
                      <a:endParaRPr lang="en-ZA" sz="1200" b="1"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algn="r">
                        <a:lnSpc>
                          <a:spcPct val="115000"/>
                        </a:lnSpc>
                        <a:spcAft>
                          <a:spcPts val="0"/>
                        </a:spcAft>
                      </a:pP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7828822"/>
                  </a:ext>
                </a:extLst>
              </a:tr>
              <a:tr h="239350">
                <a:tc>
                  <a:txBody>
                    <a:bodyPr/>
                    <a:lstStyle/>
                    <a:p>
                      <a:pPr>
                        <a:lnSpc>
                          <a:spcPct val="115000"/>
                        </a:lnSpc>
                        <a:spcAft>
                          <a:spcPts val="0"/>
                        </a:spcAft>
                      </a:pPr>
                      <a:r>
                        <a:rPr lang="en-US" sz="1200" kern="0">
                          <a:effectLst/>
                        </a:rPr>
                        <a:t>A little important</a:t>
                      </a:r>
                      <a:endParaRPr lang="en-ZA"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200" kern="0" dirty="0" smtClean="0">
                          <a:effectLst/>
                        </a:rPr>
                        <a:t>17.21%</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56648098"/>
                  </a:ext>
                </a:extLst>
              </a:tr>
              <a:tr h="239350">
                <a:tc>
                  <a:txBody>
                    <a:bodyPr/>
                    <a:lstStyle/>
                    <a:p>
                      <a:pPr>
                        <a:lnSpc>
                          <a:spcPct val="115000"/>
                        </a:lnSpc>
                        <a:spcAft>
                          <a:spcPts val="0"/>
                        </a:spcAft>
                      </a:pPr>
                      <a:r>
                        <a:rPr lang="en-US" sz="1200" kern="0">
                          <a:effectLst/>
                        </a:rPr>
                        <a:t>Extremely important</a:t>
                      </a:r>
                      <a:endParaRPr lang="en-ZA"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200" kern="0" dirty="0" smtClean="0">
                          <a:effectLst/>
                        </a:rPr>
                        <a:t>23.90%</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37457240"/>
                  </a:ext>
                </a:extLst>
              </a:tr>
              <a:tr h="239350">
                <a:tc>
                  <a:txBody>
                    <a:bodyPr/>
                    <a:lstStyle/>
                    <a:p>
                      <a:pPr>
                        <a:lnSpc>
                          <a:spcPct val="115000"/>
                        </a:lnSpc>
                        <a:spcAft>
                          <a:spcPts val="0"/>
                        </a:spcAft>
                      </a:pPr>
                      <a:r>
                        <a:rPr lang="en-US" sz="1200" kern="0">
                          <a:effectLst/>
                        </a:rPr>
                        <a:t>Moderately important</a:t>
                      </a:r>
                      <a:endParaRPr lang="en-ZA"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200" kern="0" dirty="0" smtClean="0">
                          <a:effectLst/>
                        </a:rPr>
                        <a:t>7.46%</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34945850"/>
                  </a:ext>
                </a:extLst>
              </a:tr>
              <a:tr h="239350">
                <a:tc>
                  <a:txBody>
                    <a:bodyPr/>
                    <a:lstStyle/>
                    <a:p>
                      <a:pPr>
                        <a:lnSpc>
                          <a:spcPct val="115000"/>
                        </a:lnSpc>
                        <a:spcAft>
                          <a:spcPts val="0"/>
                        </a:spcAft>
                      </a:pPr>
                      <a:r>
                        <a:rPr lang="en-US" sz="1200" kern="0">
                          <a:effectLst/>
                        </a:rPr>
                        <a:t>Not at all important</a:t>
                      </a:r>
                      <a:endParaRPr lang="en-ZA"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200" kern="0" dirty="0" smtClean="0">
                          <a:effectLst/>
                        </a:rPr>
                        <a:t>5.16%</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40855127"/>
                  </a:ext>
                </a:extLst>
              </a:tr>
              <a:tr h="239350">
                <a:tc>
                  <a:txBody>
                    <a:bodyPr/>
                    <a:lstStyle/>
                    <a:p>
                      <a:pPr>
                        <a:lnSpc>
                          <a:spcPct val="115000"/>
                        </a:lnSpc>
                        <a:spcAft>
                          <a:spcPts val="0"/>
                        </a:spcAft>
                      </a:pPr>
                      <a:r>
                        <a:rPr lang="en-US" sz="1200" kern="0">
                          <a:effectLst/>
                        </a:rPr>
                        <a:t>Very important</a:t>
                      </a:r>
                      <a:endParaRPr lang="en-ZA" sz="12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n-US" sz="1200" kern="0" dirty="0" smtClean="0">
                          <a:effectLst/>
                        </a:rPr>
                        <a:t>46.27%</a:t>
                      </a:r>
                      <a:endParaRPr lang="en-ZA" sz="12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6795871"/>
                  </a:ext>
                </a:extLst>
              </a:tr>
            </a:tbl>
          </a:graphicData>
        </a:graphic>
      </p:graphicFrame>
      <p:cxnSp>
        <p:nvCxnSpPr>
          <p:cNvPr id="99" name="Straight Arrow Connector 98"/>
          <p:cNvCxnSpPr/>
          <p:nvPr/>
        </p:nvCxnSpPr>
        <p:spPr>
          <a:xfrm flipH="1">
            <a:off x="14497763" y="4208144"/>
            <a:ext cx="914399"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03" name="Picture 102"/>
          <p:cNvPicPr>
            <a:picLocks noChangeAspect="1"/>
          </p:cNvPicPr>
          <p:nvPr/>
        </p:nvPicPr>
        <p:blipFill>
          <a:blip r:embed="rId14"/>
          <a:stretch>
            <a:fillRect/>
          </a:stretch>
        </p:blipFill>
        <p:spPr>
          <a:xfrm>
            <a:off x="14168470" y="6228472"/>
            <a:ext cx="1243692" cy="566977"/>
          </a:xfrm>
          <a:prstGeom prst="rect">
            <a:avLst/>
          </a:prstGeom>
        </p:spPr>
      </p:pic>
      <p:pic>
        <p:nvPicPr>
          <p:cNvPr id="104" name="Picture 103"/>
          <p:cNvPicPr>
            <a:picLocks noChangeAspect="1"/>
          </p:cNvPicPr>
          <p:nvPr/>
        </p:nvPicPr>
        <p:blipFill>
          <a:blip r:embed="rId14"/>
          <a:stretch>
            <a:fillRect/>
          </a:stretch>
        </p:blipFill>
        <p:spPr>
          <a:xfrm>
            <a:off x="14168470" y="8243303"/>
            <a:ext cx="1243692" cy="566977"/>
          </a:xfrm>
          <a:prstGeom prst="rect">
            <a:avLst/>
          </a:prstGeom>
        </p:spPr>
      </p:pic>
    </p:spTree>
    <p:extLst>
      <p:ext uri="{BB962C8B-B14F-4D97-AF65-F5344CB8AC3E}">
        <p14:creationId xmlns:p14="http://schemas.microsoft.com/office/powerpoint/2010/main" val="552513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4">
              <a:alphaModFix amt="37000"/>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14497763" y="301323"/>
            <a:ext cx="11802750"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6"/>
              <a:stretch>
                <a:fillRect t="-22720" r="-160054" b="-22720"/>
              </a:stretch>
            </a:blipFill>
          </p:spPr>
          <p:txBody>
            <a:bodyPr/>
            <a:lstStyle/>
            <a:p>
              <a:endParaRPr lang="en-US"/>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7">
              <a:alphaModFix amt="43999"/>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1" name="Title 10">
            <a:extLst>
              <a:ext uri="{FF2B5EF4-FFF2-40B4-BE49-F238E27FC236}">
                <a16:creationId xmlns:a16="http://schemas.microsoft.com/office/drawing/2014/main" id="{306F2A92-12BC-277D-D55C-4E68BD6641FD}"/>
              </a:ext>
            </a:extLst>
          </p:cNvPr>
          <p:cNvSpPr>
            <a:spLocks noGrp="1"/>
          </p:cNvSpPr>
          <p:nvPr>
            <p:ph type="title"/>
          </p:nvPr>
        </p:nvSpPr>
        <p:spPr>
          <a:xfrm>
            <a:off x="695511" y="892893"/>
            <a:ext cx="16640925" cy="1143000"/>
          </a:xfrm>
        </p:spPr>
        <p:txBody>
          <a:bodyPr>
            <a:normAutofit/>
          </a:bodyPr>
          <a:lstStyle/>
          <a:p>
            <a:r>
              <a:rPr lang="en-US" b="1" dirty="0" smtClean="0">
                <a:solidFill>
                  <a:schemeClr val="accent1">
                    <a:lumMod val="75000"/>
                  </a:schemeClr>
                </a:solidFill>
              </a:rPr>
              <a:t>Group Discussion Results  </a:t>
            </a:r>
            <a:r>
              <a:rPr lang="en-US" dirty="0" smtClean="0"/>
              <a:t> </a:t>
            </a:r>
            <a:endParaRPr lang="en-US" dirty="0"/>
          </a:p>
        </p:txBody>
      </p:sp>
      <p:pic>
        <p:nvPicPr>
          <p:cNvPr id="59" name="Picture 58"/>
          <p:cNvPicPr>
            <a:picLocks noChangeAspect="1"/>
          </p:cNvPicPr>
          <p:nvPr/>
        </p:nvPicPr>
        <p:blipFill>
          <a:blip r:embed="rId10"/>
          <a:stretch>
            <a:fillRect/>
          </a:stretch>
        </p:blipFill>
        <p:spPr>
          <a:xfrm>
            <a:off x="4038600" y="1790700"/>
            <a:ext cx="8534399" cy="7410779"/>
          </a:xfrm>
          <a:prstGeom prst="rect">
            <a:avLst/>
          </a:prstGeom>
        </p:spPr>
      </p:pic>
    </p:spTree>
    <p:extLst>
      <p:ext uri="{BB962C8B-B14F-4D97-AF65-F5344CB8AC3E}">
        <p14:creationId xmlns:p14="http://schemas.microsoft.com/office/powerpoint/2010/main" val="2477471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43544" y="8677157"/>
            <a:ext cx="2648900" cy="1002924"/>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25991" y="495053"/>
            <a:ext cx="11616191" cy="514350"/>
          </a:xfrm>
          <a:prstGeom prst="rect">
            <a:avLst/>
          </a:prstGeom>
        </p:spPr>
        <p:txBody>
          <a:bodyPr lIns="0" tIns="0" rIns="0" bIns="0" rtlCol="0" anchor="t">
            <a:spAutoFit/>
          </a:bodyPr>
          <a:lstStyle/>
          <a:p>
            <a:pPr algn="l">
              <a:lnSpc>
                <a:spcPts val="4200"/>
              </a:lnSpc>
            </a:pPr>
            <a:r>
              <a:rPr lang="en-US" sz="3000">
                <a:solidFill>
                  <a:srgbClr val="DCB05B"/>
                </a:solidFill>
                <a:latin typeface="Montserrat Ultra-Bold"/>
              </a:rPr>
              <a:t>JOHANNESBURG HEALTH DISTRICT </a:t>
            </a:r>
          </a:p>
        </p:txBody>
      </p:sp>
      <p:sp>
        <p:nvSpPr>
          <p:cNvPr id="4" name="Freeform 4"/>
          <p:cNvSpPr/>
          <p:nvPr/>
        </p:nvSpPr>
        <p:spPr>
          <a:xfrm>
            <a:off x="15018832" y="1547067"/>
            <a:ext cx="3636016" cy="9680082"/>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4">
              <a:alphaModFix amt="37000"/>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14497763" y="301323"/>
            <a:ext cx="11802750" cy="12978807"/>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6"/>
              <a:stretch>
                <a:fillRect t="-22720" r="-160054" b="-22720"/>
              </a:stretch>
            </a:blipFill>
          </p:spPr>
          <p:txBody>
            <a:bodyPr/>
            <a:lstStyle/>
            <a:p>
              <a:endParaRPr lang="en-US"/>
            </a:p>
          </p:txBody>
        </p:sp>
      </p:grpSp>
      <p:sp>
        <p:nvSpPr>
          <p:cNvPr id="7" name="Freeform 7"/>
          <p:cNvSpPr/>
          <p:nvPr/>
        </p:nvSpPr>
        <p:spPr>
          <a:xfrm>
            <a:off x="14497763" y="301323"/>
            <a:ext cx="4678154" cy="12978807"/>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7">
              <a:alphaModFix amt="43999"/>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a:off x="15922068" y="8677157"/>
            <a:ext cx="1337232" cy="1002924"/>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11046866" y="514350"/>
            <a:ext cx="6212434" cy="514350"/>
          </a:xfrm>
          <a:prstGeom prst="rect">
            <a:avLst/>
          </a:prstGeom>
        </p:spPr>
        <p:txBody>
          <a:bodyPr lIns="0" tIns="0" rIns="0" bIns="0" rtlCol="0" anchor="t">
            <a:spAutoFit/>
          </a:bodyPr>
          <a:lstStyle/>
          <a:p>
            <a:pPr algn="r">
              <a:lnSpc>
                <a:spcPts val="4200"/>
              </a:lnSpc>
            </a:pPr>
            <a:r>
              <a:rPr lang="en-US" sz="3000">
                <a:solidFill>
                  <a:srgbClr val="0063A0"/>
                </a:solidFill>
                <a:latin typeface="Montserrat Ultra-Bold"/>
              </a:rPr>
              <a:t>2024 RESEARCH CONFERENCE</a:t>
            </a:r>
          </a:p>
        </p:txBody>
      </p:sp>
      <p:sp>
        <p:nvSpPr>
          <p:cNvPr id="10" name="TextBox 10"/>
          <p:cNvSpPr txBox="1"/>
          <p:nvPr/>
        </p:nvSpPr>
        <p:spPr>
          <a:xfrm>
            <a:off x="6100515" y="8963461"/>
            <a:ext cx="6086971" cy="721995"/>
          </a:xfrm>
          <a:prstGeom prst="rect">
            <a:avLst/>
          </a:prstGeom>
        </p:spPr>
        <p:txBody>
          <a:bodyPr lIns="0" tIns="0" rIns="0" bIns="0" rtlCol="0" anchor="t">
            <a:spAutoFit/>
          </a:bodyPr>
          <a:lstStyle/>
          <a:p>
            <a:pPr marL="0" lvl="0" indent="0" algn="ctr">
              <a:lnSpc>
                <a:spcPts val="5880"/>
              </a:lnSpc>
              <a:spcBef>
                <a:spcPct val="0"/>
              </a:spcBef>
            </a:pPr>
            <a:r>
              <a:rPr lang="en-US" sz="4200">
                <a:solidFill>
                  <a:srgbClr val="765944"/>
                </a:solidFill>
                <a:latin typeface="Josefin Sans"/>
              </a:rPr>
              <a:t>#JoburgResearch2024</a:t>
            </a:r>
          </a:p>
        </p:txBody>
      </p:sp>
      <p:sp>
        <p:nvSpPr>
          <p:cNvPr id="11" name="Title 10">
            <a:extLst>
              <a:ext uri="{FF2B5EF4-FFF2-40B4-BE49-F238E27FC236}">
                <a16:creationId xmlns:a16="http://schemas.microsoft.com/office/drawing/2014/main" id="{306F2A92-12BC-277D-D55C-4E68BD6641FD}"/>
              </a:ext>
            </a:extLst>
          </p:cNvPr>
          <p:cNvSpPr>
            <a:spLocks noGrp="1"/>
          </p:cNvSpPr>
          <p:nvPr>
            <p:ph type="title"/>
          </p:nvPr>
        </p:nvSpPr>
        <p:spPr>
          <a:xfrm>
            <a:off x="725991" y="1272356"/>
            <a:ext cx="16640925" cy="1143000"/>
          </a:xfrm>
        </p:spPr>
        <p:txBody>
          <a:bodyPr>
            <a:normAutofit/>
          </a:bodyPr>
          <a:lstStyle/>
          <a:p>
            <a:r>
              <a:rPr lang="en-US" b="1" dirty="0" smtClean="0">
                <a:solidFill>
                  <a:schemeClr val="accent1">
                    <a:lumMod val="75000"/>
                  </a:schemeClr>
                </a:solidFill>
              </a:rPr>
              <a:t>Conclusion  </a:t>
            </a:r>
            <a:r>
              <a:rPr lang="en-US" dirty="0" smtClean="0"/>
              <a:t> </a:t>
            </a:r>
            <a:endParaRPr lang="en-US" dirty="0"/>
          </a:p>
        </p:txBody>
      </p:sp>
      <p:sp>
        <p:nvSpPr>
          <p:cNvPr id="12" name="Content Placeholder 11">
            <a:extLst>
              <a:ext uri="{FF2B5EF4-FFF2-40B4-BE49-F238E27FC236}">
                <a16:creationId xmlns:a16="http://schemas.microsoft.com/office/drawing/2014/main" id="{26A4406C-3ECD-0A0C-2CC0-A2565277C341}"/>
              </a:ext>
            </a:extLst>
          </p:cNvPr>
          <p:cNvSpPr>
            <a:spLocks noGrp="1"/>
          </p:cNvSpPr>
          <p:nvPr>
            <p:ph idx="1"/>
          </p:nvPr>
        </p:nvSpPr>
        <p:spPr>
          <a:xfrm>
            <a:off x="386557" y="2800906"/>
            <a:ext cx="7157243" cy="5390594"/>
          </a:xfrm>
        </p:spPr>
        <p:txBody>
          <a:bodyPr>
            <a:normAutofit/>
          </a:bodyPr>
          <a:lstStyle/>
          <a:p>
            <a:pPr marL="0" indent="0" algn="just">
              <a:buNone/>
            </a:pPr>
            <a:r>
              <a:rPr lang="en-ZA" dirty="0" smtClean="0"/>
              <a:t> This </a:t>
            </a:r>
            <a:r>
              <a:rPr lang="en-ZA" dirty="0"/>
              <a:t>study highlights key barriers to COVID-19 vaccination amongst youth. Youth account for a large proportion of the population and addressing their key barriers and capitalising on key motivators may offer substantial increase in vaccinations overall.</a:t>
            </a:r>
            <a:endParaRPr lang="en-ZA" dirty="0" smtClean="0"/>
          </a:p>
        </p:txBody>
      </p:sp>
      <p:pic>
        <p:nvPicPr>
          <p:cNvPr id="13" name="Picture 12"/>
          <p:cNvPicPr>
            <a:picLocks noChangeAspect="1"/>
          </p:cNvPicPr>
          <p:nvPr/>
        </p:nvPicPr>
        <p:blipFill>
          <a:blip r:embed="rId10"/>
          <a:stretch>
            <a:fillRect/>
          </a:stretch>
        </p:blipFill>
        <p:spPr>
          <a:xfrm>
            <a:off x="7679055" y="2690067"/>
            <a:ext cx="9801224" cy="5987090"/>
          </a:xfrm>
          <a:prstGeom prst="rect">
            <a:avLst/>
          </a:prstGeom>
        </p:spPr>
      </p:pic>
    </p:spTree>
    <p:extLst>
      <p:ext uri="{BB962C8B-B14F-4D97-AF65-F5344CB8AC3E}">
        <p14:creationId xmlns:p14="http://schemas.microsoft.com/office/powerpoint/2010/main" val="22258640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d28fa84-55dd-48f8-87ce-a3b13b6304a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3DB7A41B2A644FA1402FEBE62B16B0" ma:contentTypeVersion="18" ma:contentTypeDescription="Create a new document." ma:contentTypeScope="" ma:versionID="ced30a1dfdf6c03a9e7212819a0e0fd9">
  <xsd:schema xmlns:xsd="http://www.w3.org/2001/XMLSchema" xmlns:xs="http://www.w3.org/2001/XMLSchema" xmlns:p="http://schemas.microsoft.com/office/2006/metadata/properties" xmlns:ns3="9d28fa84-55dd-48f8-87ce-a3b13b6304af" xmlns:ns4="f4721b62-5db6-439f-b86e-1efcf7aad422" targetNamespace="http://schemas.microsoft.com/office/2006/metadata/properties" ma:root="true" ma:fieldsID="c945914c2c7c0478b2e46cb246d754cf" ns3:_="" ns4:_="">
    <xsd:import namespace="9d28fa84-55dd-48f8-87ce-a3b13b6304af"/>
    <xsd:import namespace="f4721b62-5db6-439f-b86e-1efcf7aad42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28fa84-55dd-48f8-87ce-a3b13b6304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721b62-5db6-439f-b86e-1efcf7aad4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79FDF4-116D-4A3B-86B2-95BB206D2D89}">
  <ds:schemaRefs>
    <ds:schemaRef ds:uri="http://schemas.microsoft.com/sharepoint/v3/contenttype/forms"/>
  </ds:schemaRefs>
</ds:datastoreItem>
</file>

<file path=customXml/itemProps2.xml><?xml version="1.0" encoding="utf-8"?>
<ds:datastoreItem xmlns:ds="http://schemas.openxmlformats.org/officeDocument/2006/customXml" ds:itemID="{AB7D456C-CD2B-4D7B-9A08-3E4411ED90F7}">
  <ds:schemaRef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f4721b62-5db6-439f-b86e-1efcf7aad422"/>
    <ds:schemaRef ds:uri="http://purl.org/dc/elements/1.1/"/>
    <ds:schemaRef ds:uri="http://www.w3.org/XML/1998/namespace"/>
    <ds:schemaRef ds:uri="http://schemas.microsoft.com/office/infopath/2007/PartnerControls"/>
    <ds:schemaRef ds:uri="9d28fa84-55dd-48f8-87ce-a3b13b6304af"/>
    <ds:schemaRef ds:uri="http://purl.org/dc/terms/"/>
  </ds:schemaRefs>
</ds:datastoreItem>
</file>

<file path=customXml/itemProps3.xml><?xml version="1.0" encoding="utf-8"?>
<ds:datastoreItem xmlns:ds="http://schemas.openxmlformats.org/officeDocument/2006/customXml" ds:itemID="{D658543A-0BCE-44C4-84E6-24234089D6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28fa84-55dd-48f8-87ce-a3b13b6304af"/>
    <ds:schemaRef ds:uri="f4721b62-5db6-439f-b86e-1efcf7aad4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400</TotalTime>
  <Words>1653</Words>
  <Application>Microsoft Office PowerPoint</Application>
  <PresentationFormat>Custom</PresentationFormat>
  <Paragraphs>153</Paragraphs>
  <Slides>10</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Calibri</vt:lpstr>
      <vt:lpstr>Inter Bold</vt:lpstr>
      <vt:lpstr>Fira Sans Extra Condensed Medium</vt:lpstr>
      <vt:lpstr>Roboto</vt:lpstr>
      <vt:lpstr>Montserrat Ultra-Bold</vt:lpstr>
      <vt:lpstr>Arial</vt:lpstr>
      <vt:lpstr>Wingdings</vt:lpstr>
      <vt:lpstr>Times New Roman</vt:lpstr>
      <vt:lpstr>MS PGothic</vt:lpstr>
      <vt:lpstr>Josefin Sans</vt:lpstr>
      <vt:lpstr>Office Theme</vt:lpstr>
      <vt:lpstr>The YouthCan Study: Investigating perceptions of COVID-19 vaccines among youth in Soweto, South Africa  Authors: Janan Dietrich, Lerato Tsotetsi, Gugulethu Tshabalala, Stefanie Vermaak, Asanda Sipapa, Happy Mboneli  </vt:lpstr>
      <vt:lpstr>Introduction </vt:lpstr>
      <vt:lpstr>Research Aim  </vt:lpstr>
      <vt:lpstr>Methodology  </vt:lpstr>
      <vt:lpstr>PowerPoint Presentation</vt:lpstr>
      <vt:lpstr>Online Survey Results   </vt:lpstr>
      <vt:lpstr>Online Survey Results   </vt:lpstr>
      <vt:lpstr>Group Discussion Results   </vt:lpstr>
      <vt:lpstr>Conclusion   </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JHD R Conf 2024 PPT General Slide</dc:title>
  <dc:creator>Lerato Tsotetsi</dc:creator>
  <cp:lastModifiedBy>Lerato Tsotetsi</cp:lastModifiedBy>
  <cp:revision>21</cp:revision>
  <dcterms:created xsi:type="dcterms:W3CDTF">2006-08-16T00:00:00Z</dcterms:created>
  <dcterms:modified xsi:type="dcterms:W3CDTF">2024-08-26T08:57:32Z</dcterms:modified>
  <dc:identifier>DAGBbRz9S2I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0x010100543DB7A41B2A644FA1402FEBE62B16B0</vt:lpwstr>
  </property>
</Properties>
</file>