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8" r:id="rId3"/>
    <p:sldId id="356" r:id="rId4"/>
    <p:sldId id="357" r:id="rId5"/>
    <p:sldId id="358" r:id="rId6"/>
    <p:sldId id="359" r:id="rId7"/>
    <p:sldId id="360" r:id="rId8"/>
    <p:sldId id="361" r:id="rId9"/>
  </p:sldIdLst>
  <p:sldSz cx="18288000" cy="10287000"/>
  <p:notesSz cx="6858000" cy="9144000"/>
  <p:embeddedFontLst>
    <p:embeddedFont>
      <p:font typeface="Cambria" panose="02040503050406030204" pitchFamily="18" charset="0"/>
      <p:regular r:id="rId11"/>
      <p:bold r:id="rId12"/>
      <p:italic r:id="rId13"/>
      <p:boldItalic r:id="rId14"/>
    </p:embeddedFont>
    <p:embeddedFont>
      <p:font typeface="Josefin Sans" pitchFamily="2" charset="0"/>
      <p:regular r:id="rId15"/>
      <p:bold r:id="rId16"/>
    </p:embeddedFont>
    <p:embeddedFont>
      <p:font typeface="Montserrat Ultra-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6323" autoAdjust="0"/>
  </p:normalViewPr>
  <p:slideViewPr>
    <p:cSldViewPr>
      <p:cViewPr varScale="1">
        <p:scale>
          <a:sx n="37" d="100"/>
          <a:sy n="37" d="100"/>
        </p:scale>
        <p:origin x="1550" y="1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DB8A0-E55F-459B-B299-EF06BBB985A3}" type="datetimeFigureOut">
              <a:rPr lang="en-ZA" smtClean="0"/>
              <a:t>26 Aug 2024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2711-873E-4EC7-AAC7-46CA91F77E72}" type="slidenum">
              <a:rPr lang="en-ZA" smtClean="0"/>
              <a:t>‹#›</a:t>
            </a:fld>
            <a:endParaRPr lang="en-ZA"/>
          </a:p>
        </p:txBody>
      </p:sp>
    </p:spTree>
    <p:extLst>
      <p:ext uri="{BB962C8B-B14F-4D97-AF65-F5344CB8AC3E}">
        <p14:creationId xmlns:p14="http://schemas.microsoft.com/office/powerpoint/2010/main" val="124879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dirty="0"/>
              <a:t>Private providers supply a significant proportion of health services in LMIC, particularly for PHC. So they can </a:t>
            </a:r>
            <a:r>
              <a:rPr lang="en-US" sz="1200" i="0" dirty="0"/>
              <a:t>be</a:t>
            </a:r>
            <a:r>
              <a:rPr lang="en-US" sz="1200" i="1" dirty="0"/>
              <a:t> </a:t>
            </a:r>
            <a:r>
              <a:rPr lang="en-US" sz="1200" i="0" dirty="0" err="1"/>
              <a:t>mobilised</a:t>
            </a:r>
            <a:r>
              <a:rPr lang="en-US" sz="1200" i="0" dirty="0"/>
              <a:t> in efforts to improve access to high quality health services</a:t>
            </a:r>
          </a:p>
          <a:p>
            <a:r>
              <a:rPr lang="en-ZA" dirty="0"/>
              <a:t>De</a:t>
            </a:r>
            <a:r>
              <a:rPr lang="en-GB" dirty="0"/>
              <a:t>tailed empirical investigation of the functioning of private PHC market in Soweto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This study aimed to develop a clearer understanding of the organisation and functioning of the Soweto private PHC market </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2</a:t>
            </a:fld>
            <a:endParaRPr lang="en-ZA"/>
          </a:p>
        </p:txBody>
      </p:sp>
    </p:spTree>
    <p:extLst>
      <p:ext uri="{BB962C8B-B14F-4D97-AF65-F5344CB8AC3E}">
        <p14:creationId xmlns:p14="http://schemas.microsoft.com/office/powerpoint/2010/main" val="303122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Overall study aim: Within a 3-year study aimed to conduct De</a:t>
            </a:r>
            <a:r>
              <a:rPr lang="en-GB" dirty="0"/>
              <a:t>tailed empirical investigation of the functioning of private PHC market in Soweto </a:t>
            </a:r>
            <a:endParaRPr lang="en-ZA" dirty="0"/>
          </a:p>
          <a:p>
            <a:r>
              <a:rPr lang="en-ZA" dirty="0"/>
              <a:t>Transcription accuracy checks by research team</a:t>
            </a:r>
          </a:p>
          <a:p>
            <a:endParaRPr lang="en-ZA" dirty="0"/>
          </a:p>
          <a:p>
            <a:pPr marL="180000" indent="-180000">
              <a:buFont typeface="Wingdings" panose="05000000000000000000" pitchFamily="2" charset="2"/>
              <a:buChar char="§"/>
            </a:pPr>
            <a:r>
              <a:rPr lang="en-ZA" sz="2000" dirty="0"/>
              <a:t>12 purposively-selected private PHC providers: </a:t>
            </a:r>
          </a:p>
          <a:p>
            <a:pPr marL="637200" lvl="1" indent="-180000">
              <a:buFont typeface="Wingdings" panose="05000000000000000000" pitchFamily="2" charset="2"/>
              <a:buChar char="§"/>
            </a:pPr>
            <a:r>
              <a:rPr lang="en-ZA" sz="2000" dirty="0"/>
              <a:t>5 GPs </a:t>
            </a:r>
          </a:p>
          <a:p>
            <a:pPr marL="637200" lvl="1" indent="-180000">
              <a:buFont typeface="Wingdings" panose="05000000000000000000" pitchFamily="2" charset="2"/>
              <a:buChar char="§"/>
            </a:pPr>
            <a:r>
              <a:rPr lang="en-ZA" sz="2000" dirty="0"/>
              <a:t>3 nurse practitioners </a:t>
            </a:r>
          </a:p>
          <a:p>
            <a:pPr marL="637200" lvl="1" indent="-180000">
              <a:buFont typeface="Wingdings" panose="05000000000000000000" pitchFamily="2" charset="2"/>
              <a:buChar char="§"/>
            </a:pPr>
            <a:r>
              <a:rPr lang="en-ZA" sz="2000" dirty="0"/>
              <a:t>3 pharmacy clinic nurses </a:t>
            </a:r>
          </a:p>
          <a:p>
            <a:pPr marL="637200" lvl="1" indent="-180000">
              <a:buFont typeface="Wingdings" panose="05000000000000000000" pitchFamily="2" charset="2"/>
              <a:buChar char="§"/>
            </a:pPr>
            <a:r>
              <a:rPr lang="en-ZA" sz="2000" dirty="0"/>
              <a:t>1 clinical associate</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Manual coding: common themes and concepts, thematic analysis</a:t>
            </a:r>
          </a:p>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3</a:t>
            </a:fld>
            <a:endParaRPr lang="en-ZA"/>
          </a:p>
        </p:txBody>
      </p:sp>
    </p:spTree>
    <p:extLst>
      <p:ext uri="{BB962C8B-B14F-4D97-AF65-F5344CB8AC3E}">
        <p14:creationId xmlns:p14="http://schemas.microsoft.com/office/powerpoint/2010/main" val="252317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Solo GP: 1 traditional GP, stand-alone offices in house/shop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Group GP: &gt;1 traditional GPs, shared overhead, stand-alone larger facility, +/-long-term locums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Independent private nurse: prior public or private HC experience, self-funded, stand-alone house/shop, lower than GP fees/ full PHC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Pharmacy clinic : nurse-led, large pharmacy branches, promotive/ preventive e.g., vaccines/FP/much lower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cs typeface="Arial" panose="020B0604020202020204" pitchFamily="34" charset="0"/>
              </a:rPr>
              <a:t>Business-orientated model: more complex, a number of different type, business initiative, profit making, sometimes include franchise, wit different configurations of providers/ similar brands across branches e.g., containers in schools/malls, nurse-/ clinical associate-led. </a:t>
            </a:r>
            <a:endParaRPr lang="en-ZA" sz="1200"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4</a:t>
            </a:fld>
            <a:endParaRPr lang="en-ZA"/>
          </a:p>
        </p:txBody>
      </p:sp>
    </p:spTree>
    <p:extLst>
      <p:ext uri="{BB962C8B-B14F-4D97-AF65-F5344CB8AC3E}">
        <p14:creationId xmlns:p14="http://schemas.microsoft.com/office/powerpoint/2010/main" val="54319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5</a:t>
            </a:fld>
            <a:endParaRPr lang="en-ZA"/>
          </a:p>
        </p:txBody>
      </p:sp>
    </p:spTree>
    <p:extLst>
      <p:ext uri="{BB962C8B-B14F-4D97-AF65-F5344CB8AC3E}">
        <p14:creationId xmlns:p14="http://schemas.microsoft.com/office/powerpoint/2010/main" val="248087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6</a:t>
            </a:fld>
            <a:endParaRPr lang="en-ZA"/>
          </a:p>
        </p:txBody>
      </p:sp>
    </p:spTree>
    <p:extLst>
      <p:ext uri="{BB962C8B-B14F-4D97-AF65-F5344CB8AC3E}">
        <p14:creationId xmlns:p14="http://schemas.microsoft.com/office/powerpoint/2010/main" val="98602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7</a:t>
            </a:fld>
            <a:endParaRPr lang="en-ZA"/>
          </a:p>
        </p:txBody>
      </p:sp>
    </p:spTree>
    <p:extLst>
      <p:ext uri="{BB962C8B-B14F-4D97-AF65-F5344CB8AC3E}">
        <p14:creationId xmlns:p14="http://schemas.microsoft.com/office/powerpoint/2010/main" val="55245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5"/>
          </p:nvPr>
        </p:nvSpPr>
        <p:spPr/>
        <p:txBody>
          <a:bodyPr/>
          <a:lstStyle/>
          <a:p>
            <a:fld id="{408B2711-873E-4EC7-AAC7-46CA91F77E72}" type="slidenum">
              <a:rPr lang="en-ZA" smtClean="0"/>
              <a:t>8</a:t>
            </a:fld>
            <a:endParaRPr lang="en-ZA"/>
          </a:p>
        </p:txBody>
      </p:sp>
    </p:spTree>
    <p:extLst>
      <p:ext uri="{BB962C8B-B14F-4D97-AF65-F5344CB8AC3E}">
        <p14:creationId xmlns:p14="http://schemas.microsoft.com/office/powerpoint/2010/main" val="25680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1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6.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hyperlink" Target="http://www.google.co.za/url?sa=t&amp;rct=j&amp;q=&amp;esrc=s&amp;frm=1&amp;source=images&amp;cd=&amp;cad=rja&amp;uact=8&amp;ved=0CAQQjRw&amp;url=http://11thfloorsenatehouse.tumblr.com/&amp;ei=lfInU4f9IoiThgf5_YFg&amp;usg=AFQjCNEEwzoVKQns47ZHW2U65T-l2-YUHg&amp;bvm=bv.62922401,d.ZG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11.sv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799" y="3875362"/>
            <a:ext cx="10382963" cy="1470025"/>
          </a:xfrm>
        </p:spPr>
        <p:txBody>
          <a:bodyPr>
            <a:normAutofit fontScale="90000"/>
          </a:bodyPr>
          <a:lstStyle/>
          <a:p>
            <a:r>
              <a:rPr lang="en-ZA" b="1" dirty="0"/>
              <a:t>Changing organisation of private primary health care services in South Africa: A Soweto qualitative study</a:t>
            </a:r>
            <a:endParaRPr lang="en-US" b="1"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6105880" y="5900895"/>
            <a:ext cx="6400800" cy="1752600"/>
          </a:xfrm>
        </p:spPr>
        <p:txBody>
          <a:bodyPr>
            <a:normAutofit fontScale="47500" lnSpcReduction="20000"/>
          </a:bodyPr>
          <a:lstStyle/>
          <a:p>
            <a:r>
              <a:rPr lang="en-ZA" sz="4000" b="1" dirty="0"/>
              <a:t>Olukemi Babalola</a:t>
            </a:r>
            <a:r>
              <a:rPr lang="en-ZA" sz="4000" b="1" baseline="30000" dirty="0"/>
              <a:t>1</a:t>
            </a:r>
            <a:r>
              <a:rPr lang="en-ZA" sz="3200" b="1" dirty="0"/>
              <a:t>, </a:t>
            </a:r>
          </a:p>
          <a:p>
            <a:pPr algn="l"/>
            <a:r>
              <a:rPr lang="en-ZA" sz="3200" b="1" dirty="0"/>
              <a:t>Mylene Largarde</a:t>
            </a:r>
            <a:r>
              <a:rPr lang="en-ZA" sz="3200" b="1" baseline="30000" dirty="0"/>
              <a:t>2</a:t>
            </a:r>
            <a:r>
              <a:rPr lang="en-ZA" sz="3200" b="1" dirty="0"/>
              <a:t>, Prudence Ditlopo</a:t>
            </a:r>
            <a:r>
              <a:rPr lang="en-ZA" sz="3200" b="1" baseline="30000" dirty="0"/>
              <a:t>1</a:t>
            </a:r>
            <a:r>
              <a:rPr lang="en-ZA" sz="3200" b="1" dirty="0"/>
              <a:t>, Nicholas Stacey</a:t>
            </a:r>
            <a:r>
              <a:rPr lang="en-ZA" sz="3200" b="1" baseline="30000" dirty="0"/>
              <a:t>2</a:t>
            </a:r>
            <a:r>
              <a:rPr lang="en-ZA" sz="3200" b="1" dirty="0"/>
              <a:t>, Duane Blaauw</a:t>
            </a:r>
            <a:r>
              <a:rPr lang="en-ZA" sz="3200" b="1" baseline="30000" dirty="0"/>
              <a:t>1</a:t>
            </a:r>
            <a:r>
              <a:rPr lang="en-ZA" sz="3200" b="1" dirty="0"/>
              <a:t> </a:t>
            </a:r>
          </a:p>
          <a:p>
            <a:pPr algn="l"/>
            <a:r>
              <a:rPr lang="en-ZA" sz="3200" baseline="30000" dirty="0"/>
              <a:t>1</a:t>
            </a:r>
            <a:r>
              <a:rPr lang="en-ZA" sz="3200" dirty="0"/>
              <a:t>Centre for Health Policy, Faculty of Health Sciences, University of the Witwatersrand, Johannesburg, South Africa</a:t>
            </a:r>
          </a:p>
          <a:p>
            <a:pPr algn="l"/>
            <a:r>
              <a:rPr lang="en-ZA" sz="3200" baseline="30000" dirty="0"/>
              <a:t>2</a:t>
            </a:r>
            <a:r>
              <a:rPr lang="en-ZA" sz="3200" dirty="0"/>
              <a:t>Department of Health Policy, London School of Economics, United Kingdom</a:t>
            </a:r>
          </a:p>
          <a:p>
            <a:endParaRPr lang="en-US" dirty="0"/>
          </a:p>
        </p:txBody>
      </p:sp>
      <p:pic>
        <p:nvPicPr>
          <p:cNvPr id="13" name="Picture 12">
            <a:hlinkClick r:id="rId9"/>
            <a:extLst>
              <a:ext uri="{FF2B5EF4-FFF2-40B4-BE49-F238E27FC236}">
                <a16:creationId xmlns:a16="http://schemas.microsoft.com/office/drawing/2014/main" id="{2495E20B-E5D5-A758-7277-429D7EE283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pic>
        <p:nvPicPr>
          <p:cNvPr id="15" name="Picture 14">
            <a:extLst>
              <a:ext uri="{FF2B5EF4-FFF2-40B4-BE49-F238E27FC236}">
                <a16:creationId xmlns:a16="http://schemas.microsoft.com/office/drawing/2014/main" id="{CA6A865E-2ACD-47CD-A03D-FC03652A25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arto="http://schemas.microsoft.com/office/word/2006/arto" xmlns:lc="http://schemas.openxmlformats.org/drawingml/2006/locked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45482D4C-3684-A821-55E5-98E0A7B3B0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34439" y="1098983"/>
            <a:ext cx="16640925" cy="1143000"/>
          </a:xfrm>
        </p:spPr>
        <p:txBody>
          <a:bodyPr>
            <a:normAutofit/>
          </a:bodyPr>
          <a:lstStyle/>
          <a:p>
            <a:r>
              <a:rPr lang="en-ZA" sz="5400" b="1" i="1" dirty="0"/>
              <a:t>Background</a:t>
            </a:r>
            <a:endParaRPr lang="en-US" sz="5400"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arto="http://schemas.microsoft.com/office/word/2006/arto" xmlns:lc="http://schemas.openxmlformats.org/drawingml/2006/locked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19" name="Rectangle 18">
            <a:extLst>
              <a:ext uri="{FF2B5EF4-FFF2-40B4-BE49-F238E27FC236}">
                <a16:creationId xmlns:a16="http://schemas.microsoft.com/office/drawing/2014/main" id="{7A7802B7-C375-C10D-736C-330752BD55AD}"/>
              </a:ext>
            </a:extLst>
          </p:cNvPr>
          <p:cNvSpPr/>
          <p:nvPr/>
        </p:nvSpPr>
        <p:spPr>
          <a:xfrm>
            <a:off x="2364827" y="3990009"/>
            <a:ext cx="14220497" cy="16888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0" name="Rectangle 19">
            <a:extLst>
              <a:ext uri="{FF2B5EF4-FFF2-40B4-BE49-F238E27FC236}">
                <a16:creationId xmlns:a16="http://schemas.microsoft.com/office/drawing/2014/main" id="{55765E91-3978-A7EC-D2CC-185CB10470F3}"/>
              </a:ext>
            </a:extLst>
          </p:cNvPr>
          <p:cNvSpPr/>
          <p:nvPr/>
        </p:nvSpPr>
        <p:spPr>
          <a:xfrm>
            <a:off x="2033752" y="4308594"/>
            <a:ext cx="14220497" cy="16106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1" name="TextBox 20">
            <a:extLst>
              <a:ext uri="{FF2B5EF4-FFF2-40B4-BE49-F238E27FC236}">
                <a16:creationId xmlns:a16="http://schemas.microsoft.com/office/drawing/2014/main" id="{86FC12B9-96AA-1E37-F597-244124710892}"/>
              </a:ext>
            </a:extLst>
          </p:cNvPr>
          <p:cNvSpPr txBox="1"/>
          <p:nvPr/>
        </p:nvSpPr>
        <p:spPr>
          <a:xfrm>
            <a:off x="626318" y="6300498"/>
            <a:ext cx="15085308" cy="16106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0020" tIns="160020" rIns="160020" bIns="160020" numCol="1" spcCol="1270" anchor="t" anchorCtr="0">
            <a:noAutofit/>
          </a:bodyPr>
          <a:lstStyle/>
          <a:p>
            <a:pPr marL="685800" indent="-685800" defTabSz="1866900">
              <a:lnSpc>
                <a:spcPct val="90000"/>
              </a:lnSpc>
              <a:spcBef>
                <a:spcPct val="0"/>
              </a:spcBef>
              <a:spcAft>
                <a:spcPct val="35000"/>
              </a:spcAft>
              <a:buFont typeface="Wingdings" panose="05000000000000000000" pitchFamily="2" charset="2"/>
              <a:buChar char="Ø"/>
            </a:pPr>
            <a:r>
              <a:rPr lang="en-GB" sz="4400" dirty="0"/>
              <a:t>Limited research on private PHC </a:t>
            </a:r>
            <a:r>
              <a:rPr lang="en-US" sz="4400" dirty="0"/>
              <a:t>in South Africa</a:t>
            </a:r>
          </a:p>
        </p:txBody>
      </p:sp>
      <p:sp>
        <p:nvSpPr>
          <p:cNvPr id="22" name="TextBox 21">
            <a:extLst>
              <a:ext uri="{FF2B5EF4-FFF2-40B4-BE49-F238E27FC236}">
                <a16:creationId xmlns:a16="http://schemas.microsoft.com/office/drawing/2014/main" id="{0DD855FD-1F12-217C-C921-B0A5C252FB53}"/>
              </a:ext>
            </a:extLst>
          </p:cNvPr>
          <p:cNvSpPr txBox="1"/>
          <p:nvPr/>
        </p:nvSpPr>
        <p:spPr>
          <a:xfrm>
            <a:off x="635957" y="8016077"/>
            <a:ext cx="16974125" cy="769441"/>
          </a:xfrm>
          <a:prstGeom prst="rect">
            <a:avLst/>
          </a:prstGeom>
          <a:noFill/>
        </p:spPr>
        <p:txBody>
          <a:bodyPr wrap="square">
            <a:spAutoFit/>
          </a:bodyPr>
          <a:lstStyle/>
          <a:p>
            <a:pPr marL="685800" indent="-685800">
              <a:buFont typeface="Wingdings" panose="05000000000000000000" pitchFamily="2" charset="2"/>
              <a:buChar char="Ø"/>
            </a:pPr>
            <a:r>
              <a:rPr lang="en-ZA" sz="4400" dirty="0"/>
              <a:t>Aim: provide a clearer understanding of Soweto private PHC market</a:t>
            </a:r>
          </a:p>
        </p:txBody>
      </p:sp>
      <p:sp>
        <p:nvSpPr>
          <p:cNvPr id="23" name="TextBox 22">
            <a:extLst>
              <a:ext uri="{FF2B5EF4-FFF2-40B4-BE49-F238E27FC236}">
                <a16:creationId xmlns:a16="http://schemas.microsoft.com/office/drawing/2014/main" id="{C932E46C-8EF4-9C40-A8A0-37675E803C23}"/>
              </a:ext>
            </a:extLst>
          </p:cNvPr>
          <p:cNvSpPr txBox="1"/>
          <p:nvPr/>
        </p:nvSpPr>
        <p:spPr>
          <a:xfrm>
            <a:off x="635958" y="2270924"/>
            <a:ext cx="17284845" cy="18929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0025" tIns="200025" rIns="200025" bIns="200025" numCol="1" spcCol="1270" anchor="t" anchorCtr="0">
            <a:noAutofit/>
          </a:bodyPr>
          <a:lstStyle/>
          <a:p>
            <a:pPr marL="685800" indent="-685800" defTabSz="2333625">
              <a:lnSpc>
                <a:spcPct val="90000"/>
              </a:lnSpc>
              <a:spcBef>
                <a:spcPct val="0"/>
              </a:spcBef>
              <a:spcAft>
                <a:spcPct val="35000"/>
              </a:spcAft>
              <a:buFont typeface="Wingdings" panose="05000000000000000000" pitchFamily="2" charset="2"/>
              <a:buChar char="Ø"/>
            </a:pPr>
            <a:r>
              <a:rPr lang="en-ZA" sz="4400" dirty="0"/>
              <a:t>Private providers supply a significant proportion of health services in LMIC. </a:t>
            </a:r>
            <a:endParaRPr lang="en-US" sz="4400" dirty="0"/>
          </a:p>
        </p:txBody>
      </p:sp>
      <p:sp>
        <p:nvSpPr>
          <p:cNvPr id="24" name="TextBox 23">
            <a:extLst>
              <a:ext uri="{FF2B5EF4-FFF2-40B4-BE49-F238E27FC236}">
                <a16:creationId xmlns:a16="http://schemas.microsoft.com/office/drawing/2014/main" id="{1DD7C958-8F8A-AFD2-2C43-C63A848C75B7}"/>
              </a:ext>
            </a:extLst>
          </p:cNvPr>
          <p:cNvSpPr txBox="1"/>
          <p:nvPr/>
        </p:nvSpPr>
        <p:spPr>
          <a:xfrm>
            <a:off x="634439" y="4470714"/>
            <a:ext cx="18283427" cy="16888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0020" tIns="160020" rIns="160020" bIns="160020" numCol="1" spcCol="1270" anchor="t" anchorCtr="0">
            <a:noAutofit/>
          </a:bodyPr>
          <a:lstStyle/>
          <a:p>
            <a:pPr marL="685800" indent="-685800" defTabSz="1866900">
              <a:lnSpc>
                <a:spcPct val="90000"/>
              </a:lnSpc>
              <a:spcBef>
                <a:spcPct val="0"/>
              </a:spcBef>
              <a:spcAft>
                <a:spcPct val="35000"/>
              </a:spcAft>
              <a:buFont typeface="Wingdings" panose="05000000000000000000" pitchFamily="2" charset="2"/>
              <a:buChar char="Ø"/>
            </a:pPr>
            <a:r>
              <a:rPr lang="en-US" sz="4400" dirty="0"/>
              <a:t>NHI proposals include contracting with private PHC providers.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4492" y="86859"/>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488942" y="103416"/>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68347" y="149925"/>
            <a:ext cx="16640925" cy="1143000"/>
          </a:xfrm>
        </p:spPr>
        <p:txBody>
          <a:bodyPr>
            <a:normAutofit/>
          </a:bodyPr>
          <a:lstStyle/>
          <a:p>
            <a:r>
              <a:rPr lang="en-GB" sz="5400" b="1" i="1" dirty="0"/>
              <a:t>Study methods </a:t>
            </a:r>
            <a:r>
              <a:rPr lang="en-GB" sz="5400" i="1" dirty="0"/>
              <a:t>(</a:t>
            </a:r>
            <a:r>
              <a:rPr lang="en-ZA" sz="2800" b="0" i="1" dirty="0">
                <a:solidFill>
                  <a:schemeClr val="tx1"/>
                </a:solidFill>
              </a:rPr>
              <a:t>Dec 2021 to May 2022</a:t>
            </a:r>
            <a:r>
              <a:rPr lang="en-GB" sz="2800" i="1" dirty="0"/>
              <a:t>)</a:t>
            </a:r>
            <a:endParaRPr lang="en-US" sz="5400" i="1"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lc="http://schemas.openxmlformats.org/drawingml/2006/lockedCanvas" xmlns:arto="http://schemas.microsoft.com/office/word/2006/arto" xmlns:ve="http://schemas.openxmlformats.org/markup-compatibility/2006"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19" name="Rectangle 18">
            <a:extLst>
              <a:ext uri="{FF2B5EF4-FFF2-40B4-BE49-F238E27FC236}">
                <a16:creationId xmlns:a16="http://schemas.microsoft.com/office/drawing/2014/main" id="{7A7802B7-C375-C10D-736C-330752BD55AD}"/>
              </a:ext>
            </a:extLst>
          </p:cNvPr>
          <p:cNvSpPr/>
          <p:nvPr/>
        </p:nvSpPr>
        <p:spPr>
          <a:xfrm>
            <a:off x="2364827" y="3990009"/>
            <a:ext cx="14220497" cy="16888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0" name="Rectangle 19">
            <a:extLst>
              <a:ext uri="{FF2B5EF4-FFF2-40B4-BE49-F238E27FC236}">
                <a16:creationId xmlns:a16="http://schemas.microsoft.com/office/drawing/2014/main" id="{55765E91-3978-A7EC-D2CC-185CB10470F3}"/>
              </a:ext>
            </a:extLst>
          </p:cNvPr>
          <p:cNvSpPr/>
          <p:nvPr/>
        </p:nvSpPr>
        <p:spPr>
          <a:xfrm>
            <a:off x="2033752" y="4308594"/>
            <a:ext cx="14220497" cy="16106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graphicFrame>
        <p:nvGraphicFramePr>
          <p:cNvPr id="2" name="Content Placeholder 6">
            <a:extLst>
              <a:ext uri="{FF2B5EF4-FFF2-40B4-BE49-F238E27FC236}">
                <a16:creationId xmlns:a16="http://schemas.microsoft.com/office/drawing/2014/main" id="{8696BC4E-A551-1BDD-735C-5CC48EA51CA1}"/>
              </a:ext>
            </a:extLst>
          </p:cNvPr>
          <p:cNvGraphicFramePr>
            <a:graphicFrameLocks/>
          </p:cNvGraphicFramePr>
          <p:nvPr>
            <p:extLst>
              <p:ext uri="{D42A27DB-BD31-4B8C-83A1-F6EECF244321}">
                <p14:modId xmlns:p14="http://schemas.microsoft.com/office/powerpoint/2010/main" val="214667942"/>
              </p:ext>
            </p:extLst>
          </p:nvPr>
        </p:nvGraphicFramePr>
        <p:xfrm>
          <a:off x="766856" y="1010529"/>
          <a:ext cx="16221314" cy="8651622"/>
        </p:xfrm>
        <a:graphic>
          <a:graphicData uri="http://schemas.openxmlformats.org/drawingml/2006/table">
            <a:tbl>
              <a:tblPr firstRow="1" bandRow="1">
                <a:tableStyleId>{00A15C55-8517-42AA-B614-E9B94910E393}</a:tableStyleId>
              </a:tblPr>
              <a:tblGrid>
                <a:gridCol w="16221314">
                  <a:extLst>
                    <a:ext uri="{9D8B030D-6E8A-4147-A177-3AD203B41FA5}">
                      <a16:colId xmlns:a16="http://schemas.microsoft.com/office/drawing/2014/main" val="3291776339"/>
                    </a:ext>
                  </a:extLst>
                </a:gridCol>
              </a:tblGrid>
              <a:tr h="4453841">
                <a:tc>
                  <a:txBody>
                    <a:bodyPr/>
                    <a:lstStyle/>
                    <a:p>
                      <a:pPr marL="457200" indent="-457200">
                        <a:lnSpc>
                          <a:spcPct val="130000"/>
                        </a:lnSpc>
                        <a:spcBef>
                          <a:spcPts val="300"/>
                        </a:spcBef>
                        <a:spcAft>
                          <a:spcPts val="300"/>
                        </a:spcAft>
                        <a:buFont typeface="Wingdings" panose="05000000000000000000" pitchFamily="2" charset="2"/>
                        <a:buChar char="Ø"/>
                      </a:pPr>
                      <a:r>
                        <a:rPr lang="en-ZA" sz="5100" b="0" dirty="0">
                          <a:solidFill>
                            <a:schemeClr val="tx1"/>
                          </a:solidFill>
                        </a:rPr>
                        <a:t>Soweto, urban settlement, </a:t>
                      </a:r>
                      <a:r>
                        <a:rPr lang="en-ZA" sz="5100" b="0" u="sng" dirty="0">
                          <a:solidFill>
                            <a:schemeClr val="tx1"/>
                          </a:solidFill>
                        </a:rPr>
                        <a:t>~ </a:t>
                      </a:r>
                      <a:r>
                        <a:rPr lang="en-ZA" sz="5100" b="0" u="none" dirty="0">
                          <a:solidFill>
                            <a:schemeClr val="tx1"/>
                          </a:solidFill>
                        </a:rPr>
                        <a:t>1.9 M population, </a:t>
                      </a:r>
                    </a:p>
                    <a:p>
                      <a:pPr marL="914400" lvl="1" indent="-457200" rtl="0">
                        <a:lnSpc>
                          <a:spcPct val="130000"/>
                        </a:lnSpc>
                        <a:spcBef>
                          <a:spcPts val="300"/>
                        </a:spcBef>
                        <a:spcAft>
                          <a:spcPts val="300"/>
                        </a:spcAft>
                        <a:buFont typeface="Wingdings" panose="05000000000000000000" pitchFamily="2" charset="2"/>
                        <a:buChar char="Ø"/>
                      </a:pPr>
                      <a:r>
                        <a:rPr lang="en-ZA" sz="5100" b="0" u="none" dirty="0">
                          <a:solidFill>
                            <a:schemeClr val="tx1"/>
                          </a:solidFill>
                        </a:rPr>
                        <a:t>predominantly non-medical aid</a:t>
                      </a:r>
                    </a:p>
                    <a:p>
                      <a:pPr marL="457200" indent="-457200">
                        <a:lnSpc>
                          <a:spcPct val="130000"/>
                        </a:lnSpc>
                        <a:spcBef>
                          <a:spcPts val="300"/>
                        </a:spcBef>
                        <a:spcAft>
                          <a:spcPts val="300"/>
                        </a:spcAft>
                        <a:buFont typeface="Wingdings" panose="05000000000000000000" pitchFamily="2" charset="2"/>
                        <a:buChar char="Ø"/>
                      </a:pPr>
                      <a:r>
                        <a:rPr lang="en-ZA" sz="5100" b="0" dirty="0">
                          <a:solidFill>
                            <a:schemeClr val="tx1"/>
                          </a:solidFill>
                        </a:rPr>
                        <a:t>12 participants (GPs, nurses, clinical associate); </a:t>
                      </a:r>
                    </a:p>
                    <a:p>
                      <a:pPr marL="914400" lvl="1" indent="-457200">
                        <a:lnSpc>
                          <a:spcPct val="130000"/>
                        </a:lnSpc>
                        <a:spcBef>
                          <a:spcPts val="300"/>
                        </a:spcBef>
                        <a:spcAft>
                          <a:spcPts val="300"/>
                        </a:spcAft>
                        <a:buFont typeface="Wingdings" panose="05000000000000000000" pitchFamily="2" charset="2"/>
                        <a:buChar char="Ø"/>
                      </a:pPr>
                      <a:r>
                        <a:rPr lang="en-ZA" sz="5100" b="0" dirty="0" err="1">
                          <a:solidFill>
                            <a:schemeClr val="tx1"/>
                          </a:solidFill>
                        </a:rPr>
                        <a:t>Senaoane</a:t>
                      </a:r>
                      <a:r>
                        <a:rPr lang="en-ZA" sz="5100" b="0" dirty="0">
                          <a:solidFill>
                            <a:schemeClr val="tx1"/>
                          </a:solidFill>
                        </a:rPr>
                        <a:t> Clinic &amp; Diepkloof Clinic, </a:t>
                      </a:r>
                    </a:p>
                    <a:p>
                      <a:pPr marL="457200" indent="-457200">
                        <a:lnSpc>
                          <a:spcPct val="130000"/>
                        </a:lnSpc>
                        <a:spcBef>
                          <a:spcPts val="300"/>
                        </a:spcBef>
                        <a:spcAft>
                          <a:spcPts val="300"/>
                        </a:spcAft>
                        <a:buFont typeface="Wingdings" panose="05000000000000000000" pitchFamily="2" charset="2"/>
                        <a:buChar char="Ø"/>
                      </a:pPr>
                      <a:r>
                        <a:rPr lang="en-ZA" sz="5100" b="0" dirty="0">
                          <a:solidFill>
                            <a:schemeClr val="tx1"/>
                          </a:solidFill>
                        </a:rPr>
                        <a:t>via Tel/Zoom/Teams/ contact</a:t>
                      </a:r>
                    </a:p>
                    <a:p>
                      <a:pPr marL="457200" marR="0" lvl="0" indent="-457200" algn="l" defTabSz="914400" rtl="0" eaLnBrk="1" fontAlgn="auto" latinLnBrk="0" hangingPunct="1">
                        <a:lnSpc>
                          <a:spcPct val="130000"/>
                        </a:lnSpc>
                        <a:spcBef>
                          <a:spcPts val="300"/>
                        </a:spcBef>
                        <a:spcAft>
                          <a:spcPts val="300"/>
                        </a:spcAft>
                        <a:buClrTx/>
                        <a:buSzTx/>
                        <a:buFont typeface="Wingdings" panose="05000000000000000000" pitchFamily="2" charset="2"/>
                        <a:buChar char="Ø"/>
                        <a:tabLst/>
                        <a:defRPr/>
                      </a:pPr>
                      <a:r>
                        <a:rPr lang="en-ZA" sz="5100" b="0" dirty="0">
                          <a:solidFill>
                            <a:schemeClr val="tx1"/>
                          </a:solidFill>
                        </a:rPr>
                        <a:t>Audio-recorded, transcribed verbatim</a:t>
                      </a:r>
                    </a:p>
                    <a:p>
                      <a:pPr marL="457200" indent="-457200">
                        <a:lnSpc>
                          <a:spcPct val="130000"/>
                        </a:lnSpc>
                        <a:spcBef>
                          <a:spcPts val="300"/>
                        </a:spcBef>
                        <a:spcAft>
                          <a:spcPts val="300"/>
                        </a:spcAft>
                        <a:buFont typeface="Wingdings" panose="05000000000000000000" pitchFamily="2" charset="2"/>
                        <a:buChar char="Ø"/>
                      </a:pPr>
                      <a:r>
                        <a:rPr lang="en-ZA" sz="5100" b="0" dirty="0">
                          <a:solidFill>
                            <a:schemeClr val="tx1"/>
                          </a:solidFill>
                        </a:rPr>
                        <a:t>Manual coding and  thematic analysis</a:t>
                      </a:r>
                    </a:p>
                  </a:txBody>
                  <a:tcPr marL="137160" marR="137160" marT="68580" marB="68580">
                    <a:noFill/>
                  </a:tcPr>
                </a:tc>
                <a:extLst>
                  <a:ext uri="{0D108BD9-81ED-4DB2-BD59-A6C34878D82A}">
                    <a16:rowId xmlns:a16="http://schemas.microsoft.com/office/drawing/2014/main" val="2747607964"/>
                  </a:ext>
                </a:extLst>
              </a:tr>
              <a:tr h="627301">
                <a:tc>
                  <a:txBody>
                    <a:bodyPr/>
                    <a:lstStyle/>
                    <a:p>
                      <a:pPr marL="0" indent="0">
                        <a:lnSpc>
                          <a:spcPct val="130000"/>
                        </a:lnSpc>
                        <a:spcBef>
                          <a:spcPts val="300"/>
                        </a:spcBef>
                        <a:spcAft>
                          <a:spcPts val="300"/>
                        </a:spcAft>
                        <a:buFont typeface="Wingdings" panose="05000000000000000000" pitchFamily="2" charset="2"/>
                        <a:buNone/>
                      </a:pPr>
                      <a:endParaRPr lang="en-ZA" sz="5100" b="0" dirty="0">
                        <a:solidFill>
                          <a:schemeClr val="tx1"/>
                        </a:solidFill>
                      </a:endParaRPr>
                    </a:p>
                  </a:txBody>
                  <a:tcPr marL="137160" marR="137160" marT="68580" marB="68580">
                    <a:noFill/>
                  </a:tcPr>
                </a:tc>
                <a:extLst>
                  <a:ext uri="{0D108BD9-81ED-4DB2-BD59-A6C34878D82A}">
                    <a16:rowId xmlns:a16="http://schemas.microsoft.com/office/drawing/2014/main" val="3431971207"/>
                  </a:ext>
                </a:extLst>
              </a:tr>
            </a:tbl>
          </a:graphicData>
        </a:graphic>
      </p:graphicFrame>
    </p:spTree>
    <p:extLst>
      <p:ext uri="{BB962C8B-B14F-4D97-AF65-F5344CB8AC3E}">
        <p14:creationId xmlns:p14="http://schemas.microsoft.com/office/powerpoint/2010/main" val="247454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6358173" y="9243214"/>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3" name="Freeform 8">
            <a:extLst>
              <a:ext uri="{FF2B5EF4-FFF2-40B4-BE49-F238E27FC236}">
                <a16:creationId xmlns:a16="http://schemas.microsoft.com/office/drawing/2014/main" id="{F594EE28-52EF-EAF6-1981-8E888F5B4579}"/>
              </a:ext>
            </a:extLst>
          </p:cNvPr>
          <p:cNvSpPr/>
          <p:nvPr/>
        </p:nvSpPr>
        <p:spPr>
          <a:xfrm>
            <a:off x="237738" y="9169331"/>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733286" y="945725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9371" y="8850862"/>
            <a:ext cx="2752211" cy="1369224"/>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arto="http://schemas.microsoft.com/office/word/2006/arto" xmlns:lc="http://schemas.openxmlformats.org/drawingml/2006/locked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121657" y="9254256"/>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757990" y="8896688"/>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grpSp>
        <p:nvGrpSpPr>
          <p:cNvPr id="32" name="Group 31">
            <a:extLst>
              <a:ext uri="{FF2B5EF4-FFF2-40B4-BE49-F238E27FC236}">
                <a16:creationId xmlns:a16="http://schemas.microsoft.com/office/drawing/2014/main" id="{C561B7DD-948C-312C-1E44-4ECB877F5686}"/>
              </a:ext>
            </a:extLst>
          </p:cNvPr>
          <p:cNvGrpSpPr/>
          <p:nvPr/>
        </p:nvGrpSpPr>
        <p:grpSpPr>
          <a:xfrm>
            <a:off x="4066684" y="1026469"/>
            <a:ext cx="3277767" cy="3950328"/>
            <a:chOff x="77830" y="581280"/>
            <a:chExt cx="3277767" cy="3950328"/>
          </a:xfrm>
        </p:grpSpPr>
        <p:pic>
          <p:nvPicPr>
            <p:cNvPr id="21" name="Picture 20">
              <a:extLst>
                <a:ext uri="{FF2B5EF4-FFF2-40B4-BE49-F238E27FC236}">
                  <a16:creationId xmlns:a16="http://schemas.microsoft.com/office/drawing/2014/main" id="{DCBD284A-246D-22D2-9181-E9B835BF91BA}"/>
                </a:ext>
              </a:extLst>
            </p:cNvPr>
            <p:cNvPicPr>
              <a:picLocks noChangeAspect="1"/>
            </p:cNvPicPr>
            <p:nvPr/>
          </p:nvPicPr>
          <p:blipFill>
            <a:blip r:embed="rId14"/>
            <a:stretch>
              <a:fillRect/>
            </a:stretch>
          </p:blipFill>
          <p:spPr>
            <a:xfrm>
              <a:off x="178354" y="581280"/>
              <a:ext cx="3119006" cy="3094139"/>
            </a:xfrm>
            <a:prstGeom prst="rect">
              <a:avLst/>
            </a:prstGeom>
          </p:spPr>
        </p:pic>
        <p:sp>
          <p:nvSpPr>
            <p:cNvPr id="27" name="TextBox 26">
              <a:extLst>
                <a:ext uri="{FF2B5EF4-FFF2-40B4-BE49-F238E27FC236}">
                  <a16:creationId xmlns:a16="http://schemas.microsoft.com/office/drawing/2014/main" id="{BAF42D8C-7E2A-1F77-0246-4D05F3A9E613}"/>
                </a:ext>
              </a:extLst>
            </p:cNvPr>
            <p:cNvSpPr txBox="1"/>
            <p:nvPr/>
          </p:nvSpPr>
          <p:spPr>
            <a:xfrm>
              <a:off x="77830" y="3608278"/>
              <a:ext cx="3277767" cy="923330"/>
            </a:xfrm>
            <a:prstGeom prst="rect">
              <a:avLst/>
            </a:prstGeom>
            <a:noFill/>
          </p:spPr>
          <p:txBody>
            <a:bodyPr wrap="square">
              <a:spAutoFit/>
            </a:bodyPr>
            <a:lstStyle/>
            <a:p>
              <a:pPr algn="ctr"/>
              <a:r>
                <a:rPr lang="en-US" sz="1800" b="1" dirty="0">
                  <a:solidFill>
                    <a:prstClr val="black"/>
                  </a:solidFill>
                  <a:cs typeface="Arial" panose="020B0604020202020204" pitchFamily="34" charset="0"/>
                </a:rPr>
                <a:t>Solo GP</a:t>
              </a:r>
            </a:p>
            <a:p>
              <a:pPr algn="ctr"/>
              <a:r>
                <a:rPr lang="en-US" sz="1800" dirty="0">
                  <a:solidFill>
                    <a:prstClr val="black"/>
                  </a:solidFill>
                  <a:cs typeface="Arial" panose="020B0604020202020204" pitchFamily="34" charset="0"/>
                </a:rPr>
                <a:t>1 traditional GP, stand-alone offices in house/shop</a:t>
              </a:r>
              <a:endParaRPr lang="en-ZA" b="1" dirty="0"/>
            </a:p>
          </p:txBody>
        </p:sp>
      </p:grpSp>
      <p:grpSp>
        <p:nvGrpSpPr>
          <p:cNvPr id="36" name="Group 35">
            <a:extLst>
              <a:ext uri="{FF2B5EF4-FFF2-40B4-BE49-F238E27FC236}">
                <a16:creationId xmlns:a16="http://schemas.microsoft.com/office/drawing/2014/main" id="{308C1C0E-7485-0198-16BB-F09573DCF18A}"/>
              </a:ext>
            </a:extLst>
          </p:cNvPr>
          <p:cNvGrpSpPr/>
          <p:nvPr/>
        </p:nvGrpSpPr>
        <p:grpSpPr>
          <a:xfrm>
            <a:off x="953188" y="5540132"/>
            <a:ext cx="6012575" cy="3415189"/>
            <a:chOff x="601569" y="4823308"/>
            <a:chExt cx="6012575" cy="3415189"/>
          </a:xfrm>
        </p:grpSpPr>
        <p:pic>
          <p:nvPicPr>
            <p:cNvPr id="24" name="Picture 23">
              <a:extLst>
                <a:ext uri="{FF2B5EF4-FFF2-40B4-BE49-F238E27FC236}">
                  <a16:creationId xmlns:a16="http://schemas.microsoft.com/office/drawing/2014/main" id="{C36D90DF-2548-E7E1-FE02-2F115FA90DBD}"/>
                </a:ext>
              </a:extLst>
            </p:cNvPr>
            <p:cNvPicPr>
              <a:picLocks noChangeAspect="1"/>
            </p:cNvPicPr>
            <p:nvPr/>
          </p:nvPicPr>
          <p:blipFill>
            <a:blip r:embed="rId15"/>
            <a:stretch>
              <a:fillRect/>
            </a:stretch>
          </p:blipFill>
          <p:spPr>
            <a:xfrm>
              <a:off x="601569" y="4823308"/>
              <a:ext cx="5829300" cy="2676525"/>
            </a:xfrm>
            <a:prstGeom prst="rect">
              <a:avLst/>
            </a:prstGeom>
          </p:spPr>
        </p:pic>
        <p:sp>
          <p:nvSpPr>
            <p:cNvPr id="28" name="TextBox 27">
              <a:extLst>
                <a:ext uri="{FF2B5EF4-FFF2-40B4-BE49-F238E27FC236}">
                  <a16:creationId xmlns:a16="http://schemas.microsoft.com/office/drawing/2014/main" id="{5252D6A9-A859-A191-00D7-EE4650CE3A32}"/>
                </a:ext>
              </a:extLst>
            </p:cNvPr>
            <p:cNvSpPr txBox="1"/>
            <p:nvPr/>
          </p:nvSpPr>
          <p:spPr>
            <a:xfrm>
              <a:off x="784844" y="7315167"/>
              <a:ext cx="5829300" cy="923330"/>
            </a:xfrm>
            <a:prstGeom prst="rect">
              <a:avLst/>
            </a:prstGeom>
            <a:noFill/>
          </p:spPr>
          <p:txBody>
            <a:bodyPr wrap="square">
              <a:spAutoFit/>
            </a:bodyPr>
            <a:lstStyle/>
            <a:p>
              <a:pPr algn="ctr"/>
              <a:r>
                <a:rPr lang="en-US" sz="1800" b="1" dirty="0">
                  <a:solidFill>
                    <a:prstClr val="black"/>
                  </a:solidFill>
                  <a:cs typeface="Arial" panose="020B0604020202020204" pitchFamily="34" charset="0"/>
                </a:rPr>
                <a:t>Pharmacy Clinic</a:t>
              </a:r>
            </a:p>
            <a:p>
              <a:pPr algn="ctr"/>
              <a:r>
                <a:rPr lang="en-US" sz="1800" dirty="0">
                  <a:solidFill>
                    <a:prstClr val="black"/>
                  </a:solidFill>
                  <a:cs typeface="Arial" panose="020B0604020202020204" pitchFamily="34" charset="0"/>
                </a:rPr>
                <a:t>nurse-led, large pharmacy branches, promotive/ preventive e.g., vaccines/FP/much lower fees</a:t>
              </a:r>
              <a:endParaRPr lang="en-ZA" b="1" dirty="0"/>
            </a:p>
          </p:txBody>
        </p:sp>
      </p:grpSp>
      <p:grpSp>
        <p:nvGrpSpPr>
          <p:cNvPr id="33" name="Group 32">
            <a:extLst>
              <a:ext uri="{FF2B5EF4-FFF2-40B4-BE49-F238E27FC236}">
                <a16:creationId xmlns:a16="http://schemas.microsoft.com/office/drawing/2014/main" id="{7AEB31BF-3966-BA83-5531-1B5137C31ADC}"/>
              </a:ext>
            </a:extLst>
          </p:cNvPr>
          <p:cNvGrpSpPr/>
          <p:nvPr/>
        </p:nvGrpSpPr>
        <p:grpSpPr>
          <a:xfrm>
            <a:off x="7559685" y="843867"/>
            <a:ext cx="4006142" cy="4200011"/>
            <a:chOff x="4011523" y="607352"/>
            <a:chExt cx="4006142" cy="4200011"/>
          </a:xfrm>
        </p:grpSpPr>
        <p:pic>
          <p:nvPicPr>
            <p:cNvPr id="22" name="Picture 21">
              <a:extLst>
                <a:ext uri="{FF2B5EF4-FFF2-40B4-BE49-F238E27FC236}">
                  <a16:creationId xmlns:a16="http://schemas.microsoft.com/office/drawing/2014/main" id="{45F6D7EC-904F-4258-099B-B76F9E36E512}"/>
                </a:ext>
              </a:extLst>
            </p:cNvPr>
            <p:cNvPicPr>
              <a:picLocks noChangeAspect="1"/>
            </p:cNvPicPr>
            <p:nvPr/>
          </p:nvPicPr>
          <p:blipFill rotWithShape="1">
            <a:blip r:embed="rId16"/>
            <a:srcRect l="-822" t="1" r="822" b="10913"/>
            <a:stretch/>
          </p:blipFill>
          <p:spPr>
            <a:xfrm>
              <a:off x="4097124" y="607352"/>
              <a:ext cx="3734722" cy="3094139"/>
            </a:xfrm>
            <a:prstGeom prst="rect">
              <a:avLst/>
            </a:prstGeom>
          </p:spPr>
        </p:pic>
        <p:sp>
          <p:nvSpPr>
            <p:cNvPr id="29" name="TextBox 28">
              <a:extLst>
                <a:ext uri="{FF2B5EF4-FFF2-40B4-BE49-F238E27FC236}">
                  <a16:creationId xmlns:a16="http://schemas.microsoft.com/office/drawing/2014/main" id="{80215A3F-02D3-1392-E78A-29FDFE8AB1A9}"/>
                </a:ext>
              </a:extLst>
            </p:cNvPr>
            <p:cNvSpPr txBox="1"/>
            <p:nvPr/>
          </p:nvSpPr>
          <p:spPr>
            <a:xfrm>
              <a:off x="4011523" y="3607034"/>
              <a:ext cx="4006142" cy="1200329"/>
            </a:xfrm>
            <a:prstGeom prst="rect">
              <a:avLst/>
            </a:prstGeom>
            <a:noFill/>
          </p:spPr>
          <p:txBody>
            <a:bodyPr wrap="square">
              <a:spAutoFit/>
            </a:bodyPr>
            <a:lstStyle/>
            <a:p>
              <a:pPr algn="ctr"/>
              <a:r>
                <a:rPr lang="en-US" sz="1800" b="1" dirty="0">
                  <a:solidFill>
                    <a:prstClr val="black"/>
                  </a:solidFill>
                  <a:cs typeface="Arial" panose="020B0604020202020204" pitchFamily="34" charset="0"/>
                </a:rPr>
                <a:t>Group GP Practice</a:t>
              </a:r>
            </a:p>
            <a:p>
              <a:pPr algn="ctr"/>
              <a:r>
                <a:rPr lang="en-US" sz="1800" dirty="0">
                  <a:solidFill>
                    <a:prstClr val="black"/>
                  </a:solidFill>
                  <a:cs typeface="Arial" panose="020B0604020202020204" pitchFamily="34" charset="0"/>
                </a:rPr>
                <a:t>&gt;1 traditional GPs, shared overhead, stand-alone larger facility, +/-long-term locums</a:t>
              </a:r>
              <a:endParaRPr lang="en-ZA" b="1" dirty="0"/>
            </a:p>
          </p:txBody>
        </p:sp>
      </p:grpSp>
      <p:grpSp>
        <p:nvGrpSpPr>
          <p:cNvPr id="34" name="Group 33">
            <a:extLst>
              <a:ext uri="{FF2B5EF4-FFF2-40B4-BE49-F238E27FC236}">
                <a16:creationId xmlns:a16="http://schemas.microsoft.com/office/drawing/2014/main" id="{A14BB132-1C35-9A88-D88C-4FE0D60D06F1}"/>
              </a:ext>
            </a:extLst>
          </p:cNvPr>
          <p:cNvGrpSpPr/>
          <p:nvPr/>
        </p:nvGrpSpPr>
        <p:grpSpPr>
          <a:xfrm>
            <a:off x="11981677" y="943489"/>
            <a:ext cx="5433557" cy="2469462"/>
            <a:chOff x="7779577" y="1001627"/>
            <a:chExt cx="4774868" cy="2594629"/>
          </a:xfrm>
        </p:grpSpPr>
        <p:pic>
          <p:nvPicPr>
            <p:cNvPr id="23" name="Picture 22">
              <a:extLst>
                <a:ext uri="{FF2B5EF4-FFF2-40B4-BE49-F238E27FC236}">
                  <a16:creationId xmlns:a16="http://schemas.microsoft.com/office/drawing/2014/main" id="{6F45FBF3-28D7-574E-F5A4-C30FF5DCC6F0}"/>
                </a:ext>
              </a:extLst>
            </p:cNvPr>
            <p:cNvPicPr>
              <a:picLocks noChangeAspect="1"/>
            </p:cNvPicPr>
            <p:nvPr/>
          </p:nvPicPr>
          <p:blipFill>
            <a:blip r:embed="rId17"/>
            <a:stretch>
              <a:fillRect/>
            </a:stretch>
          </p:blipFill>
          <p:spPr>
            <a:xfrm>
              <a:off x="7779577" y="1001627"/>
              <a:ext cx="2578680" cy="2594629"/>
            </a:xfrm>
            <a:prstGeom prst="rect">
              <a:avLst/>
            </a:prstGeom>
            <a:ln w="228600" cap="sq" cmpd="thickThin">
              <a:solidFill>
                <a:srgbClr val="000000"/>
              </a:solidFill>
              <a:prstDash val="solid"/>
              <a:miter lim="800000"/>
            </a:ln>
            <a:effectLst>
              <a:innerShdw blurRad="76200">
                <a:srgbClr val="000000"/>
              </a:innerShdw>
            </a:effectLst>
          </p:spPr>
        </p:pic>
        <p:sp>
          <p:nvSpPr>
            <p:cNvPr id="30" name="TextBox 29">
              <a:extLst>
                <a:ext uri="{FF2B5EF4-FFF2-40B4-BE49-F238E27FC236}">
                  <a16:creationId xmlns:a16="http://schemas.microsoft.com/office/drawing/2014/main" id="{92C6E6C4-A8D6-9CA4-5221-7B310CBE6C63}"/>
                </a:ext>
              </a:extLst>
            </p:cNvPr>
            <p:cNvSpPr txBox="1"/>
            <p:nvPr/>
          </p:nvSpPr>
          <p:spPr>
            <a:xfrm>
              <a:off x="10448549" y="1320342"/>
              <a:ext cx="2105896" cy="2134285"/>
            </a:xfrm>
            <a:prstGeom prst="rect">
              <a:avLst/>
            </a:prstGeom>
            <a:noFill/>
          </p:spPr>
          <p:txBody>
            <a:bodyPr wrap="square">
              <a:spAutoFit/>
            </a:bodyPr>
            <a:lstStyle/>
            <a:p>
              <a:pPr algn="ctr"/>
              <a:r>
                <a:rPr lang="en-US" sz="1800" b="1" dirty="0">
                  <a:solidFill>
                    <a:prstClr val="black"/>
                  </a:solidFill>
                  <a:cs typeface="Arial" panose="020B0604020202020204" pitchFamily="34" charset="0"/>
                </a:rPr>
                <a:t>Independent Nurse Practice</a:t>
              </a:r>
            </a:p>
            <a:p>
              <a:pPr algn="ctr"/>
              <a:r>
                <a:rPr lang="en-US" sz="1800" dirty="0">
                  <a:solidFill>
                    <a:prstClr val="black"/>
                  </a:solidFill>
                  <a:cs typeface="Arial" panose="020B0604020202020204" pitchFamily="34" charset="0"/>
                </a:rPr>
                <a:t>prior public or private HC experience, self-funded, stand-alone house/shop, lower than GP fees/ full PHC</a:t>
              </a:r>
              <a:endParaRPr lang="en-ZA" b="1" dirty="0"/>
            </a:p>
          </p:txBody>
        </p:sp>
      </p:grpSp>
      <p:grpSp>
        <p:nvGrpSpPr>
          <p:cNvPr id="39" name="Group 38">
            <a:extLst>
              <a:ext uri="{FF2B5EF4-FFF2-40B4-BE49-F238E27FC236}">
                <a16:creationId xmlns:a16="http://schemas.microsoft.com/office/drawing/2014/main" id="{FC69D177-3EE9-0295-400F-044531566DD8}"/>
              </a:ext>
            </a:extLst>
          </p:cNvPr>
          <p:cNvGrpSpPr/>
          <p:nvPr/>
        </p:nvGrpSpPr>
        <p:grpSpPr>
          <a:xfrm>
            <a:off x="7743691" y="5249958"/>
            <a:ext cx="7172394" cy="3543300"/>
            <a:chOff x="7448662" y="3955370"/>
            <a:chExt cx="7663571" cy="3543300"/>
          </a:xfrm>
        </p:grpSpPr>
        <p:grpSp>
          <p:nvGrpSpPr>
            <p:cNvPr id="35" name="Group 34">
              <a:extLst>
                <a:ext uri="{FF2B5EF4-FFF2-40B4-BE49-F238E27FC236}">
                  <a16:creationId xmlns:a16="http://schemas.microsoft.com/office/drawing/2014/main" id="{549B7F13-6228-85BF-4A51-6DEBA9D848DB}"/>
                </a:ext>
              </a:extLst>
            </p:cNvPr>
            <p:cNvGrpSpPr/>
            <p:nvPr/>
          </p:nvGrpSpPr>
          <p:grpSpPr>
            <a:xfrm>
              <a:off x="7448662" y="3955370"/>
              <a:ext cx="3667125" cy="3543300"/>
              <a:chOff x="8074115" y="1279280"/>
              <a:chExt cx="3667125" cy="3543300"/>
            </a:xfrm>
          </p:grpSpPr>
          <p:pic>
            <p:nvPicPr>
              <p:cNvPr id="25" name="Picture 24">
                <a:extLst>
                  <a:ext uri="{FF2B5EF4-FFF2-40B4-BE49-F238E27FC236}">
                    <a16:creationId xmlns:a16="http://schemas.microsoft.com/office/drawing/2014/main" id="{44B89D9E-D1D2-3EBF-BF69-AD9CD8A7B652}"/>
                  </a:ext>
                </a:extLst>
              </p:cNvPr>
              <p:cNvPicPr>
                <a:picLocks noChangeAspect="1"/>
              </p:cNvPicPr>
              <p:nvPr/>
            </p:nvPicPr>
            <p:blipFill>
              <a:blip r:embed="rId18"/>
              <a:stretch>
                <a:fillRect/>
              </a:stretch>
            </p:blipFill>
            <p:spPr>
              <a:xfrm>
                <a:off x="8074115" y="1279280"/>
                <a:ext cx="3667125" cy="3543300"/>
              </a:xfrm>
              <a:prstGeom prst="rect">
                <a:avLst/>
              </a:prstGeom>
            </p:spPr>
          </p:pic>
          <p:sp>
            <p:nvSpPr>
              <p:cNvPr id="31" name="TextBox 30">
                <a:extLst>
                  <a:ext uri="{FF2B5EF4-FFF2-40B4-BE49-F238E27FC236}">
                    <a16:creationId xmlns:a16="http://schemas.microsoft.com/office/drawing/2014/main" id="{2174E7A9-457D-DF83-6A3B-4C5423C1B593}"/>
                  </a:ext>
                </a:extLst>
              </p:cNvPr>
              <p:cNvSpPr txBox="1"/>
              <p:nvPr/>
            </p:nvSpPr>
            <p:spPr>
              <a:xfrm>
                <a:off x="9090376" y="2477841"/>
                <a:ext cx="1709655" cy="1200329"/>
              </a:xfrm>
              <a:prstGeom prst="rect">
                <a:avLst/>
              </a:prstGeom>
              <a:solidFill>
                <a:schemeClr val="bg1"/>
              </a:solidFill>
            </p:spPr>
            <p:txBody>
              <a:bodyPr wrap="square" rtlCol="0">
                <a:spAutoFit/>
              </a:bodyPr>
              <a:lstStyle/>
              <a:p>
                <a:r>
                  <a:rPr lang="en-ZA" sz="2400" b="1" dirty="0"/>
                  <a:t>Business-orientated Model</a:t>
                </a:r>
              </a:p>
            </p:txBody>
          </p:sp>
        </p:grpSp>
        <p:sp>
          <p:nvSpPr>
            <p:cNvPr id="38" name="TextBox 37">
              <a:extLst>
                <a:ext uri="{FF2B5EF4-FFF2-40B4-BE49-F238E27FC236}">
                  <a16:creationId xmlns:a16="http://schemas.microsoft.com/office/drawing/2014/main" id="{87957533-F95F-B9EF-F57C-B040C8BE3268}"/>
                </a:ext>
              </a:extLst>
            </p:cNvPr>
            <p:cNvSpPr txBox="1"/>
            <p:nvPr/>
          </p:nvSpPr>
          <p:spPr>
            <a:xfrm>
              <a:off x="11476217" y="4451531"/>
              <a:ext cx="3636016" cy="2308324"/>
            </a:xfrm>
            <a:prstGeom prst="rect">
              <a:avLst/>
            </a:prstGeom>
            <a:noFill/>
          </p:spPr>
          <p:txBody>
            <a:bodyPr wrap="square">
              <a:spAutoFit/>
            </a:bodyPr>
            <a:lstStyle/>
            <a:p>
              <a:r>
                <a:rPr lang="en-US" dirty="0">
                  <a:solidFill>
                    <a:prstClr val="black"/>
                  </a:solidFill>
                  <a:cs typeface="Arial" panose="020B0604020202020204" pitchFamily="34" charset="0"/>
                </a:rPr>
                <a:t>Mo</a:t>
              </a:r>
              <a:r>
                <a:rPr lang="en-US" sz="1800" dirty="0">
                  <a:solidFill>
                    <a:prstClr val="black"/>
                  </a:solidFill>
                  <a:cs typeface="Arial" panose="020B0604020202020204" pitchFamily="34" charset="0"/>
                </a:rPr>
                <a:t>re complex, a number of different types, business initiative, profit making, sometimes include franchise, wit</a:t>
              </a:r>
              <a:r>
                <a:rPr lang="en-US" dirty="0">
                  <a:solidFill>
                    <a:prstClr val="black"/>
                  </a:solidFill>
                  <a:cs typeface="Arial" panose="020B0604020202020204" pitchFamily="34" charset="0"/>
                </a:rPr>
                <a:t>h </a:t>
              </a:r>
              <a:r>
                <a:rPr lang="en-US" sz="1800" dirty="0">
                  <a:solidFill>
                    <a:prstClr val="black"/>
                  </a:solidFill>
                  <a:cs typeface="Arial" panose="020B0604020202020204" pitchFamily="34" charset="0"/>
                </a:rPr>
                <a:t>different configurations of providers/ similar brands across branches e.g., containers in schools/malls, nurse-/ clinical associate-led</a:t>
              </a:r>
              <a:endParaRPr lang="en-ZA" dirty="0"/>
            </a:p>
          </p:txBody>
        </p:sp>
      </p:grpSp>
      <p:sp>
        <p:nvSpPr>
          <p:cNvPr id="40" name="Title 20">
            <a:extLst>
              <a:ext uri="{FF2B5EF4-FFF2-40B4-BE49-F238E27FC236}">
                <a16:creationId xmlns:a16="http://schemas.microsoft.com/office/drawing/2014/main" id="{3B54B289-1959-802A-C056-23EB55EC98B6}"/>
              </a:ext>
            </a:extLst>
          </p:cNvPr>
          <p:cNvSpPr>
            <a:spLocks noGrp="1"/>
          </p:cNvSpPr>
          <p:nvPr>
            <p:ph type="title"/>
          </p:nvPr>
        </p:nvSpPr>
        <p:spPr>
          <a:xfrm>
            <a:off x="2073028" y="-155352"/>
            <a:ext cx="12612802" cy="711294"/>
          </a:xfrm>
        </p:spPr>
        <p:txBody>
          <a:bodyPr>
            <a:noAutofit/>
          </a:bodyPr>
          <a:lstStyle/>
          <a:p>
            <a:r>
              <a:rPr lang="en-ZA" b="1" dirty="0"/>
              <a:t>Finding 1: Changing private PHC models in Soweto</a:t>
            </a:r>
            <a:endParaRPr lang="en-US" b="1" dirty="0"/>
          </a:p>
        </p:txBody>
      </p:sp>
      <p:grpSp>
        <p:nvGrpSpPr>
          <p:cNvPr id="10" name="Group 9">
            <a:extLst>
              <a:ext uri="{FF2B5EF4-FFF2-40B4-BE49-F238E27FC236}">
                <a16:creationId xmlns:a16="http://schemas.microsoft.com/office/drawing/2014/main" id="{5DA17603-C465-BFBC-D5B8-697B28013309}"/>
              </a:ext>
            </a:extLst>
          </p:cNvPr>
          <p:cNvGrpSpPr/>
          <p:nvPr/>
        </p:nvGrpSpPr>
        <p:grpSpPr>
          <a:xfrm>
            <a:off x="411770" y="721829"/>
            <a:ext cx="3432090" cy="4636756"/>
            <a:chOff x="411770" y="721829"/>
            <a:chExt cx="3432090" cy="4636756"/>
          </a:xfrm>
        </p:grpSpPr>
        <p:pic>
          <p:nvPicPr>
            <p:cNvPr id="2" name="Picture 1">
              <a:extLst>
                <a:ext uri="{FF2B5EF4-FFF2-40B4-BE49-F238E27FC236}">
                  <a16:creationId xmlns:a16="http://schemas.microsoft.com/office/drawing/2014/main" id="{F760424C-8609-D417-9352-04982348E127}"/>
                </a:ext>
              </a:extLst>
            </p:cNvPr>
            <p:cNvPicPr>
              <a:picLocks noChangeAspect="1"/>
            </p:cNvPicPr>
            <p:nvPr/>
          </p:nvPicPr>
          <p:blipFill>
            <a:blip r:embed="rId19"/>
            <a:stretch>
              <a:fillRect/>
            </a:stretch>
          </p:blipFill>
          <p:spPr>
            <a:xfrm>
              <a:off x="411770" y="721829"/>
              <a:ext cx="3396365" cy="3094139"/>
            </a:xfrm>
            <a:prstGeom prst="rect">
              <a:avLst/>
            </a:prstGeom>
          </p:spPr>
        </p:pic>
        <p:sp>
          <p:nvSpPr>
            <p:cNvPr id="9" name="TextBox 8">
              <a:extLst>
                <a:ext uri="{FF2B5EF4-FFF2-40B4-BE49-F238E27FC236}">
                  <a16:creationId xmlns:a16="http://schemas.microsoft.com/office/drawing/2014/main" id="{C28507D1-F698-EF05-A5B5-A9EBD623B2B8}"/>
                </a:ext>
              </a:extLst>
            </p:cNvPr>
            <p:cNvSpPr txBox="1"/>
            <p:nvPr/>
          </p:nvSpPr>
          <p:spPr>
            <a:xfrm>
              <a:off x="411770" y="3881257"/>
              <a:ext cx="3432090" cy="1477328"/>
            </a:xfrm>
            <a:prstGeom prst="rect">
              <a:avLst/>
            </a:prstGeom>
            <a:noFill/>
          </p:spPr>
          <p:txBody>
            <a:bodyPr wrap="square">
              <a:spAutoFit/>
            </a:bodyPr>
            <a:lstStyle/>
            <a:p>
              <a:pPr algn="ctr"/>
              <a:r>
                <a:rPr lang="en-ZA" b="1" dirty="0"/>
                <a:t>Traditional government clinic </a:t>
              </a:r>
            </a:p>
            <a:p>
              <a:r>
                <a:rPr lang="en-ZA" dirty="0"/>
                <a:t>Predominant PHC provider, run by trained PHC nurses, mostly free, provided by municipality/district/</a:t>
              </a:r>
            </a:p>
            <a:p>
              <a:r>
                <a:rPr lang="en-ZA" dirty="0"/>
                <a:t>province</a:t>
              </a:r>
            </a:p>
          </p:txBody>
        </p:sp>
      </p:grpSp>
    </p:spTree>
    <p:extLst>
      <p:ext uri="{BB962C8B-B14F-4D97-AF65-F5344CB8AC3E}">
        <p14:creationId xmlns:p14="http://schemas.microsoft.com/office/powerpoint/2010/main" val="17379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34439" y="1098983"/>
            <a:ext cx="16640925" cy="1143000"/>
          </a:xfrm>
        </p:spPr>
        <p:txBody>
          <a:bodyPr>
            <a:normAutofit/>
          </a:bodyPr>
          <a:lstStyle/>
          <a:p>
            <a:r>
              <a:rPr lang="en-ZA" sz="5400" b="1" dirty="0"/>
              <a:t>Finding 1: Changing private PHC models in Soweto </a:t>
            </a:r>
            <a:r>
              <a:rPr lang="en-ZA" sz="5400" b="1" i="1" dirty="0"/>
              <a:t>(</a:t>
            </a:r>
            <a:r>
              <a:rPr lang="en-ZA" sz="5400" b="1" i="1" dirty="0" err="1"/>
              <a:t>ctd</a:t>
            </a:r>
            <a:r>
              <a:rPr lang="en-ZA" sz="5400" b="1" i="1" dirty="0"/>
              <a:t>)</a:t>
            </a:r>
            <a:endParaRPr lang="en-US" sz="5400" i="1"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lc="http://schemas.openxmlformats.org/drawingml/2006/lockedCanvas" xmlns:arto="http://schemas.microsoft.com/office/word/2006/arto" xmlns:ve="http://schemas.openxmlformats.org/markup-compatibility/2006"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 name="Rounded Rectangle 24">
            <a:extLst>
              <a:ext uri="{FF2B5EF4-FFF2-40B4-BE49-F238E27FC236}">
                <a16:creationId xmlns:a16="http://schemas.microsoft.com/office/drawing/2014/main" id="{DF6FB7AE-BE3D-588F-675A-5DF41B012642}"/>
              </a:ext>
            </a:extLst>
          </p:cNvPr>
          <p:cNvSpPr/>
          <p:nvPr/>
        </p:nvSpPr>
        <p:spPr>
          <a:xfrm>
            <a:off x="1119792" y="5224131"/>
            <a:ext cx="11783544" cy="344133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ZA" sz="3600" b="1" i="1" dirty="0">
                <a:solidFill>
                  <a:prstClr val="black"/>
                </a:solidFill>
                <a:cs typeface="Arial" panose="020B0604020202020204" pitchFamily="34" charset="0"/>
              </a:rPr>
              <a:t>“When I was admitted to start the clinic, we get into …… an enterprise development contract. They fund the structure ….. much of the clinical equipment, and some medication and then you would order additional..” </a:t>
            </a:r>
            <a:r>
              <a:rPr lang="en-ZA" sz="2700" b="1" i="1" dirty="0">
                <a:solidFill>
                  <a:prstClr val="black"/>
                </a:solidFill>
                <a:cs typeface="Arial" panose="020B0604020202020204" pitchFamily="34" charset="0"/>
              </a:rPr>
              <a:t>(Nurse_Franchise206) </a:t>
            </a:r>
            <a:endParaRPr lang="en-US" sz="3600" b="1" i="1" dirty="0">
              <a:solidFill>
                <a:prstClr val="black"/>
              </a:solidFill>
              <a:cs typeface="Arial" panose="020B0604020202020204" pitchFamily="34" charset="0"/>
            </a:endParaRPr>
          </a:p>
        </p:txBody>
      </p:sp>
      <p:sp>
        <p:nvSpPr>
          <p:cNvPr id="10" name="TextBox 9">
            <a:extLst>
              <a:ext uri="{FF2B5EF4-FFF2-40B4-BE49-F238E27FC236}">
                <a16:creationId xmlns:a16="http://schemas.microsoft.com/office/drawing/2014/main" id="{C686CCD8-3426-A3DA-5C56-3DB7659D56D6}"/>
              </a:ext>
            </a:extLst>
          </p:cNvPr>
          <p:cNvSpPr txBox="1"/>
          <p:nvPr/>
        </p:nvSpPr>
        <p:spPr>
          <a:xfrm>
            <a:off x="1165764" y="2653271"/>
            <a:ext cx="1178354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ZA" sz="3600" b="1" i="1" dirty="0">
                <a:cs typeface="Arial" panose="020B0604020202020204" pitchFamily="34" charset="0"/>
              </a:rPr>
              <a:t>“It's basically a Wellness clinic. More or less</a:t>
            </a:r>
            <a:r>
              <a:rPr lang="en-US" sz="3600" b="1" i="1" dirty="0">
                <a:ea typeface="MS Mincho" panose="02020609040205080304" pitchFamily="49" charset="-128"/>
                <a:cs typeface="Arial" panose="020B0604020202020204" pitchFamily="34" charset="0"/>
              </a:rPr>
              <a:t>. </a:t>
            </a:r>
            <a:r>
              <a:rPr lang="en-ZA" sz="3600" b="1" i="1" dirty="0">
                <a:ea typeface="MS Mincho" panose="02020609040205080304" pitchFamily="49" charset="-128"/>
                <a:cs typeface="Arial" panose="020B0604020202020204" pitchFamily="34" charset="0"/>
              </a:rPr>
              <a:t>So we offer like your blood pressure, sugar, cholesterol, HIV testing, Pap smear. Mostly for medical aids clients. </a:t>
            </a:r>
            <a:r>
              <a:rPr lang="en-US" sz="3600" b="1" dirty="0">
                <a:ea typeface="MS Mincho" panose="02020609040205080304" pitchFamily="49" charset="-128"/>
                <a:cs typeface="Arial" panose="020B0604020202020204" pitchFamily="34" charset="0"/>
              </a:rPr>
              <a:t>”</a:t>
            </a:r>
            <a:r>
              <a:rPr lang="en-ZA" sz="3600" b="1" dirty="0">
                <a:cs typeface="Arial" panose="020B0604020202020204" pitchFamily="34" charset="0"/>
              </a:rPr>
              <a:t> </a:t>
            </a:r>
            <a:r>
              <a:rPr lang="en-ZA" sz="3600" b="1" i="1" dirty="0">
                <a:cs typeface="Arial" panose="020B0604020202020204" pitchFamily="34" charset="0"/>
              </a:rPr>
              <a:t>(Nurse_pharmacy234)</a:t>
            </a:r>
          </a:p>
        </p:txBody>
      </p:sp>
    </p:spTree>
    <p:extLst>
      <p:ext uri="{BB962C8B-B14F-4D97-AF65-F5344CB8AC3E}">
        <p14:creationId xmlns:p14="http://schemas.microsoft.com/office/powerpoint/2010/main" val="19707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8203" y="278280"/>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394976"/>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04140" y="859333"/>
            <a:ext cx="16640925" cy="1143000"/>
          </a:xfrm>
        </p:spPr>
        <p:txBody>
          <a:bodyPr>
            <a:normAutofit/>
          </a:bodyPr>
          <a:lstStyle/>
          <a:p>
            <a:r>
              <a:rPr lang="en-ZA" sz="5400" b="1" dirty="0"/>
              <a:t>Finding 2: Why these changing models?</a:t>
            </a:r>
            <a:endParaRPr lang="en-US" sz="5400" i="1"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arto="http://schemas.microsoft.com/office/word/2006/arto" xmlns:lc="http://schemas.openxmlformats.org/drawingml/2006/locked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12" name="TextBox 11">
            <a:extLst>
              <a:ext uri="{FF2B5EF4-FFF2-40B4-BE49-F238E27FC236}">
                <a16:creationId xmlns:a16="http://schemas.microsoft.com/office/drawing/2014/main" id="{AB83DE5D-9FE9-A5B8-E90D-69CA5B10318C}"/>
              </a:ext>
            </a:extLst>
          </p:cNvPr>
          <p:cNvSpPr txBox="1"/>
          <p:nvPr/>
        </p:nvSpPr>
        <p:spPr>
          <a:xfrm>
            <a:off x="604140" y="2469411"/>
            <a:ext cx="358419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2700" b="1" dirty="0">
                <a:solidFill>
                  <a:prstClr val="black"/>
                </a:solidFill>
              </a:rPr>
              <a:t>Public sector challenges:</a:t>
            </a:r>
          </a:p>
        </p:txBody>
      </p:sp>
      <p:sp>
        <p:nvSpPr>
          <p:cNvPr id="19" name="TextBox 18">
            <a:extLst>
              <a:ext uri="{FF2B5EF4-FFF2-40B4-BE49-F238E27FC236}">
                <a16:creationId xmlns:a16="http://schemas.microsoft.com/office/drawing/2014/main" id="{42693513-3753-DCF2-F7D7-8C69A3E25B91}"/>
              </a:ext>
            </a:extLst>
          </p:cNvPr>
          <p:cNvSpPr txBox="1"/>
          <p:nvPr/>
        </p:nvSpPr>
        <p:spPr>
          <a:xfrm>
            <a:off x="4587046" y="6838253"/>
            <a:ext cx="10363203"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ZA" sz="2700" b="1" i="1" dirty="0">
                <a:ea typeface="MS Mincho" panose="02020609040205080304" pitchFamily="49" charset="-128"/>
                <a:cs typeface="Arial" panose="020B0604020202020204" pitchFamily="34" charset="0"/>
              </a:rPr>
              <a:t>“They have introduced something, we now consult with a doctor, but not in this branch, as yet. Where they do the primary healthcare services, minor ailments. </a:t>
            </a:r>
            <a:r>
              <a:rPr lang="en-US" sz="2700" b="1" dirty="0">
                <a:ea typeface="MS Mincho" panose="02020609040205080304" pitchFamily="49" charset="-128"/>
                <a:cs typeface="Arial" panose="020B0604020202020204" pitchFamily="34" charset="0"/>
              </a:rPr>
              <a:t>”</a:t>
            </a:r>
            <a:r>
              <a:rPr lang="en-ZA" sz="2700" b="1" dirty="0">
                <a:cs typeface="Arial" panose="020B0604020202020204" pitchFamily="34" charset="0"/>
              </a:rPr>
              <a:t> </a:t>
            </a:r>
            <a:r>
              <a:rPr lang="en-ZA" sz="2700" b="1" i="1" dirty="0">
                <a:cs typeface="Arial" panose="020B0604020202020204" pitchFamily="34" charset="0"/>
              </a:rPr>
              <a:t>(Nurse_pharmacy232)</a:t>
            </a:r>
          </a:p>
        </p:txBody>
      </p:sp>
      <p:sp>
        <p:nvSpPr>
          <p:cNvPr id="20" name="TextBox 19">
            <a:extLst>
              <a:ext uri="{FF2B5EF4-FFF2-40B4-BE49-F238E27FC236}">
                <a16:creationId xmlns:a16="http://schemas.microsoft.com/office/drawing/2014/main" id="{445A022D-DD90-FA72-9E67-DD4195801FFA}"/>
              </a:ext>
            </a:extLst>
          </p:cNvPr>
          <p:cNvSpPr txBox="1"/>
          <p:nvPr/>
        </p:nvSpPr>
        <p:spPr>
          <a:xfrm>
            <a:off x="604140" y="5111146"/>
            <a:ext cx="358419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ZA" sz="2700" b="1" dirty="0">
                <a:solidFill>
                  <a:prstClr val="black"/>
                </a:solidFill>
              </a:rPr>
              <a:t>Dwindling GP  enthusiasm:</a:t>
            </a:r>
          </a:p>
        </p:txBody>
      </p:sp>
      <p:sp>
        <p:nvSpPr>
          <p:cNvPr id="21" name="TextBox 20">
            <a:extLst>
              <a:ext uri="{FF2B5EF4-FFF2-40B4-BE49-F238E27FC236}">
                <a16:creationId xmlns:a16="http://schemas.microsoft.com/office/drawing/2014/main" id="{90D24A9E-9272-CCE5-5935-CD28DE81540C}"/>
              </a:ext>
            </a:extLst>
          </p:cNvPr>
          <p:cNvSpPr txBox="1"/>
          <p:nvPr/>
        </p:nvSpPr>
        <p:spPr>
          <a:xfrm>
            <a:off x="628203" y="6910404"/>
            <a:ext cx="358419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2700" b="1" dirty="0">
                <a:solidFill>
                  <a:prstClr val="black"/>
                </a:solidFill>
              </a:rPr>
              <a:t>Seeing PHC as a business model:</a:t>
            </a:r>
          </a:p>
        </p:txBody>
      </p:sp>
      <p:sp>
        <p:nvSpPr>
          <p:cNvPr id="22" name="TextBox 21">
            <a:extLst>
              <a:ext uri="{FF2B5EF4-FFF2-40B4-BE49-F238E27FC236}">
                <a16:creationId xmlns:a16="http://schemas.microsoft.com/office/drawing/2014/main" id="{B64AFD5B-3F0D-A959-262E-94F7F93AFEFA}"/>
              </a:ext>
            </a:extLst>
          </p:cNvPr>
          <p:cNvSpPr txBox="1"/>
          <p:nvPr/>
        </p:nvSpPr>
        <p:spPr>
          <a:xfrm>
            <a:off x="4587049" y="1930032"/>
            <a:ext cx="10363200" cy="2450671"/>
          </a:xfrm>
          <a:prstGeom prst="rect">
            <a:avLst/>
          </a:prstGeom>
          <a:solidFill>
            <a:schemeClr val="accent1">
              <a:lumMod val="20000"/>
              <a:lumOff val="80000"/>
            </a:schemeClr>
          </a:solidFill>
        </p:spPr>
        <p:txBody>
          <a:bodyPr wrap="square">
            <a:spAutoFit/>
          </a:bodyPr>
          <a:lstStyle/>
          <a:p>
            <a:pPr>
              <a:lnSpc>
                <a:spcPct val="115000"/>
              </a:lnSpc>
              <a:spcAft>
                <a:spcPts val="1500"/>
              </a:spcAft>
            </a:pPr>
            <a:r>
              <a:rPr lang="en-US" sz="2700" i="1" dirty="0">
                <a:latin typeface="Arial" panose="020B0604020202020204" pitchFamily="34" charset="0"/>
                <a:ea typeface="MS Mincho" panose="02020609040205080304" pitchFamily="49" charset="-128"/>
                <a:cs typeface="Arial" panose="020B0604020202020204" pitchFamily="34" charset="0"/>
              </a:rPr>
              <a:t>At </a:t>
            </a:r>
            <a:r>
              <a:rPr lang="en-US" sz="2700" i="1" dirty="0" err="1">
                <a:latin typeface="Arial" panose="020B0604020202020204" pitchFamily="34" charset="0"/>
                <a:ea typeface="MS Mincho" panose="02020609040205080304" pitchFamily="49" charset="-128"/>
                <a:cs typeface="Arial" panose="020B0604020202020204" pitchFamily="34" charset="0"/>
              </a:rPr>
              <a:t>Maponya</a:t>
            </a:r>
            <a:r>
              <a:rPr lang="en-US" sz="2700" i="1" dirty="0">
                <a:latin typeface="Arial" panose="020B0604020202020204" pitchFamily="34" charset="0"/>
                <a:ea typeface="MS Mincho" panose="02020609040205080304" pitchFamily="49" charset="-128"/>
                <a:cs typeface="Arial" panose="020B0604020202020204" pitchFamily="34" charset="0"/>
              </a:rPr>
              <a:t>, they used to pay for it </a:t>
            </a:r>
            <a:r>
              <a:rPr lang="en-US" sz="2700" dirty="0">
                <a:latin typeface="Arial" panose="020B0604020202020204" pitchFamily="34" charset="0"/>
                <a:ea typeface="MS Mincho" panose="02020609040205080304" pitchFamily="49" charset="-128"/>
                <a:cs typeface="Arial" panose="020B0604020202020204" pitchFamily="34" charset="0"/>
              </a:rPr>
              <a:t>(</a:t>
            </a:r>
            <a:r>
              <a:rPr lang="en-US" sz="2700" dirty="0" err="1">
                <a:latin typeface="Arial" panose="020B0604020202020204" pitchFamily="34" charset="0"/>
                <a:ea typeface="MS Mincho" panose="02020609040205080304" pitchFamily="49" charset="-128"/>
                <a:cs typeface="Arial" panose="020B0604020202020204" pitchFamily="34" charset="0"/>
              </a:rPr>
              <a:t>immunisation</a:t>
            </a:r>
            <a:r>
              <a:rPr lang="en-US" sz="2700" dirty="0">
                <a:latin typeface="Arial" panose="020B0604020202020204" pitchFamily="34" charset="0"/>
                <a:ea typeface="MS Mincho" panose="02020609040205080304" pitchFamily="49" charset="-128"/>
                <a:cs typeface="Arial" panose="020B0604020202020204" pitchFamily="34" charset="0"/>
              </a:rPr>
              <a:t>) </a:t>
            </a:r>
            <a:r>
              <a:rPr lang="en-US" sz="2700" i="1" dirty="0">
                <a:latin typeface="Arial" panose="020B0604020202020204" pitchFamily="34" charset="0"/>
                <a:ea typeface="MS Mincho" panose="02020609040205080304" pitchFamily="49" charset="-128"/>
                <a:cs typeface="Arial" panose="020B0604020202020204" pitchFamily="34" charset="0"/>
              </a:rPr>
              <a:t>cash, instead of going to the public clinic. Because of the </a:t>
            </a:r>
            <a:r>
              <a:rPr lang="en-ZA" sz="2700" b="1" i="1" dirty="0">
                <a:latin typeface="Arial" panose="020B0604020202020204" pitchFamily="34" charset="0"/>
                <a:ea typeface="MS Mincho" panose="02020609040205080304" pitchFamily="49" charset="-128"/>
                <a:cs typeface="Arial" panose="020B0604020202020204" pitchFamily="34" charset="0"/>
              </a:rPr>
              <a:t>lack of stock</a:t>
            </a:r>
            <a:r>
              <a:rPr lang="en-ZA" sz="2700" i="1" dirty="0">
                <a:latin typeface="Arial" panose="020B0604020202020204" pitchFamily="34" charset="0"/>
                <a:ea typeface="MS Mincho" panose="02020609040205080304" pitchFamily="49" charset="-128"/>
                <a:cs typeface="Arial" panose="020B0604020202020204" pitchFamily="34" charset="0"/>
              </a:rPr>
              <a:t>, w</a:t>
            </a:r>
            <a:r>
              <a:rPr lang="en-ZA" sz="2700" b="1" i="1" dirty="0">
                <a:latin typeface="Arial" panose="020B0604020202020204" pitchFamily="34" charset="0"/>
                <a:ea typeface="MS Mincho" panose="02020609040205080304" pitchFamily="49" charset="-128"/>
                <a:cs typeface="Arial" panose="020B0604020202020204" pitchFamily="34" charset="0"/>
              </a:rPr>
              <a:t>aking up early and queuing</a:t>
            </a:r>
            <a:r>
              <a:rPr lang="en-ZA" sz="2700" i="1" dirty="0">
                <a:latin typeface="Arial" panose="020B0604020202020204" pitchFamily="34" charset="0"/>
                <a:ea typeface="MS Mincho" panose="02020609040205080304" pitchFamily="49" charset="-128"/>
                <a:cs typeface="Arial" panose="020B0604020202020204" pitchFamily="34" charset="0"/>
              </a:rPr>
              <a:t>, </a:t>
            </a:r>
            <a:r>
              <a:rPr lang="en-ZA" sz="2700" b="1" i="1" dirty="0">
                <a:latin typeface="Arial" panose="020B0604020202020204" pitchFamily="34" charset="0"/>
                <a:ea typeface="MS Mincho" panose="02020609040205080304" pitchFamily="49" charset="-128"/>
                <a:cs typeface="Arial" panose="020B0604020202020204" pitchFamily="34" charset="0"/>
              </a:rPr>
              <a:t>attitude</a:t>
            </a:r>
            <a:r>
              <a:rPr lang="en-ZA" sz="2700" i="1" dirty="0">
                <a:latin typeface="Arial" panose="020B0604020202020204" pitchFamily="34" charset="0"/>
                <a:ea typeface="MS Mincho" panose="02020609040205080304" pitchFamily="49" charset="-128"/>
                <a:cs typeface="Arial" panose="020B0604020202020204" pitchFamily="34" charset="0"/>
              </a:rPr>
              <a:t>. Like now, I think six years vaccines have been out of stock in the country on the public side for more than two years. </a:t>
            </a:r>
            <a:r>
              <a:rPr lang="en-ZA" sz="2700" b="1" i="1" dirty="0">
                <a:cs typeface="Arial" panose="020B0604020202020204" pitchFamily="34" charset="0"/>
              </a:rPr>
              <a:t>(Nurse_pharmacy232)</a:t>
            </a:r>
            <a:endParaRPr lang="en-ZA" sz="2700" i="1" dirty="0">
              <a:latin typeface="Cambria" panose="02040503050406030204" pitchFamily="18" charset="0"/>
              <a:ea typeface="MS Mincho" panose="02020609040205080304" pitchFamily="49" charset="-128"/>
              <a:cs typeface="Arial" panose="020B0604020202020204" pitchFamily="34" charset="0"/>
            </a:endParaRPr>
          </a:p>
        </p:txBody>
      </p:sp>
      <p:sp>
        <p:nvSpPr>
          <p:cNvPr id="23" name="TextBox 22">
            <a:extLst>
              <a:ext uri="{FF2B5EF4-FFF2-40B4-BE49-F238E27FC236}">
                <a16:creationId xmlns:a16="http://schemas.microsoft.com/office/drawing/2014/main" id="{EC97ACB8-4110-6944-D523-E6B0380BC637}"/>
              </a:ext>
            </a:extLst>
          </p:cNvPr>
          <p:cNvSpPr txBox="1"/>
          <p:nvPr/>
        </p:nvSpPr>
        <p:spPr>
          <a:xfrm>
            <a:off x="4521673" y="4794598"/>
            <a:ext cx="10363200" cy="1754326"/>
          </a:xfrm>
          <a:prstGeom prst="rect">
            <a:avLst/>
          </a:prstGeom>
          <a:solidFill>
            <a:schemeClr val="accent6">
              <a:lumMod val="40000"/>
              <a:lumOff val="60000"/>
            </a:schemeClr>
          </a:solidFill>
        </p:spPr>
        <p:txBody>
          <a:bodyPr wrap="square">
            <a:spAutoFit/>
          </a:bodyPr>
          <a:lstStyle/>
          <a:p>
            <a:r>
              <a:rPr lang="en-US" sz="2700" dirty="0">
                <a:latin typeface="Arial" panose="020B0604020202020204" pitchFamily="34" charset="0"/>
                <a:ea typeface="MS Mincho" panose="02020609040205080304" pitchFamily="49" charset="-128"/>
              </a:rPr>
              <a:t>I just wanted to move on from hospital practice. So I looked for a place …. and converted it into a practice. That's where I am now. I ended up being trapped. But things happened, I'm still there 31 years later. </a:t>
            </a:r>
            <a:r>
              <a:rPr lang="en-ZA" sz="2700" b="1" i="1" dirty="0">
                <a:cs typeface="Arial" panose="020B0604020202020204" pitchFamily="34" charset="0"/>
              </a:rPr>
              <a:t>(Solo_GP003)</a:t>
            </a:r>
            <a:endParaRPr lang="en-ZA" sz="2700" dirty="0"/>
          </a:p>
        </p:txBody>
      </p:sp>
    </p:spTree>
    <p:extLst>
      <p:ext uri="{BB962C8B-B14F-4D97-AF65-F5344CB8AC3E}">
        <p14:creationId xmlns:p14="http://schemas.microsoft.com/office/powerpoint/2010/main" val="159910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8203" y="278280"/>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394976"/>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04140" y="859333"/>
            <a:ext cx="16640925" cy="1143000"/>
          </a:xfrm>
        </p:spPr>
        <p:txBody>
          <a:bodyPr>
            <a:normAutofit/>
          </a:bodyPr>
          <a:lstStyle/>
          <a:p>
            <a:r>
              <a:rPr lang="en-ZA" sz="5400" b="1" dirty="0"/>
              <a:t>Finding 3: Why in Soweto?</a:t>
            </a:r>
            <a:endParaRPr lang="en-US" sz="5400" i="1"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lc="http://schemas.openxmlformats.org/drawingml/2006/lockedCanvas" xmlns:arto="http://schemas.microsoft.com/office/word/2006/arto" xmlns:ve="http://schemas.openxmlformats.org/markup-compatibility/2006"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 name="TextBox 1">
            <a:extLst>
              <a:ext uri="{FF2B5EF4-FFF2-40B4-BE49-F238E27FC236}">
                <a16:creationId xmlns:a16="http://schemas.microsoft.com/office/drawing/2014/main" id="{647971B2-1965-63E7-0251-75304506EB1E}"/>
              </a:ext>
            </a:extLst>
          </p:cNvPr>
          <p:cNvSpPr txBox="1"/>
          <p:nvPr/>
        </p:nvSpPr>
        <p:spPr>
          <a:xfrm>
            <a:off x="1030486" y="4420050"/>
            <a:ext cx="2328927"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2700" b="1" dirty="0">
                <a:solidFill>
                  <a:prstClr val="black"/>
                </a:solidFill>
              </a:rPr>
              <a:t>Race/Culture:</a:t>
            </a:r>
          </a:p>
        </p:txBody>
      </p:sp>
      <p:sp>
        <p:nvSpPr>
          <p:cNvPr id="10" name="TextBox 9">
            <a:extLst>
              <a:ext uri="{FF2B5EF4-FFF2-40B4-BE49-F238E27FC236}">
                <a16:creationId xmlns:a16="http://schemas.microsoft.com/office/drawing/2014/main" id="{3BECBD07-9E93-F9E5-66CE-AA794B966D69}"/>
              </a:ext>
            </a:extLst>
          </p:cNvPr>
          <p:cNvSpPr txBox="1"/>
          <p:nvPr/>
        </p:nvSpPr>
        <p:spPr>
          <a:xfrm>
            <a:off x="4038600" y="7501409"/>
            <a:ext cx="1313404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ZA" sz="2700" b="1" i="1" dirty="0">
                <a:ea typeface="MS Mincho" panose="02020609040205080304" pitchFamily="49" charset="-128"/>
                <a:cs typeface="Arial" panose="020B0604020202020204" pitchFamily="34" charset="0"/>
              </a:rPr>
              <a:t>“…..because at least you know her (wife) family, and some of the relatives, so it will be easier to set up. As opposed to starting at a place that I wouldn't know . </a:t>
            </a:r>
            <a:r>
              <a:rPr lang="en-US" sz="2700" b="1" dirty="0">
                <a:ea typeface="MS Mincho" panose="02020609040205080304" pitchFamily="49" charset="-128"/>
                <a:cs typeface="Arial" panose="020B0604020202020204" pitchFamily="34" charset="0"/>
              </a:rPr>
              <a:t>”</a:t>
            </a:r>
            <a:r>
              <a:rPr lang="en-ZA" sz="2700" b="1" dirty="0">
                <a:cs typeface="Arial" panose="020B0604020202020204" pitchFamily="34" charset="0"/>
              </a:rPr>
              <a:t> </a:t>
            </a:r>
            <a:r>
              <a:rPr lang="en-ZA" sz="2700" b="1" i="1" dirty="0">
                <a:cs typeface="Arial" panose="020B0604020202020204" pitchFamily="34" charset="0"/>
              </a:rPr>
              <a:t>(Solo_GP_205)</a:t>
            </a:r>
          </a:p>
        </p:txBody>
      </p:sp>
      <p:sp>
        <p:nvSpPr>
          <p:cNvPr id="24" name="TextBox 23">
            <a:extLst>
              <a:ext uri="{FF2B5EF4-FFF2-40B4-BE49-F238E27FC236}">
                <a16:creationId xmlns:a16="http://schemas.microsoft.com/office/drawing/2014/main" id="{CE0D7DAD-E560-5ACD-7DA9-EE8CC8D85403}"/>
              </a:ext>
            </a:extLst>
          </p:cNvPr>
          <p:cNvSpPr txBox="1"/>
          <p:nvPr/>
        </p:nvSpPr>
        <p:spPr>
          <a:xfrm>
            <a:off x="1030486" y="5931247"/>
            <a:ext cx="2103382" cy="5078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ZA" sz="2700" b="1" dirty="0">
                <a:solidFill>
                  <a:prstClr val="black"/>
                </a:solidFill>
              </a:rPr>
              <a:t>Inheritance :</a:t>
            </a:r>
          </a:p>
        </p:txBody>
      </p:sp>
      <p:sp>
        <p:nvSpPr>
          <p:cNvPr id="25" name="TextBox 24">
            <a:extLst>
              <a:ext uri="{FF2B5EF4-FFF2-40B4-BE49-F238E27FC236}">
                <a16:creationId xmlns:a16="http://schemas.microsoft.com/office/drawing/2014/main" id="{9068823B-5C8F-66A4-0971-5B2686D6F98B}"/>
              </a:ext>
            </a:extLst>
          </p:cNvPr>
          <p:cNvSpPr txBox="1"/>
          <p:nvPr/>
        </p:nvSpPr>
        <p:spPr>
          <a:xfrm>
            <a:off x="785605" y="7461208"/>
            <a:ext cx="233859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2700" b="1" dirty="0">
                <a:solidFill>
                  <a:prstClr val="black"/>
                </a:solidFill>
              </a:rPr>
              <a:t>Come from Soweto:</a:t>
            </a:r>
          </a:p>
        </p:txBody>
      </p:sp>
      <p:sp>
        <p:nvSpPr>
          <p:cNvPr id="26" name="TextBox 25">
            <a:extLst>
              <a:ext uri="{FF2B5EF4-FFF2-40B4-BE49-F238E27FC236}">
                <a16:creationId xmlns:a16="http://schemas.microsoft.com/office/drawing/2014/main" id="{BF042626-4734-717E-CB0C-9653CD0B7E61}"/>
              </a:ext>
            </a:extLst>
          </p:cNvPr>
          <p:cNvSpPr txBox="1"/>
          <p:nvPr/>
        </p:nvSpPr>
        <p:spPr>
          <a:xfrm>
            <a:off x="4038600" y="3954472"/>
            <a:ext cx="13134043" cy="1388009"/>
          </a:xfrm>
          <a:prstGeom prst="rect">
            <a:avLst/>
          </a:prstGeom>
          <a:solidFill>
            <a:schemeClr val="accent1">
              <a:lumMod val="20000"/>
              <a:lumOff val="80000"/>
            </a:schemeClr>
          </a:solidFill>
        </p:spPr>
        <p:txBody>
          <a:bodyPr wrap="square">
            <a:spAutoFit/>
          </a:bodyPr>
          <a:lstStyle/>
          <a:p>
            <a:pPr>
              <a:lnSpc>
                <a:spcPct val="115000"/>
              </a:lnSpc>
              <a:spcAft>
                <a:spcPts val="1500"/>
              </a:spcAft>
            </a:pPr>
            <a:r>
              <a:rPr lang="en-ZA" sz="2700" b="1" i="1" dirty="0">
                <a:latin typeface="Arial" panose="020B0604020202020204" pitchFamily="34" charset="0"/>
                <a:ea typeface="MS Mincho" panose="02020609040205080304" pitchFamily="49" charset="-128"/>
                <a:cs typeface="Arial" panose="020B0604020202020204" pitchFamily="34" charset="0"/>
              </a:rPr>
              <a:t>“People have their own GPs that they can relate to, and they speak the same language and understand each other, they are from the same culture.” </a:t>
            </a:r>
            <a:r>
              <a:rPr lang="en-ZA" sz="2100" b="1" i="1" dirty="0">
                <a:latin typeface="Arial" panose="020B0604020202020204" pitchFamily="34" charset="0"/>
                <a:ea typeface="MS Mincho" panose="02020609040205080304" pitchFamily="49" charset="-128"/>
                <a:cs typeface="Arial" panose="020B0604020202020204" pitchFamily="34" charset="0"/>
              </a:rPr>
              <a:t>(Solo GP_003)</a:t>
            </a:r>
            <a:endParaRPr lang="en-ZA" sz="2700" b="1" i="1" dirty="0">
              <a:latin typeface="Arial" panose="020B0604020202020204" pitchFamily="34" charset="0"/>
              <a:ea typeface="MS Mincho" panose="02020609040205080304" pitchFamily="49" charset="-128"/>
              <a:cs typeface="Arial" panose="020B0604020202020204" pitchFamily="34" charset="0"/>
            </a:endParaRPr>
          </a:p>
        </p:txBody>
      </p:sp>
      <p:sp>
        <p:nvSpPr>
          <p:cNvPr id="27" name="TextBox 26">
            <a:extLst>
              <a:ext uri="{FF2B5EF4-FFF2-40B4-BE49-F238E27FC236}">
                <a16:creationId xmlns:a16="http://schemas.microsoft.com/office/drawing/2014/main" id="{8564DAE8-651C-B85F-D894-56A0BE4FE3E4}"/>
              </a:ext>
            </a:extLst>
          </p:cNvPr>
          <p:cNvSpPr txBox="1"/>
          <p:nvPr/>
        </p:nvSpPr>
        <p:spPr>
          <a:xfrm>
            <a:off x="4008120" y="5670991"/>
            <a:ext cx="13164523" cy="1338828"/>
          </a:xfrm>
          <a:prstGeom prst="rect">
            <a:avLst/>
          </a:prstGeom>
          <a:solidFill>
            <a:schemeClr val="accent6">
              <a:lumMod val="40000"/>
              <a:lumOff val="60000"/>
            </a:schemeClr>
          </a:solidFill>
        </p:spPr>
        <p:txBody>
          <a:bodyPr wrap="square">
            <a:spAutoFit/>
          </a:bodyPr>
          <a:lstStyle/>
          <a:p>
            <a:r>
              <a:rPr lang="en-ZA" sz="2700" b="1" i="1" dirty="0">
                <a:latin typeface="Arial" panose="020B0604020202020204" pitchFamily="34" charset="0"/>
                <a:ea typeface="MS Mincho" panose="02020609040205080304" pitchFamily="49" charset="-128"/>
              </a:rPr>
              <a:t>“When I qualified in 1988, I came and I joined him (my father). And we were working together in partnership, until he passed on and then I took over.”</a:t>
            </a:r>
            <a:r>
              <a:rPr lang="en-US" sz="2700" b="1" i="1" dirty="0">
                <a:latin typeface="Arial" panose="020B0604020202020204" pitchFamily="34" charset="0"/>
                <a:ea typeface="MS Mincho" panose="02020609040205080304" pitchFamily="49" charset="-128"/>
              </a:rPr>
              <a:t> </a:t>
            </a:r>
            <a:r>
              <a:rPr lang="en-ZA" sz="2700" b="1" i="1" dirty="0">
                <a:cs typeface="Arial" panose="020B0604020202020204" pitchFamily="34" charset="0"/>
              </a:rPr>
              <a:t>(Solo_GP_213)</a:t>
            </a:r>
            <a:endParaRPr lang="en-ZA" sz="2700" dirty="0"/>
          </a:p>
        </p:txBody>
      </p:sp>
      <p:sp>
        <p:nvSpPr>
          <p:cNvPr id="28" name="Rounded Rectangle 9">
            <a:extLst>
              <a:ext uri="{FF2B5EF4-FFF2-40B4-BE49-F238E27FC236}">
                <a16:creationId xmlns:a16="http://schemas.microsoft.com/office/drawing/2014/main" id="{AC58CC64-2241-FEEF-6826-A19863EED720}"/>
              </a:ext>
            </a:extLst>
          </p:cNvPr>
          <p:cNvSpPr/>
          <p:nvPr/>
        </p:nvSpPr>
        <p:spPr>
          <a:xfrm>
            <a:off x="4038600" y="2372027"/>
            <a:ext cx="12887341" cy="913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i="1" dirty="0">
              <a:solidFill>
                <a:prstClr val="black"/>
              </a:solidFill>
              <a:latin typeface="Arial" panose="020B0604020202020204" pitchFamily="34" charset="0"/>
              <a:cs typeface="Arial" panose="020B0604020202020204" pitchFamily="34" charset="0"/>
            </a:endParaRPr>
          </a:p>
          <a:p>
            <a:pPr algn="just"/>
            <a:endParaRPr lang="en-US" sz="2400" i="1" dirty="0">
              <a:solidFill>
                <a:prstClr val="black"/>
              </a:solidFill>
              <a:latin typeface="Arial" panose="020B0604020202020204" pitchFamily="34" charset="0"/>
              <a:cs typeface="Arial" panose="020B0604020202020204" pitchFamily="34" charset="0"/>
            </a:endParaRPr>
          </a:p>
          <a:p>
            <a:pPr algn="just"/>
            <a:endParaRPr lang="en-US" sz="2400" i="1" dirty="0">
              <a:solidFill>
                <a:prstClr val="black"/>
              </a:solidFill>
              <a:latin typeface="Arial" panose="020B0604020202020204" pitchFamily="34" charset="0"/>
              <a:cs typeface="Arial" panose="020B0604020202020204" pitchFamily="34" charset="0"/>
            </a:endParaRPr>
          </a:p>
          <a:p>
            <a:pPr algn="just"/>
            <a:r>
              <a:rPr lang="en-US" sz="2400" i="1" dirty="0">
                <a:solidFill>
                  <a:prstClr val="black"/>
                </a:solidFill>
                <a:latin typeface="Arial" panose="020B0604020202020204" pitchFamily="34" charset="0"/>
                <a:cs typeface="Arial" panose="020B0604020202020204" pitchFamily="34" charset="0"/>
              </a:rPr>
              <a:t>“</a:t>
            </a:r>
            <a:r>
              <a:rPr lang="en-ZA" sz="2700" i="1" dirty="0">
                <a:solidFill>
                  <a:prstClr val="black"/>
                </a:solidFill>
                <a:latin typeface="Arial" panose="020B0604020202020204" pitchFamily="34" charset="0"/>
                <a:cs typeface="Arial" panose="020B0604020202020204" pitchFamily="34" charset="0"/>
              </a:rPr>
              <a:t>Soweto is huge. (Clinic area “L</a:t>
            </a:r>
            <a:r>
              <a:rPr lang="en-ZA" sz="2700" dirty="0">
                <a:solidFill>
                  <a:prstClr val="black"/>
                </a:solidFill>
                <a:latin typeface="Arial" panose="020B0604020202020204" pitchFamily="34" charset="0"/>
                <a:cs typeface="Arial" panose="020B0604020202020204" pitchFamily="34" charset="0"/>
              </a:rPr>
              <a:t>”</a:t>
            </a:r>
            <a:r>
              <a:rPr lang="en-ZA" sz="2700" i="1" dirty="0">
                <a:solidFill>
                  <a:prstClr val="black"/>
                </a:solidFill>
                <a:latin typeface="Arial" panose="020B0604020202020204" pitchFamily="34" charset="0"/>
                <a:cs typeface="Arial" panose="020B0604020202020204" pitchFamily="34" charset="0"/>
              </a:rPr>
              <a:t>)</a:t>
            </a:r>
            <a:r>
              <a:rPr lang="en-ZA" sz="2700" dirty="0">
                <a:solidFill>
                  <a:prstClr val="black"/>
                </a:solidFill>
                <a:latin typeface="Arial" panose="020B0604020202020204" pitchFamily="34" charset="0"/>
                <a:cs typeface="Arial" panose="020B0604020202020204" pitchFamily="34" charset="0"/>
              </a:rPr>
              <a:t> </a:t>
            </a:r>
            <a:r>
              <a:rPr lang="en-ZA" sz="2700" i="1" dirty="0">
                <a:solidFill>
                  <a:prstClr val="black"/>
                </a:solidFill>
                <a:latin typeface="Arial" panose="020B0604020202020204" pitchFamily="34" charset="0"/>
                <a:cs typeface="Arial" panose="020B0604020202020204" pitchFamily="34" charset="0"/>
              </a:rPr>
              <a:t>doesn't have anything at all, there's no public, there's no private, there's no doctor. I think Soweto is a good site.</a:t>
            </a:r>
            <a:r>
              <a:rPr lang="en-US" sz="2700" i="1" dirty="0">
                <a:solidFill>
                  <a:prstClr val="black"/>
                </a:solidFill>
                <a:latin typeface="Arial" panose="020B0604020202020204" pitchFamily="34" charset="0"/>
                <a:cs typeface="Arial" panose="020B0604020202020204" pitchFamily="34" charset="0"/>
              </a:rPr>
              <a:t>” (Female, PrivNur_206 -Franchise)</a:t>
            </a:r>
          </a:p>
          <a:p>
            <a:pPr algn="just"/>
            <a:endParaRPr lang="en-ZA" sz="2700" i="1" dirty="0">
              <a:solidFill>
                <a:prstClr val="black"/>
              </a:solidFill>
              <a:latin typeface="Arial" panose="020B0604020202020204" pitchFamily="34" charset="0"/>
              <a:cs typeface="Arial" panose="020B0604020202020204" pitchFamily="34" charset="0"/>
            </a:endParaRPr>
          </a:p>
          <a:p>
            <a:pPr algn="just"/>
            <a:endParaRPr lang="en-US" sz="2700" dirty="0">
              <a:solidFill>
                <a:prstClr val="black"/>
              </a:solidFill>
            </a:endParaRPr>
          </a:p>
        </p:txBody>
      </p:sp>
      <p:sp>
        <p:nvSpPr>
          <p:cNvPr id="29" name="TextBox 28">
            <a:extLst>
              <a:ext uri="{FF2B5EF4-FFF2-40B4-BE49-F238E27FC236}">
                <a16:creationId xmlns:a16="http://schemas.microsoft.com/office/drawing/2014/main" id="{A8489329-4347-C461-1952-27E8ECA0FE13}"/>
              </a:ext>
            </a:extLst>
          </p:cNvPr>
          <p:cNvSpPr txBox="1"/>
          <p:nvPr/>
        </p:nvSpPr>
        <p:spPr>
          <a:xfrm>
            <a:off x="1020818" y="2493354"/>
            <a:ext cx="233859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2700" b="1" dirty="0">
                <a:solidFill>
                  <a:prstClr val="black"/>
                </a:solidFill>
              </a:rPr>
              <a:t>Business opportunity:</a:t>
            </a:r>
          </a:p>
        </p:txBody>
      </p:sp>
    </p:spTree>
    <p:extLst>
      <p:ext uri="{BB962C8B-B14F-4D97-AF65-F5344CB8AC3E}">
        <p14:creationId xmlns:p14="http://schemas.microsoft.com/office/powerpoint/2010/main" val="41406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4" grpId="0" animBg="1"/>
      <p:bldP spid="25" grpId="0" animBg="1"/>
      <p:bldP spid="26" grpId="0" animBg="1"/>
      <p:bldP spid="27" grpId="0" animBg="1"/>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34439" y="1098983"/>
            <a:ext cx="18020409" cy="1143000"/>
          </a:xfrm>
        </p:spPr>
        <p:txBody>
          <a:bodyPr>
            <a:normAutofit fontScale="90000"/>
          </a:bodyPr>
          <a:lstStyle/>
          <a:p>
            <a:r>
              <a:rPr lang="fr-FR" sz="5400" b="1" dirty="0"/>
              <a:t>Discussion: </a:t>
            </a:r>
            <a:r>
              <a:rPr lang="fr-FR" sz="5400" b="1" dirty="0" err="1"/>
              <a:t>Changing</a:t>
            </a:r>
            <a:r>
              <a:rPr lang="fr-FR" sz="5400" b="1" dirty="0"/>
              <a:t> Soweto </a:t>
            </a:r>
            <a:r>
              <a:rPr lang="fr-FR" sz="5400" b="1" dirty="0" err="1"/>
              <a:t>private</a:t>
            </a:r>
            <a:r>
              <a:rPr lang="fr-FR" sz="5400" b="1" dirty="0"/>
              <a:t> PHC </a:t>
            </a:r>
            <a:r>
              <a:rPr lang="fr-FR" sz="5400" b="1" dirty="0" err="1"/>
              <a:t>models</a:t>
            </a:r>
            <a:r>
              <a:rPr lang="fr-FR" sz="5400" b="1" dirty="0"/>
              <a:t> </a:t>
            </a:r>
            <a:r>
              <a:rPr lang="fr-FR" sz="5400" b="1" dirty="0" err="1"/>
              <a:t>raise</a:t>
            </a:r>
            <a:r>
              <a:rPr lang="fr-FR" sz="5400" b="1" dirty="0"/>
              <a:t> important questions:</a:t>
            </a:r>
            <a:endParaRPr lang="en-US" sz="5400" i="1" dirty="0"/>
          </a:p>
        </p:txBody>
      </p:sp>
      <p:sp>
        <p:nvSpPr>
          <p:cNvPr id="13" name="Freeform 8">
            <a:extLst>
              <a:ext uri="{FF2B5EF4-FFF2-40B4-BE49-F238E27FC236}">
                <a16:creationId xmlns:a16="http://schemas.microsoft.com/office/drawing/2014/main" id="{F594EE28-52EF-EAF6-1981-8E888F5B4579}"/>
              </a:ext>
            </a:extLst>
          </p:cNvPr>
          <p:cNvSpPr/>
          <p:nvPr/>
        </p:nvSpPr>
        <p:spPr>
          <a:xfrm>
            <a:off x="127391" y="8536692"/>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9"/>
            <a:stretch>
              <a:fillRect/>
            </a:stretch>
          </a:blipFill>
        </p:spPr>
        <p:txBody>
          <a:bodyPr/>
          <a:lstStyle/>
          <a:p>
            <a:endParaRPr lang="en-US"/>
          </a:p>
        </p:txBody>
      </p:sp>
      <p:sp>
        <p:nvSpPr>
          <p:cNvPr id="14" name="TextBox 10">
            <a:extLst>
              <a:ext uri="{FF2B5EF4-FFF2-40B4-BE49-F238E27FC236}">
                <a16:creationId xmlns:a16="http://schemas.microsoft.com/office/drawing/2014/main" id="{8AF83B1B-6418-EC91-577D-6B9C80F41462}"/>
              </a:ext>
            </a:extLst>
          </p:cNvPr>
          <p:cNvSpPr txBox="1"/>
          <p:nvPr/>
        </p:nvSpPr>
        <p:spPr>
          <a:xfrm>
            <a:off x="2612844" y="881762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pic>
        <p:nvPicPr>
          <p:cNvPr id="15" name="Picture 14">
            <a:extLst>
              <a:ext uri="{FF2B5EF4-FFF2-40B4-BE49-F238E27FC236}">
                <a16:creationId xmlns:a16="http://schemas.microsoft.com/office/drawing/2014/main" id="{32F9C709-0093-8F79-7691-740F4D9A4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125" y="8544755"/>
            <a:ext cx="2752211" cy="1369224"/>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arto="http://schemas.microsoft.com/office/word/2006/arto" xmlns:lc="http://schemas.openxmlformats.org/drawingml/2006/lockedCanvas"/>
            </a:ext>
          </a:extLst>
        </p:spPr>
      </p:pic>
      <p:pic>
        <p:nvPicPr>
          <p:cNvPr id="16" name="Picture 15" descr="Macintosh HD:private:var:folders:x1:4189xxy562x9cw737c2x92l80000gn:T:TemporaryItems:imgres.png">
            <a:extLst>
              <a:ext uri="{FF2B5EF4-FFF2-40B4-BE49-F238E27FC236}">
                <a16:creationId xmlns:a16="http://schemas.microsoft.com/office/drawing/2014/main" id="{6D8A9E69-6141-0549-9DBE-BA4B6AB837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3091185" y="8642015"/>
            <a:ext cx="2752211" cy="980841"/>
          </a:xfrm>
          <a:prstGeom prst="rect">
            <a:avLst/>
          </a:prstGeom>
          <a:noFill/>
        </p:spPr>
      </p:pic>
      <p:pic>
        <p:nvPicPr>
          <p:cNvPr id="17" name="Picture 16">
            <a:hlinkClick r:id="rId12"/>
            <a:extLst>
              <a:ext uri="{FF2B5EF4-FFF2-40B4-BE49-F238E27FC236}">
                <a16:creationId xmlns:a16="http://schemas.microsoft.com/office/drawing/2014/main" id="{CF6B8CE4-8C17-1926-7507-FEE5BE010F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8543767" y="8513312"/>
            <a:ext cx="1419510" cy="1400667"/>
          </a:xfrm>
          <a:prstGeom prst="rect">
            <a:avLst/>
          </a:prstGeom>
          <a:noFill/>
        </p:spPr>
      </p:pic>
      <p:sp>
        <p:nvSpPr>
          <p:cNvPr id="18" name="Rectangle 17">
            <a:extLst>
              <a:ext uri="{FF2B5EF4-FFF2-40B4-BE49-F238E27FC236}">
                <a16:creationId xmlns:a16="http://schemas.microsoft.com/office/drawing/2014/main" id="{1FD9393E-D3FB-661A-D31F-F76EF25CAC83}"/>
              </a:ext>
            </a:extLst>
          </p:cNvPr>
          <p:cNvSpPr/>
          <p:nvPr/>
        </p:nvSpPr>
        <p:spPr>
          <a:xfrm>
            <a:off x="2031464" y="1952339"/>
            <a:ext cx="14220497" cy="18929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ZA" sz="2700"/>
          </a:p>
        </p:txBody>
      </p:sp>
      <p:sp>
        <p:nvSpPr>
          <p:cNvPr id="2" name="Rounded Rectangle 24">
            <a:extLst>
              <a:ext uri="{FF2B5EF4-FFF2-40B4-BE49-F238E27FC236}">
                <a16:creationId xmlns:a16="http://schemas.microsoft.com/office/drawing/2014/main" id="{DF6FB7AE-BE3D-588F-675A-5DF41B012642}"/>
              </a:ext>
            </a:extLst>
          </p:cNvPr>
          <p:cNvSpPr/>
          <p:nvPr/>
        </p:nvSpPr>
        <p:spPr>
          <a:xfrm>
            <a:off x="988768" y="6779644"/>
            <a:ext cx="12987925" cy="176936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571500" indent="-571500" algn="just">
              <a:buFont typeface="Wingdings" panose="05000000000000000000" pitchFamily="2" charset="2"/>
              <a:buChar char="Ø"/>
            </a:pPr>
            <a:r>
              <a:rPr lang="en-ZA" sz="4400" b="1" i="1" dirty="0">
                <a:solidFill>
                  <a:prstClr val="black"/>
                </a:solidFill>
                <a:cs typeface="Arial" panose="020B0604020202020204" pitchFamily="34" charset="0"/>
              </a:rPr>
              <a:t>To what extent will expanding models influence public sector challenges?</a:t>
            </a:r>
          </a:p>
        </p:txBody>
      </p:sp>
      <p:sp>
        <p:nvSpPr>
          <p:cNvPr id="10" name="TextBox 9">
            <a:extLst>
              <a:ext uri="{FF2B5EF4-FFF2-40B4-BE49-F238E27FC236}">
                <a16:creationId xmlns:a16="http://schemas.microsoft.com/office/drawing/2014/main" id="{C686CCD8-3426-A3DA-5C56-3DB7659D56D6}"/>
              </a:ext>
            </a:extLst>
          </p:cNvPr>
          <p:cNvSpPr txBox="1"/>
          <p:nvPr/>
        </p:nvSpPr>
        <p:spPr>
          <a:xfrm>
            <a:off x="1165763" y="2658102"/>
            <a:ext cx="12810929" cy="7646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71500" indent="-571500">
              <a:buFont typeface="Wingdings" panose="05000000000000000000" pitchFamily="2" charset="2"/>
              <a:buChar char="Ø"/>
            </a:pPr>
            <a:r>
              <a:rPr lang="en-ZA" sz="4400" b="1" i="1" dirty="0">
                <a:cs typeface="Arial" panose="020B0604020202020204" pitchFamily="34" charset="0"/>
              </a:rPr>
              <a:t>Will Soweto practitioners engage with NHI?</a:t>
            </a:r>
          </a:p>
        </p:txBody>
      </p:sp>
      <p:sp>
        <p:nvSpPr>
          <p:cNvPr id="19" name="TextBox 18">
            <a:extLst>
              <a:ext uri="{FF2B5EF4-FFF2-40B4-BE49-F238E27FC236}">
                <a16:creationId xmlns:a16="http://schemas.microsoft.com/office/drawing/2014/main" id="{347D32E6-65B6-3F4E-80AA-C92E6ECAA28F}"/>
              </a:ext>
            </a:extLst>
          </p:cNvPr>
          <p:cNvSpPr txBox="1"/>
          <p:nvPr/>
        </p:nvSpPr>
        <p:spPr>
          <a:xfrm>
            <a:off x="988769" y="3871385"/>
            <a:ext cx="12987924" cy="2362122"/>
          </a:xfrm>
          <a:prstGeom prst="rect">
            <a:avLst/>
          </a:prstGeom>
          <a:solidFill>
            <a:schemeClr val="accent1">
              <a:lumMod val="20000"/>
              <a:lumOff val="80000"/>
            </a:schemeClr>
          </a:solidFill>
        </p:spPr>
        <p:txBody>
          <a:bodyPr wrap="square">
            <a:spAutoFit/>
          </a:bodyPr>
          <a:lstStyle/>
          <a:p>
            <a:pPr marL="457200" indent="-457200">
              <a:lnSpc>
                <a:spcPct val="115000"/>
              </a:lnSpc>
              <a:spcAft>
                <a:spcPts val="1500"/>
              </a:spcAft>
              <a:buFont typeface="Wingdings" panose="05000000000000000000" pitchFamily="2" charset="2"/>
              <a:buChar char="Ø"/>
            </a:pPr>
            <a:r>
              <a:rPr lang="en-ZA" sz="4400" b="1" i="1" dirty="0">
                <a:latin typeface="Arial" panose="020B0604020202020204" pitchFamily="34" charset="0"/>
                <a:ea typeface="MS Mincho" panose="02020609040205080304" pitchFamily="49" charset="-128"/>
                <a:cs typeface="Arial" panose="020B0604020202020204" pitchFamily="34" charset="0"/>
              </a:rPr>
              <a:t>Although emerging models may enhance competitiveness: what will be the quality and efficiency of the different models? </a:t>
            </a:r>
          </a:p>
        </p:txBody>
      </p:sp>
    </p:spTree>
    <p:extLst>
      <p:ext uri="{BB962C8B-B14F-4D97-AF65-F5344CB8AC3E}">
        <p14:creationId xmlns:p14="http://schemas.microsoft.com/office/powerpoint/2010/main" val="24876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1142</Words>
  <Application>Microsoft Office PowerPoint</Application>
  <PresentationFormat>Custom</PresentationFormat>
  <Paragraphs>106</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Cambria</vt:lpstr>
      <vt:lpstr>Josefin Sans</vt:lpstr>
      <vt:lpstr>MS Mincho</vt:lpstr>
      <vt:lpstr>Arial</vt:lpstr>
      <vt:lpstr>Calibri</vt:lpstr>
      <vt:lpstr>Aptos</vt:lpstr>
      <vt:lpstr>Montserrat Ultra-Bold</vt:lpstr>
      <vt:lpstr>Wingdings</vt:lpstr>
      <vt:lpstr>Office Theme</vt:lpstr>
      <vt:lpstr>Changing organisation of private primary health care services in South Africa: A Soweto qualitative study</vt:lpstr>
      <vt:lpstr>Background</vt:lpstr>
      <vt:lpstr>Study methods (Dec 2021 to May 2022)</vt:lpstr>
      <vt:lpstr>Finding 1: Changing private PHC models in Soweto</vt:lpstr>
      <vt:lpstr>Finding 1: Changing private PHC models in Soweto (ctd)</vt:lpstr>
      <vt:lpstr>Finding 2: Why these changing models?</vt:lpstr>
      <vt:lpstr>Finding 3: Why in Soweto?</vt:lpstr>
      <vt:lpstr>Discussion: Changing Soweto private PHC models raise important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Olukemi Babalola</dc:creator>
  <cp:lastModifiedBy>Author</cp:lastModifiedBy>
  <cp:revision>5</cp:revision>
  <dcterms:created xsi:type="dcterms:W3CDTF">2006-08-16T00:00:00Z</dcterms:created>
  <dcterms:modified xsi:type="dcterms:W3CDTF">2024-08-26T09:08:47Z</dcterms:modified>
  <dc:identifier>DAGBbZIf2EI</dc:identifier>
</cp:coreProperties>
</file>