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71" r:id="rId2"/>
    <p:sldId id="256" r:id="rId3"/>
    <p:sldId id="258" r:id="rId4"/>
    <p:sldId id="257" r:id="rId5"/>
    <p:sldId id="259" r:id="rId6"/>
    <p:sldId id="260" r:id="rId7"/>
    <p:sldId id="264" r:id="rId8"/>
    <p:sldId id="261" r:id="rId9"/>
    <p:sldId id="263" r:id="rId10"/>
    <p:sldId id="273" r:id="rId11"/>
    <p:sldId id="262" r:id="rId12"/>
    <p:sldId id="268" r:id="rId13"/>
    <p:sldId id="267" r:id="rId14"/>
    <p:sldId id="269" r:id="rId15"/>
    <p:sldId id="270" r:id="rId16"/>
    <p:sldId id="272" r:id="rId17"/>
    <p:sldId id="274" r:id="rId18"/>
  </p:sldIdLst>
  <p:sldSz cx="18288000" cy="10287000"/>
  <p:notesSz cx="6858000" cy="9144000"/>
  <p:embeddedFontLst>
    <p:embeddedFont>
      <p:font typeface="Calibri" panose="020F0502020204030204" pitchFamily="34" charset="0"/>
      <p:regular r:id="rId20"/>
      <p:bold r:id="rId21"/>
      <p:italic r:id="rId22"/>
      <p:boldItalic r:id="rId23"/>
    </p:embeddedFont>
    <p:embeddedFont>
      <p:font typeface="Josefin Sans" panose="020B0604020202020204" charset="0"/>
      <p:regular r:id="rId24"/>
      <p:bold r:id="rId25"/>
    </p:embeddedFont>
    <p:embeddedFont>
      <p:font typeface="Montserrat Ultra-Bold" panose="020B0604020202020204" charset="0"/>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89" autoAdjust="0"/>
  </p:normalViewPr>
  <p:slideViewPr>
    <p:cSldViewPr>
      <p:cViewPr>
        <p:scale>
          <a:sx n="39" d="100"/>
          <a:sy n="39" d="100"/>
        </p:scale>
        <p:origin x="2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C5DF5-ADDB-4B69-AD8D-EDA5E98EC607}" type="datetimeFigureOut">
              <a:rPr lang="en-ZA" smtClean="0"/>
              <a:t>2024/08/22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FEAA0E-0F0A-459B-88DE-634EFDE747EC}" type="slidenum">
              <a:rPr lang="en-ZA" smtClean="0"/>
              <a:t>‹#›</a:t>
            </a:fld>
            <a:endParaRPr lang="en-ZA"/>
          </a:p>
        </p:txBody>
      </p:sp>
    </p:spTree>
    <p:extLst>
      <p:ext uri="{BB962C8B-B14F-4D97-AF65-F5344CB8AC3E}">
        <p14:creationId xmlns:p14="http://schemas.microsoft.com/office/powerpoint/2010/main" val="3805853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9FEAA0E-0F0A-459B-88DE-634EFDE747EC}" type="slidenum">
              <a:rPr lang="en-ZA" smtClean="0"/>
              <a:t>3</a:t>
            </a:fld>
            <a:endParaRPr lang="en-ZA"/>
          </a:p>
        </p:txBody>
      </p:sp>
    </p:spTree>
    <p:extLst>
      <p:ext uri="{BB962C8B-B14F-4D97-AF65-F5344CB8AC3E}">
        <p14:creationId xmlns:p14="http://schemas.microsoft.com/office/powerpoint/2010/main" val="382236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9FEAA0E-0F0A-459B-88DE-634EFDE747EC}" type="slidenum">
              <a:rPr lang="en-ZA" smtClean="0"/>
              <a:t>16</a:t>
            </a:fld>
            <a:endParaRPr lang="en-ZA"/>
          </a:p>
        </p:txBody>
      </p:sp>
    </p:spTree>
    <p:extLst>
      <p:ext uri="{BB962C8B-B14F-4D97-AF65-F5344CB8AC3E}">
        <p14:creationId xmlns:p14="http://schemas.microsoft.com/office/powerpoint/2010/main" val="2134967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9FEAA0E-0F0A-459B-88DE-634EFDE747EC}" type="slidenum">
              <a:rPr lang="en-ZA" smtClean="0"/>
              <a:t>17</a:t>
            </a:fld>
            <a:endParaRPr lang="en-ZA"/>
          </a:p>
        </p:txBody>
      </p:sp>
    </p:spTree>
    <p:extLst>
      <p:ext uri="{BB962C8B-B14F-4D97-AF65-F5344CB8AC3E}">
        <p14:creationId xmlns:p14="http://schemas.microsoft.com/office/powerpoint/2010/main" val="1155651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9FEAA0E-0F0A-459B-88DE-634EFDE747EC}" type="slidenum">
              <a:rPr lang="en-ZA" smtClean="0"/>
              <a:t>4</a:t>
            </a:fld>
            <a:endParaRPr lang="en-ZA"/>
          </a:p>
        </p:txBody>
      </p:sp>
    </p:spTree>
    <p:extLst>
      <p:ext uri="{BB962C8B-B14F-4D97-AF65-F5344CB8AC3E}">
        <p14:creationId xmlns:p14="http://schemas.microsoft.com/office/powerpoint/2010/main" val="2394195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9FEAA0E-0F0A-459B-88DE-634EFDE747EC}" type="slidenum">
              <a:rPr lang="en-ZA" smtClean="0"/>
              <a:t>7</a:t>
            </a:fld>
            <a:endParaRPr lang="en-ZA"/>
          </a:p>
        </p:txBody>
      </p:sp>
    </p:spTree>
    <p:extLst>
      <p:ext uri="{BB962C8B-B14F-4D97-AF65-F5344CB8AC3E}">
        <p14:creationId xmlns:p14="http://schemas.microsoft.com/office/powerpoint/2010/main" val="1221402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9FEAA0E-0F0A-459B-88DE-634EFDE747EC}" type="slidenum">
              <a:rPr lang="en-ZA" smtClean="0"/>
              <a:t>10</a:t>
            </a:fld>
            <a:endParaRPr lang="en-ZA"/>
          </a:p>
        </p:txBody>
      </p:sp>
    </p:spTree>
    <p:extLst>
      <p:ext uri="{BB962C8B-B14F-4D97-AF65-F5344CB8AC3E}">
        <p14:creationId xmlns:p14="http://schemas.microsoft.com/office/powerpoint/2010/main" val="297755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9FEAA0E-0F0A-459B-88DE-634EFDE747EC}" type="slidenum">
              <a:rPr lang="en-ZA" smtClean="0"/>
              <a:t>11</a:t>
            </a:fld>
            <a:endParaRPr lang="en-ZA"/>
          </a:p>
        </p:txBody>
      </p:sp>
    </p:spTree>
    <p:extLst>
      <p:ext uri="{BB962C8B-B14F-4D97-AF65-F5344CB8AC3E}">
        <p14:creationId xmlns:p14="http://schemas.microsoft.com/office/powerpoint/2010/main" val="1769727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9FEAA0E-0F0A-459B-88DE-634EFDE747EC}" type="slidenum">
              <a:rPr lang="en-ZA" smtClean="0"/>
              <a:t>12</a:t>
            </a:fld>
            <a:endParaRPr lang="en-ZA"/>
          </a:p>
        </p:txBody>
      </p:sp>
    </p:spTree>
    <p:extLst>
      <p:ext uri="{BB962C8B-B14F-4D97-AF65-F5344CB8AC3E}">
        <p14:creationId xmlns:p14="http://schemas.microsoft.com/office/powerpoint/2010/main" val="3217624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9FEAA0E-0F0A-459B-88DE-634EFDE747EC}" type="slidenum">
              <a:rPr lang="en-ZA" smtClean="0"/>
              <a:t>13</a:t>
            </a:fld>
            <a:endParaRPr lang="en-ZA"/>
          </a:p>
        </p:txBody>
      </p:sp>
    </p:spTree>
    <p:extLst>
      <p:ext uri="{BB962C8B-B14F-4D97-AF65-F5344CB8AC3E}">
        <p14:creationId xmlns:p14="http://schemas.microsoft.com/office/powerpoint/2010/main" val="1745069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9FEAA0E-0F0A-459B-88DE-634EFDE747EC}" type="slidenum">
              <a:rPr lang="en-ZA" smtClean="0"/>
              <a:t>14</a:t>
            </a:fld>
            <a:endParaRPr lang="en-ZA"/>
          </a:p>
        </p:txBody>
      </p:sp>
    </p:spTree>
    <p:extLst>
      <p:ext uri="{BB962C8B-B14F-4D97-AF65-F5344CB8AC3E}">
        <p14:creationId xmlns:p14="http://schemas.microsoft.com/office/powerpoint/2010/main" val="900358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9FEAA0E-0F0A-459B-88DE-634EFDE747EC}" type="slidenum">
              <a:rPr lang="en-ZA" smtClean="0"/>
              <a:t>15</a:t>
            </a:fld>
            <a:endParaRPr lang="en-ZA"/>
          </a:p>
        </p:txBody>
      </p:sp>
    </p:spTree>
    <p:extLst>
      <p:ext uri="{BB962C8B-B14F-4D97-AF65-F5344CB8AC3E}">
        <p14:creationId xmlns:p14="http://schemas.microsoft.com/office/powerpoint/2010/main" val="933024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8230"/>
            <a:ext cx="16225843" cy="1153795"/>
          </a:xfrm>
          <a:prstGeom prst="rect">
            <a:avLst/>
          </a:prstGeom>
        </p:spPr>
        <p:txBody>
          <a:bodyPr lIns="0" tIns="0" rIns="0" bIns="0" rtlCol="0" anchor="t">
            <a:spAutoFit/>
          </a:bodyPr>
          <a:lstStyle/>
          <a:p>
            <a:pPr algn="l">
              <a:lnSpc>
                <a:spcPts val="9379"/>
              </a:lnSpc>
            </a:pPr>
            <a:r>
              <a:rPr lang="en-US" sz="6699">
                <a:solidFill>
                  <a:srgbClr val="DCB05B"/>
                </a:solidFill>
                <a:latin typeface="Montserrat Ultra-Bold"/>
              </a:rPr>
              <a:t>JOHANNESBURG HEALTH DISTRICT </a:t>
            </a:r>
          </a:p>
        </p:txBody>
      </p:sp>
      <p:sp>
        <p:nvSpPr>
          <p:cNvPr id="3" name="TextBox 3"/>
          <p:cNvSpPr txBox="1"/>
          <p:nvPr/>
        </p:nvSpPr>
        <p:spPr>
          <a:xfrm>
            <a:off x="2160225" y="2088932"/>
            <a:ext cx="13962793" cy="1153795"/>
          </a:xfrm>
          <a:prstGeom prst="rect">
            <a:avLst/>
          </a:prstGeom>
        </p:spPr>
        <p:txBody>
          <a:bodyPr lIns="0" tIns="0" rIns="0" bIns="0" rtlCol="0" anchor="t">
            <a:spAutoFit/>
          </a:bodyPr>
          <a:lstStyle/>
          <a:p>
            <a:pPr algn="r">
              <a:lnSpc>
                <a:spcPts val="9379"/>
              </a:lnSpc>
            </a:pPr>
            <a:r>
              <a:rPr lang="en-US" sz="6699">
                <a:solidFill>
                  <a:srgbClr val="0063A0"/>
                </a:solidFill>
                <a:latin typeface="Montserrat Ultra-Bold"/>
              </a:rPr>
              <a:t>2024 RESEARCH CONFERENCE</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2">
              <a:alphaModFix amt="37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5">
              <a:alphaModFix amt="43999"/>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7"/>
            <a:stretch>
              <a:fillRect/>
            </a:stretch>
          </a:blipFill>
        </p:spPr>
        <p:txBody>
          <a:bodyPr/>
          <a:lstStyle/>
          <a:p>
            <a:endParaRPr lang="en-US"/>
          </a:p>
        </p:txBody>
      </p:sp>
      <p:sp>
        <p:nvSpPr>
          <p:cNvPr id="9" name="Freeform 9"/>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DCB05B"/>
                </a:solidFill>
                <a:latin typeface="Josefin Sans"/>
              </a:rPr>
              <a:t>#JoburgResearch2024</a:t>
            </a:r>
          </a:p>
        </p:txBody>
      </p:sp>
      <p:sp>
        <p:nvSpPr>
          <p:cNvPr id="11" name="Title 10">
            <a:extLst>
              <a:ext uri="{FF2B5EF4-FFF2-40B4-BE49-F238E27FC236}">
                <a16:creationId xmlns:a16="http://schemas.microsoft.com/office/drawing/2014/main" id="{ED3E32D4-2941-4187-1E23-42A1CE7EFAB7}"/>
              </a:ext>
            </a:extLst>
          </p:cNvPr>
          <p:cNvSpPr>
            <a:spLocks noGrp="1"/>
          </p:cNvSpPr>
          <p:nvPr>
            <p:ph type="ctrTitle"/>
          </p:nvPr>
        </p:nvSpPr>
        <p:spPr>
          <a:xfrm>
            <a:off x="1219200" y="3875362"/>
            <a:ext cx="14478000" cy="1470025"/>
          </a:xfrm>
        </p:spPr>
        <p:txBody>
          <a:bodyPr>
            <a:normAutofit/>
          </a:bodyPr>
          <a:lstStyle/>
          <a:p>
            <a:r>
              <a:rPr lang="en-ZA" dirty="0"/>
              <a:t>Screening their children for malnutrition in the household using MUAC empowers mothers </a:t>
            </a:r>
            <a:endParaRPr lang="en-US" dirty="0"/>
          </a:p>
        </p:txBody>
      </p:sp>
      <p:sp>
        <p:nvSpPr>
          <p:cNvPr id="12" name="Subtitle 11">
            <a:extLst>
              <a:ext uri="{FF2B5EF4-FFF2-40B4-BE49-F238E27FC236}">
                <a16:creationId xmlns:a16="http://schemas.microsoft.com/office/drawing/2014/main" id="{F1F19105-7E69-742F-8A31-59279A138F5E}"/>
              </a:ext>
            </a:extLst>
          </p:cNvPr>
          <p:cNvSpPr>
            <a:spLocks noGrp="1"/>
          </p:cNvSpPr>
          <p:nvPr>
            <p:ph type="subTitle" idx="1"/>
          </p:nvPr>
        </p:nvSpPr>
        <p:spPr>
          <a:xfrm>
            <a:off x="1043544" y="5996070"/>
            <a:ext cx="13975288" cy="1752600"/>
          </a:xfrm>
        </p:spPr>
        <p:txBody>
          <a:bodyPr>
            <a:normAutofit/>
          </a:bodyPr>
          <a:lstStyle/>
          <a:p>
            <a:r>
              <a:rPr lang="en-US" u="sng" dirty="0">
                <a:latin typeface="Arial" panose="020B0604020202020204" pitchFamily="34" charset="0"/>
                <a:ea typeface="Calibri" panose="020F0502020204030204" pitchFamily="34" charset="0"/>
                <a:cs typeface="Times New Roman" panose="02020603050405020304" pitchFamily="18" charset="0"/>
              </a:rPr>
              <a:t>Sphindile Mapumulo</a:t>
            </a:r>
            <a:r>
              <a:rPr lang="en-US" u="sng" baseline="30000" dirty="0">
                <a:latin typeface="Arial" panose="020B0604020202020204" pitchFamily="34" charset="0"/>
                <a:ea typeface="Calibri" panose="020F0502020204030204" pitchFamily="34" charset="0"/>
                <a:cs typeface="Times New Roman" panose="02020603050405020304" pitchFamily="18" charset="0"/>
              </a:rPr>
              <a:t>1</a:t>
            </a:r>
            <a:r>
              <a:rPr lang="en-US" dirty="0">
                <a:latin typeface="Arial" panose="020B0604020202020204" pitchFamily="34" charset="0"/>
                <a:ea typeface="Calibri" panose="020F0502020204030204" pitchFamily="34" charset="0"/>
                <a:cs typeface="Times New Roman" panose="02020603050405020304" pitchFamily="18" charset="0"/>
              </a:rPr>
              <a:t>,</a:t>
            </a:r>
            <a:r>
              <a:rPr lang="en-US" baseline="30000" dirty="0">
                <a:latin typeface="Arial" panose="020B0604020202020204" pitchFamily="34" charset="0"/>
                <a:ea typeface="Calibri" panose="020F0502020204030204" pitchFamily="34" charset="0"/>
                <a:cs typeface="Times New Roman" panose="02020603050405020304" pitchFamily="18" charset="0"/>
              </a:rPr>
              <a:t> </a:t>
            </a:r>
            <a:r>
              <a:rPr lang="en-US" dirty="0">
                <a:latin typeface="Arial" panose="020B0604020202020204" pitchFamily="34" charset="0"/>
                <a:ea typeface="Calibri" panose="020F0502020204030204" pitchFamily="34" charset="0"/>
                <a:cs typeface="Times New Roman" panose="02020603050405020304" pitchFamily="18" charset="0"/>
              </a:rPr>
              <a:t>Lyn Haskins</a:t>
            </a:r>
            <a:r>
              <a:rPr lang="en-US" baseline="30000" dirty="0">
                <a:latin typeface="Arial" panose="020B0604020202020204" pitchFamily="34" charset="0"/>
                <a:ea typeface="Calibri" panose="020F0502020204030204" pitchFamily="34" charset="0"/>
                <a:cs typeface="Times New Roman" panose="02020603050405020304" pitchFamily="18" charset="0"/>
              </a:rPr>
              <a:t>1</a:t>
            </a:r>
            <a:r>
              <a:rPr lang="en-US" dirty="0">
                <a:latin typeface="Arial" panose="020B0604020202020204" pitchFamily="34" charset="0"/>
                <a:ea typeface="Calibri" panose="020F0502020204030204" pitchFamily="34" charset="0"/>
                <a:cs typeface="Times New Roman" panose="02020603050405020304" pitchFamily="18" charset="0"/>
              </a:rPr>
              <a:t>, Christiane Horwood</a:t>
            </a:r>
            <a:r>
              <a:rPr lang="en-US" baseline="30000" dirty="0">
                <a:latin typeface="Arial" panose="020B0604020202020204" pitchFamily="34" charset="0"/>
                <a:ea typeface="Calibri" panose="020F0502020204030204" pitchFamily="34" charset="0"/>
                <a:cs typeface="Times New Roman" panose="02020603050405020304" pitchFamily="18" charset="0"/>
              </a:rPr>
              <a:t>1</a:t>
            </a:r>
            <a:r>
              <a:rPr lang="en-US" dirty="0">
                <a:latin typeface="Arial" panose="020B0604020202020204" pitchFamily="34" charset="0"/>
                <a:ea typeface="Calibri" panose="020F0502020204030204" pitchFamily="34" charset="0"/>
                <a:cs typeface="Times New Roman" panose="02020603050405020304" pitchFamily="18" charset="0"/>
              </a:rPr>
              <a:t>, Silondile Luthuli</a:t>
            </a:r>
            <a:r>
              <a:rPr lang="en-US" baseline="30000" dirty="0">
                <a:latin typeface="Arial" panose="020B0604020202020204" pitchFamily="34" charset="0"/>
                <a:ea typeface="Calibri" panose="020F0502020204030204" pitchFamily="34" charset="0"/>
                <a:cs typeface="Times New Roman" panose="02020603050405020304" pitchFamily="18" charset="0"/>
              </a:rPr>
              <a:t>1</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Nireshnee</a:t>
            </a:r>
            <a:r>
              <a:rPr lang="en-US" dirty="0">
                <a:latin typeface="Arial" panose="020B0604020202020204" pitchFamily="34" charset="0"/>
                <a:ea typeface="Calibri" panose="020F0502020204030204" pitchFamily="34" charset="0"/>
                <a:cs typeface="Times New Roman" panose="02020603050405020304" pitchFamily="18" charset="0"/>
              </a:rPr>
              <a:t> Reddy</a:t>
            </a:r>
            <a:r>
              <a:rPr lang="en-US" baseline="30000" dirty="0">
                <a:latin typeface="Arial" panose="020B0604020202020204" pitchFamily="34" charset="0"/>
                <a:ea typeface="Calibri" panose="020F0502020204030204" pitchFamily="34" charset="0"/>
                <a:cs typeface="Times New Roman" panose="02020603050405020304" pitchFamily="18" charset="0"/>
              </a:rPr>
              <a:t>2</a:t>
            </a:r>
            <a:r>
              <a:rPr lang="en-US" dirty="0">
                <a:latin typeface="Arial" panose="020B0604020202020204" pitchFamily="34" charset="0"/>
                <a:ea typeface="Calibri" panose="020F0502020204030204" pitchFamily="34" charset="0"/>
                <a:cs typeface="Times New Roman" panose="02020603050405020304" pitchFamily="18" charset="0"/>
              </a:rPr>
              <a:t>, Gilbert Tshitaudzi</a:t>
            </a:r>
            <a:r>
              <a:rPr lang="en-US" baseline="30000" dirty="0">
                <a:latin typeface="Arial" panose="020B0604020202020204" pitchFamily="34" charset="0"/>
                <a:ea typeface="Calibri" panose="020F0502020204030204" pitchFamily="34" charset="0"/>
                <a:cs typeface="Times New Roman" panose="02020603050405020304" pitchFamily="18" charset="0"/>
              </a:rPr>
              <a:t>3</a:t>
            </a:r>
            <a:r>
              <a:rPr lang="en-US" dirty="0">
                <a:latin typeface="Arial" panose="020B0604020202020204" pitchFamily="34" charset="0"/>
                <a:ea typeface="Calibri" panose="020F0502020204030204" pitchFamily="34" charset="0"/>
                <a:cs typeface="Times New Roman" panose="02020603050405020304" pitchFamily="18" charset="0"/>
              </a:rPr>
              <a:t>, Zandile Kubeka</a:t>
            </a:r>
            <a:r>
              <a:rPr lang="en-US" baseline="30000" dirty="0">
                <a:latin typeface="Arial" panose="020B0604020202020204" pitchFamily="34" charset="0"/>
                <a:ea typeface="Calibri" panose="020F0502020204030204" pitchFamily="34" charset="0"/>
                <a:cs typeface="Times New Roman" panose="02020603050405020304" pitchFamily="18" charset="0"/>
              </a:rPr>
              <a:t>4</a:t>
            </a:r>
            <a:r>
              <a:rPr lang="en-US" dirty="0">
                <a:latin typeface="Arial" panose="020B0604020202020204" pitchFamily="34" charset="0"/>
                <a:ea typeface="Calibri" panose="020F0502020204030204" pitchFamily="34" charset="0"/>
                <a:cs typeface="Times New Roman" panose="02020603050405020304" pitchFamily="18" charset="0"/>
              </a:rPr>
              <a: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802563" y="266700"/>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normAutofit fontScale="90000"/>
          </a:bodyPr>
          <a:lstStyle/>
          <a:p>
            <a:r>
              <a:rPr lang="en-US" b="1" dirty="0">
                <a:latin typeface="Calibri" panose="020F0502020204030204" pitchFamily="34" charset="0"/>
                <a:ea typeface="Calibri" panose="020F0502020204030204" pitchFamily="34" charset="0"/>
                <a:cs typeface="Times New Roman" panose="02020603050405020304" pitchFamily="18" charset="0"/>
              </a:rPr>
              <a:t>CHWs visits were more helpful than clinic visits and mothers felt more confident talking to health workers</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6" y="2724690"/>
            <a:ext cx="16640924" cy="6015243"/>
          </a:xfrm>
        </p:spPr>
        <p:txBody>
          <a:bodyPr/>
          <a:lstStyle/>
          <a:p>
            <a:r>
              <a:rPr lang="en-US" dirty="0"/>
              <a:t>Mothers felt that clinic visit are costly and time consuming</a:t>
            </a:r>
          </a:p>
          <a:p>
            <a:endParaRPr lang="en-US" dirty="0"/>
          </a:p>
        </p:txBody>
      </p:sp>
      <p:graphicFrame>
        <p:nvGraphicFramePr>
          <p:cNvPr id="13" name="Table 12">
            <a:extLst>
              <a:ext uri="{FF2B5EF4-FFF2-40B4-BE49-F238E27FC236}">
                <a16:creationId xmlns:a16="http://schemas.microsoft.com/office/drawing/2014/main" id="{F04C4967-FE28-484B-A52A-50F086C69DC4}"/>
              </a:ext>
            </a:extLst>
          </p:cNvPr>
          <p:cNvGraphicFramePr>
            <a:graphicFrameLocks noGrp="1"/>
          </p:cNvGraphicFramePr>
          <p:nvPr>
            <p:extLst>
              <p:ext uri="{D42A27DB-BD31-4B8C-83A1-F6EECF244321}">
                <p14:modId xmlns:p14="http://schemas.microsoft.com/office/powerpoint/2010/main" val="3062863449"/>
              </p:ext>
            </p:extLst>
          </p:nvPr>
        </p:nvGraphicFramePr>
        <p:xfrm>
          <a:off x="725991" y="3448379"/>
          <a:ext cx="15464867" cy="6217920"/>
        </p:xfrm>
        <a:graphic>
          <a:graphicData uri="http://schemas.openxmlformats.org/drawingml/2006/table">
            <a:tbl>
              <a:tblPr firstRow="1" bandRow="1">
                <a:tableStyleId>{5C22544A-7EE6-4342-B048-85BDC9FD1C3A}</a:tableStyleId>
              </a:tblPr>
              <a:tblGrid>
                <a:gridCol w="15464867">
                  <a:extLst>
                    <a:ext uri="{9D8B030D-6E8A-4147-A177-3AD203B41FA5}">
                      <a16:colId xmlns:a16="http://schemas.microsoft.com/office/drawing/2014/main" val="4233956931"/>
                    </a:ext>
                  </a:extLst>
                </a:gridCol>
              </a:tblGrid>
              <a:tr h="5715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3200" b="1" i="1" kern="1200" dirty="0">
                          <a:solidFill>
                            <a:schemeClr val="tx1"/>
                          </a:solidFill>
                          <a:effectLst/>
                          <a:latin typeface="Calibri" panose="020F0502020204030204" pitchFamily="34" charset="0"/>
                          <a:ea typeface="+mn-ea"/>
                          <a:cs typeface="Times New Roman" panose="02020603050405020304" pitchFamily="18" charset="0"/>
                        </a:rPr>
                        <a:t>What makes me happy about the ladies that come to our homes is that when we go to the clinic we lose a lot on money because we have to use transport. We don’t have a clinic around where we can take the children to which might be a reason why our children might not be growing well. That is why we are scared to go to the clinics because even if you were to spent your last cent when you get to the clinic, you find one very long queue when you get there at 5am you will only leave 5pm when they have already closed or at other times you wouldn’t have received assistance. We are very happy with them coming to our homes because it has reduced the cost of having to go to the clinic, imagine if you had to go to the clinic monthly for the child to go on the scale on a monthly basis. Sometimes you stay with the child at home, while they lose weight and we don’t even see that or what is happening with the child because you are not going to the scale because it’s expensive. (M4, C2) </a:t>
                      </a:r>
                    </a:p>
                    <a:p>
                      <a:endParaRPr lang="en-ZA" dirty="0"/>
                    </a:p>
                  </a:txBody>
                  <a:tcPr>
                    <a:solidFill>
                      <a:schemeClr val="accent5">
                        <a:lumMod val="20000"/>
                        <a:lumOff val="80000"/>
                      </a:schemeClr>
                    </a:solidFill>
                  </a:tcPr>
                </a:tc>
                <a:extLst>
                  <a:ext uri="{0D108BD9-81ED-4DB2-BD59-A6C34878D82A}">
                    <a16:rowId xmlns:a16="http://schemas.microsoft.com/office/drawing/2014/main" val="1720993103"/>
                  </a:ext>
                </a:extLst>
              </a:tr>
            </a:tbl>
          </a:graphicData>
        </a:graphic>
      </p:graphicFrame>
    </p:spTree>
    <p:extLst>
      <p:ext uri="{BB962C8B-B14F-4D97-AF65-F5344CB8AC3E}">
        <p14:creationId xmlns:p14="http://schemas.microsoft.com/office/powerpoint/2010/main" val="3318061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8025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norm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Using the RTHB to access information was an empowering experience</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lstStyle/>
          <a:p>
            <a:r>
              <a:rPr lang="en-ZA" dirty="0"/>
              <a:t>Mothers felt empowered when CHWs showed them how to access information in the RTHB. They previous thought the RTHB was for health workers. </a:t>
            </a:r>
          </a:p>
          <a:p>
            <a:r>
              <a:rPr lang="en-US" dirty="0">
                <a:latin typeface="Calibri" panose="020F0502020204030204" pitchFamily="34" charset="0"/>
                <a:cs typeface="Calibri" panose="020F0502020204030204" pitchFamily="34" charset="0"/>
              </a:rPr>
              <a:t>Information gained from reading the RTHB resulted in some mothers changing the way they feed the young children </a:t>
            </a:r>
          </a:p>
          <a:p>
            <a:endParaRPr lang="en-US" dirty="0">
              <a:latin typeface="Calibri" panose="020F0502020204030204" pitchFamily="34" charset="0"/>
              <a:cs typeface="Calibri" panose="020F0502020204030204" pitchFamily="34" charset="0"/>
            </a:endParaRPr>
          </a:p>
          <a:p>
            <a:endParaRPr lang="en-ZA" dirty="0">
              <a:latin typeface="Calibri" panose="020F0502020204030204" pitchFamily="34" charset="0"/>
              <a:cs typeface="Calibri" panose="020F0502020204030204" pitchFamily="34" charset="0"/>
            </a:endParaRPr>
          </a:p>
          <a:p>
            <a:endParaRPr lang="en-ZA" dirty="0"/>
          </a:p>
          <a:p>
            <a:endParaRPr lang="en-US" dirty="0"/>
          </a:p>
        </p:txBody>
      </p:sp>
      <p:graphicFrame>
        <p:nvGraphicFramePr>
          <p:cNvPr id="14" name="Table 13">
            <a:extLst>
              <a:ext uri="{FF2B5EF4-FFF2-40B4-BE49-F238E27FC236}">
                <a16:creationId xmlns:a16="http://schemas.microsoft.com/office/drawing/2014/main" id="{41966830-4F27-438F-8C50-944F0FC85415}"/>
              </a:ext>
            </a:extLst>
          </p:cNvPr>
          <p:cNvGraphicFramePr>
            <a:graphicFrameLocks noGrp="1"/>
          </p:cNvGraphicFramePr>
          <p:nvPr>
            <p:extLst>
              <p:ext uri="{D42A27DB-BD31-4B8C-83A1-F6EECF244321}">
                <p14:modId xmlns:p14="http://schemas.microsoft.com/office/powerpoint/2010/main" val="2402161363"/>
              </p:ext>
            </p:extLst>
          </p:nvPr>
        </p:nvGraphicFramePr>
        <p:xfrm>
          <a:off x="2502429" y="5289709"/>
          <a:ext cx="12192000" cy="35306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991016325"/>
                    </a:ext>
                  </a:extLst>
                </a:gridCol>
              </a:tblGrid>
              <a:tr h="3530600">
                <a:tc>
                  <a:txBody>
                    <a:bodyPr/>
                    <a:lstStyle/>
                    <a:p>
                      <a:r>
                        <a:rPr lang="en-ZA" sz="3200" b="1" i="1" kern="1200" dirty="0">
                          <a:solidFill>
                            <a:schemeClr val="tx1"/>
                          </a:solidFill>
                          <a:effectLst/>
                          <a:latin typeface="Calibri" panose="020F0502020204030204" pitchFamily="34" charset="0"/>
                          <a:ea typeface="+mn-ea"/>
                          <a:cs typeface="Times New Roman" panose="02020603050405020304" pitchFamily="18" charset="0"/>
                        </a:rPr>
                        <a:t>Also showed me the importance of making purity for a child in the house and not necessarily in the shop. You buy fruits; wash them and make fresh purity. You feed a child porridge with peanut butter or add egg on a different day. Also that children eat meat because we used to only give them gravy so you can grate the meat and give the child to eat. The child grows up well eating vegetables that have vitamins. (M1, C1) </a:t>
                      </a:r>
                      <a:endParaRPr lang="en-ZA" sz="3200" b="1" i="1" kern="1200" dirty="0">
                        <a:solidFill>
                          <a:schemeClr val="tx1"/>
                        </a:solidFill>
                        <a:effectLst/>
                        <a:latin typeface="Calibri" panose="020F0502020204030204" pitchFamily="34" charset="0"/>
                        <a:cs typeface="Times New Roman" panose="02020603050405020304" pitchFamily="18" charset="0"/>
                      </a:endParaRPr>
                    </a:p>
                  </a:txBody>
                  <a:tcPr>
                    <a:solidFill>
                      <a:schemeClr val="accent5">
                        <a:lumMod val="20000"/>
                        <a:lumOff val="80000"/>
                      </a:schemeClr>
                    </a:solidFill>
                  </a:tcPr>
                </a:tc>
                <a:extLst>
                  <a:ext uri="{0D108BD9-81ED-4DB2-BD59-A6C34878D82A}">
                    <a16:rowId xmlns:a16="http://schemas.microsoft.com/office/drawing/2014/main" val="3898934492"/>
                  </a:ext>
                </a:extLst>
              </a:tr>
            </a:tbl>
          </a:graphicData>
        </a:graphic>
      </p:graphicFrame>
    </p:spTree>
    <p:extLst>
      <p:ext uri="{BB962C8B-B14F-4D97-AF65-F5344CB8AC3E}">
        <p14:creationId xmlns:p14="http://schemas.microsoft.com/office/powerpoint/2010/main" val="2760098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802563" y="266700"/>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normAutofit fontScale="90000"/>
          </a:bodyPr>
          <a:lstStyle/>
          <a:p>
            <a:r>
              <a:rPr lang="en-ZA" b="1" dirty="0">
                <a:latin typeface="Calibri" panose="020F0502020204030204" pitchFamily="34" charset="0"/>
                <a:ea typeface="Calibri" panose="020F0502020204030204" pitchFamily="34" charset="0"/>
                <a:cs typeface="Times New Roman" panose="02020603050405020304" pitchFamily="18" charset="0"/>
              </a:rPr>
              <a:t>Measuring the MUAC of the child gave mothers a proactive role in the care of their children. </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730033"/>
          </a:xfrm>
        </p:spPr>
        <p:txBody>
          <a:bodyPr/>
          <a:lstStyle/>
          <a:p>
            <a:r>
              <a:rPr lang="en-ZA" dirty="0">
                <a:latin typeface="Calibri" panose="020F0502020204030204" pitchFamily="34" charset="0"/>
                <a:ea typeface="Calibri" panose="020F0502020204030204" pitchFamily="34" charset="0"/>
                <a:cs typeface="Times New Roman" panose="02020603050405020304" pitchFamily="18" charset="0"/>
              </a:rPr>
              <a:t>Mothers gained knowledge about how to interpret MUAC and when to access care</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ZA"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a:p>
            <a:pPr marL="0" indent="0">
              <a:buNone/>
            </a:pPr>
            <a:endParaRPr lang="en-US" dirty="0"/>
          </a:p>
          <a:p>
            <a:r>
              <a:rPr lang="en-ZA" dirty="0">
                <a:latin typeface="Calibri" panose="020F0502020204030204" pitchFamily="34" charset="0"/>
                <a:cs typeface="Calibri" panose="020F0502020204030204" pitchFamily="34" charset="0"/>
              </a:rPr>
              <a:t>MUAC trained mothers took the initiative to spread FMUAC in the community </a:t>
            </a:r>
            <a:r>
              <a:rPr lang="en-ZA" dirty="0">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graphicFrame>
        <p:nvGraphicFramePr>
          <p:cNvPr id="14" name="Table 13">
            <a:extLst>
              <a:ext uri="{FF2B5EF4-FFF2-40B4-BE49-F238E27FC236}">
                <a16:creationId xmlns:a16="http://schemas.microsoft.com/office/drawing/2014/main" id="{E2D67691-DC31-4661-AF33-D52E8AD7A088}"/>
              </a:ext>
            </a:extLst>
          </p:cNvPr>
          <p:cNvGraphicFramePr>
            <a:graphicFrameLocks noGrp="1"/>
          </p:cNvGraphicFramePr>
          <p:nvPr>
            <p:extLst>
              <p:ext uri="{D42A27DB-BD31-4B8C-83A1-F6EECF244321}">
                <p14:modId xmlns:p14="http://schemas.microsoft.com/office/powerpoint/2010/main" val="196518592"/>
              </p:ext>
            </p:extLst>
          </p:nvPr>
        </p:nvGraphicFramePr>
        <p:xfrm>
          <a:off x="1143000" y="3518693"/>
          <a:ext cx="15231227" cy="3505200"/>
        </p:xfrm>
        <a:graphic>
          <a:graphicData uri="http://schemas.openxmlformats.org/drawingml/2006/table">
            <a:tbl>
              <a:tblPr firstRow="1" bandRow="1">
                <a:tableStyleId>{5C22544A-7EE6-4342-B048-85BDC9FD1C3A}</a:tableStyleId>
              </a:tblPr>
              <a:tblGrid>
                <a:gridCol w="15231227">
                  <a:extLst>
                    <a:ext uri="{9D8B030D-6E8A-4147-A177-3AD203B41FA5}">
                      <a16:colId xmlns:a16="http://schemas.microsoft.com/office/drawing/2014/main" val="2767221308"/>
                    </a:ext>
                  </a:extLst>
                </a:gridCol>
              </a:tblGrid>
              <a:tr h="3141771">
                <a:tc>
                  <a:txBody>
                    <a:bodyPr/>
                    <a:lstStyle/>
                    <a:p>
                      <a:r>
                        <a:rPr lang="en-ZA" sz="3200" b="1" i="1" kern="1200" dirty="0">
                          <a:solidFill>
                            <a:schemeClr val="tx1"/>
                          </a:solidFill>
                          <a:effectLst/>
                          <a:latin typeface="Calibri" panose="020F0502020204030204" pitchFamily="34" charset="0"/>
                          <a:ea typeface="+mn-ea"/>
                          <a:cs typeface="Times New Roman" panose="02020603050405020304" pitchFamily="18" charset="0"/>
                        </a:rPr>
                        <a:t>They taught us that we check the child with the tape and how we place it. If it’s green, then the child is healthy; if it’s yellow then you can take the child to the clinic after 24 hours and if it’s red you take the child to the clinic immediately. They also told us to check ‘on this side’ with the tape and you ‘put it like this’ if you see that the child is losing weight that you take him to the clinic; they tell us about the feet on how you check it…you check both feet and press it. If it’s still pressed down it’s not normal because those holes are not supposed to be on the child’s feet (M4, C3)</a:t>
                      </a:r>
                    </a:p>
                  </a:txBody>
                  <a:tcPr>
                    <a:solidFill>
                      <a:schemeClr val="accent5">
                        <a:lumMod val="20000"/>
                        <a:lumOff val="80000"/>
                      </a:schemeClr>
                    </a:solidFill>
                  </a:tcPr>
                </a:tc>
                <a:extLst>
                  <a:ext uri="{0D108BD9-81ED-4DB2-BD59-A6C34878D82A}">
                    <a16:rowId xmlns:a16="http://schemas.microsoft.com/office/drawing/2014/main" val="3152870181"/>
                  </a:ext>
                </a:extLst>
              </a:tr>
            </a:tbl>
          </a:graphicData>
        </a:graphic>
      </p:graphicFrame>
    </p:spTree>
    <p:extLst>
      <p:ext uri="{BB962C8B-B14F-4D97-AF65-F5344CB8AC3E}">
        <p14:creationId xmlns:p14="http://schemas.microsoft.com/office/powerpoint/2010/main" val="397620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8025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graphicFrame>
        <p:nvGraphicFramePr>
          <p:cNvPr id="13" name="Content Placeholder 12">
            <a:extLst>
              <a:ext uri="{FF2B5EF4-FFF2-40B4-BE49-F238E27FC236}">
                <a16:creationId xmlns:a16="http://schemas.microsoft.com/office/drawing/2014/main" id="{4908C4CF-7F76-45A4-8611-94C765CA8158}"/>
              </a:ext>
            </a:extLst>
          </p:cNvPr>
          <p:cNvGraphicFramePr>
            <a:graphicFrameLocks noGrp="1"/>
          </p:cNvGraphicFramePr>
          <p:nvPr>
            <p:ph idx="1"/>
            <p:extLst>
              <p:ext uri="{D42A27DB-BD31-4B8C-83A1-F6EECF244321}">
                <p14:modId xmlns:p14="http://schemas.microsoft.com/office/powerpoint/2010/main" val="4169355588"/>
              </p:ext>
            </p:extLst>
          </p:nvPr>
        </p:nvGraphicFramePr>
        <p:xfrm>
          <a:off x="820738" y="3009900"/>
          <a:ext cx="15333662" cy="4267200"/>
        </p:xfrm>
        <a:graphic>
          <a:graphicData uri="http://schemas.openxmlformats.org/drawingml/2006/table">
            <a:tbl>
              <a:tblPr firstRow="1" bandRow="1">
                <a:tableStyleId>{5C22544A-7EE6-4342-B048-85BDC9FD1C3A}</a:tableStyleId>
              </a:tblPr>
              <a:tblGrid>
                <a:gridCol w="15333662">
                  <a:extLst>
                    <a:ext uri="{9D8B030D-6E8A-4147-A177-3AD203B41FA5}">
                      <a16:colId xmlns:a16="http://schemas.microsoft.com/office/drawing/2014/main" val="2127010014"/>
                    </a:ext>
                  </a:extLst>
                </a:gridCol>
              </a:tblGrid>
              <a:tr h="39865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3200" b="1" i="1" kern="1200" dirty="0">
                          <a:solidFill>
                            <a:schemeClr val="tx1"/>
                          </a:solidFill>
                          <a:effectLst/>
                          <a:latin typeface="Calibri" panose="020F0502020204030204" pitchFamily="34" charset="0"/>
                          <a:ea typeface="+mn-ea"/>
                          <a:cs typeface="Times New Roman" panose="02020603050405020304" pitchFamily="18" charset="0"/>
                        </a:rPr>
                        <a:t>I’d like to add, hence I said it should continue there was someone in the house who was ashamed to come for the weighing and the child had a serious problem. Since they knew about it or found out they shared with the others and now the child is fine. They went there and found the child’s clinic card, even us sometimes because we are attended to we need to share with them even though we see that the child is not okay or the mother not having that care for the child. We need to inform them that in a certain household the child isn’t okay so that they can check in with the child so that they can be okay too. (M6, C3)</a:t>
                      </a:r>
                    </a:p>
                    <a:p>
                      <a:endParaRPr lang="en-ZA" dirty="0"/>
                    </a:p>
                  </a:txBody>
                  <a:tcPr>
                    <a:solidFill>
                      <a:schemeClr val="accent5">
                        <a:lumMod val="20000"/>
                        <a:lumOff val="80000"/>
                      </a:schemeClr>
                    </a:solidFill>
                  </a:tcPr>
                </a:tc>
                <a:extLst>
                  <a:ext uri="{0D108BD9-81ED-4DB2-BD59-A6C34878D82A}">
                    <a16:rowId xmlns:a16="http://schemas.microsoft.com/office/drawing/2014/main" val="1464703758"/>
                  </a:ext>
                </a:extLst>
              </a:tr>
            </a:tbl>
          </a:graphicData>
        </a:graphic>
      </p:graphicFrame>
    </p:spTree>
    <p:extLst>
      <p:ext uri="{BB962C8B-B14F-4D97-AF65-F5344CB8AC3E}">
        <p14:creationId xmlns:p14="http://schemas.microsoft.com/office/powerpoint/2010/main" val="1039014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8025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20738" y="1547067"/>
            <a:ext cx="16640925" cy="1143000"/>
          </a:xfrm>
        </p:spPr>
        <p:txBody>
          <a:bodyPr>
            <a:normAutofit/>
          </a:bodyPr>
          <a:lstStyle/>
          <a:p>
            <a:r>
              <a:rPr lang="en-US" b="1" dirty="0"/>
              <a:t>Challenges </a:t>
            </a:r>
          </a:p>
        </p:txBody>
      </p:sp>
      <p:sp>
        <p:nvSpPr>
          <p:cNvPr id="16" name="Content Placeholder 15">
            <a:extLst>
              <a:ext uri="{FF2B5EF4-FFF2-40B4-BE49-F238E27FC236}">
                <a16:creationId xmlns:a16="http://schemas.microsoft.com/office/drawing/2014/main" id="{428D5E55-7D12-4EAA-BB06-6D4BB6C8F4D2}"/>
              </a:ext>
            </a:extLst>
          </p:cNvPr>
          <p:cNvSpPr>
            <a:spLocks noGrp="1"/>
          </p:cNvSpPr>
          <p:nvPr>
            <p:ph idx="1"/>
          </p:nvPr>
        </p:nvSpPr>
        <p:spPr>
          <a:xfrm>
            <a:off x="824748" y="3023470"/>
            <a:ext cx="16777451" cy="6210300"/>
          </a:xfrm>
        </p:spPr>
        <p:txBody>
          <a:bodyPr/>
          <a:lstStyle/>
          <a:p>
            <a:r>
              <a:rPr lang="en-US" sz="3600" dirty="0"/>
              <a:t>Large numbers of households each CHWs was required to visit,</a:t>
            </a:r>
          </a:p>
          <a:p>
            <a:r>
              <a:rPr lang="en-US" sz="3600" dirty="0"/>
              <a:t>The high levels of mobility, with many mothers out of the house during the day.</a:t>
            </a:r>
          </a:p>
          <a:p>
            <a:r>
              <a:rPr lang="en-US" sz="3600" dirty="0"/>
              <a:t>Changing of locations within informal settings is common, making it difficult for CHWs to access mothers and conduct follow up</a:t>
            </a:r>
            <a:endParaRPr lang="en-ZA" sz="3600" dirty="0"/>
          </a:p>
          <a:p>
            <a:endParaRPr lang="en-US" sz="3600" dirty="0"/>
          </a:p>
        </p:txBody>
      </p:sp>
    </p:spTree>
    <p:extLst>
      <p:ext uri="{BB962C8B-B14F-4D97-AF65-F5344CB8AC3E}">
        <p14:creationId xmlns:p14="http://schemas.microsoft.com/office/powerpoint/2010/main" val="2421606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8025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20738" y="1547067"/>
            <a:ext cx="16640925" cy="1143000"/>
          </a:xfrm>
        </p:spPr>
        <p:txBody>
          <a:bodyPr>
            <a:normAutofit/>
          </a:bodyPr>
          <a:lstStyle/>
          <a:p>
            <a:r>
              <a:rPr lang="en-US" b="1" dirty="0"/>
              <a:t>Recommendations</a:t>
            </a:r>
          </a:p>
        </p:txBody>
      </p:sp>
      <p:sp>
        <p:nvSpPr>
          <p:cNvPr id="16" name="Content Placeholder 15">
            <a:extLst>
              <a:ext uri="{FF2B5EF4-FFF2-40B4-BE49-F238E27FC236}">
                <a16:creationId xmlns:a16="http://schemas.microsoft.com/office/drawing/2014/main" id="{428D5E55-7D12-4EAA-BB06-6D4BB6C8F4D2}"/>
              </a:ext>
            </a:extLst>
          </p:cNvPr>
          <p:cNvSpPr>
            <a:spLocks noGrp="1"/>
          </p:cNvSpPr>
          <p:nvPr>
            <p:ph idx="1"/>
          </p:nvPr>
        </p:nvSpPr>
        <p:spPr>
          <a:xfrm>
            <a:off x="824748" y="3023470"/>
            <a:ext cx="16777451" cy="6210300"/>
          </a:xfrm>
        </p:spPr>
        <p:txBody>
          <a:bodyPr>
            <a:normAutofit lnSpcReduction="10000"/>
          </a:bodyPr>
          <a:lstStyle/>
          <a:p>
            <a:r>
              <a:rPr lang="en-ZA" sz="3600" dirty="0"/>
              <a:t>Family MUAC has the potential to address the need to improve identification of malnutrition in high-risk communities. </a:t>
            </a:r>
          </a:p>
          <a:p>
            <a:r>
              <a:rPr lang="en-ZA" sz="3600" dirty="0"/>
              <a:t>Context specific and innovative solutions are required to support and sustain implementation of FMUAC interventions in hard-to-reach populations</a:t>
            </a:r>
          </a:p>
          <a:p>
            <a:r>
              <a:rPr lang="en-ZA" sz="3600" dirty="0"/>
              <a:t>Involving key participants, mothers and caregivers and CHWs in planning, designing and adapting the programme would assist in identifying context-specific gaps </a:t>
            </a:r>
          </a:p>
          <a:p>
            <a:r>
              <a:rPr lang="en-ZA" sz="3600" dirty="0"/>
              <a:t>CHWs can train and support women in groups, which would improve coverage and be cost and time-effective compared to visiting individual households</a:t>
            </a:r>
          </a:p>
          <a:p>
            <a:r>
              <a:rPr lang="en-ZA" sz="3600" dirty="0"/>
              <a:t>SMS reminders or WhatsApp groups can be used as a way for CHWs to stay in touch with mothers and remind them to screen their children and to provide information to mothers without having to meet. </a:t>
            </a:r>
          </a:p>
          <a:p>
            <a:endParaRPr lang="en-US" sz="3600" dirty="0"/>
          </a:p>
        </p:txBody>
      </p:sp>
    </p:spTree>
    <p:extLst>
      <p:ext uri="{BB962C8B-B14F-4D97-AF65-F5344CB8AC3E}">
        <p14:creationId xmlns:p14="http://schemas.microsoft.com/office/powerpoint/2010/main" val="1473508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8025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20738" y="1547067"/>
            <a:ext cx="16640925" cy="1143000"/>
          </a:xfrm>
        </p:spPr>
        <p:txBody>
          <a:bodyPr>
            <a:normAutofit/>
          </a:bodyPr>
          <a:lstStyle/>
          <a:p>
            <a:r>
              <a:rPr lang="en-US" b="1" dirty="0"/>
              <a:t>Conclusion</a:t>
            </a:r>
          </a:p>
        </p:txBody>
      </p:sp>
      <p:sp>
        <p:nvSpPr>
          <p:cNvPr id="16" name="Content Placeholder 15">
            <a:extLst>
              <a:ext uri="{FF2B5EF4-FFF2-40B4-BE49-F238E27FC236}">
                <a16:creationId xmlns:a16="http://schemas.microsoft.com/office/drawing/2014/main" id="{428D5E55-7D12-4EAA-BB06-6D4BB6C8F4D2}"/>
              </a:ext>
            </a:extLst>
          </p:cNvPr>
          <p:cNvSpPr>
            <a:spLocks noGrp="1"/>
          </p:cNvSpPr>
          <p:nvPr>
            <p:ph idx="1"/>
          </p:nvPr>
        </p:nvSpPr>
        <p:spPr>
          <a:xfrm>
            <a:off x="824748" y="3023470"/>
            <a:ext cx="16777451" cy="6210300"/>
          </a:xfrm>
        </p:spPr>
        <p:txBody>
          <a:bodyPr/>
          <a:lstStyle/>
          <a:p>
            <a:r>
              <a:rPr lang="en-ZA" sz="3600" dirty="0"/>
              <a:t>FMUAC empowered mothers in communities, built social capital, improved health seeking behaviour for their children and encouraged mothers to take primary responsibility for their child’s health</a:t>
            </a:r>
          </a:p>
          <a:p>
            <a:endParaRPr lang="en-US" sz="3600" dirty="0"/>
          </a:p>
        </p:txBody>
      </p:sp>
    </p:spTree>
    <p:extLst>
      <p:ext uri="{BB962C8B-B14F-4D97-AF65-F5344CB8AC3E}">
        <p14:creationId xmlns:p14="http://schemas.microsoft.com/office/powerpoint/2010/main" val="268174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8025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6" name="Content Placeholder 15">
            <a:extLst>
              <a:ext uri="{FF2B5EF4-FFF2-40B4-BE49-F238E27FC236}">
                <a16:creationId xmlns:a16="http://schemas.microsoft.com/office/drawing/2014/main" id="{428D5E55-7D12-4EAA-BB06-6D4BB6C8F4D2}"/>
              </a:ext>
            </a:extLst>
          </p:cNvPr>
          <p:cNvSpPr>
            <a:spLocks noGrp="1"/>
          </p:cNvSpPr>
          <p:nvPr>
            <p:ph idx="1"/>
          </p:nvPr>
        </p:nvSpPr>
        <p:spPr>
          <a:xfrm>
            <a:off x="824748" y="3023470"/>
            <a:ext cx="16777451" cy="6210300"/>
          </a:xfrm>
        </p:spPr>
        <p:txBody>
          <a:bodyPr>
            <a:normAutofit/>
          </a:bodyPr>
          <a:lstStyle/>
          <a:p>
            <a:pPr marL="0" indent="0" algn="ctr">
              <a:buNone/>
            </a:pPr>
            <a:endParaRPr lang="en-US" sz="11500" dirty="0"/>
          </a:p>
          <a:p>
            <a:pPr marL="0" indent="0" algn="ctr">
              <a:buNone/>
            </a:pPr>
            <a:r>
              <a:rPr lang="en-US" sz="11500" dirty="0"/>
              <a:t>THANK YOU!!!</a:t>
            </a:r>
          </a:p>
        </p:txBody>
      </p:sp>
      <p:sp>
        <p:nvSpPr>
          <p:cNvPr id="13" name="Title 12">
            <a:extLst>
              <a:ext uri="{FF2B5EF4-FFF2-40B4-BE49-F238E27FC236}">
                <a16:creationId xmlns:a16="http://schemas.microsoft.com/office/drawing/2014/main" id="{D268907D-6599-4DC6-BEF6-BD8F0F7C9795}"/>
              </a:ext>
            </a:extLst>
          </p:cNvPr>
          <p:cNvSpPr>
            <a:spLocks noGrp="1"/>
          </p:cNvSpPr>
          <p:nvPr>
            <p:ph type="title"/>
          </p:nvPr>
        </p:nvSpPr>
        <p:spPr/>
        <p:txBody>
          <a:bodyPr/>
          <a:lstStyle/>
          <a:p>
            <a:endParaRPr lang="en-ZA"/>
          </a:p>
        </p:txBody>
      </p:sp>
    </p:spTree>
    <p:extLst>
      <p:ext uri="{BB962C8B-B14F-4D97-AF65-F5344CB8AC3E}">
        <p14:creationId xmlns:p14="http://schemas.microsoft.com/office/powerpoint/2010/main" val="2566154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5132715" y="-102296"/>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dirty="0"/>
              <a:t>Family MUAC intervention</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fontScale="92500"/>
          </a:bodyPr>
          <a:lstStyle/>
          <a:p>
            <a:r>
              <a:rPr lang="en-US" dirty="0">
                <a:latin typeface="Calibri" panose="020F0502020204030204" pitchFamily="34" charset="0"/>
                <a:ea typeface="Calibri" panose="020F0502020204030204" pitchFamily="34" charset="0"/>
                <a:cs typeface="Times New Roman" panose="02020603050405020304" pitchFamily="18" charset="0"/>
              </a:rPr>
              <a:t>Community-based intervention where CHWs </a:t>
            </a:r>
            <a:r>
              <a:rPr lang="en-US" u="sng" dirty="0">
                <a:latin typeface="Calibri" panose="020F0502020204030204" pitchFamily="34" charset="0"/>
                <a:ea typeface="Calibri" panose="020F0502020204030204" pitchFamily="34" charset="0"/>
                <a:cs typeface="Times New Roman" panose="02020603050405020304" pitchFamily="18" charset="0"/>
              </a:rPr>
              <a:t>supported mothers/caregivers to screen children for malnutrition in the household</a:t>
            </a:r>
          </a:p>
          <a:p>
            <a:r>
              <a:rPr lang="en-US" dirty="0">
                <a:latin typeface="Calibri" panose="020F0502020204030204" pitchFamily="34" charset="0"/>
                <a:ea typeface="Calibri" panose="020F0502020204030204" pitchFamily="34" charset="0"/>
                <a:cs typeface="Times New Roman" panose="02020603050405020304" pitchFamily="18" charset="0"/>
              </a:rPr>
              <a:t>CHWs also supported </a:t>
            </a:r>
            <a:r>
              <a:rPr lang="en-US" u="sng" dirty="0">
                <a:latin typeface="Calibri" panose="020F0502020204030204" pitchFamily="34" charset="0"/>
                <a:ea typeface="Calibri" panose="020F0502020204030204" pitchFamily="34" charset="0"/>
                <a:cs typeface="Times New Roman" panose="02020603050405020304" pitchFamily="18" charset="0"/>
              </a:rPr>
              <a:t>mothers to access  key child health information on the Road to Health Book (RTHB) </a:t>
            </a:r>
            <a:r>
              <a:rPr lang="en-US" dirty="0">
                <a:latin typeface="Calibri" panose="020F0502020204030204" pitchFamily="34" charset="0"/>
                <a:ea typeface="Calibri" panose="020F0502020204030204" pitchFamily="34" charset="0"/>
                <a:cs typeface="Times New Roman" panose="02020603050405020304" pitchFamily="18" charset="0"/>
              </a:rPr>
              <a:t>for feeding advice, danger signs and child’s growth.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CHWs visit households in their area to teach and mentor mothers/caregivers </a:t>
            </a:r>
            <a:r>
              <a:rPr lang="en-US" u="sng" dirty="0">
                <a:latin typeface="Calibri" panose="020F0502020204030204" pitchFamily="34" charset="0"/>
                <a:ea typeface="Calibri" panose="020F0502020204030204" pitchFamily="34" charset="0"/>
                <a:cs typeface="Times New Roman" panose="02020603050405020304" pitchFamily="18" charset="0"/>
              </a:rPr>
              <a:t>to measure MUAC</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u="sng" dirty="0">
                <a:latin typeface="Calibri" panose="020F0502020204030204" pitchFamily="34" charset="0"/>
                <a:ea typeface="Calibri" panose="020F0502020204030204" pitchFamily="34" charset="0"/>
                <a:cs typeface="Times New Roman" panose="02020603050405020304" pitchFamily="18" charset="0"/>
              </a:rPr>
              <a:t>check for pedal </a:t>
            </a:r>
            <a:r>
              <a:rPr lang="en-US" u="sng" dirty="0" err="1">
                <a:latin typeface="Calibri" panose="020F0502020204030204" pitchFamily="34" charset="0"/>
                <a:ea typeface="Calibri" panose="020F0502020204030204" pitchFamily="34" charset="0"/>
                <a:cs typeface="Times New Roman" panose="02020603050405020304" pitchFamily="18" charset="0"/>
              </a:rPr>
              <a:t>oedema</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u="sng" dirty="0">
                <a:latin typeface="Calibri" panose="020F0502020204030204" pitchFamily="34" charset="0"/>
                <a:ea typeface="Calibri" panose="020F0502020204030204" pitchFamily="34" charset="0"/>
                <a:cs typeface="Times New Roman" panose="02020603050405020304" pitchFamily="18" charset="0"/>
              </a:rPr>
              <a:t>access important nutrition and child health information </a:t>
            </a:r>
            <a:r>
              <a:rPr lang="en-US" dirty="0">
                <a:latin typeface="Calibri" panose="020F0502020204030204" pitchFamily="34" charset="0"/>
                <a:ea typeface="Calibri" panose="020F0502020204030204" pitchFamily="34" charset="0"/>
                <a:cs typeface="Times New Roman" panose="02020603050405020304" pitchFamily="18" charset="0"/>
              </a:rPr>
              <a:t>from the RTHB. </a:t>
            </a:r>
          </a:p>
          <a:p>
            <a:pPr>
              <a:lnSpc>
                <a:spcPct val="107000"/>
              </a:lnSpc>
              <a:spcAft>
                <a:spcPts val="800"/>
              </a:spcAft>
            </a:pPr>
            <a:r>
              <a:rPr lang="en-US" dirty="0"/>
              <a:t>Family MUAC was implemented in seven sites in two provinces in South Africa, Gauteng and KwaZulu-Natal</a:t>
            </a:r>
          </a:p>
          <a:p>
            <a:pPr>
              <a:lnSpc>
                <a:spcPct val="107000"/>
              </a:lnSpc>
              <a:spcAft>
                <a:spcPts val="800"/>
              </a:spcAft>
            </a:pPr>
            <a:r>
              <a:rPr lang="en-US" dirty="0"/>
              <a:t>Family MUAC facilitator was employed in each of the two provinces to support and oversee project activities and mentor participating CHWs. </a:t>
            </a:r>
          </a:p>
          <a:p>
            <a:pPr marL="0" indent="0">
              <a:lnSpc>
                <a:spcPct val="107000"/>
              </a:lnSpc>
              <a:spcAft>
                <a:spcPts val="800"/>
              </a:spcAft>
              <a:buNone/>
            </a:pPr>
            <a:endParaRPr lang="en-ZA"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endParaRPr lang="en-US" sz="1800" b="1" dirty="0">
              <a:latin typeface="Calibri" panose="020F0502020204030204" pitchFamily="34" charset="0"/>
              <a:ea typeface="Calibri" panose="020F0502020204030204" pitchFamily="34" charset="0"/>
              <a:cs typeface="Times New Roman" panose="02020603050405020304" pitchFamily="18" charset="0"/>
            </a:endParaRPr>
          </a:p>
          <a:p>
            <a:endParaRPr lang="en-ZA"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5132715" y="-102296"/>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dirty="0"/>
              <a:t>Family MUAC intervention in Gauteng</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a:bodyPr>
          <a:lstStyle/>
          <a:p>
            <a:r>
              <a:rPr lang="en-US" dirty="0"/>
              <a:t>In Gauteng three sites in three districts were purposively selected in partnership with the Department of Health,</a:t>
            </a:r>
          </a:p>
          <a:p>
            <a:r>
              <a:rPr lang="en-US" dirty="0"/>
              <a:t>Selection was </a:t>
            </a:r>
            <a:r>
              <a:rPr lang="en-ZA" dirty="0"/>
              <a:t>base on high malnutrition case-loads at the clinic or high SAM deaths in local hospitals</a:t>
            </a:r>
          </a:p>
          <a:p>
            <a:r>
              <a:rPr lang="en-US" dirty="0"/>
              <a:t>Selected sites include </a:t>
            </a:r>
            <a:r>
              <a:rPr lang="en-GB" b="1" u="sng" dirty="0"/>
              <a:t>Jubilee Gateway in Tshwane, OR Tambo in City of Johannesburg and </a:t>
            </a:r>
            <a:r>
              <a:rPr lang="en-GB" b="1" u="sng" dirty="0" err="1"/>
              <a:t>Wannenburg</a:t>
            </a:r>
            <a:r>
              <a:rPr lang="en-GB" b="1" u="sng" dirty="0"/>
              <a:t> in Ekurhuleni</a:t>
            </a:r>
            <a:endParaRPr lang="en-ZA" b="1" u="sng" dirty="0"/>
          </a:p>
          <a:p>
            <a:r>
              <a:rPr lang="en-US" dirty="0"/>
              <a:t>Sites were largely urban with a high population density and many informal houses and shacks</a:t>
            </a:r>
          </a:p>
          <a:p>
            <a:r>
              <a:rPr lang="en-ZA" dirty="0"/>
              <a:t>The median age of the population ranged between 28-30 years </a:t>
            </a:r>
            <a:endParaRPr lang="en-US" dirty="0"/>
          </a:p>
        </p:txBody>
      </p:sp>
    </p:spTree>
    <p:extLst>
      <p:ext uri="{BB962C8B-B14F-4D97-AF65-F5344CB8AC3E}">
        <p14:creationId xmlns:p14="http://schemas.microsoft.com/office/powerpoint/2010/main" val="21399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8025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normAutofit/>
          </a:bodyPr>
          <a:lstStyle/>
          <a:p>
            <a:r>
              <a:rPr lang="en-US" kern="0" dirty="0">
                <a:solidFill>
                  <a:srgbClr val="000000"/>
                </a:solidFill>
                <a:latin typeface="Calibri" panose="020F0502020204030204" pitchFamily="34" charset="0"/>
                <a:cs typeface="Calibri" panose="020F0502020204030204" pitchFamily="34" charset="0"/>
              </a:rPr>
              <a:t>METHODS: QUALITATIVE EVALUATION</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lstStyle/>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AIM: To explore </a:t>
            </a:r>
            <a:r>
              <a:rPr lang="en-US" u="sng" dirty="0">
                <a:latin typeface="Calibri" panose="020F0502020204030204" pitchFamily="34" charset="0"/>
                <a:ea typeface="Calibri" panose="020F0502020204030204" pitchFamily="34" charset="0"/>
                <a:cs typeface="Times New Roman" panose="02020603050405020304" pitchFamily="18" charset="0"/>
              </a:rPr>
              <a:t>acceptability and feasibility </a:t>
            </a:r>
            <a:r>
              <a:rPr lang="en-US" dirty="0">
                <a:latin typeface="Calibri" panose="020F0502020204030204" pitchFamily="34" charset="0"/>
                <a:ea typeface="Calibri" panose="020F0502020204030204" pitchFamily="34" charset="0"/>
                <a:cs typeface="Times New Roman" panose="02020603050405020304" pitchFamily="18" charset="0"/>
              </a:rPr>
              <a:t>of implementing Family MUAC in households, and </a:t>
            </a:r>
            <a:r>
              <a:rPr lang="en-US" u="sng" dirty="0">
                <a:latin typeface="Calibri" panose="020F0502020204030204" pitchFamily="34" charset="0"/>
                <a:ea typeface="Calibri" panose="020F0502020204030204" pitchFamily="34" charset="0"/>
                <a:cs typeface="Times New Roman" panose="02020603050405020304" pitchFamily="18" charset="0"/>
              </a:rPr>
              <a:t>mother’s experiences and perceptions </a:t>
            </a:r>
            <a:r>
              <a:rPr lang="en-US" dirty="0">
                <a:latin typeface="Calibri" panose="020F0502020204030204" pitchFamily="34" charset="0"/>
                <a:ea typeface="Calibri" panose="020F0502020204030204" pitchFamily="34" charset="0"/>
                <a:cs typeface="Times New Roman" panose="02020603050405020304" pitchFamily="18" charset="0"/>
              </a:rPr>
              <a:t>when using MUAC tapes to screen for malnutrition </a:t>
            </a:r>
          </a:p>
          <a:p>
            <a:r>
              <a:rPr lang="en-US" dirty="0">
                <a:latin typeface="Calibri" panose="020F0502020204030204" pitchFamily="34" charset="0"/>
                <a:cs typeface="Calibri" panose="020F0502020204030204" pitchFamily="34" charset="0"/>
              </a:rPr>
              <a:t>One FGD </a:t>
            </a:r>
            <a:r>
              <a:rPr lang="en-US" dirty="0">
                <a:latin typeface="Calibri" panose="020F0502020204030204" pitchFamily="34" charset="0"/>
                <a:ea typeface="Calibri" panose="020F0502020204030204" pitchFamily="34" charset="0"/>
                <a:cs typeface="Calibri" panose="020F0502020204030204" pitchFamily="34" charset="0"/>
              </a:rPr>
              <a:t>in each implementation site (total 7 FGDs, 3 in </a:t>
            </a:r>
            <a:r>
              <a:rPr lang="en-US" dirty="0" err="1">
                <a:latin typeface="Calibri" panose="020F0502020204030204" pitchFamily="34" charset="0"/>
                <a:ea typeface="Calibri" panose="020F0502020204030204" pitchFamily="34" charset="0"/>
                <a:cs typeface="Calibri" panose="020F0502020204030204" pitchFamily="34" charset="0"/>
              </a:rPr>
              <a:t>Guateng</a:t>
            </a:r>
            <a:r>
              <a:rPr lang="en-US" dirty="0">
                <a:latin typeface="Calibri" panose="020F0502020204030204" pitchFamily="34" charset="0"/>
                <a:ea typeface="Calibri" panose="020F0502020204030204" pitchFamily="34" charset="0"/>
                <a:cs typeface="Calibri" panose="020F0502020204030204" pitchFamily="34" charset="0"/>
              </a:rPr>
              <a:t>)</a:t>
            </a:r>
          </a:p>
          <a:p>
            <a:r>
              <a:rPr lang="en-US" dirty="0">
                <a:latin typeface="Calibri" panose="020F0502020204030204" pitchFamily="34" charset="0"/>
                <a:cs typeface="Calibri" panose="020F0502020204030204" pitchFamily="34" charset="0"/>
              </a:rPr>
              <a:t>Purposive sampling based on Family MUAC participation </a:t>
            </a:r>
            <a:r>
              <a:rPr lang="en-US" i="1" dirty="0">
                <a:highlight>
                  <a:srgbClr val="FFFF00"/>
                </a:highlight>
                <a:latin typeface="Calibri" panose="020F0502020204030204" pitchFamily="34" charset="0"/>
                <a:cs typeface="Calibri" panose="020F0502020204030204" pitchFamily="34" charset="0"/>
              </a:rPr>
              <a:t>(total 59 participants; 4-12 per group)</a:t>
            </a:r>
          </a:p>
          <a:p>
            <a:r>
              <a:rPr lang="en-US" dirty="0">
                <a:latin typeface="Calibri" panose="020F0502020204030204" pitchFamily="34" charset="0"/>
                <a:ea typeface="Calibri" panose="020F0502020204030204" pitchFamily="34" charset="0"/>
                <a:cs typeface="Calibri" panose="020F0502020204030204" pitchFamily="34" charset="0"/>
              </a:rPr>
              <a:t>FGD were undertaken in the local language by experience qualitative researchers</a:t>
            </a:r>
          </a:p>
          <a:p>
            <a:r>
              <a:rPr lang="en-US" dirty="0">
                <a:latin typeface="Calibri" panose="020F0502020204030204" pitchFamily="34" charset="0"/>
                <a:ea typeface="Calibri" panose="020F0502020204030204" pitchFamily="34" charset="0"/>
                <a:cs typeface="Calibri" panose="020F0502020204030204" pitchFamily="34" charset="0"/>
              </a:rPr>
              <a:t>FGDs were audio recorded, transcribed verbatim and translated into English</a:t>
            </a:r>
          </a:p>
          <a:p>
            <a:r>
              <a:rPr lang="en-US" dirty="0">
                <a:latin typeface="Calibri" panose="020F0502020204030204" pitchFamily="34" charset="0"/>
                <a:ea typeface="Calibri" panose="020F0502020204030204" pitchFamily="34" charset="0"/>
                <a:cs typeface="Calibri" panose="020F0502020204030204" pitchFamily="34" charset="0"/>
              </a:rPr>
              <a:t>Data was </a:t>
            </a:r>
            <a:r>
              <a:rPr lang="en-US" dirty="0" err="1">
                <a:latin typeface="Calibri" panose="020F0502020204030204" pitchFamily="34" charset="0"/>
                <a:ea typeface="Calibri" panose="020F0502020204030204" pitchFamily="34" charset="0"/>
                <a:cs typeface="Calibri" panose="020F0502020204030204" pitchFamily="34" charset="0"/>
              </a:rPr>
              <a:t>analysed</a:t>
            </a:r>
            <a:r>
              <a:rPr lang="en-US" dirty="0">
                <a:latin typeface="Calibri" panose="020F0502020204030204" pitchFamily="34" charset="0"/>
                <a:ea typeface="Calibri" panose="020F0502020204030204" pitchFamily="34" charset="0"/>
                <a:cs typeface="Calibri" panose="020F0502020204030204" pitchFamily="34" charset="0"/>
              </a:rPr>
              <a:t> using a thematic approach supported by </a:t>
            </a:r>
            <a:r>
              <a:rPr lang="en-US" dirty="0" err="1">
                <a:latin typeface="Calibri" panose="020F0502020204030204" pitchFamily="34" charset="0"/>
                <a:ea typeface="Calibri" panose="020F0502020204030204" pitchFamily="34" charset="0"/>
                <a:cs typeface="Calibri" panose="020F0502020204030204" pitchFamily="34" charset="0"/>
              </a:rPr>
              <a:t>Nvivo</a:t>
            </a:r>
            <a:r>
              <a:rPr lang="en-US" dirty="0">
                <a:latin typeface="Calibri" panose="020F0502020204030204" pitchFamily="34" charset="0"/>
                <a:ea typeface="Calibri" panose="020F0502020204030204" pitchFamily="34" charset="0"/>
                <a:cs typeface="Calibri" panose="020F0502020204030204" pitchFamily="34" charset="0"/>
              </a:rPr>
              <a:t> 12</a:t>
            </a:r>
          </a:p>
          <a:p>
            <a:endParaRPr lang="en-US" dirty="0"/>
          </a:p>
        </p:txBody>
      </p:sp>
    </p:spTree>
    <p:extLst>
      <p:ext uri="{BB962C8B-B14F-4D97-AF65-F5344CB8AC3E}">
        <p14:creationId xmlns:p14="http://schemas.microsoft.com/office/powerpoint/2010/main" val="1914776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9549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normAutofit/>
          </a:bodyPr>
          <a:lstStyle/>
          <a:p>
            <a:r>
              <a:rPr lang="en-US" b="1" dirty="0"/>
              <a:t>Mother’s perceptions of CHWs delivering FMUAC in households</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lstStyle/>
          <a:p>
            <a:r>
              <a:rPr lang="en-US" dirty="0">
                <a:latin typeface="Calibri" panose="020F0502020204030204" pitchFamily="34" charset="0"/>
                <a:cs typeface="Calibri" panose="020F0502020204030204" pitchFamily="34" charset="0"/>
              </a:rPr>
              <a:t>Mothers were overwhelmingly positive about FMUAC.</a:t>
            </a:r>
          </a:p>
          <a:p>
            <a:r>
              <a:rPr lang="en-US" dirty="0">
                <a:latin typeface="Calibri" panose="020F0502020204030204" pitchFamily="34" charset="0"/>
                <a:cs typeface="Calibri" panose="020F0502020204030204" pitchFamily="34" charset="0"/>
              </a:rPr>
              <a:t> It  provided them with skills and knowledge to do MUAC but also to access information about infant feeding</a:t>
            </a:r>
            <a:r>
              <a:rPr lang="en-US" dirty="0"/>
              <a:t>. </a:t>
            </a:r>
          </a:p>
          <a:p>
            <a:endParaRPr lang="en-US" dirty="0"/>
          </a:p>
        </p:txBody>
      </p:sp>
      <p:graphicFrame>
        <p:nvGraphicFramePr>
          <p:cNvPr id="16" name="Table 15">
            <a:extLst>
              <a:ext uri="{FF2B5EF4-FFF2-40B4-BE49-F238E27FC236}">
                <a16:creationId xmlns:a16="http://schemas.microsoft.com/office/drawing/2014/main" id="{65CFDD83-EFA8-4FA1-8BFF-306C6A626F21}"/>
              </a:ext>
            </a:extLst>
          </p:cNvPr>
          <p:cNvGraphicFramePr>
            <a:graphicFrameLocks noGrp="1"/>
          </p:cNvGraphicFramePr>
          <p:nvPr>
            <p:extLst>
              <p:ext uri="{D42A27DB-BD31-4B8C-83A1-F6EECF244321}">
                <p14:modId xmlns:p14="http://schemas.microsoft.com/office/powerpoint/2010/main" val="626565522"/>
              </p:ext>
            </p:extLst>
          </p:nvPr>
        </p:nvGraphicFramePr>
        <p:xfrm>
          <a:off x="1486681" y="4649461"/>
          <a:ext cx="13972731" cy="4480560"/>
        </p:xfrm>
        <a:graphic>
          <a:graphicData uri="http://schemas.openxmlformats.org/drawingml/2006/table">
            <a:tbl>
              <a:tblPr firstRow="1" bandRow="1">
                <a:tableStyleId>{5C22544A-7EE6-4342-B048-85BDC9FD1C3A}</a:tableStyleId>
              </a:tblPr>
              <a:tblGrid>
                <a:gridCol w="13972731">
                  <a:extLst>
                    <a:ext uri="{9D8B030D-6E8A-4147-A177-3AD203B41FA5}">
                      <a16:colId xmlns:a16="http://schemas.microsoft.com/office/drawing/2014/main" val="3304246032"/>
                    </a:ext>
                  </a:extLst>
                </a:gridCol>
              </a:tblGrid>
              <a:tr h="4468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3200" b="1" i="1" kern="1200" dirty="0">
                          <a:solidFill>
                            <a:schemeClr val="tx1"/>
                          </a:solidFill>
                          <a:effectLst/>
                          <a:latin typeface="+mn-lt"/>
                          <a:ea typeface="+mn-ea"/>
                          <a:cs typeface="+mn-cs"/>
                        </a:rPr>
                        <a:t>With the MUAC project I was able to get a visitor that helps check how the children are doing and whether they are they are alright; how are they living; what do they eat and if they eat right. Just to hear about the children’s well-being. (M1, C2)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3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3200" b="1" i="1" kern="1200" dirty="0">
                          <a:solidFill>
                            <a:schemeClr val="tx1"/>
                          </a:solidFill>
                          <a:effectLst/>
                          <a:latin typeface="+mn-lt"/>
                          <a:ea typeface="+mn-ea"/>
                          <a:cs typeface="+mn-cs"/>
                        </a:rPr>
                        <a:t>Not just the tapes also things that are meant for playing, that shows how a child can play with them when a child is playing; enquire how the child eats; are they eating the right foods and so forth, for example is the food still mashed or how the food is prepared. (M2, C2)</a:t>
                      </a:r>
                      <a:endParaRPr lang="en-ZA" dirty="0"/>
                    </a:p>
                  </a:txBody>
                  <a:tcPr>
                    <a:solidFill>
                      <a:schemeClr val="accent5">
                        <a:lumMod val="20000"/>
                        <a:lumOff val="80000"/>
                      </a:schemeClr>
                    </a:solidFill>
                  </a:tcPr>
                </a:tc>
                <a:extLst>
                  <a:ext uri="{0D108BD9-81ED-4DB2-BD59-A6C34878D82A}">
                    <a16:rowId xmlns:a16="http://schemas.microsoft.com/office/drawing/2014/main" val="37183333"/>
                  </a:ext>
                </a:extLst>
              </a:tr>
            </a:tbl>
          </a:graphicData>
        </a:graphic>
      </p:graphicFrame>
    </p:spTree>
    <p:extLst>
      <p:ext uri="{BB962C8B-B14F-4D97-AF65-F5344CB8AC3E}">
        <p14:creationId xmlns:p14="http://schemas.microsoft.com/office/powerpoint/2010/main" val="3216059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954963" y="266700"/>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normAutofit/>
          </a:bodyPr>
          <a:lstStyle/>
          <a:p>
            <a:pPr lvl="0" eaLnBrk="0" fontAlgn="base" hangingPunct="0">
              <a:spcBef>
                <a:spcPct val="20000"/>
              </a:spcBef>
              <a:spcAft>
                <a:spcPct val="0"/>
              </a:spcAft>
              <a:defRPr/>
            </a:pPr>
            <a:r>
              <a:rPr lang="en-ZA" b="1" kern="0" dirty="0">
                <a:solidFill>
                  <a:srgbClr val="000000"/>
                </a:solidFill>
                <a:latin typeface="Calibri" panose="020F0502020204030204" pitchFamily="34" charset="0"/>
                <a:ea typeface="Calibri" panose="020F0502020204030204" pitchFamily="34" charset="0"/>
                <a:cs typeface="Times New Roman" panose="02020603050405020304" pitchFamily="18" charset="0"/>
              </a:rPr>
              <a:t>Mothers experiences of Family MUAC training </a:t>
            </a:r>
            <a:endParaRPr lang="en-US" b="1" kern="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lnSpcReduction="10000"/>
          </a:bodyPr>
          <a:lstStyle/>
          <a:p>
            <a:r>
              <a:rPr lang="en-US" sz="3600" dirty="0">
                <a:latin typeface="Calibri" panose="020F0502020204030204" pitchFamily="34" charset="0"/>
                <a:cs typeface="Calibri" panose="020F0502020204030204" pitchFamily="34" charset="0"/>
              </a:rPr>
              <a:t>Mothers received training cooperatively, and through thorough Patrice they were competent in measuring MUAC</a:t>
            </a:r>
          </a:p>
          <a:p>
            <a:r>
              <a:rPr lang="en-US" sz="3600" dirty="0">
                <a:latin typeface="Calibri" panose="020F0502020204030204" pitchFamily="34" charset="0"/>
                <a:cs typeface="Calibri" panose="020F0502020204030204" pitchFamily="34" charset="0"/>
              </a:rPr>
              <a:t>Some mothers were taught alone in their homes and some were trained in groups</a:t>
            </a:r>
          </a:p>
          <a:p>
            <a:r>
              <a:rPr lang="en-ZA" sz="3600" dirty="0">
                <a:latin typeface="Calibri" panose="020F0502020204030204" pitchFamily="34" charset="0"/>
                <a:cs typeface="Calibri" panose="020F0502020204030204" pitchFamily="34" charset="0"/>
              </a:rPr>
              <a:t>Benefits of using CHWs to deliver the Family MUAC intervention include:</a:t>
            </a:r>
          </a:p>
          <a:p>
            <a:pPr lvl="1"/>
            <a:r>
              <a:rPr lang="en-ZA" sz="3200" dirty="0">
                <a:latin typeface="Calibri" panose="020F0502020204030204" pitchFamily="34" charset="0"/>
                <a:cs typeface="Calibri" panose="020F0502020204030204" pitchFamily="34" charset="0"/>
              </a:rPr>
              <a:t>CHWs spent time with mothers so that they gain sufficient knowledge and skills to measure MUAC</a:t>
            </a:r>
          </a:p>
          <a:p>
            <a:pPr lvl="1"/>
            <a:r>
              <a:rPr lang="en-US" sz="3200" dirty="0">
                <a:latin typeface="Calibri" panose="020F0502020204030204" pitchFamily="34" charset="0"/>
                <a:cs typeface="Calibri" panose="020F0502020204030204" pitchFamily="34" charset="0"/>
              </a:rPr>
              <a:t>Through repeated visits CHWs </a:t>
            </a:r>
            <a:r>
              <a:rPr lang="en-ZA" sz="3200" dirty="0">
                <a:latin typeface="Calibri" panose="020F0502020204030204" pitchFamily="34" charset="0"/>
                <a:cs typeface="Calibri" panose="020F0502020204030204" pitchFamily="34" charset="0"/>
              </a:rPr>
              <a:t>providing ongoing mentoring where necessary</a:t>
            </a:r>
          </a:p>
          <a:p>
            <a:pPr lvl="1"/>
            <a:r>
              <a:rPr lang="en-ZA" sz="3200" dirty="0">
                <a:latin typeface="Calibri" panose="020F0502020204030204" pitchFamily="34" charset="0"/>
                <a:cs typeface="Calibri" panose="020F0502020204030204" pitchFamily="34" charset="0"/>
              </a:rPr>
              <a:t>CHWs consulted mothers in their own home which was convenient and accessible</a:t>
            </a:r>
          </a:p>
          <a:p>
            <a:pPr lvl="1"/>
            <a:r>
              <a:rPr lang="en-ZA" sz="3200" dirty="0">
                <a:latin typeface="Calibri" panose="020F0502020204030204" pitchFamily="34" charset="0"/>
                <a:cs typeface="Calibri" panose="020F0502020204030204" pitchFamily="34" charset="0"/>
              </a:rPr>
              <a:t>CHWs could relate to mother’s personal circumstances and involve other family members in the care of the children</a:t>
            </a:r>
          </a:p>
          <a:p>
            <a:pPr lvl="1"/>
            <a:endParaRPr lang="en-US" sz="32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6121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954963" y="266700"/>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normAutofit/>
          </a:bodyPr>
          <a:lstStyle/>
          <a:p>
            <a:pPr lvl="0" eaLnBrk="0" fontAlgn="base" hangingPunct="0">
              <a:spcBef>
                <a:spcPct val="20000"/>
              </a:spcBef>
              <a:spcAft>
                <a:spcPct val="0"/>
              </a:spcAft>
              <a:defRPr/>
            </a:pPr>
            <a:r>
              <a:rPr lang="en-ZA" b="1" kern="0" dirty="0">
                <a:solidFill>
                  <a:srgbClr val="000000"/>
                </a:solidFill>
                <a:latin typeface="Calibri" panose="020F0502020204030204" pitchFamily="34" charset="0"/>
                <a:ea typeface="Calibri" panose="020F0502020204030204" pitchFamily="34" charset="0"/>
                <a:cs typeface="Times New Roman" panose="02020603050405020304" pitchFamily="18" charset="0"/>
              </a:rPr>
              <a:t>Mothers experiences of Family MUAC training </a:t>
            </a:r>
            <a:endParaRPr lang="en-US" b="1" kern="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Content Placeholder 13">
            <a:extLst>
              <a:ext uri="{FF2B5EF4-FFF2-40B4-BE49-F238E27FC236}">
                <a16:creationId xmlns:a16="http://schemas.microsoft.com/office/drawing/2014/main" id="{C1DDC7A0-F301-4407-B5CC-10AC839C3BCC}"/>
              </a:ext>
            </a:extLst>
          </p:cNvPr>
          <p:cNvGraphicFramePr>
            <a:graphicFrameLocks noGrp="1"/>
          </p:cNvGraphicFramePr>
          <p:nvPr>
            <p:ph idx="1"/>
            <p:extLst>
              <p:ext uri="{D42A27DB-BD31-4B8C-83A1-F6EECF244321}">
                <p14:modId xmlns:p14="http://schemas.microsoft.com/office/powerpoint/2010/main" val="2301249509"/>
              </p:ext>
            </p:extLst>
          </p:nvPr>
        </p:nvGraphicFramePr>
        <p:xfrm>
          <a:off x="820738" y="3009900"/>
          <a:ext cx="16641762" cy="5918938"/>
        </p:xfrm>
        <a:graphic>
          <a:graphicData uri="http://schemas.openxmlformats.org/drawingml/2006/table">
            <a:tbl>
              <a:tblPr firstRow="1" bandRow="1">
                <a:tableStyleId>{5C22544A-7EE6-4342-B048-85BDC9FD1C3A}</a:tableStyleId>
              </a:tblPr>
              <a:tblGrid>
                <a:gridCol w="16641762">
                  <a:extLst>
                    <a:ext uri="{9D8B030D-6E8A-4147-A177-3AD203B41FA5}">
                      <a16:colId xmlns:a16="http://schemas.microsoft.com/office/drawing/2014/main" val="3633595994"/>
                    </a:ext>
                  </a:extLst>
                </a:gridCol>
              </a:tblGrid>
              <a:tr h="5918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3200" b="1" i="1" kern="1200" dirty="0">
                          <a:solidFill>
                            <a:schemeClr val="tx1"/>
                          </a:solidFill>
                          <a:effectLst/>
                          <a:latin typeface="+mn-lt"/>
                          <a:ea typeface="+mn-ea"/>
                          <a:cs typeface="+mn-cs"/>
                        </a:rPr>
                        <a:t>What I did a lot is to start with the feet before going ‘here’ because there a way you have to hold the child; measure then come back again so it enters somewhere ‘there’ so you find that we are not sure if it’s meant to enter this side or the other and we made an error. We then come back and remove it because it looked like we didn’t do the right think so that we try again, we can spend the whole day feeling like we didn’t do it right and still ask her the following day. She always passes by our house so we normally guard her and call her in to come show us again which she does, she was patient</a:t>
                      </a:r>
                      <a:r>
                        <a:rPr lang="en-US" sz="3200" b="1" i="1" kern="1200" dirty="0">
                          <a:solidFill>
                            <a:schemeClr val="tx1"/>
                          </a:solidFill>
                          <a:effectLst/>
                          <a:latin typeface="+mn-lt"/>
                          <a:ea typeface="+mn-ea"/>
                          <a:cs typeface="+mn-cs"/>
                        </a:rPr>
                        <a:t>. (M6, C1)</a:t>
                      </a:r>
                      <a:endParaRPr lang="en-ZA" dirty="0"/>
                    </a:p>
                  </a:txBody>
                  <a:tcPr>
                    <a:solidFill>
                      <a:schemeClr val="accent5">
                        <a:lumMod val="20000"/>
                        <a:lumOff val="80000"/>
                      </a:schemeClr>
                    </a:solidFill>
                  </a:tcPr>
                </a:tc>
                <a:extLst>
                  <a:ext uri="{0D108BD9-81ED-4DB2-BD59-A6C34878D82A}">
                    <a16:rowId xmlns:a16="http://schemas.microsoft.com/office/drawing/2014/main" val="1873323359"/>
                  </a:ext>
                </a:extLst>
              </a:tr>
            </a:tbl>
          </a:graphicData>
        </a:graphic>
      </p:graphicFrame>
    </p:spTree>
    <p:extLst>
      <p:ext uri="{BB962C8B-B14F-4D97-AF65-F5344CB8AC3E}">
        <p14:creationId xmlns:p14="http://schemas.microsoft.com/office/powerpoint/2010/main" val="610583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802563" y="31809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normAutofit fontScale="90000"/>
          </a:bodyPr>
          <a:lstStyle/>
          <a:p>
            <a:r>
              <a:rPr lang="en-US" b="1" kern="0" dirty="0">
                <a:solidFill>
                  <a:srgbClr val="000000"/>
                </a:solidFill>
                <a:latin typeface="Calibri" panose="020F0502020204030204" pitchFamily="34" charset="0"/>
                <a:ea typeface="Calibri" panose="020F0502020204030204" pitchFamily="34" charset="0"/>
                <a:cs typeface="Times New Roman" panose="02020603050405020304" pitchFamily="18" charset="0"/>
              </a:rPr>
              <a:t>Mother’s experiences of undertaking Family MUAC activities in the household</a:t>
            </a:r>
            <a:br>
              <a:rPr lang="en-US" b="1" kern="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lstStyle/>
          <a:p>
            <a:r>
              <a:rPr lang="en-ZA" dirty="0"/>
              <a:t>Mothers felt measuring MUAC was challenging initially and they often did not have the skills after the first visit.  It took multiple visits before mothers were confident. </a:t>
            </a:r>
          </a:p>
          <a:p>
            <a:r>
              <a:rPr lang="en-US" dirty="0"/>
              <a:t>Mothers further praise how children responded when measuring them</a:t>
            </a:r>
            <a:endParaRPr lang="en-ZA" dirty="0"/>
          </a:p>
          <a:p>
            <a:endParaRPr lang="en-US" dirty="0"/>
          </a:p>
          <a:p>
            <a:endParaRPr lang="en-ZA" dirty="0"/>
          </a:p>
          <a:p>
            <a:endParaRPr lang="en-US" dirty="0"/>
          </a:p>
        </p:txBody>
      </p:sp>
      <p:graphicFrame>
        <p:nvGraphicFramePr>
          <p:cNvPr id="13" name="Table 12">
            <a:extLst>
              <a:ext uri="{FF2B5EF4-FFF2-40B4-BE49-F238E27FC236}">
                <a16:creationId xmlns:a16="http://schemas.microsoft.com/office/drawing/2014/main" id="{03FD6675-56CE-4C98-A19B-652597ADA7F6}"/>
              </a:ext>
            </a:extLst>
          </p:cNvPr>
          <p:cNvGraphicFramePr>
            <a:graphicFrameLocks noGrp="1"/>
          </p:cNvGraphicFramePr>
          <p:nvPr>
            <p:extLst>
              <p:ext uri="{D42A27DB-BD31-4B8C-83A1-F6EECF244321}">
                <p14:modId xmlns:p14="http://schemas.microsoft.com/office/powerpoint/2010/main" val="3210930304"/>
              </p:ext>
            </p:extLst>
          </p:nvPr>
        </p:nvGraphicFramePr>
        <p:xfrm>
          <a:off x="1501359" y="4686300"/>
          <a:ext cx="12192000" cy="35052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414803497"/>
                    </a:ext>
                  </a:extLst>
                </a:gridCol>
              </a:tblGrid>
              <a:tr h="28300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3200" b="1" i="1" kern="1200" dirty="0">
                          <a:solidFill>
                            <a:schemeClr val="tx1"/>
                          </a:solidFill>
                          <a:effectLst/>
                          <a:latin typeface="+mn-lt"/>
                          <a:ea typeface="+mn-ea"/>
                          <a:cs typeface="+mn-cs"/>
                        </a:rPr>
                        <a:t>On that point of how the child feels when using the tape measure, I struggled with mine with the nurse there because they didn’t want to see the nurse. If I am on my own the child would be better and even happy to be measured but when the nurse comes and says they are taking everyone then my child puts up a fight. Even if the nurse begs her, she won’t allow her but when I am alone we manage and she’s coming right. (M5, C1)</a:t>
                      </a:r>
                      <a:endParaRPr lang="en-ZA" dirty="0"/>
                    </a:p>
                  </a:txBody>
                  <a:tcPr>
                    <a:solidFill>
                      <a:schemeClr val="accent5">
                        <a:lumMod val="20000"/>
                        <a:lumOff val="80000"/>
                      </a:schemeClr>
                    </a:solidFill>
                  </a:tcPr>
                </a:tc>
                <a:extLst>
                  <a:ext uri="{0D108BD9-81ED-4DB2-BD59-A6C34878D82A}">
                    <a16:rowId xmlns:a16="http://schemas.microsoft.com/office/drawing/2014/main" val="4260506655"/>
                  </a:ext>
                </a:extLst>
              </a:tr>
            </a:tbl>
          </a:graphicData>
        </a:graphic>
      </p:graphicFrame>
    </p:spTree>
    <p:extLst>
      <p:ext uri="{BB962C8B-B14F-4D97-AF65-F5344CB8AC3E}">
        <p14:creationId xmlns:p14="http://schemas.microsoft.com/office/powerpoint/2010/main" val="3272146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8025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3453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0407" y="1547067"/>
            <a:ext cx="16640925" cy="1227234"/>
          </a:xfrm>
        </p:spPr>
        <p:txBody>
          <a:bodyPr>
            <a:normAutofit fontScale="90000"/>
          </a:bodyPr>
          <a:lstStyle/>
          <a:p>
            <a:r>
              <a:rPr lang="en-US" b="1" dirty="0">
                <a:latin typeface="Calibri" panose="020F0502020204030204" pitchFamily="34" charset="0"/>
                <a:ea typeface="Calibri" panose="020F0502020204030204" pitchFamily="34" charset="0"/>
                <a:cs typeface="Times New Roman" panose="02020603050405020304" pitchFamily="18" charset="0"/>
              </a:rPr>
              <a:t>CHWs visits were more helpful than clinic visits and mothers felt more confident talking to health workers</a:t>
            </a:r>
            <a:br>
              <a:rPr lang="en-ZA" dirty="0"/>
            </a:b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775008" y="2699696"/>
            <a:ext cx="16640924" cy="6200658"/>
          </a:xfrm>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Mothers appreciated being treated with respect and kindness. </a:t>
            </a:r>
          </a:p>
          <a:p>
            <a:r>
              <a:rPr lang="en-US" dirty="0">
                <a:latin typeface="Calibri" panose="020F0502020204030204" pitchFamily="34" charset="0"/>
                <a:ea typeface="Calibri" panose="020F0502020204030204" pitchFamily="34" charset="0"/>
                <a:cs typeface="Times New Roman" panose="02020603050405020304" pitchFamily="18" charset="0"/>
              </a:rPr>
              <a:t>CHWs were patient with mothers showing them important information in the RTHB</a:t>
            </a:r>
          </a:p>
          <a:p>
            <a:r>
              <a:rPr lang="en-ZA" dirty="0">
                <a:latin typeface="Calibri" panose="020F0502020204030204" pitchFamily="34" charset="0"/>
                <a:cs typeface="Times New Roman" panose="02020603050405020304" pitchFamily="18" charset="0"/>
              </a:rPr>
              <a:t>Mothers reported they were more able to engage with health workers at the clinic because of FMUAC</a:t>
            </a:r>
          </a:p>
          <a:p>
            <a:endParaRPr lang="en-US" dirty="0"/>
          </a:p>
        </p:txBody>
      </p:sp>
      <p:graphicFrame>
        <p:nvGraphicFramePr>
          <p:cNvPr id="13" name="Table 12">
            <a:extLst>
              <a:ext uri="{FF2B5EF4-FFF2-40B4-BE49-F238E27FC236}">
                <a16:creationId xmlns:a16="http://schemas.microsoft.com/office/drawing/2014/main" id="{5DDF0318-D52A-46FD-B702-89931A0EE2A0}"/>
              </a:ext>
            </a:extLst>
          </p:cNvPr>
          <p:cNvGraphicFramePr>
            <a:graphicFrameLocks noGrp="1"/>
          </p:cNvGraphicFramePr>
          <p:nvPr>
            <p:extLst>
              <p:ext uri="{D42A27DB-BD31-4B8C-83A1-F6EECF244321}">
                <p14:modId xmlns:p14="http://schemas.microsoft.com/office/powerpoint/2010/main" val="3727055448"/>
              </p:ext>
            </p:extLst>
          </p:nvPr>
        </p:nvGraphicFramePr>
        <p:xfrm>
          <a:off x="1685773" y="5206008"/>
          <a:ext cx="12858838" cy="3505200"/>
        </p:xfrm>
        <a:graphic>
          <a:graphicData uri="http://schemas.openxmlformats.org/drawingml/2006/table">
            <a:tbl>
              <a:tblPr firstRow="1" bandRow="1">
                <a:tableStyleId>{5C22544A-7EE6-4342-B048-85BDC9FD1C3A}</a:tableStyleId>
              </a:tblPr>
              <a:tblGrid>
                <a:gridCol w="12858838">
                  <a:extLst>
                    <a:ext uri="{9D8B030D-6E8A-4147-A177-3AD203B41FA5}">
                      <a16:colId xmlns:a16="http://schemas.microsoft.com/office/drawing/2014/main" val="2763616527"/>
                    </a:ext>
                  </a:extLst>
                </a:gridCol>
              </a:tblGrid>
              <a:tr h="2133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32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thing we like about </a:t>
                      </a:r>
                      <a:r>
                        <a:rPr lang="en-US" sz="32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(CHWs) coming to our homes is that they are patient and speak to you in a proper manner unlike the clinic. You can’t even explain at the clinic that the child was vomiting because you are already scared. </a:t>
                      </a:r>
                      <a:r>
                        <a:rPr lang="en-ZA" sz="32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When they come to your house you can explain everything that you see with the child that you are not happy about, you understand</a:t>
                      </a:r>
                      <a:r>
                        <a:rPr lang="en-US" sz="32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(M5 C1)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accent5">
                        <a:lumMod val="20000"/>
                        <a:lumOff val="80000"/>
                      </a:schemeClr>
                    </a:solidFill>
                  </a:tcPr>
                </a:tc>
                <a:extLst>
                  <a:ext uri="{0D108BD9-81ED-4DB2-BD59-A6C34878D82A}">
                    <a16:rowId xmlns:a16="http://schemas.microsoft.com/office/drawing/2014/main" val="963917373"/>
                  </a:ext>
                </a:extLst>
              </a:tr>
            </a:tbl>
          </a:graphicData>
        </a:graphic>
      </p:graphicFrame>
    </p:spTree>
    <p:extLst>
      <p:ext uri="{BB962C8B-B14F-4D97-AF65-F5344CB8AC3E}">
        <p14:creationId xmlns:p14="http://schemas.microsoft.com/office/powerpoint/2010/main" val="1494886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1374</TotalTime>
  <Words>2054</Words>
  <Application>Microsoft Office PowerPoint</Application>
  <PresentationFormat>Custom</PresentationFormat>
  <Paragraphs>148</Paragraphs>
  <Slides>17</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Josefin Sans</vt:lpstr>
      <vt:lpstr>Montserrat Ultra-Bold</vt:lpstr>
      <vt:lpstr>Arial</vt:lpstr>
      <vt:lpstr>Calibri</vt:lpstr>
      <vt:lpstr>Times New Roman</vt:lpstr>
      <vt:lpstr>Office Theme</vt:lpstr>
      <vt:lpstr>Screening their children for malnutrition in the household using MUAC empowers mothers </vt:lpstr>
      <vt:lpstr>Family MUAC intervention</vt:lpstr>
      <vt:lpstr>Family MUAC intervention in Gauteng</vt:lpstr>
      <vt:lpstr>METHODS: QUALITATIVE EVALUATION</vt:lpstr>
      <vt:lpstr>Mother’s perceptions of CHWs delivering FMUAC in households</vt:lpstr>
      <vt:lpstr>Mothers experiences of Family MUAC training </vt:lpstr>
      <vt:lpstr>Mothers experiences of Family MUAC training </vt:lpstr>
      <vt:lpstr>Mother’s experiences of undertaking Family MUAC activities in the household </vt:lpstr>
      <vt:lpstr>CHWs visits were more helpful than clinic visits and mothers felt more confident talking to health workers </vt:lpstr>
      <vt:lpstr>CHWs visits were more helpful than clinic visits and mothers felt more confident talking to health workers</vt:lpstr>
      <vt:lpstr>Using the RTHB to access information was an empowering experience</vt:lpstr>
      <vt:lpstr>Measuring the MUAC of the child gave mothers a proactive role in the care of their children. </vt:lpstr>
      <vt:lpstr>PowerPoint Presentation</vt:lpstr>
      <vt:lpstr>Challenges </vt:lpstr>
      <vt:lpstr>Recommendations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JHD R Conf 2024 PPT General Slide</dc:title>
  <dc:creator>Sphindile Mapumulo</dc:creator>
  <cp:lastModifiedBy>Sphindile Mapumulo</cp:lastModifiedBy>
  <cp:revision>37</cp:revision>
  <dcterms:created xsi:type="dcterms:W3CDTF">2006-08-16T00:00:00Z</dcterms:created>
  <dcterms:modified xsi:type="dcterms:W3CDTF">2024-08-23T09:21:17Z</dcterms:modified>
  <dc:identifier>DAGBbRz9S2I</dc:identifier>
</cp:coreProperties>
</file>