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4" r:id="rId3"/>
    <p:sldId id="258" r:id="rId4"/>
    <p:sldId id="264" r:id="rId5"/>
    <p:sldId id="257" r:id="rId6"/>
    <p:sldId id="259" r:id="rId7"/>
    <p:sldId id="260" r:id="rId8"/>
    <p:sldId id="261" r:id="rId9"/>
    <p:sldId id="266" r:id="rId10"/>
    <p:sldId id="267" r:id="rId11"/>
    <p:sldId id="272" r:id="rId12"/>
    <p:sldId id="269" r:id="rId13"/>
    <p:sldId id="270" r:id="rId14"/>
    <p:sldId id="268" r:id="rId15"/>
    <p:sldId id="271"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000000"/>
    <a:srgbClr val="CC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Sheet1!$G$7</c:f>
              <c:strCache>
                <c:ptCount val="1"/>
                <c:pt idx="0">
                  <c:v>Mild</c:v>
                </c:pt>
              </c:strCache>
            </c:strRef>
          </c:tx>
          <c:spPr>
            <a:solidFill>
              <a:schemeClr val="accent1"/>
            </a:solidFill>
            <a:ln>
              <a:noFill/>
            </a:ln>
            <a:effectLst/>
          </c:spPr>
          <c:invertIfNegative val="0"/>
          <c:cat>
            <c:strRef>
              <c:f>Sheet1!$F$8:$F$11</c:f>
              <c:strCache>
                <c:ptCount val="4"/>
                <c:pt idx="0">
                  <c:v>Restriction</c:v>
                </c:pt>
                <c:pt idx="1">
                  <c:v>Obstruction</c:v>
                </c:pt>
                <c:pt idx="2">
                  <c:v>Mixed</c:v>
                </c:pt>
                <c:pt idx="3">
                  <c:v>W/out obstr</c:v>
                </c:pt>
              </c:strCache>
            </c:strRef>
          </c:cat>
          <c:val>
            <c:numRef>
              <c:f>Sheet1!$G$8:$G$11</c:f>
              <c:numCache>
                <c:formatCode>General</c:formatCode>
                <c:ptCount val="4"/>
                <c:pt idx="0">
                  <c:v>176</c:v>
                </c:pt>
                <c:pt idx="1">
                  <c:v>13</c:v>
                </c:pt>
                <c:pt idx="2">
                  <c:v>0</c:v>
                </c:pt>
                <c:pt idx="3">
                  <c:v>21</c:v>
                </c:pt>
              </c:numCache>
            </c:numRef>
          </c:val>
          <c:extLst>
            <c:ext xmlns:c16="http://schemas.microsoft.com/office/drawing/2014/chart" uri="{C3380CC4-5D6E-409C-BE32-E72D297353CC}">
              <c16:uniqueId val="{00000000-77C5-491D-A2DF-DE6A05DEFF5E}"/>
            </c:ext>
          </c:extLst>
        </c:ser>
        <c:ser>
          <c:idx val="1"/>
          <c:order val="1"/>
          <c:tx>
            <c:strRef>
              <c:f>Sheet1!$H$7</c:f>
              <c:strCache>
                <c:ptCount val="1"/>
                <c:pt idx="0">
                  <c:v>Moderate</c:v>
                </c:pt>
              </c:strCache>
            </c:strRef>
          </c:tx>
          <c:spPr>
            <a:solidFill>
              <a:schemeClr val="accent2"/>
            </a:solidFill>
            <a:ln>
              <a:noFill/>
            </a:ln>
            <a:effectLst/>
          </c:spPr>
          <c:invertIfNegative val="0"/>
          <c:cat>
            <c:strRef>
              <c:f>Sheet1!$F$8:$F$11</c:f>
              <c:strCache>
                <c:ptCount val="4"/>
                <c:pt idx="0">
                  <c:v>Restriction</c:v>
                </c:pt>
                <c:pt idx="1">
                  <c:v>Obstruction</c:v>
                </c:pt>
                <c:pt idx="2">
                  <c:v>Mixed</c:v>
                </c:pt>
                <c:pt idx="3">
                  <c:v>W/out obstr</c:v>
                </c:pt>
              </c:strCache>
            </c:strRef>
          </c:cat>
          <c:val>
            <c:numRef>
              <c:f>Sheet1!$H$8:$H$11</c:f>
              <c:numCache>
                <c:formatCode>General</c:formatCode>
                <c:ptCount val="4"/>
                <c:pt idx="0">
                  <c:v>223</c:v>
                </c:pt>
                <c:pt idx="1">
                  <c:v>10</c:v>
                </c:pt>
                <c:pt idx="2">
                  <c:v>7</c:v>
                </c:pt>
                <c:pt idx="3">
                  <c:v>6</c:v>
                </c:pt>
              </c:numCache>
            </c:numRef>
          </c:val>
          <c:extLst>
            <c:ext xmlns:c16="http://schemas.microsoft.com/office/drawing/2014/chart" uri="{C3380CC4-5D6E-409C-BE32-E72D297353CC}">
              <c16:uniqueId val="{00000001-77C5-491D-A2DF-DE6A05DEFF5E}"/>
            </c:ext>
          </c:extLst>
        </c:ser>
        <c:ser>
          <c:idx val="2"/>
          <c:order val="2"/>
          <c:tx>
            <c:strRef>
              <c:f>Sheet1!$I$7</c:f>
              <c:strCache>
                <c:ptCount val="1"/>
                <c:pt idx="0">
                  <c:v>Severe </c:v>
                </c:pt>
              </c:strCache>
            </c:strRef>
          </c:tx>
          <c:spPr>
            <a:solidFill>
              <a:schemeClr val="accent3"/>
            </a:solidFill>
            <a:ln>
              <a:noFill/>
            </a:ln>
            <a:effectLst/>
          </c:spPr>
          <c:invertIfNegative val="0"/>
          <c:cat>
            <c:strRef>
              <c:f>Sheet1!$F$8:$F$11</c:f>
              <c:strCache>
                <c:ptCount val="4"/>
                <c:pt idx="0">
                  <c:v>Restriction</c:v>
                </c:pt>
                <c:pt idx="1">
                  <c:v>Obstruction</c:v>
                </c:pt>
                <c:pt idx="2">
                  <c:v>Mixed</c:v>
                </c:pt>
                <c:pt idx="3">
                  <c:v>W/out obstr</c:v>
                </c:pt>
              </c:strCache>
            </c:strRef>
          </c:cat>
          <c:val>
            <c:numRef>
              <c:f>Sheet1!$I$8:$I$11</c:f>
              <c:numCache>
                <c:formatCode>General</c:formatCode>
                <c:ptCount val="4"/>
                <c:pt idx="0">
                  <c:v>37</c:v>
                </c:pt>
                <c:pt idx="1">
                  <c:v>15</c:v>
                </c:pt>
                <c:pt idx="2">
                  <c:v>111</c:v>
                </c:pt>
                <c:pt idx="3">
                  <c:v>0</c:v>
                </c:pt>
              </c:numCache>
            </c:numRef>
          </c:val>
          <c:extLst>
            <c:ext xmlns:c16="http://schemas.microsoft.com/office/drawing/2014/chart" uri="{C3380CC4-5D6E-409C-BE32-E72D297353CC}">
              <c16:uniqueId val="{00000002-77C5-491D-A2DF-DE6A05DEFF5E}"/>
            </c:ext>
          </c:extLst>
        </c:ser>
        <c:dLbls>
          <c:showLegendKey val="0"/>
          <c:showVal val="0"/>
          <c:showCatName val="0"/>
          <c:showSerName val="0"/>
          <c:showPercent val="0"/>
          <c:showBubbleSize val="0"/>
        </c:dLbls>
        <c:gapWidth val="150"/>
        <c:overlap val="100"/>
        <c:axId val="1735518223"/>
        <c:axId val="1725728703"/>
      </c:barChart>
      <c:catAx>
        <c:axId val="173551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728703"/>
        <c:crosses val="autoZero"/>
        <c:auto val="1"/>
        <c:lblAlgn val="ctr"/>
        <c:lblOffset val="100"/>
        <c:noMultiLvlLbl val="0"/>
      </c:catAx>
      <c:valAx>
        <c:axId val="1725728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551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cat>
            <c:strRef>
              <c:f>Sheet1!$A$5:$A$6</c:f>
              <c:strCache>
                <c:ptCount val="2"/>
                <c:pt idx="0">
                  <c:v>normal</c:v>
                </c:pt>
                <c:pt idx="1">
                  <c:v>Impaired</c:v>
                </c:pt>
              </c:strCache>
            </c:strRef>
          </c:cat>
          <c:val>
            <c:numRef>
              <c:f>Sheet1!$B$5:$B$6</c:f>
              <c:numCache>
                <c:formatCode>General</c:formatCode>
                <c:ptCount val="2"/>
                <c:pt idx="0">
                  <c:v>129</c:v>
                </c:pt>
                <c:pt idx="1">
                  <c:v>619</c:v>
                </c:pt>
              </c:numCache>
            </c:numRef>
          </c:val>
          <c:extLst>
            <c:ext xmlns:c16="http://schemas.microsoft.com/office/drawing/2014/chart" uri="{C3380CC4-5D6E-409C-BE32-E72D297353CC}">
              <c16:uniqueId val="{00000000-40D9-494D-957F-7F4BDF8CF0A5}"/>
            </c:ext>
          </c:extLst>
        </c:ser>
        <c:dLbls>
          <c:showLegendKey val="0"/>
          <c:showVal val="0"/>
          <c:showCatName val="0"/>
          <c:showSerName val="0"/>
          <c:showPercent val="0"/>
          <c:showBubbleSize val="0"/>
        </c:dLbls>
        <c:gapWidth val="150"/>
        <c:overlap val="100"/>
        <c:axId val="1592696463"/>
        <c:axId val="1594511519"/>
      </c:barChart>
      <c:catAx>
        <c:axId val="159269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511519"/>
        <c:crosses val="autoZero"/>
        <c:auto val="1"/>
        <c:lblAlgn val="ctr"/>
        <c:lblOffset val="100"/>
        <c:noMultiLvlLbl val="0"/>
      </c:catAx>
      <c:valAx>
        <c:axId val="1594511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696463"/>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ZA" sz="1200" dirty="0">
                <a:solidFill>
                  <a:schemeClr val="tx1"/>
                </a:solidFill>
                <a:latin typeface="Bahnschrift" panose="020B0502040204020203" pitchFamily="34" charset="0"/>
              </a:rPr>
              <a:t>Symptomatic post-TB (70%)</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F0-4C9B-AA80-34109FB4CB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F0-4C9B-AA80-34109FB4CB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F0-4C9B-AA80-34109FB4CB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F0-4C9B-AA80-34109FB4CBAA}"/>
              </c:ext>
            </c:extLst>
          </c:dPt>
          <c:cat>
            <c:strRef>
              <c:f>Sheet1!$R$11:$R$14</c:f>
              <c:strCache>
                <c:ptCount val="4"/>
                <c:pt idx="0">
                  <c:v>Normal</c:v>
                </c:pt>
                <c:pt idx="1">
                  <c:v>Obstructive</c:v>
                </c:pt>
                <c:pt idx="2">
                  <c:v>Restrictive </c:v>
                </c:pt>
                <c:pt idx="3">
                  <c:v>Mixed</c:v>
                </c:pt>
              </c:strCache>
            </c:strRef>
          </c:cat>
          <c:val>
            <c:numRef>
              <c:f>Sheet1!$S$11:$S$14</c:f>
              <c:numCache>
                <c:formatCode>General</c:formatCode>
                <c:ptCount val="4"/>
                <c:pt idx="0">
                  <c:v>30</c:v>
                </c:pt>
                <c:pt idx="1">
                  <c:v>42</c:v>
                </c:pt>
                <c:pt idx="2">
                  <c:v>10</c:v>
                </c:pt>
                <c:pt idx="3">
                  <c:v>18</c:v>
                </c:pt>
              </c:numCache>
            </c:numRef>
          </c:val>
          <c:extLst>
            <c:ext xmlns:c16="http://schemas.microsoft.com/office/drawing/2014/chart" uri="{C3380CC4-5D6E-409C-BE32-E72D297353CC}">
              <c16:uniqueId val="{00000008-CEF0-4C9B-AA80-34109FB4CBA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200" dirty="0">
                <a:solidFill>
                  <a:schemeClr val="tx1"/>
                </a:solidFill>
                <a:latin typeface="Bahnschrift" panose="020B0502040204020203" pitchFamily="34" charset="0"/>
              </a:rPr>
              <a:t>Asymptomatic (54%)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0A-4AD8-A661-36933C788C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0A-4AD8-A661-36933C788C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0A-4AD8-A661-36933C788C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0A-4AD8-A661-36933C788C0A}"/>
              </c:ext>
            </c:extLst>
          </c:dPt>
          <c:cat>
            <c:strRef>
              <c:f>Sheet1!$R$16:$R$19</c:f>
              <c:strCache>
                <c:ptCount val="4"/>
                <c:pt idx="0">
                  <c:v>Normal</c:v>
                </c:pt>
                <c:pt idx="1">
                  <c:v>Obstructive</c:v>
                </c:pt>
                <c:pt idx="2">
                  <c:v>Restrictive </c:v>
                </c:pt>
                <c:pt idx="3">
                  <c:v>Mixed</c:v>
                </c:pt>
              </c:strCache>
            </c:strRef>
          </c:cat>
          <c:val>
            <c:numRef>
              <c:f>Sheet1!$S$16:$S$19</c:f>
              <c:numCache>
                <c:formatCode>General</c:formatCode>
                <c:ptCount val="4"/>
                <c:pt idx="0">
                  <c:v>46</c:v>
                </c:pt>
                <c:pt idx="1">
                  <c:v>32</c:v>
                </c:pt>
                <c:pt idx="2">
                  <c:v>8</c:v>
                </c:pt>
                <c:pt idx="3">
                  <c:v>14</c:v>
                </c:pt>
              </c:numCache>
            </c:numRef>
          </c:val>
          <c:extLst>
            <c:ext xmlns:c16="http://schemas.microsoft.com/office/drawing/2014/chart" uri="{C3380CC4-5D6E-409C-BE32-E72D297353CC}">
              <c16:uniqueId val="{00000008-E90A-4AD8-A661-36933C788C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68F8D-5F07-4919-8CB6-B04CBD050352}" type="datetimeFigureOut">
              <a:rPr lang="en-ZA" smtClean="0"/>
              <a:t>2024/08/27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D127F-65B9-4E3D-A5CB-7D54E5F929C4}" type="slidenum">
              <a:rPr lang="en-ZA" smtClean="0"/>
              <a:t>‹#›</a:t>
            </a:fld>
            <a:endParaRPr lang="en-ZA"/>
          </a:p>
        </p:txBody>
      </p:sp>
    </p:spTree>
    <p:extLst>
      <p:ext uri="{BB962C8B-B14F-4D97-AF65-F5344CB8AC3E}">
        <p14:creationId xmlns:p14="http://schemas.microsoft.com/office/powerpoint/2010/main" val="162125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4A9DE38-82D5-4123-8DEB-FBA5A79338CD}" type="slidenum">
              <a:rPr lang="en-ZA" smtClean="0"/>
              <a:t>1</a:t>
            </a:fld>
            <a:endParaRPr lang="en-ZA"/>
          </a:p>
        </p:txBody>
      </p:sp>
    </p:spTree>
    <p:extLst>
      <p:ext uri="{BB962C8B-B14F-4D97-AF65-F5344CB8AC3E}">
        <p14:creationId xmlns:p14="http://schemas.microsoft.com/office/powerpoint/2010/main" val="180231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Figure 1.</a:t>
            </a:r>
            <a:r>
              <a:rPr lang="en-ZA" sz="1200" b="0" i="0" kern="1200" dirty="0">
                <a:solidFill>
                  <a:schemeClr val="tx1"/>
                </a:solidFill>
                <a:effectLst/>
                <a:latin typeface="+mn-lt"/>
                <a:ea typeface="+mn-ea"/>
                <a:cs typeface="+mn-cs"/>
              </a:rPr>
              <a:t> The advantages and limitations of current COPD (chronic obstructive pulmonary disease) diagnostics, which include spirometry/PFT (pulmonary function testing), ABG (arterial blood gas), DLCO (diffusing capacity for carbon monoxide), and lung imaging modalities, such as CT (computed tomography), X-ray, and MRI (magnetic resonance imaging), are illustrated. In addition, emerging novel diagnostic techniques, such as EIT (electrical impedance tomography), FOT (forced oscillation technique), IOS (impulse </a:t>
            </a:r>
            <a:r>
              <a:rPr lang="en-ZA" sz="1200" b="0" i="0" kern="1200" dirty="0" err="1">
                <a:solidFill>
                  <a:schemeClr val="tx1"/>
                </a:solidFill>
                <a:effectLst/>
                <a:latin typeface="+mn-lt"/>
                <a:ea typeface="+mn-ea"/>
                <a:cs typeface="+mn-cs"/>
              </a:rPr>
              <a:t>oscillometry</a:t>
            </a:r>
            <a:r>
              <a:rPr lang="en-ZA" sz="1200" b="0" i="0" kern="1200" dirty="0">
                <a:solidFill>
                  <a:schemeClr val="tx1"/>
                </a:solidFill>
                <a:effectLst/>
                <a:latin typeface="+mn-lt"/>
                <a:ea typeface="+mn-ea"/>
                <a:cs typeface="+mn-cs"/>
              </a:rPr>
              <a:t> system), UCT (ultrasound computed tomography), and PAT (photoacoustic tomography), provide non-invasive, real-time assessment of changes in lung function.</a:t>
            </a:r>
            <a:endParaRPr lang="en-ZA" dirty="0"/>
          </a:p>
        </p:txBody>
      </p:sp>
      <p:sp>
        <p:nvSpPr>
          <p:cNvPr id="4" name="Slide Number Placeholder 3"/>
          <p:cNvSpPr>
            <a:spLocks noGrp="1"/>
          </p:cNvSpPr>
          <p:nvPr>
            <p:ph type="sldNum" sz="quarter" idx="5"/>
          </p:nvPr>
        </p:nvSpPr>
        <p:spPr/>
        <p:txBody>
          <a:bodyPr/>
          <a:lstStyle/>
          <a:p>
            <a:fld id="{412D127F-65B9-4E3D-A5CB-7D54E5F929C4}" type="slidenum">
              <a:rPr lang="en-ZA" smtClean="0"/>
              <a:t>2</a:t>
            </a:fld>
            <a:endParaRPr lang="en-ZA"/>
          </a:p>
        </p:txBody>
      </p:sp>
    </p:spTree>
    <p:extLst>
      <p:ext uri="{BB962C8B-B14F-4D97-AF65-F5344CB8AC3E}">
        <p14:creationId xmlns:p14="http://schemas.microsoft.com/office/powerpoint/2010/main" val="366909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Figure 1.</a:t>
            </a:r>
            <a:r>
              <a:rPr lang="en-ZA" sz="1200" b="0" i="0" kern="1200" dirty="0">
                <a:solidFill>
                  <a:schemeClr val="tx1"/>
                </a:solidFill>
                <a:effectLst/>
                <a:latin typeface="+mn-lt"/>
                <a:ea typeface="+mn-ea"/>
                <a:cs typeface="+mn-cs"/>
              </a:rPr>
              <a:t> The advantages and limitations of current COPD (chronic obstructive pulmonary disease) diagnostics, which include spirometry/PFT (pulmonary function testing), ABG (arterial blood gas), DLCO (diffusing capacity for carbon monoxide), and lung imaging modalities, such as CT (computed tomography), X-ray, and MRI (magnetic resonance imaging), are illustrated. In addition, emerging novel diagnostic techniques, such as EIT (electrical impedance tomography), FOT (forced oscillation technique), IOS (impulse </a:t>
            </a:r>
            <a:r>
              <a:rPr lang="en-ZA" sz="1200" b="0" i="0" kern="1200" dirty="0" err="1">
                <a:solidFill>
                  <a:schemeClr val="tx1"/>
                </a:solidFill>
                <a:effectLst/>
                <a:latin typeface="+mn-lt"/>
                <a:ea typeface="+mn-ea"/>
                <a:cs typeface="+mn-cs"/>
              </a:rPr>
              <a:t>oscillometry</a:t>
            </a:r>
            <a:r>
              <a:rPr lang="en-ZA" sz="1200" b="0" i="0" kern="1200" dirty="0">
                <a:solidFill>
                  <a:schemeClr val="tx1"/>
                </a:solidFill>
                <a:effectLst/>
                <a:latin typeface="+mn-lt"/>
                <a:ea typeface="+mn-ea"/>
                <a:cs typeface="+mn-cs"/>
              </a:rPr>
              <a:t> system), UCT (ultrasound computed tomography), and PAT (photoacoustic tomography), provide non-invasive, real-time assessment of changes in lung function.</a:t>
            </a:r>
            <a:endParaRPr lang="en-ZA" dirty="0"/>
          </a:p>
        </p:txBody>
      </p:sp>
      <p:sp>
        <p:nvSpPr>
          <p:cNvPr id="4" name="Slide Number Placeholder 3"/>
          <p:cNvSpPr>
            <a:spLocks noGrp="1"/>
          </p:cNvSpPr>
          <p:nvPr>
            <p:ph type="sldNum" sz="quarter" idx="5"/>
          </p:nvPr>
        </p:nvSpPr>
        <p:spPr/>
        <p:txBody>
          <a:bodyPr/>
          <a:lstStyle/>
          <a:p>
            <a:fld id="{412D127F-65B9-4E3D-A5CB-7D54E5F929C4}" type="slidenum">
              <a:rPr lang="en-ZA" smtClean="0"/>
              <a:t>3</a:t>
            </a:fld>
            <a:endParaRPr lang="en-ZA"/>
          </a:p>
        </p:txBody>
      </p:sp>
    </p:spTree>
    <p:extLst>
      <p:ext uri="{BB962C8B-B14F-4D97-AF65-F5344CB8AC3E}">
        <p14:creationId xmlns:p14="http://schemas.microsoft.com/office/powerpoint/2010/main" val="417204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43D1-ED25-40EA-9620-23133F1E26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4C79D1E-7E0B-4FAE-B1ED-B30EDCFDA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9EE374A-DF04-47CB-AA59-8E0990A79879}"/>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5" name="Footer Placeholder 4">
            <a:extLst>
              <a:ext uri="{FF2B5EF4-FFF2-40B4-BE49-F238E27FC236}">
                <a16:creationId xmlns:a16="http://schemas.microsoft.com/office/drawing/2014/main" id="{560B86E3-04E1-4D80-8696-3DA9646126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F74854-38C5-4D02-859B-A3BA01858CD5}"/>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119463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DF9E-FCED-44AB-974D-28DD17B37F0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ED7BD1C-931C-486E-BEC8-D39FED56C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48A2738-75C9-4BAE-B9A6-D502C901A513}"/>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5" name="Footer Placeholder 4">
            <a:extLst>
              <a:ext uri="{FF2B5EF4-FFF2-40B4-BE49-F238E27FC236}">
                <a16:creationId xmlns:a16="http://schemas.microsoft.com/office/drawing/2014/main" id="{2305C73A-3CC3-4CAE-B737-72499D9ABD7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186A96-AEFF-420B-B278-B74580336A11}"/>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369461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C6F78-8CF4-44B6-A92B-24027A338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D923B2C-892C-494C-8B2B-180F4D793E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31FBA0-608D-4D40-BA72-586454204FA3}"/>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5" name="Footer Placeholder 4">
            <a:extLst>
              <a:ext uri="{FF2B5EF4-FFF2-40B4-BE49-F238E27FC236}">
                <a16:creationId xmlns:a16="http://schemas.microsoft.com/office/drawing/2014/main" id="{5AFBE33C-9669-45D5-9D91-B526D25921D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7A8C28A-0499-4AD3-82AD-D8FDF93A5F72}"/>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33667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88DF80B-D627-D7B6-DF15-9A2F6A58CE1B}"/>
              </a:ext>
            </a:extLst>
          </p:cNvPr>
          <p:cNvSpPr>
            <a:spLocks noGrp="1"/>
          </p:cNvSpPr>
          <p:nvPr>
            <p:ph type="dt" sz="half" idx="10"/>
          </p:nvPr>
        </p:nvSpPr>
        <p:spPr/>
        <p:txBody>
          <a:bodyPr/>
          <a:lstStyle>
            <a:lvl1pPr>
              <a:defRPr/>
            </a:lvl1pPr>
          </a:lstStyle>
          <a:p>
            <a:pPr>
              <a:defRPr/>
            </a:pPr>
            <a:fld id="{AA262967-B66F-4FF0-84BA-EC9A224B6D26}" type="datetimeFigureOut">
              <a:rPr lang="en-ZA"/>
              <a:pPr>
                <a:defRPr/>
              </a:pPr>
              <a:t>2024/08/27</a:t>
            </a:fld>
            <a:endParaRPr lang="en-ZA"/>
          </a:p>
        </p:txBody>
      </p:sp>
      <p:sp>
        <p:nvSpPr>
          <p:cNvPr id="5" name="Footer Placeholder 4">
            <a:extLst>
              <a:ext uri="{FF2B5EF4-FFF2-40B4-BE49-F238E27FC236}">
                <a16:creationId xmlns:a16="http://schemas.microsoft.com/office/drawing/2014/main" id="{5F8C3014-41A7-559F-7F28-95F02BFAB4B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C2206FC-5298-AA7E-E3D8-2976D444643C}"/>
              </a:ext>
            </a:extLst>
          </p:cNvPr>
          <p:cNvSpPr>
            <a:spLocks noGrp="1"/>
          </p:cNvSpPr>
          <p:nvPr>
            <p:ph type="sldNum" sz="quarter" idx="12"/>
          </p:nvPr>
        </p:nvSpPr>
        <p:spPr/>
        <p:txBody>
          <a:bodyPr/>
          <a:lstStyle>
            <a:lvl1pPr>
              <a:defRPr/>
            </a:lvl1pPr>
          </a:lstStyle>
          <a:p>
            <a:pPr>
              <a:defRPr/>
            </a:pPr>
            <a:fld id="{3A751DC9-9616-4B75-8346-EB8045C30010}" type="slidenum">
              <a:rPr lang="en-ZA"/>
              <a:pPr>
                <a:defRPr/>
              </a:pPr>
              <a:t>‹#›</a:t>
            </a:fld>
            <a:endParaRPr lang="en-ZA"/>
          </a:p>
        </p:txBody>
      </p:sp>
    </p:spTree>
    <p:extLst>
      <p:ext uri="{BB962C8B-B14F-4D97-AF65-F5344CB8AC3E}">
        <p14:creationId xmlns:p14="http://schemas.microsoft.com/office/powerpoint/2010/main" val="423276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8530A9-3935-A920-10D5-1425330A8FCE}"/>
              </a:ext>
            </a:extLst>
          </p:cNvPr>
          <p:cNvSpPr>
            <a:spLocks noGrp="1"/>
          </p:cNvSpPr>
          <p:nvPr>
            <p:ph type="dt" sz="half" idx="10"/>
          </p:nvPr>
        </p:nvSpPr>
        <p:spPr/>
        <p:txBody>
          <a:bodyPr/>
          <a:lstStyle>
            <a:lvl1pPr>
              <a:defRPr/>
            </a:lvl1pPr>
          </a:lstStyle>
          <a:p>
            <a:pPr>
              <a:defRPr/>
            </a:pPr>
            <a:fld id="{AF52814C-2178-42DF-AAA3-960C368FA3F4}" type="datetimeFigureOut">
              <a:rPr lang="en-ZA"/>
              <a:pPr>
                <a:defRPr/>
              </a:pPr>
              <a:t>2024/08/27</a:t>
            </a:fld>
            <a:endParaRPr lang="en-ZA"/>
          </a:p>
        </p:txBody>
      </p:sp>
      <p:sp>
        <p:nvSpPr>
          <p:cNvPr id="5" name="Footer Placeholder 4">
            <a:extLst>
              <a:ext uri="{FF2B5EF4-FFF2-40B4-BE49-F238E27FC236}">
                <a16:creationId xmlns:a16="http://schemas.microsoft.com/office/drawing/2014/main" id="{F547AA7D-276B-B466-CE62-BDCAEBEE86B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DC72A804-C9CF-8831-E482-0E63C56F7BE0}"/>
              </a:ext>
            </a:extLst>
          </p:cNvPr>
          <p:cNvSpPr>
            <a:spLocks noGrp="1"/>
          </p:cNvSpPr>
          <p:nvPr>
            <p:ph type="sldNum" sz="quarter" idx="12"/>
          </p:nvPr>
        </p:nvSpPr>
        <p:spPr/>
        <p:txBody>
          <a:bodyPr/>
          <a:lstStyle>
            <a:lvl1pPr>
              <a:defRPr/>
            </a:lvl1pPr>
          </a:lstStyle>
          <a:p>
            <a:pPr>
              <a:defRPr/>
            </a:pPr>
            <a:fld id="{9091E128-267F-48F7-B4AC-3F3F2490D3F3}" type="slidenum">
              <a:rPr lang="en-ZA"/>
              <a:pPr>
                <a:defRPr/>
              </a:pPr>
              <a:t>‹#›</a:t>
            </a:fld>
            <a:endParaRPr lang="en-ZA"/>
          </a:p>
        </p:txBody>
      </p:sp>
    </p:spTree>
    <p:extLst>
      <p:ext uri="{BB962C8B-B14F-4D97-AF65-F5344CB8AC3E}">
        <p14:creationId xmlns:p14="http://schemas.microsoft.com/office/powerpoint/2010/main" val="189450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3022F-FE62-5AF2-1065-765DDB166033}"/>
              </a:ext>
            </a:extLst>
          </p:cNvPr>
          <p:cNvSpPr>
            <a:spLocks noGrp="1"/>
          </p:cNvSpPr>
          <p:nvPr>
            <p:ph type="dt" sz="half" idx="10"/>
          </p:nvPr>
        </p:nvSpPr>
        <p:spPr/>
        <p:txBody>
          <a:bodyPr/>
          <a:lstStyle>
            <a:lvl1pPr>
              <a:defRPr/>
            </a:lvl1pPr>
          </a:lstStyle>
          <a:p>
            <a:pPr>
              <a:defRPr/>
            </a:pPr>
            <a:fld id="{364335C6-CA88-4AF0-92B8-DEFAC6DEA950}" type="datetimeFigureOut">
              <a:rPr lang="en-ZA"/>
              <a:pPr>
                <a:defRPr/>
              </a:pPr>
              <a:t>2024/08/27</a:t>
            </a:fld>
            <a:endParaRPr lang="en-ZA"/>
          </a:p>
        </p:txBody>
      </p:sp>
      <p:sp>
        <p:nvSpPr>
          <p:cNvPr id="5" name="Footer Placeholder 4">
            <a:extLst>
              <a:ext uri="{FF2B5EF4-FFF2-40B4-BE49-F238E27FC236}">
                <a16:creationId xmlns:a16="http://schemas.microsoft.com/office/drawing/2014/main" id="{04E50B0D-D5FB-2605-441E-9C6ABB832C30}"/>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35E64470-ECFB-84A5-1657-31BBA921E732}"/>
              </a:ext>
            </a:extLst>
          </p:cNvPr>
          <p:cNvSpPr>
            <a:spLocks noGrp="1"/>
          </p:cNvSpPr>
          <p:nvPr>
            <p:ph type="sldNum" sz="quarter" idx="12"/>
          </p:nvPr>
        </p:nvSpPr>
        <p:spPr/>
        <p:txBody>
          <a:bodyPr/>
          <a:lstStyle>
            <a:lvl1pPr>
              <a:defRPr/>
            </a:lvl1pPr>
          </a:lstStyle>
          <a:p>
            <a:pPr>
              <a:defRPr/>
            </a:pPr>
            <a:fld id="{C51C0299-F9D0-4E54-82D8-EF9B26336794}" type="slidenum">
              <a:rPr lang="en-ZA"/>
              <a:pPr>
                <a:defRPr/>
              </a:pPr>
              <a:t>‹#›</a:t>
            </a:fld>
            <a:endParaRPr lang="en-ZA"/>
          </a:p>
        </p:txBody>
      </p:sp>
    </p:spTree>
    <p:extLst>
      <p:ext uri="{BB962C8B-B14F-4D97-AF65-F5344CB8AC3E}">
        <p14:creationId xmlns:p14="http://schemas.microsoft.com/office/powerpoint/2010/main" val="1358975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E1010B9F-2BD3-40D4-6737-00D19B0A4D3B}"/>
              </a:ext>
            </a:extLst>
          </p:cNvPr>
          <p:cNvSpPr>
            <a:spLocks noGrp="1"/>
          </p:cNvSpPr>
          <p:nvPr>
            <p:ph type="dt" sz="half" idx="10"/>
          </p:nvPr>
        </p:nvSpPr>
        <p:spPr/>
        <p:txBody>
          <a:bodyPr/>
          <a:lstStyle>
            <a:lvl1pPr>
              <a:defRPr/>
            </a:lvl1pPr>
          </a:lstStyle>
          <a:p>
            <a:pPr>
              <a:defRPr/>
            </a:pPr>
            <a:fld id="{6CE795A4-3CB2-4B91-8188-004BEB045540}" type="datetimeFigureOut">
              <a:rPr lang="en-ZA"/>
              <a:pPr>
                <a:defRPr/>
              </a:pPr>
              <a:t>2024/08/27</a:t>
            </a:fld>
            <a:endParaRPr lang="en-ZA"/>
          </a:p>
        </p:txBody>
      </p:sp>
      <p:sp>
        <p:nvSpPr>
          <p:cNvPr id="6" name="Footer Placeholder 4">
            <a:extLst>
              <a:ext uri="{FF2B5EF4-FFF2-40B4-BE49-F238E27FC236}">
                <a16:creationId xmlns:a16="http://schemas.microsoft.com/office/drawing/2014/main" id="{136CBCE2-03B7-E9AC-DDF3-5D94B2361AA7}"/>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622F29ED-69A9-14C6-34AE-75384A3A1DB9}"/>
              </a:ext>
            </a:extLst>
          </p:cNvPr>
          <p:cNvSpPr>
            <a:spLocks noGrp="1"/>
          </p:cNvSpPr>
          <p:nvPr>
            <p:ph type="sldNum" sz="quarter" idx="12"/>
          </p:nvPr>
        </p:nvSpPr>
        <p:spPr/>
        <p:txBody>
          <a:bodyPr/>
          <a:lstStyle>
            <a:lvl1pPr>
              <a:defRPr/>
            </a:lvl1pPr>
          </a:lstStyle>
          <a:p>
            <a:pPr>
              <a:defRPr/>
            </a:pPr>
            <a:fld id="{E002CFC3-DEDE-4F43-91AA-67C364122D73}" type="slidenum">
              <a:rPr lang="en-ZA"/>
              <a:pPr>
                <a:defRPr/>
              </a:pPr>
              <a:t>‹#›</a:t>
            </a:fld>
            <a:endParaRPr lang="en-ZA"/>
          </a:p>
        </p:txBody>
      </p:sp>
    </p:spTree>
    <p:extLst>
      <p:ext uri="{BB962C8B-B14F-4D97-AF65-F5344CB8AC3E}">
        <p14:creationId xmlns:p14="http://schemas.microsoft.com/office/powerpoint/2010/main" val="68986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2D07C1D5-3100-A597-9C57-C7A94D099DEF}"/>
              </a:ext>
            </a:extLst>
          </p:cNvPr>
          <p:cNvSpPr>
            <a:spLocks noGrp="1"/>
          </p:cNvSpPr>
          <p:nvPr>
            <p:ph type="dt" sz="half" idx="10"/>
          </p:nvPr>
        </p:nvSpPr>
        <p:spPr/>
        <p:txBody>
          <a:bodyPr/>
          <a:lstStyle>
            <a:lvl1pPr>
              <a:defRPr/>
            </a:lvl1pPr>
          </a:lstStyle>
          <a:p>
            <a:pPr>
              <a:defRPr/>
            </a:pPr>
            <a:fld id="{BB3DE8D1-98CC-4BFE-90DF-347AE2322EAB}" type="datetimeFigureOut">
              <a:rPr lang="en-ZA"/>
              <a:pPr>
                <a:defRPr/>
              </a:pPr>
              <a:t>2024/08/27</a:t>
            </a:fld>
            <a:endParaRPr lang="en-ZA"/>
          </a:p>
        </p:txBody>
      </p:sp>
      <p:sp>
        <p:nvSpPr>
          <p:cNvPr id="8" name="Footer Placeholder 4">
            <a:extLst>
              <a:ext uri="{FF2B5EF4-FFF2-40B4-BE49-F238E27FC236}">
                <a16:creationId xmlns:a16="http://schemas.microsoft.com/office/drawing/2014/main" id="{B26E539A-3392-F0E5-1FF8-B68F91F7C0DB}"/>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9A840796-62C2-F761-9F53-937BA3097C86}"/>
              </a:ext>
            </a:extLst>
          </p:cNvPr>
          <p:cNvSpPr>
            <a:spLocks noGrp="1"/>
          </p:cNvSpPr>
          <p:nvPr>
            <p:ph type="sldNum" sz="quarter" idx="12"/>
          </p:nvPr>
        </p:nvSpPr>
        <p:spPr/>
        <p:txBody>
          <a:bodyPr/>
          <a:lstStyle>
            <a:lvl1pPr>
              <a:defRPr/>
            </a:lvl1pPr>
          </a:lstStyle>
          <a:p>
            <a:pPr>
              <a:defRPr/>
            </a:pPr>
            <a:fld id="{915C2205-EF4C-4CE3-80D3-AACE8E09553E}" type="slidenum">
              <a:rPr lang="en-ZA"/>
              <a:pPr>
                <a:defRPr/>
              </a:pPr>
              <a:t>‹#›</a:t>
            </a:fld>
            <a:endParaRPr lang="en-ZA"/>
          </a:p>
        </p:txBody>
      </p:sp>
    </p:spTree>
    <p:extLst>
      <p:ext uri="{BB962C8B-B14F-4D97-AF65-F5344CB8AC3E}">
        <p14:creationId xmlns:p14="http://schemas.microsoft.com/office/powerpoint/2010/main" val="46684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7FD03C5B-DD31-0344-A82F-B6DBC6BFD0A9}"/>
              </a:ext>
            </a:extLst>
          </p:cNvPr>
          <p:cNvSpPr>
            <a:spLocks noGrp="1"/>
          </p:cNvSpPr>
          <p:nvPr>
            <p:ph type="dt" sz="half" idx="10"/>
          </p:nvPr>
        </p:nvSpPr>
        <p:spPr/>
        <p:txBody>
          <a:bodyPr/>
          <a:lstStyle>
            <a:lvl1pPr>
              <a:defRPr/>
            </a:lvl1pPr>
          </a:lstStyle>
          <a:p>
            <a:pPr>
              <a:defRPr/>
            </a:pPr>
            <a:fld id="{60C256B0-F857-4A31-9ECB-E188CE1A4698}" type="datetimeFigureOut">
              <a:rPr lang="en-ZA"/>
              <a:pPr>
                <a:defRPr/>
              </a:pPr>
              <a:t>2024/08/27</a:t>
            </a:fld>
            <a:endParaRPr lang="en-ZA"/>
          </a:p>
        </p:txBody>
      </p:sp>
      <p:sp>
        <p:nvSpPr>
          <p:cNvPr id="4" name="Footer Placeholder 4">
            <a:extLst>
              <a:ext uri="{FF2B5EF4-FFF2-40B4-BE49-F238E27FC236}">
                <a16:creationId xmlns:a16="http://schemas.microsoft.com/office/drawing/2014/main" id="{02FD39C5-C512-B230-DD1A-262C27606465}"/>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87D1189B-D475-210F-0069-7FC6CF372859}"/>
              </a:ext>
            </a:extLst>
          </p:cNvPr>
          <p:cNvSpPr>
            <a:spLocks noGrp="1"/>
          </p:cNvSpPr>
          <p:nvPr>
            <p:ph type="sldNum" sz="quarter" idx="12"/>
          </p:nvPr>
        </p:nvSpPr>
        <p:spPr/>
        <p:txBody>
          <a:bodyPr/>
          <a:lstStyle>
            <a:lvl1pPr>
              <a:defRPr/>
            </a:lvl1pPr>
          </a:lstStyle>
          <a:p>
            <a:pPr>
              <a:defRPr/>
            </a:pPr>
            <a:fld id="{155D19FF-E381-495E-B561-B3E94E1BF08A}" type="slidenum">
              <a:rPr lang="en-ZA"/>
              <a:pPr>
                <a:defRPr/>
              </a:pPr>
              <a:t>‹#›</a:t>
            </a:fld>
            <a:endParaRPr lang="en-ZA"/>
          </a:p>
        </p:txBody>
      </p:sp>
    </p:spTree>
    <p:extLst>
      <p:ext uri="{BB962C8B-B14F-4D97-AF65-F5344CB8AC3E}">
        <p14:creationId xmlns:p14="http://schemas.microsoft.com/office/powerpoint/2010/main" val="23533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C17D09-1061-15F5-3D16-46369BCCCA20}"/>
              </a:ext>
            </a:extLst>
          </p:cNvPr>
          <p:cNvSpPr>
            <a:spLocks noGrp="1"/>
          </p:cNvSpPr>
          <p:nvPr>
            <p:ph type="dt" sz="half" idx="10"/>
          </p:nvPr>
        </p:nvSpPr>
        <p:spPr/>
        <p:txBody>
          <a:bodyPr/>
          <a:lstStyle>
            <a:lvl1pPr>
              <a:defRPr/>
            </a:lvl1pPr>
          </a:lstStyle>
          <a:p>
            <a:pPr>
              <a:defRPr/>
            </a:pPr>
            <a:fld id="{D09DC8B4-A8B3-4ADA-BB85-CD55D204A842}" type="datetimeFigureOut">
              <a:rPr lang="en-ZA"/>
              <a:pPr>
                <a:defRPr/>
              </a:pPr>
              <a:t>2024/08/27</a:t>
            </a:fld>
            <a:endParaRPr lang="en-ZA"/>
          </a:p>
        </p:txBody>
      </p:sp>
      <p:sp>
        <p:nvSpPr>
          <p:cNvPr id="3" name="Footer Placeholder 4">
            <a:extLst>
              <a:ext uri="{FF2B5EF4-FFF2-40B4-BE49-F238E27FC236}">
                <a16:creationId xmlns:a16="http://schemas.microsoft.com/office/drawing/2014/main" id="{CE694B3A-D9A2-5DCB-B274-D836434BE0C6}"/>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3994BF40-F365-634F-7518-0B14F38BB87D}"/>
              </a:ext>
            </a:extLst>
          </p:cNvPr>
          <p:cNvSpPr>
            <a:spLocks noGrp="1"/>
          </p:cNvSpPr>
          <p:nvPr>
            <p:ph type="sldNum" sz="quarter" idx="12"/>
          </p:nvPr>
        </p:nvSpPr>
        <p:spPr/>
        <p:txBody>
          <a:bodyPr/>
          <a:lstStyle>
            <a:lvl1pPr>
              <a:defRPr/>
            </a:lvl1pPr>
          </a:lstStyle>
          <a:p>
            <a:pPr>
              <a:defRPr/>
            </a:pPr>
            <a:fld id="{C91EA5A8-6D43-4F7F-AEE1-A8C68C93AC80}" type="slidenum">
              <a:rPr lang="en-ZA"/>
              <a:pPr>
                <a:defRPr/>
              </a:pPr>
              <a:t>‹#›</a:t>
            </a:fld>
            <a:endParaRPr lang="en-ZA"/>
          </a:p>
        </p:txBody>
      </p:sp>
    </p:spTree>
    <p:extLst>
      <p:ext uri="{BB962C8B-B14F-4D97-AF65-F5344CB8AC3E}">
        <p14:creationId xmlns:p14="http://schemas.microsoft.com/office/powerpoint/2010/main" val="57570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8951F25-6518-8FCB-FB6F-674F67594988}"/>
              </a:ext>
            </a:extLst>
          </p:cNvPr>
          <p:cNvSpPr>
            <a:spLocks noGrp="1"/>
          </p:cNvSpPr>
          <p:nvPr>
            <p:ph type="dt" sz="half" idx="10"/>
          </p:nvPr>
        </p:nvSpPr>
        <p:spPr/>
        <p:txBody>
          <a:bodyPr/>
          <a:lstStyle>
            <a:lvl1pPr>
              <a:defRPr/>
            </a:lvl1pPr>
          </a:lstStyle>
          <a:p>
            <a:pPr>
              <a:defRPr/>
            </a:pPr>
            <a:fld id="{74EDF9C4-9289-4FFB-8581-E86537CCFF40}" type="datetimeFigureOut">
              <a:rPr lang="en-ZA"/>
              <a:pPr>
                <a:defRPr/>
              </a:pPr>
              <a:t>2024/08/27</a:t>
            </a:fld>
            <a:endParaRPr lang="en-ZA"/>
          </a:p>
        </p:txBody>
      </p:sp>
      <p:sp>
        <p:nvSpPr>
          <p:cNvPr id="6" name="Footer Placeholder 4">
            <a:extLst>
              <a:ext uri="{FF2B5EF4-FFF2-40B4-BE49-F238E27FC236}">
                <a16:creationId xmlns:a16="http://schemas.microsoft.com/office/drawing/2014/main" id="{AFB478A5-CE2F-12ED-B6EF-958EE7D4F45A}"/>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422ACE55-E20E-F12F-4A54-F373FA062B44}"/>
              </a:ext>
            </a:extLst>
          </p:cNvPr>
          <p:cNvSpPr>
            <a:spLocks noGrp="1"/>
          </p:cNvSpPr>
          <p:nvPr>
            <p:ph type="sldNum" sz="quarter" idx="12"/>
          </p:nvPr>
        </p:nvSpPr>
        <p:spPr/>
        <p:txBody>
          <a:bodyPr/>
          <a:lstStyle>
            <a:lvl1pPr>
              <a:defRPr/>
            </a:lvl1pPr>
          </a:lstStyle>
          <a:p>
            <a:pPr>
              <a:defRPr/>
            </a:pPr>
            <a:fld id="{072278C0-4623-4351-B1D3-EF2C5FC6680E}" type="slidenum">
              <a:rPr lang="en-ZA"/>
              <a:pPr>
                <a:defRPr/>
              </a:pPr>
              <a:t>‹#›</a:t>
            </a:fld>
            <a:endParaRPr lang="en-ZA"/>
          </a:p>
        </p:txBody>
      </p:sp>
    </p:spTree>
    <p:extLst>
      <p:ext uri="{BB962C8B-B14F-4D97-AF65-F5344CB8AC3E}">
        <p14:creationId xmlns:p14="http://schemas.microsoft.com/office/powerpoint/2010/main" val="174745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2EDD-5DD1-4A82-A69F-978785351AD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7C3AEC8-1378-456F-81F2-667BDE6BF9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507E881-C33D-4BFC-A3A6-815820939D49}"/>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5" name="Footer Placeholder 4">
            <a:extLst>
              <a:ext uri="{FF2B5EF4-FFF2-40B4-BE49-F238E27FC236}">
                <a16:creationId xmlns:a16="http://schemas.microsoft.com/office/drawing/2014/main" id="{EE0AC852-1B0D-4FBA-B33A-38AF841D0BF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5B76A46-F357-4B69-96BA-610EB04E82AB}"/>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1105090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E1A65E-B1D7-B44D-80F8-06C3FE197F95}"/>
              </a:ext>
            </a:extLst>
          </p:cNvPr>
          <p:cNvSpPr>
            <a:spLocks noGrp="1"/>
          </p:cNvSpPr>
          <p:nvPr>
            <p:ph type="dt" sz="half" idx="10"/>
          </p:nvPr>
        </p:nvSpPr>
        <p:spPr/>
        <p:txBody>
          <a:bodyPr/>
          <a:lstStyle>
            <a:lvl1pPr>
              <a:defRPr/>
            </a:lvl1pPr>
          </a:lstStyle>
          <a:p>
            <a:pPr>
              <a:defRPr/>
            </a:pPr>
            <a:fld id="{A655DA57-CC61-4CCB-A47E-BD96693C8FC0}" type="datetimeFigureOut">
              <a:rPr lang="en-ZA"/>
              <a:pPr>
                <a:defRPr/>
              </a:pPr>
              <a:t>2024/08/27</a:t>
            </a:fld>
            <a:endParaRPr lang="en-ZA"/>
          </a:p>
        </p:txBody>
      </p:sp>
      <p:sp>
        <p:nvSpPr>
          <p:cNvPr id="6" name="Footer Placeholder 4">
            <a:extLst>
              <a:ext uri="{FF2B5EF4-FFF2-40B4-BE49-F238E27FC236}">
                <a16:creationId xmlns:a16="http://schemas.microsoft.com/office/drawing/2014/main" id="{0F8E3E07-7F3F-8A30-4BF8-2D7693042A33}"/>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87EEB07E-0AA6-5C0C-5095-FCB8EC2E52DD}"/>
              </a:ext>
            </a:extLst>
          </p:cNvPr>
          <p:cNvSpPr>
            <a:spLocks noGrp="1"/>
          </p:cNvSpPr>
          <p:nvPr>
            <p:ph type="sldNum" sz="quarter" idx="12"/>
          </p:nvPr>
        </p:nvSpPr>
        <p:spPr/>
        <p:txBody>
          <a:bodyPr/>
          <a:lstStyle>
            <a:lvl1pPr>
              <a:defRPr/>
            </a:lvl1pPr>
          </a:lstStyle>
          <a:p>
            <a:pPr>
              <a:defRPr/>
            </a:pPr>
            <a:fld id="{7127FAED-2EE8-48CE-9501-5FD18F4476CD}" type="slidenum">
              <a:rPr lang="en-ZA"/>
              <a:pPr>
                <a:defRPr/>
              </a:pPr>
              <a:t>‹#›</a:t>
            </a:fld>
            <a:endParaRPr lang="en-ZA"/>
          </a:p>
        </p:txBody>
      </p:sp>
    </p:spTree>
    <p:extLst>
      <p:ext uri="{BB962C8B-B14F-4D97-AF65-F5344CB8AC3E}">
        <p14:creationId xmlns:p14="http://schemas.microsoft.com/office/powerpoint/2010/main" val="2679271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F46B55E-428D-568E-3D54-049DCB4CD837}"/>
              </a:ext>
            </a:extLst>
          </p:cNvPr>
          <p:cNvSpPr>
            <a:spLocks noGrp="1"/>
          </p:cNvSpPr>
          <p:nvPr>
            <p:ph type="dt" sz="half" idx="10"/>
          </p:nvPr>
        </p:nvSpPr>
        <p:spPr/>
        <p:txBody>
          <a:bodyPr/>
          <a:lstStyle>
            <a:lvl1pPr>
              <a:defRPr/>
            </a:lvl1pPr>
          </a:lstStyle>
          <a:p>
            <a:pPr>
              <a:defRPr/>
            </a:pPr>
            <a:fld id="{8E84AA24-28E0-42F3-84CB-42483865E6B1}" type="datetimeFigureOut">
              <a:rPr lang="en-ZA"/>
              <a:pPr>
                <a:defRPr/>
              </a:pPr>
              <a:t>2024/08/27</a:t>
            </a:fld>
            <a:endParaRPr lang="en-ZA"/>
          </a:p>
        </p:txBody>
      </p:sp>
      <p:sp>
        <p:nvSpPr>
          <p:cNvPr id="5" name="Footer Placeholder 4">
            <a:extLst>
              <a:ext uri="{FF2B5EF4-FFF2-40B4-BE49-F238E27FC236}">
                <a16:creationId xmlns:a16="http://schemas.microsoft.com/office/drawing/2014/main" id="{6A255E4A-0033-B01E-8A4A-05980D49E7DF}"/>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5A012285-A278-4A67-9B78-0BE60D7A6C9C}"/>
              </a:ext>
            </a:extLst>
          </p:cNvPr>
          <p:cNvSpPr>
            <a:spLocks noGrp="1"/>
          </p:cNvSpPr>
          <p:nvPr>
            <p:ph type="sldNum" sz="quarter" idx="12"/>
          </p:nvPr>
        </p:nvSpPr>
        <p:spPr/>
        <p:txBody>
          <a:bodyPr/>
          <a:lstStyle>
            <a:lvl1pPr>
              <a:defRPr/>
            </a:lvl1pPr>
          </a:lstStyle>
          <a:p>
            <a:pPr>
              <a:defRPr/>
            </a:pPr>
            <a:fld id="{940EF952-8870-4319-A6E0-214D69BF2000}" type="slidenum">
              <a:rPr lang="en-ZA"/>
              <a:pPr>
                <a:defRPr/>
              </a:pPr>
              <a:t>‹#›</a:t>
            </a:fld>
            <a:endParaRPr lang="en-ZA"/>
          </a:p>
        </p:txBody>
      </p:sp>
    </p:spTree>
    <p:extLst>
      <p:ext uri="{BB962C8B-B14F-4D97-AF65-F5344CB8AC3E}">
        <p14:creationId xmlns:p14="http://schemas.microsoft.com/office/powerpoint/2010/main" val="37585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0ABBB8F-B087-11C6-6857-20E02B907EC7}"/>
              </a:ext>
            </a:extLst>
          </p:cNvPr>
          <p:cNvSpPr>
            <a:spLocks noGrp="1"/>
          </p:cNvSpPr>
          <p:nvPr>
            <p:ph type="dt" sz="half" idx="10"/>
          </p:nvPr>
        </p:nvSpPr>
        <p:spPr/>
        <p:txBody>
          <a:bodyPr/>
          <a:lstStyle>
            <a:lvl1pPr>
              <a:defRPr/>
            </a:lvl1pPr>
          </a:lstStyle>
          <a:p>
            <a:pPr>
              <a:defRPr/>
            </a:pPr>
            <a:fld id="{38C5E51A-A21E-4209-8754-A7BAD5CF4B40}" type="datetimeFigureOut">
              <a:rPr lang="en-ZA"/>
              <a:pPr>
                <a:defRPr/>
              </a:pPr>
              <a:t>2024/08/27</a:t>
            </a:fld>
            <a:endParaRPr lang="en-ZA"/>
          </a:p>
        </p:txBody>
      </p:sp>
      <p:sp>
        <p:nvSpPr>
          <p:cNvPr id="5" name="Footer Placeholder 4">
            <a:extLst>
              <a:ext uri="{FF2B5EF4-FFF2-40B4-BE49-F238E27FC236}">
                <a16:creationId xmlns:a16="http://schemas.microsoft.com/office/drawing/2014/main" id="{7899B0F8-FEBF-A713-6FAC-FBE39413B993}"/>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47158017-6503-BFF0-EB30-3F90EAA60EA6}"/>
              </a:ext>
            </a:extLst>
          </p:cNvPr>
          <p:cNvSpPr>
            <a:spLocks noGrp="1"/>
          </p:cNvSpPr>
          <p:nvPr>
            <p:ph type="sldNum" sz="quarter" idx="12"/>
          </p:nvPr>
        </p:nvSpPr>
        <p:spPr/>
        <p:txBody>
          <a:bodyPr/>
          <a:lstStyle>
            <a:lvl1pPr>
              <a:defRPr/>
            </a:lvl1pPr>
          </a:lstStyle>
          <a:p>
            <a:pPr>
              <a:defRPr/>
            </a:pPr>
            <a:fld id="{9F49E6ED-4F39-449D-8CED-12E7248A8FCB}" type="slidenum">
              <a:rPr lang="en-ZA"/>
              <a:pPr>
                <a:defRPr/>
              </a:pPr>
              <a:t>‹#›</a:t>
            </a:fld>
            <a:endParaRPr lang="en-ZA"/>
          </a:p>
        </p:txBody>
      </p:sp>
    </p:spTree>
    <p:extLst>
      <p:ext uri="{BB962C8B-B14F-4D97-AF65-F5344CB8AC3E}">
        <p14:creationId xmlns:p14="http://schemas.microsoft.com/office/powerpoint/2010/main" val="115058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p:bgPr>
        <a:pattFill prst="pct5">
          <a:fgClr>
            <a:srgbClr val="475779"/>
          </a:fgClr>
          <a:bgClr>
            <a:schemeClr val="bg1"/>
          </a:bgClr>
        </a:patt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D931AE-A39E-4A77-85C2-4A3350551B53}"/>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58242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7664-D3AF-45D7-8B5B-CF9C3BCAA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82323C8-A93D-410F-BE9D-23AB17F2B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E80E20-835D-4B94-8557-55AA8F888F29}"/>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5" name="Footer Placeholder 4">
            <a:extLst>
              <a:ext uri="{FF2B5EF4-FFF2-40B4-BE49-F238E27FC236}">
                <a16:creationId xmlns:a16="http://schemas.microsoft.com/office/drawing/2014/main" id="{42F14F7C-F884-4CFD-960B-DF74D7A70BF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ECDCE8A-E001-41C7-8897-2DE564CDC281}"/>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393006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E730-D3DF-4688-8E0B-787D4B1DAC2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A835E27-C076-48B2-96CB-1693C121D2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7C8ED8B-8E78-4F80-B260-4C421CCDA7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2D87408-73FE-4E13-B329-A0112D8FF7B5}"/>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6" name="Footer Placeholder 5">
            <a:extLst>
              <a:ext uri="{FF2B5EF4-FFF2-40B4-BE49-F238E27FC236}">
                <a16:creationId xmlns:a16="http://schemas.microsoft.com/office/drawing/2014/main" id="{9E3F46A6-7D12-4EEC-9C88-7A6120F32E7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12F67D7-B67D-441A-839A-88C65B2C6207}"/>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250095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6CC6-89AF-4162-BD34-DEDFA073949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B7BE693-E193-4E6C-8DFD-C35B979F9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353D29-7516-4A53-88B7-3440F14F5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71D2007-8C29-419C-9C7B-DCFE5522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B0EDE0-F77E-4FB7-BD5F-A8A8DA40CB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412A914-6FF8-4925-8F73-DEA81D985792}"/>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8" name="Footer Placeholder 7">
            <a:extLst>
              <a:ext uri="{FF2B5EF4-FFF2-40B4-BE49-F238E27FC236}">
                <a16:creationId xmlns:a16="http://schemas.microsoft.com/office/drawing/2014/main" id="{ADE52A0C-94BD-48CA-BAF6-393C2902118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48BA2D6-A11C-4E64-AE3D-10D786DCE129}"/>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320505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1C7D-93A7-4390-80DB-5ADD328957C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F057CDE-CCB5-4933-90ED-7A73BDA21005}"/>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4" name="Footer Placeholder 3">
            <a:extLst>
              <a:ext uri="{FF2B5EF4-FFF2-40B4-BE49-F238E27FC236}">
                <a16:creationId xmlns:a16="http://schemas.microsoft.com/office/drawing/2014/main" id="{08BAA73F-DD20-467F-A6EE-57679792413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83F99265-033B-4C89-A84D-835AD09F1273}"/>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341497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19569-1115-44E3-AB8F-B1E6BFA20372}"/>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3" name="Footer Placeholder 2">
            <a:extLst>
              <a:ext uri="{FF2B5EF4-FFF2-40B4-BE49-F238E27FC236}">
                <a16:creationId xmlns:a16="http://schemas.microsoft.com/office/drawing/2014/main" id="{43BDA633-E3EA-4F9A-9BCA-3AA92373BC3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CF314EC-D49C-4616-96BF-27F58DD52643}"/>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68002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4EF4-8C2D-409A-B167-DF78F828C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104718C-C8AB-4E44-A62C-F814AADB2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F62CF6C-490F-494B-88CF-157550C66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550FC1-2B7D-4290-8E7C-8DAF8D35D0A0}"/>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6" name="Footer Placeholder 5">
            <a:extLst>
              <a:ext uri="{FF2B5EF4-FFF2-40B4-BE49-F238E27FC236}">
                <a16:creationId xmlns:a16="http://schemas.microsoft.com/office/drawing/2014/main" id="{AC076F57-5A0C-4E51-8A9C-483EB106A5B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9D52B49-503F-4B22-AB13-0558AC298090}"/>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394766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1800-3E6E-423B-929C-3A63227EB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EDD9DB4-04FB-4C17-9D79-FDDF0428D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1088CBE-86B4-4CF9-9B70-D4A35DE77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6E75C0-F29E-44E0-B3CE-38AFBD07CA6E}"/>
              </a:ext>
            </a:extLst>
          </p:cNvPr>
          <p:cNvSpPr>
            <a:spLocks noGrp="1"/>
          </p:cNvSpPr>
          <p:nvPr>
            <p:ph type="dt" sz="half" idx="10"/>
          </p:nvPr>
        </p:nvSpPr>
        <p:spPr/>
        <p:txBody>
          <a:bodyPr/>
          <a:lstStyle/>
          <a:p>
            <a:fld id="{64C9AFF7-F30B-443E-B8F3-C52D1168FA93}" type="datetimeFigureOut">
              <a:rPr lang="en-ZA" smtClean="0"/>
              <a:t>2024/08/27</a:t>
            </a:fld>
            <a:endParaRPr lang="en-ZA"/>
          </a:p>
        </p:txBody>
      </p:sp>
      <p:sp>
        <p:nvSpPr>
          <p:cNvPr id="6" name="Footer Placeholder 5">
            <a:extLst>
              <a:ext uri="{FF2B5EF4-FFF2-40B4-BE49-F238E27FC236}">
                <a16:creationId xmlns:a16="http://schemas.microsoft.com/office/drawing/2014/main" id="{FC1B3353-20FE-4039-BFF2-D2D829B130F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103715C-EFFB-4538-8498-991070E42870}"/>
              </a:ext>
            </a:extLst>
          </p:cNvPr>
          <p:cNvSpPr>
            <a:spLocks noGrp="1"/>
          </p:cNvSpPr>
          <p:nvPr>
            <p:ph type="sldNum" sz="quarter" idx="12"/>
          </p:nvPr>
        </p:nvSpPr>
        <p:spPr/>
        <p:txBody>
          <a:bodyPr/>
          <a:lstStyle/>
          <a:p>
            <a:fld id="{89F0C98A-B817-4F2B-A8AC-057A679DD139}" type="slidenum">
              <a:rPr lang="en-ZA" smtClean="0"/>
              <a:t>‹#›</a:t>
            </a:fld>
            <a:endParaRPr lang="en-ZA"/>
          </a:p>
        </p:txBody>
      </p:sp>
    </p:spTree>
    <p:extLst>
      <p:ext uri="{BB962C8B-B14F-4D97-AF65-F5344CB8AC3E}">
        <p14:creationId xmlns:p14="http://schemas.microsoft.com/office/powerpoint/2010/main" val="270630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7F3A9-76E1-4AB3-918F-142166E2E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06A3CE-961C-4DEB-A158-647F25A04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A95E394-3BE2-46B8-BEFC-6B435DC0B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9AFF7-F30B-443E-B8F3-C52D1168FA93}" type="datetimeFigureOut">
              <a:rPr lang="en-ZA" smtClean="0"/>
              <a:t>2024/08/27</a:t>
            </a:fld>
            <a:endParaRPr lang="en-ZA"/>
          </a:p>
        </p:txBody>
      </p:sp>
      <p:sp>
        <p:nvSpPr>
          <p:cNvPr id="5" name="Footer Placeholder 4">
            <a:extLst>
              <a:ext uri="{FF2B5EF4-FFF2-40B4-BE49-F238E27FC236}">
                <a16:creationId xmlns:a16="http://schemas.microsoft.com/office/drawing/2014/main" id="{AA8A9230-076D-489B-8271-A404912A2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E8D7A8E-F43B-47E2-AA58-7DFF0C0FD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0C98A-B817-4F2B-A8AC-057A679DD139}" type="slidenum">
              <a:rPr lang="en-ZA" smtClean="0"/>
              <a:t>‹#›</a:t>
            </a:fld>
            <a:endParaRPr lang="en-ZA"/>
          </a:p>
        </p:txBody>
      </p:sp>
    </p:spTree>
    <p:extLst>
      <p:ext uri="{BB962C8B-B14F-4D97-AF65-F5344CB8AC3E}">
        <p14:creationId xmlns:p14="http://schemas.microsoft.com/office/powerpoint/2010/main" val="388130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E0D060-B140-21ED-09FE-7D88C5F7A3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26F477C4-B1EA-A929-0292-162A1E8509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AE617321-24CE-1869-CECD-4B2E55154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ECE4CDE-AB02-41AE-9746-913C999E9C11}" type="datetimeFigureOut">
              <a:rPr lang="en-ZA"/>
              <a:pPr>
                <a:defRPr/>
              </a:pPr>
              <a:t>2024/08/27</a:t>
            </a:fld>
            <a:endParaRPr lang="en-ZA"/>
          </a:p>
        </p:txBody>
      </p:sp>
      <p:sp>
        <p:nvSpPr>
          <p:cNvPr id="5" name="Footer Placeholder 4">
            <a:extLst>
              <a:ext uri="{FF2B5EF4-FFF2-40B4-BE49-F238E27FC236}">
                <a16:creationId xmlns:a16="http://schemas.microsoft.com/office/drawing/2014/main" id="{CCB1DB04-7735-D5BD-1490-2148B6E15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43391EF4-0F87-6EE0-E372-68CEDD12C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20EACBB-00A3-4D75-BE46-317FA3029645}" type="slidenum">
              <a:rPr lang="en-ZA"/>
              <a:pPr>
                <a:defRPr/>
              </a:pPr>
              <a:t>‹#›</a:t>
            </a:fld>
            <a:endParaRPr lang="en-ZA"/>
          </a:p>
        </p:txBody>
      </p:sp>
    </p:spTree>
    <p:extLst>
      <p:ext uri="{BB962C8B-B14F-4D97-AF65-F5344CB8AC3E}">
        <p14:creationId xmlns:p14="http://schemas.microsoft.com/office/powerpoint/2010/main" val="283505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gli-calculator.ersnet.org/doc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F530C0-2325-4502-AB07-B0BB73DBF37F}"/>
              </a:ext>
            </a:extLst>
          </p:cNvPr>
          <p:cNvSpPr/>
          <p:nvPr/>
        </p:nvSpPr>
        <p:spPr>
          <a:xfrm>
            <a:off x="0" y="0"/>
            <a:ext cx="12194077" cy="6818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396207DB-9E42-4768-87A5-F756908C865C}"/>
              </a:ext>
            </a:extLst>
          </p:cNvPr>
          <p:cNvSpPr txBox="1"/>
          <p:nvPr/>
        </p:nvSpPr>
        <p:spPr>
          <a:xfrm>
            <a:off x="957943" y="529786"/>
            <a:ext cx="10241708" cy="5139869"/>
          </a:xfrm>
          <a:prstGeom prst="rect">
            <a:avLst/>
          </a:prstGeom>
          <a:noFill/>
        </p:spPr>
        <p:txBody>
          <a:bodyPr wrap="square" rtlCol="0">
            <a:spAutoFit/>
          </a:bodyPr>
          <a:lstStyle/>
          <a:p>
            <a:pPr algn="ctr"/>
            <a:r>
              <a:rPr lang="en-ZA" sz="3600" b="1" dirty="0">
                <a:latin typeface="Bahnschrift" panose="020B0502040204020203" pitchFamily="34" charset="0"/>
              </a:rPr>
              <a:t>Cough peak versus spirometry for the early detection of lung impairment in a cohort of patients receiving treatment for pulmonary TB in Johannesburg, South Africa </a:t>
            </a:r>
          </a:p>
          <a:p>
            <a:pPr algn="ctr"/>
            <a:endParaRPr lang="en-US" sz="3600" b="1" dirty="0">
              <a:latin typeface="Bahnschrift" panose="020B0502040204020203" pitchFamily="34" charset="0"/>
            </a:endParaRPr>
          </a:p>
          <a:p>
            <a:pPr algn="ctr"/>
            <a:r>
              <a:rPr lang="en-ZA" sz="2800" b="1" dirty="0">
                <a:latin typeface="Bahnschrift" panose="020B0502040204020203" pitchFamily="34" charset="0"/>
              </a:rPr>
              <a:t> </a:t>
            </a:r>
            <a:endParaRPr lang="en-ZA" sz="2800" dirty="0">
              <a:latin typeface="Bahnschrift" panose="020B0502040204020203" pitchFamily="34" charset="0"/>
            </a:endParaRPr>
          </a:p>
          <a:p>
            <a:pPr algn="ctr"/>
            <a:r>
              <a:rPr lang="en-ZA" sz="2000" dirty="0">
                <a:latin typeface="Bahnschrift" panose="020B0502040204020203" pitchFamily="34" charset="0"/>
              </a:rPr>
              <a:t>Evans D, Graham A, Rassool M, Lottering M, Jinga N, Ngolele L, Ramushu C, Tau H, Musina M, Mokhesi N, Tatenda Mbanje, </a:t>
            </a:r>
            <a:r>
              <a:rPr lang="en-ZA" sz="2000" dirty="0" err="1">
                <a:latin typeface="Bahnschrift" panose="020B0502040204020203" pitchFamily="34" charset="0"/>
              </a:rPr>
              <a:t>Ballif</a:t>
            </a:r>
            <a:r>
              <a:rPr lang="en-ZA" sz="2000" dirty="0">
                <a:latin typeface="Bahnschrift" panose="020B0502040204020203" pitchFamily="34" charset="0"/>
              </a:rPr>
              <a:t> M, </a:t>
            </a:r>
            <a:r>
              <a:rPr lang="en-ZA" sz="2000" dirty="0" err="1">
                <a:latin typeface="Bahnschrift" panose="020B0502040204020203" pitchFamily="34" charset="0"/>
              </a:rPr>
              <a:t>Fenner</a:t>
            </a:r>
            <a:r>
              <a:rPr lang="en-ZA" sz="2000" dirty="0">
                <a:latin typeface="Bahnschrift" panose="020B0502040204020203" pitchFamily="34" charset="0"/>
              </a:rPr>
              <a:t> L</a:t>
            </a:r>
            <a:r>
              <a:rPr lang="en-ZA" sz="2800" b="1" dirty="0">
                <a:latin typeface="Bahnschrift" panose="020B0502040204020203" pitchFamily="34" charset="0"/>
              </a:rPr>
              <a:t>.  </a:t>
            </a:r>
            <a:endParaRPr lang="en-ZA" sz="2800" dirty="0">
              <a:latin typeface="Bahnschrift" panose="020B0502040204020203" pitchFamily="34" charset="0"/>
            </a:endParaRPr>
          </a:p>
          <a:p>
            <a:pPr algn="ctr"/>
            <a:br>
              <a:rPr lang="en-US" sz="3600" dirty="0">
                <a:solidFill>
                  <a:srgbClr val="302F67"/>
                </a:solidFill>
                <a:latin typeface="Arial Black" panose="020B0A04020102020204" pitchFamily="34" charset="0"/>
                <a:cs typeface="Arial BOLD" panose="020B0704020202020204" pitchFamily="34" charset="0"/>
              </a:rPr>
            </a:br>
            <a:endParaRPr lang="en-US" sz="3600" dirty="0">
              <a:solidFill>
                <a:srgbClr val="302F67"/>
              </a:solidFill>
              <a:latin typeface="Arial Black" panose="020B0A04020102020204" pitchFamily="34" charset="0"/>
              <a:cs typeface="Arial BOLD" panose="020B0704020202020204" pitchFamily="34" charset="0"/>
            </a:endParaRPr>
          </a:p>
        </p:txBody>
      </p:sp>
      <p:sp>
        <p:nvSpPr>
          <p:cNvPr id="22" name="Title 10">
            <a:extLst>
              <a:ext uri="{FF2B5EF4-FFF2-40B4-BE49-F238E27FC236}">
                <a16:creationId xmlns:a16="http://schemas.microsoft.com/office/drawing/2014/main" id="{16F3913F-7326-4C9D-8795-A7C71517513B}"/>
              </a:ext>
            </a:extLst>
          </p:cNvPr>
          <p:cNvSpPr>
            <a:spLocks noGrp="1"/>
          </p:cNvSpPr>
          <p:nvPr/>
        </p:nvSpPr>
        <p:spPr>
          <a:xfrm>
            <a:off x="0" y="5409056"/>
            <a:ext cx="12192000" cy="90437"/>
          </a:xfrm>
          <a:prstGeom prst="rect">
            <a:avLst/>
          </a:prstGeom>
          <a:gradFill flip="none" rotWithShape="1">
            <a:gsLst>
              <a:gs pos="54000">
                <a:srgbClr val="2F5597"/>
              </a:gs>
              <a:gs pos="0">
                <a:srgbClr val="27A09D"/>
              </a:gs>
              <a:gs pos="100000">
                <a:srgbClr val="27A09D"/>
              </a:gs>
            </a:gsLst>
            <a:lin ang="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baseline="0">
                <a:solidFill>
                  <a:srgbClr val="FFFFFF"/>
                </a:solidFill>
                <a:latin typeface="Arial" pitchFamily="34" charset="0"/>
                <a:ea typeface="+mj-ea"/>
                <a:cs typeface="Arial" pitchFamily="34" charset="0"/>
              </a:defRPr>
            </a:lvl1pPr>
          </a:lstStyle>
          <a:p>
            <a:endParaRPr lang="en-US" sz="2800" dirty="0"/>
          </a:p>
        </p:txBody>
      </p:sp>
      <p:pic>
        <p:nvPicPr>
          <p:cNvPr id="25" name="Picture 6" descr="Iedea-sa">
            <a:extLst>
              <a:ext uri="{FF2B5EF4-FFF2-40B4-BE49-F238E27FC236}">
                <a16:creationId xmlns:a16="http://schemas.microsoft.com/office/drawing/2014/main" id="{5D1423D5-909D-49F5-9401-16CECF218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76" y="5502388"/>
            <a:ext cx="1254580" cy="12545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099E38B-3E26-4AF4-A3F6-D5B576D2CC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052" y="5692172"/>
            <a:ext cx="1612872" cy="942133"/>
          </a:xfrm>
          <a:prstGeom prst="rect">
            <a:avLst/>
          </a:prstGeom>
        </p:spPr>
      </p:pic>
      <p:pic>
        <p:nvPicPr>
          <p:cNvPr id="27" name="Picture 26">
            <a:extLst>
              <a:ext uri="{FF2B5EF4-FFF2-40B4-BE49-F238E27FC236}">
                <a16:creationId xmlns:a16="http://schemas.microsoft.com/office/drawing/2014/main" id="{0FAC5683-4EA4-400B-A130-95EA49C5976C}"/>
              </a:ext>
            </a:extLst>
          </p:cNvPr>
          <p:cNvPicPr>
            <a:picLocks noChangeAspect="1"/>
          </p:cNvPicPr>
          <p:nvPr/>
        </p:nvPicPr>
        <p:blipFill rotWithShape="1">
          <a:blip r:embed="rId5">
            <a:extLst>
              <a:ext uri="{28A0092B-C50C-407E-A947-70E740481C1C}">
                <a14:useLocalDpi xmlns:a14="http://schemas.microsoft.com/office/drawing/2010/main" val="0"/>
              </a:ext>
            </a:extLst>
          </a:blip>
          <a:srcRect t="3566" r="4306"/>
          <a:stretch/>
        </p:blipFill>
        <p:spPr>
          <a:xfrm>
            <a:off x="4997407" y="5660775"/>
            <a:ext cx="1869805" cy="942133"/>
          </a:xfrm>
          <a:prstGeom prst="rect">
            <a:avLst/>
          </a:prstGeom>
        </p:spPr>
      </p:pic>
      <p:pic>
        <p:nvPicPr>
          <p:cNvPr id="28" name="Picture 8" descr="University of Bern - Wikipedia">
            <a:extLst>
              <a:ext uri="{FF2B5EF4-FFF2-40B4-BE49-F238E27FC236}">
                <a16:creationId xmlns:a16="http://schemas.microsoft.com/office/drawing/2014/main" id="{76CA5D47-4E48-4C1F-8D83-F6616AFF3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169" y="5546186"/>
            <a:ext cx="1247032" cy="12470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linical HIV Research Unit - HERO HERO">
            <a:extLst>
              <a:ext uri="{FF2B5EF4-FFF2-40B4-BE49-F238E27FC236}">
                <a16:creationId xmlns:a16="http://schemas.microsoft.com/office/drawing/2014/main" id="{BDCDF653-9A45-49F6-B123-BF9841A76A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4965" y="5640055"/>
            <a:ext cx="1071642" cy="10716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uteng Provincial Gov (@GautengProvince) / X">
            <a:extLst>
              <a:ext uri="{FF2B5EF4-FFF2-40B4-BE49-F238E27FC236}">
                <a16:creationId xmlns:a16="http://schemas.microsoft.com/office/drawing/2014/main" id="{EFF413F1-4490-4B2D-873F-A65A41493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7249" y="5524683"/>
            <a:ext cx="1247032" cy="124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ty of Johannesburg Metropolitan Municipality - Wikipedia">
            <a:extLst>
              <a:ext uri="{FF2B5EF4-FFF2-40B4-BE49-F238E27FC236}">
                <a16:creationId xmlns:a16="http://schemas.microsoft.com/office/drawing/2014/main" id="{C8015E38-794D-4888-97A5-24A9596DE8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72230" y="5576355"/>
            <a:ext cx="1247032" cy="110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F8EC34-CFF2-4F66-872C-E682B6A04D5D}"/>
              </a:ext>
            </a:extLst>
          </p:cNvPr>
          <p:cNvSpPr/>
          <p:nvPr/>
        </p:nvSpPr>
        <p:spPr>
          <a:xfrm>
            <a:off x="444418" y="3813828"/>
            <a:ext cx="3687938" cy="28270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B014A9EF-BD02-4E64-871A-D0B2F8958902}"/>
              </a:ext>
            </a:extLst>
          </p:cNvPr>
          <p:cNvSpPr/>
          <p:nvPr/>
        </p:nvSpPr>
        <p:spPr>
          <a:xfrm>
            <a:off x="4244594" y="3808814"/>
            <a:ext cx="3687938" cy="2827020"/>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0F032E56-5406-4F3C-BF76-F9A7C9ED537E}"/>
              </a:ext>
            </a:extLst>
          </p:cNvPr>
          <p:cNvSpPr/>
          <p:nvPr/>
        </p:nvSpPr>
        <p:spPr>
          <a:xfrm>
            <a:off x="444418" y="865505"/>
            <a:ext cx="3687938" cy="28270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extLst>
              <a:ext uri="{FF2B5EF4-FFF2-40B4-BE49-F238E27FC236}">
                <a16:creationId xmlns:a16="http://schemas.microsoft.com/office/drawing/2014/main" id="{85F137BB-EDC8-424E-A65F-6318971A2E92}"/>
              </a:ext>
            </a:extLst>
          </p:cNvPr>
          <p:cNvSpPr/>
          <p:nvPr/>
        </p:nvSpPr>
        <p:spPr>
          <a:xfrm>
            <a:off x="185056" y="76200"/>
            <a:ext cx="11855566" cy="6682273"/>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E4DA4705-E843-4D5A-B296-B877BCCC08A9}"/>
              </a:ext>
            </a:extLst>
          </p:cNvPr>
          <p:cNvPicPr>
            <a:picLocks noChangeAspect="1"/>
          </p:cNvPicPr>
          <p:nvPr/>
        </p:nvPicPr>
        <p:blipFill rotWithShape="1">
          <a:blip r:embed="rId2">
            <a:extLst>
              <a:ext uri="{28A0092B-C50C-407E-A947-70E740481C1C}">
                <a14:useLocalDpi xmlns:a14="http://schemas.microsoft.com/office/drawing/2010/main" val="0"/>
              </a:ext>
            </a:extLst>
          </a:blip>
          <a:srcRect l="4423" t="6544" r="1162" b="6191"/>
          <a:stretch/>
        </p:blipFill>
        <p:spPr>
          <a:xfrm>
            <a:off x="701674" y="1012769"/>
            <a:ext cx="3349706" cy="2438695"/>
          </a:xfrm>
          <a:prstGeom prst="rect">
            <a:avLst/>
          </a:prstGeom>
        </p:spPr>
      </p:pic>
      <p:sp>
        <p:nvSpPr>
          <p:cNvPr id="11" name="Rectangle 10">
            <a:extLst>
              <a:ext uri="{FF2B5EF4-FFF2-40B4-BE49-F238E27FC236}">
                <a16:creationId xmlns:a16="http://schemas.microsoft.com/office/drawing/2014/main" id="{CDF26C68-99AB-4533-B125-1C86029197BF}"/>
              </a:ext>
            </a:extLst>
          </p:cNvPr>
          <p:cNvSpPr/>
          <p:nvPr/>
        </p:nvSpPr>
        <p:spPr>
          <a:xfrm>
            <a:off x="4244594" y="865505"/>
            <a:ext cx="3687938" cy="2827020"/>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AF616C17-A6D0-4C16-979D-8363B5166B10}"/>
              </a:ext>
            </a:extLst>
          </p:cNvPr>
          <p:cNvSpPr/>
          <p:nvPr/>
        </p:nvSpPr>
        <p:spPr>
          <a:xfrm>
            <a:off x="8044770" y="865505"/>
            <a:ext cx="3687938" cy="28270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5A866060-1FAA-4EEE-983D-33F978C89974}"/>
              </a:ext>
            </a:extLst>
          </p:cNvPr>
          <p:cNvSpPr txBox="1"/>
          <p:nvPr/>
        </p:nvSpPr>
        <p:spPr>
          <a:xfrm>
            <a:off x="1303910" y="3418106"/>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14" name="TextBox 13">
            <a:extLst>
              <a:ext uri="{FF2B5EF4-FFF2-40B4-BE49-F238E27FC236}">
                <a16:creationId xmlns:a16="http://schemas.microsoft.com/office/drawing/2014/main" id="{00615672-EDFA-444D-8A0F-407375694F9C}"/>
              </a:ext>
            </a:extLst>
          </p:cNvPr>
          <p:cNvSpPr txBox="1"/>
          <p:nvPr/>
        </p:nvSpPr>
        <p:spPr>
          <a:xfrm rot="16200000">
            <a:off x="190523" y="2078227"/>
            <a:ext cx="774571" cy="307777"/>
          </a:xfrm>
          <a:prstGeom prst="rect">
            <a:avLst/>
          </a:prstGeom>
          <a:noFill/>
        </p:spPr>
        <p:txBody>
          <a:bodyPr wrap="none" rtlCol="0">
            <a:spAutoFit/>
          </a:bodyPr>
          <a:lstStyle/>
          <a:p>
            <a:r>
              <a:rPr lang="en-US" sz="1400" dirty="0">
                <a:latin typeface="Bahnschrift Light" panose="020B0502040204020203" pitchFamily="34" charset="0"/>
              </a:rPr>
              <a:t>FVC (L)</a:t>
            </a:r>
            <a:endParaRPr lang="en-ZA" sz="1400" dirty="0">
              <a:latin typeface="Bahnschrift Light" panose="020B0502040204020203" pitchFamily="34" charset="0"/>
            </a:endParaRPr>
          </a:p>
        </p:txBody>
      </p:sp>
      <p:pic>
        <p:nvPicPr>
          <p:cNvPr id="16" name="Picture 15">
            <a:extLst>
              <a:ext uri="{FF2B5EF4-FFF2-40B4-BE49-F238E27FC236}">
                <a16:creationId xmlns:a16="http://schemas.microsoft.com/office/drawing/2014/main" id="{689D95A5-7DA6-427E-B0CD-DA62833108AF}"/>
              </a:ext>
            </a:extLst>
          </p:cNvPr>
          <p:cNvPicPr>
            <a:picLocks noChangeAspect="1"/>
          </p:cNvPicPr>
          <p:nvPr/>
        </p:nvPicPr>
        <p:blipFill rotWithShape="1">
          <a:blip r:embed="rId3">
            <a:extLst>
              <a:ext uri="{28A0092B-C50C-407E-A947-70E740481C1C}">
                <a14:useLocalDpi xmlns:a14="http://schemas.microsoft.com/office/drawing/2010/main" val="0"/>
              </a:ext>
            </a:extLst>
          </a:blip>
          <a:srcRect l="5215" t="6673" r="1673" b="6951"/>
          <a:stretch/>
        </p:blipFill>
        <p:spPr>
          <a:xfrm>
            <a:off x="701674" y="3940164"/>
            <a:ext cx="3322777" cy="2421124"/>
          </a:xfrm>
          <a:prstGeom prst="rect">
            <a:avLst/>
          </a:prstGeom>
        </p:spPr>
      </p:pic>
      <p:sp>
        <p:nvSpPr>
          <p:cNvPr id="18" name="TextBox 17">
            <a:extLst>
              <a:ext uri="{FF2B5EF4-FFF2-40B4-BE49-F238E27FC236}">
                <a16:creationId xmlns:a16="http://schemas.microsoft.com/office/drawing/2014/main" id="{393B709C-C578-4787-9176-4AC85411EAE7}"/>
              </a:ext>
            </a:extLst>
          </p:cNvPr>
          <p:cNvSpPr txBox="1"/>
          <p:nvPr/>
        </p:nvSpPr>
        <p:spPr>
          <a:xfrm>
            <a:off x="1211008" y="6361288"/>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19" name="TextBox 18">
            <a:extLst>
              <a:ext uri="{FF2B5EF4-FFF2-40B4-BE49-F238E27FC236}">
                <a16:creationId xmlns:a16="http://schemas.microsoft.com/office/drawing/2014/main" id="{D64B23D4-E556-469A-8E0A-D2BE0507820A}"/>
              </a:ext>
            </a:extLst>
          </p:cNvPr>
          <p:cNvSpPr txBox="1"/>
          <p:nvPr/>
        </p:nvSpPr>
        <p:spPr>
          <a:xfrm rot="16200000">
            <a:off x="169132" y="5073449"/>
            <a:ext cx="774571" cy="307777"/>
          </a:xfrm>
          <a:prstGeom prst="rect">
            <a:avLst/>
          </a:prstGeom>
          <a:noFill/>
        </p:spPr>
        <p:txBody>
          <a:bodyPr wrap="none" rtlCol="0">
            <a:spAutoFit/>
          </a:bodyPr>
          <a:lstStyle/>
          <a:p>
            <a:r>
              <a:rPr lang="en-US" sz="1400" dirty="0">
                <a:latin typeface="Bahnschrift Light" panose="020B0502040204020203" pitchFamily="34" charset="0"/>
              </a:rPr>
              <a:t>FVC (L)</a:t>
            </a:r>
            <a:endParaRPr lang="en-ZA" sz="1400" dirty="0">
              <a:latin typeface="Bahnschrift Light" panose="020B0502040204020203" pitchFamily="34" charset="0"/>
            </a:endParaRPr>
          </a:p>
        </p:txBody>
      </p:sp>
      <p:sp>
        <p:nvSpPr>
          <p:cNvPr id="20" name="TextBox 19">
            <a:extLst>
              <a:ext uri="{FF2B5EF4-FFF2-40B4-BE49-F238E27FC236}">
                <a16:creationId xmlns:a16="http://schemas.microsoft.com/office/drawing/2014/main" id="{A11AC89A-5C5D-40C1-A69E-52B7972351E5}"/>
              </a:ext>
            </a:extLst>
          </p:cNvPr>
          <p:cNvSpPr txBox="1"/>
          <p:nvPr/>
        </p:nvSpPr>
        <p:spPr>
          <a:xfrm>
            <a:off x="1100400" y="506597"/>
            <a:ext cx="2375971" cy="369332"/>
          </a:xfrm>
          <a:prstGeom prst="rect">
            <a:avLst/>
          </a:prstGeom>
          <a:noFill/>
        </p:spPr>
        <p:txBody>
          <a:bodyPr wrap="none" rtlCol="0">
            <a:spAutoFit/>
          </a:bodyPr>
          <a:lstStyle/>
          <a:p>
            <a:r>
              <a:rPr lang="en-US" dirty="0">
                <a:latin typeface="Bahnschrift Light" panose="020B0502040204020203" pitchFamily="34" charset="0"/>
              </a:rPr>
              <a:t>Forced vital capacity </a:t>
            </a:r>
            <a:endParaRPr lang="en-ZA" dirty="0">
              <a:latin typeface="Bahnschrift Light" panose="020B0502040204020203" pitchFamily="34" charset="0"/>
            </a:endParaRPr>
          </a:p>
        </p:txBody>
      </p:sp>
      <p:sp>
        <p:nvSpPr>
          <p:cNvPr id="21" name="Rectangle 20">
            <a:extLst>
              <a:ext uri="{FF2B5EF4-FFF2-40B4-BE49-F238E27FC236}">
                <a16:creationId xmlns:a16="http://schemas.microsoft.com/office/drawing/2014/main" id="{2FE6089B-7BFB-4B22-B918-497A817BA5DD}"/>
              </a:ext>
            </a:extLst>
          </p:cNvPr>
          <p:cNvSpPr/>
          <p:nvPr/>
        </p:nvSpPr>
        <p:spPr>
          <a:xfrm>
            <a:off x="2911882" y="2530714"/>
            <a:ext cx="998991" cy="584775"/>
          </a:xfrm>
          <a:prstGeom prst="rect">
            <a:avLst/>
          </a:prstGeom>
        </p:spPr>
        <p:txBody>
          <a:bodyPr wrap="none">
            <a:spAutoFit/>
          </a:bodyPr>
          <a:lstStyle/>
          <a:p>
            <a:r>
              <a:rPr lang="en-ZA" sz="1600" dirty="0">
                <a:latin typeface="Bahnschrift Light" panose="020B0502040204020203" pitchFamily="34" charset="0"/>
                <a:ea typeface="Calibri" panose="020F0502020204030204" pitchFamily="34" charset="0"/>
              </a:rPr>
              <a:t>r=0.418</a:t>
            </a:r>
          </a:p>
          <a:p>
            <a:r>
              <a:rPr lang="en-ZA" sz="1600" dirty="0">
                <a:latin typeface="Bahnschrift Light" panose="020B0502040204020203" pitchFamily="34" charset="0"/>
                <a:ea typeface="Calibri" panose="020F0502020204030204" pitchFamily="34" charset="0"/>
              </a:rPr>
              <a:t>p=0.0002</a:t>
            </a:r>
            <a:endParaRPr lang="en-ZA" sz="1600" dirty="0">
              <a:latin typeface="Bahnschrift Light" panose="020B0502040204020203" pitchFamily="34" charset="0"/>
            </a:endParaRPr>
          </a:p>
        </p:txBody>
      </p:sp>
      <p:sp>
        <p:nvSpPr>
          <p:cNvPr id="24" name="Rectangle 23">
            <a:extLst>
              <a:ext uri="{FF2B5EF4-FFF2-40B4-BE49-F238E27FC236}">
                <a16:creationId xmlns:a16="http://schemas.microsoft.com/office/drawing/2014/main" id="{5732CF67-F419-4066-B2CA-90BA8113D2A0}"/>
              </a:ext>
            </a:extLst>
          </p:cNvPr>
          <p:cNvSpPr/>
          <p:nvPr/>
        </p:nvSpPr>
        <p:spPr>
          <a:xfrm>
            <a:off x="1911642" y="3879979"/>
            <a:ext cx="1582484" cy="584775"/>
          </a:xfrm>
          <a:prstGeom prst="rect">
            <a:avLst/>
          </a:prstGeom>
        </p:spPr>
        <p:txBody>
          <a:bodyPr wrap="none">
            <a:spAutoFit/>
          </a:bodyPr>
          <a:lstStyle/>
          <a:p>
            <a:r>
              <a:rPr lang="en-US" sz="1600" dirty="0">
                <a:solidFill>
                  <a:srgbClr val="CC0000"/>
                </a:solidFill>
                <a:latin typeface="Bahnschrift Light" panose="020B0502040204020203" pitchFamily="34" charset="0"/>
                <a:ea typeface="Calibri" panose="020F0502020204030204" pitchFamily="34" charset="0"/>
              </a:rPr>
              <a:t>HIV negative</a:t>
            </a:r>
            <a:endParaRPr lang="en-ZA" sz="1600" dirty="0">
              <a:solidFill>
                <a:srgbClr val="CC0000"/>
              </a:solidFill>
              <a:latin typeface="Bahnschrift Light" panose="020B0502040204020203" pitchFamily="34" charset="0"/>
              <a:ea typeface="Calibri" panose="020F0502020204030204" pitchFamily="34" charset="0"/>
            </a:endParaRPr>
          </a:p>
          <a:p>
            <a:r>
              <a:rPr lang="en-ZA" sz="1600" dirty="0">
                <a:solidFill>
                  <a:srgbClr val="CC0000"/>
                </a:solidFill>
                <a:latin typeface="Bahnschrift Light" panose="020B0502040204020203" pitchFamily="34" charset="0"/>
                <a:ea typeface="Calibri" panose="020F0502020204030204" pitchFamily="34" charset="0"/>
              </a:rPr>
              <a:t>r=0.418; p=0.017</a:t>
            </a:r>
            <a:endParaRPr lang="en-ZA" sz="1600" dirty="0">
              <a:solidFill>
                <a:srgbClr val="CC0000"/>
              </a:solidFill>
              <a:latin typeface="Bahnschrift Light" panose="020B0502040204020203" pitchFamily="34" charset="0"/>
            </a:endParaRPr>
          </a:p>
        </p:txBody>
      </p:sp>
      <p:sp>
        <p:nvSpPr>
          <p:cNvPr id="25" name="Rectangle 24">
            <a:extLst>
              <a:ext uri="{FF2B5EF4-FFF2-40B4-BE49-F238E27FC236}">
                <a16:creationId xmlns:a16="http://schemas.microsoft.com/office/drawing/2014/main" id="{3A7CA75F-18CE-499A-B23F-243EE776786D}"/>
              </a:ext>
            </a:extLst>
          </p:cNvPr>
          <p:cNvSpPr/>
          <p:nvPr/>
        </p:nvSpPr>
        <p:spPr>
          <a:xfrm>
            <a:off x="2232380" y="4929936"/>
            <a:ext cx="1730529" cy="584775"/>
          </a:xfrm>
          <a:prstGeom prst="rect">
            <a:avLst/>
          </a:prstGeom>
        </p:spPr>
        <p:txBody>
          <a:bodyPr wrap="square">
            <a:spAutoFit/>
          </a:bodyPr>
          <a:lstStyle/>
          <a:p>
            <a:r>
              <a:rPr lang="en-US" sz="1600" dirty="0">
                <a:solidFill>
                  <a:srgbClr val="0070C0"/>
                </a:solidFill>
                <a:latin typeface="Bahnschrift Light" panose="020B0502040204020203" pitchFamily="34" charset="0"/>
                <a:ea typeface="Calibri" panose="020F0502020204030204" pitchFamily="34" charset="0"/>
              </a:rPr>
              <a:t>HIV positive</a:t>
            </a:r>
            <a:endParaRPr lang="en-ZA" sz="1600" dirty="0">
              <a:solidFill>
                <a:srgbClr val="0070C0"/>
              </a:solidFill>
              <a:latin typeface="Bahnschrift Light" panose="020B0502040204020203" pitchFamily="34" charset="0"/>
              <a:ea typeface="Calibri" panose="020F0502020204030204" pitchFamily="34" charset="0"/>
            </a:endParaRPr>
          </a:p>
          <a:p>
            <a:r>
              <a:rPr lang="en-ZA" sz="1600" dirty="0">
                <a:solidFill>
                  <a:srgbClr val="0070C0"/>
                </a:solidFill>
                <a:latin typeface="Bahnschrift Light" panose="020B0502040204020203" pitchFamily="34" charset="0"/>
                <a:ea typeface="Calibri" panose="020F0502020204030204" pitchFamily="34" charset="0"/>
              </a:rPr>
              <a:t>r=0.463; p=0.034</a:t>
            </a:r>
          </a:p>
        </p:txBody>
      </p:sp>
      <p:pic>
        <p:nvPicPr>
          <p:cNvPr id="27" name="Picture 26">
            <a:extLst>
              <a:ext uri="{FF2B5EF4-FFF2-40B4-BE49-F238E27FC236}">
                <a16:creationId xmlns:a16="http://schemas.microsoft.com/office/drawing/2014/main" id="{B765B26B-9CAC-40F5-AA98-DDF5EE6F0FEC}"/>
              </a:ext>
            </a:extLst>
          </p:cNvPr>
          <p:cNvPicPr>
            <a:picLocks noChangeAspect="1"/>
          </p:cNvPicPr>
          <p:nvPr/>
        </p:nvPicPr>
        <p:blipFill rotWithShape="1">
          <a:blip r:embed="rId4">
            <a:extLst>
              <a:ext uri="{28A0092B-C50C-407E-A947-70E740481C1C}">
                <a14:useLocalDpi xmlns:a14="http://schemas.microsoft.com/office/drawing/2010/main" val="0"/>
              </a:ext>
            </a:extLst>
          </a:blip>
          <a:srcRect l="5163" t="6048" r="1569" b="6160"/>
          <a:stretch/>
        </p:blipFill>
        <p:spPr>
          <a:xfrm>
            <a:off x="4501122" y="3940164"/>
            <a:ext cx="3349706" cy="2432061"/>
          </a:xfrm>
          <a:prstGeom prst="rect">
            <a:avLst/>
          </a:prstGeom>
        </p:spPr>
      </p:pic>
      <p:sp>
        <p:nvSpPr>
          <p:cNvPr id="29" name="TextBox 28">
            <a:extLst>
              <a:ext uri="{FF2B5EF4-FFF2-40B4-BE49-F238E27FC236}">
                <a16:creationId xmlns:a16="http://schemas.microsoft.com/office/drawing/2014/main" id="{846788CC-06F2-486A-B0A2-A7B9E6332561}"/>
              </a:ext>
            </a:extLst>
          </p:cNvPr>
          <p:cNvSpPr txBox="1"/>
          <p:nvPr/>
        </p:nvSpPr>
        <p:spPr>
          <a:xfrm>
            <a:off x="5012872" y="6361288"/>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30" name="TextBox 29">
            <a:extLst>
              <a:ext uri="{FF2B5EF4-FFF2-40B4-BE49-F238E27FC236}">
                <a16:creationId xmlns:a16="http://schemas.microsoft.com/office/drawing/2014/main" id="{8CC80625-8B58-483F-937C-489F53099506}"/>
              </a:ext>
            </a:extLst>
          </p:cNvPr>
          <p:cNvSpPr txBox="1"/>
          <p:nvPr/>
        </p:nvSpPr>
        <p:spPr>
          <a:xfrm rot="16200000">
            <a:off x="3942232" y="5060282"/>
            <a:ext cx="830677" cy="307777"/>
          </a:xfrm>
          <a:prstGeom prst="rect">
            <a:avLst/>
          </a:prstGeom>
          <a:noFill/>
        </p:spPr>
        <p:txBody>
          <a:bodyPr wrap="none" rtlCol="0">
            <a:spAutoFit/>
          </a:bodyPr>
          <a:lstStyle/>
          <a:p>
            <a:r>
              <a:rPr lang="en-US" sz="1400" dirty="0">
                <a:latin typeface="Bahnschrift Light" panose="020B0502040204020203" pitchFamily="34" charset="0"/>
              </a:rPr>
              <a:t>FEV1 (L)</a:t>
            </a:r>
            <a:endParaRPr lang="en-ZA" sz="1400" dirty="0">
              <a:latin typeface="Bahnschrift Light" panose="020B0502040204020203" pitchFamily="34" charset="0"/>
            </a:endParaRPr>
          </a:p>
        </p:txBody>
      </p:sp>
      <p:sp>
        <p:nvSpPr>
          <p:cNvPr id="31" name="Rectangle 30">
            <a:extLst>
              <a:ext uri="{FF2B5EF4-FFF2-40B4-BE49-F238E27FC236}">
                <a16:creationId xmlns:a16="http://schemas.microsoft.com/office/drawing/2014/main" id="{111C54F8-0A18-412C-9958-2FFB5E3567A9}"/>
              </a:ext>
            </a:extLst>
          </p:cNvPr>
          <p:cNvSpPr/>
          <p:nvPr/>
        </p:nvSpPr>
        <p:spPr>
          <a:xfrm>
            <a:off x="6253043" y="4798831"/>
            <a:ext cx="1625766" cy="584775"/>
          </a:xfrm>
          <a:prstGeom prst="rect">
            <a:avLst/>
          </a:prstGeom>
        </p:spPr>
        <p:txBody>
          <a:bodyPr wrap="none">
            <a:spAutoFit/>
          </a:bodyPr>
          <a:lstStyle/>
          <a:p>
            <a:r>
              <a:rPr lang="en-ZA" sz="1600" dirty="0">
                <a:solidFill>
                  <a:srgbClr val="0070C0"/>
                </a:solidFill>
                <a:latin typeface="Bahnschrift Light" panose="020B0502040204020203" pitchFamily="34" charset="0"/>
                <a:ea typeface="Calibri" panose="020F0502020204030204" pitchFamily="34" charset="0"/>
              </a:rPr>
              <a:t>HIV positive</a:t>
            </a:r>
          </a:p>
          <a:p>
            <a:r>
              <a:rPr lang="en-ZA" sz="1600" dirty="0">
                <a:solidFill>
                  <a:srgbClr val="0070C0"/>
                </a:solidFill>
                <a:latin typeface="Bahnschrift Light" panose="020B0502040204020203" pitchFamily="34" charset="0"/>
                <a:ea typeface="Calibri" panose="020F0502020204030204" pitchFamily="34" charset="0"/>
              </a:rPr>
              <a:t>r=0.553; p=0.001</a:t>
            </a:r>
            <a:endParaRPr lang="en-ZA" sz="1600" dirty="0">
              <a:solidFill>
                <a:srgbClr val="0070C0"/>
              </a:solidFill>
              <a:latin typeface="Bahnschrift Light" panose="020B0502040204020203" pitchFamily="34" charset="0"/>
            </a:endParaRPr>
          </a:p>
        </p:txBody>
      </p:sp>
      <p:sp>
        <p:nvSpPr>
          <p:cNvPr id="32" name="Rectangle 31">
            <a:extLst>
              <a:ext uri="{FF2B5EF4-FFF2-40B4-BE49-F238E27FC236}">
                <a16:creationId xmlns:a16="http://schemas.microsoft.com/office/drawing/2014/main" id="{7368B43E-2CBE-489C-BDCB-DE843485A429}"/>
              </a:ext>
            </a:extLst>
          </p:cNvPr>
          <p:cNvSpPr/>
          <p:nvPr/>
        </p:nvSpPr>
        <p:spPr>
          <a:xfrm>
            <a:off x="5258992" y="3948594"/>
            <a:ext cx="1661032" cy="584775"/>
          </a:xfrm>
          <a:prstGeom prst="rect">
            <a:avLst/>
          </a:prstGeom>
        </p:spPr>
        <p:txBody>
          <a:bodyPr wrap="none">
            <a:spAutoFit/>
          </a:bodyPr>
          <a:lstStyle/>
          <a:p>
            <a:r>
              <a:rPr lang="en-ZA" sz="1600" dirty="0">
                <a:solidFill>
                  <a:srgbClr val="CC0000"/>
                </a:solidFill>
                <a:latin typeface="Bahnschrift Light" panose="020B0502040204020203" pitchFamily="34" charset="0"/>
                <a:ea typeface="Calibri" panose="020F0502020204030204" pitchFamily="34" charset="0"/>
              </a:rPr>
              <a:t>HIV negative </a:t>
            </a:r>
          </a:p>
          <a:p>
            <a:r>
              <a:rPr lang="en-ZA" sz="1600" dirty="0">
                <a:solidFill>
                  <a:srgbClr val="CC0000"/>
                </a:solidFill>
                <a:latin typeface="Bahnschrift Light" panose="020B0502040204020203" pitchFamily="34" charset="0"/>
                <a:ea typeface="Calibri" panose="020F0502020204030204" pitchFamily="34" charset="0"/>
              </a:rPr>
              <a:t>r=0.469; p=0.003</a:t>
            </a:r>
            <a:endParaRPr lang="en-ZA" sz="1600" dirty="0">
              <a:solidFill>
                <a:srgbClr val="CC0000"/>
              </a:solidFill>
              <a:latin typeface="Bahnschrift Light" panose="020B0502040204020203" pitchFamily="34" charset="0"/>
            </a:endParaRPr>
          </a:p>
        </p:txBody>
      </p:sp>
      <p:sp>
        <p:nvSpPr>
          <p:cNvPr id="33" name="TextBox 32">
            <a:extLst>
              <a:ext uri="{FF2B5EF4-FFF2-40B4-BE49-F238E27FC236}">
                <a16:creationId xmlns:a16="http://schemas.microsoft.com/office/drawing/2014/main" id="{C9C851EF-7895-4044-A826-B8B40F977C9A}"/>
              </a:ext>
            </a:extLst>
          </p:cNvPr>
          <p:cNvSpPr txBox="1"/>
          <p:nvPr/>
        </p:nvSpPr>
        <p:spPr>
          <a:xfrm>
            <a:off x="4414867" y="506379"/>
            <a:ext cx="3347391" cy="369332"/>
          </a:xfrm>
          <a:prstGeom prst="rect">
            <a:avLst/>
          </a:prstGeom>
          <a:noFill/>
        </p:spPr>
        <p:txBody>
          <a:bodyPr wrap="none" rtlCol="0">
            <a:spAutoFit/>
          </a:bodyPr>
          <a:lstStyle/>
          <a:p>
            <a:r>
              <a:rPr lang="en-US" dirty="0">
                <a:latin typeface="Bahnschrift Light" panose="020B0502040204020203" pitchFamily="34" charset="0"/>
              </a:rPr>
              <a:t>Forced expiratory volume in 1s</a:t>
            </a:r>
            <a:endParaRPr lang="en-ZA" dirty="0">
              <a:latin typeface="Bahnschrift Light" panose="020B0502040204020203" pitchFamily="34" charset="0"/>
            </a:endParaRPr>
          </a:p>
        </p:txBody>
      </p:sp>
      <p:sp>
        <p:nvSpPr>
          <p:cNvPr id="34" name="TextBox 33">
            <a:extLst>
              <a:ext uri="{FF2B5EF4-FFF2-40B4-BE49-F238E27FC236}">
                <a16:creationId xmlns:a16="http://schemas.microsoft.com/office/drawing/2014/main" id="{4DA8E038-8CFE-443C-95C1-ED1430E85AD0}"/>
              </a:ext>
            </a:extLst>
          </p:cNvPr>
          <p:cNvSpPr txBox="1"/>
          <p:nvPr/>
        </p:nvSpPr>
        <p:spPr>
          <a:xfrm>
            <a:off x="9078372" y="506379"/>
            <a:ext cx="1702710" cy="369332"/>
          </a:xfrm>
          <a:prstGeom prst="rect">
            <a:avLst/>
          </a:prstGeom>
          <a:noFill/>
        </p:spPr>
        <p:txBody>
          <a:bodyPr wrap="none" rtlCol="0">
            <a:spAutoFit/>
          </a:bodyPr>
          <a:lstStyle/>
          <a:p>
            <a:r>
              <a:rPr lang="en-ZA" dirty="0">
                <a:latin typeface="Bahnschrift Light" panose="020B0502040204020203" pitchFamily="34" charset="0"/>
              </a:rPr>
              <a:t>FEV1/FVC ratio</a:t>
            </a:r>
          </a:p>
        </p:txBody>
      </p:sp>
      <p:pic>
        <p:nvPicPr>
          <p:cNvPr id="36" name="Picture 35">
            <a:extLst>
              <a:ext uri="{FF2B5EF4-FFF2-40B4-BE49-F238E27FC236}">
                <a16:creationId xmlns:a16="http://schemas.microsoft.com/office/drawing/2014/main" id="{66140266-6840-4A2E-AEC1-C86A24B35843}"/>
              </a:ext>
            </a:extLst>
          </p:cNvPr>
          <p:cNvPicPr>
            <a:picLocks noChangeAspect="1"/>
          </p:cNvPicPr>
          <p:nvPr/>
        </p:nvPicPr>
        <p:blipFill rotWithShape="1">
          <a:blip r:embed="rId5">
            <a:extLst>
              <a:ext uri="{28A0092B-C50C-407E-A947-70E740481C1C}">
                <a14:useLocalDpi xmlns:a14="http://schemas.microsoft.com/office/drawing/2010/main" val="0"/>
              </a:ext>
            </a:extLst>
          </a:blip>
          <a:srcRect l="4850" t="5834" r="1412" b="5834"/>
          <a:stretch/>
        </p:blipFill>
        <p:spPr>
          <a:xfrm>
            <a:off x="4511459" y="1012583"/>
            <a:ext cx="3345959" cy="2438881"/>
          </a:xfrm>
          <a:prstGeom prst="rect">
            <a:avLst/>
          </a:prstGeom>
        </p:spPr>
      </p:pic>
      <p:sp>
        <p:nvSpPr>
          <p:cNvPr id="37" name="TextBox 36">
            <a:extLst>
              <a:ext uri="{FF2B5EF4-FFF2-40B4-BE49-F238E27FC236}">
                <a16:creationId xmlns:a16="http://schemas.microsoft.com/office/drawing/2014/main" id="{2945C74B-F66F-4466-B3AD-63AE996C10D7}"/>
              </a:ext>
            </a:extLst>
          </p:cNvPr>
          <p:cNvSpPr txBox="1"/>
          <p:nvPr/>
        </p:nvSpPr>
        <p:spPr>
          <a:xfrm>
            <a:off x="5012872" y="3416498"/>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38" name="TextBox 37">
            <a:extLst>
              <a:ext uri="{FF2B5EF4-FFF2-40B4-BE49-F238E27FC236}">
                <a16:creationId xmlns:a16="http://schemas.microsoft.com/office/drawing/2014/main" id="{F5B4B267-72BC-4568-9A32-1EED703D9607}"/>
              </a:ext>
            </a:extLst>
          </p:cNvPr>
          <p:cNvSpPr txBox="1"/>
          <p:nvPr/>
        </p:nvSpPr>
        <p:spPr>
          <a:xfrm rot="16200000">
            <a:off x="3947710" y="2050174"/>
            <a:ext cx="830677" cy="307777"/>
          </a:xfrm>
          <a:prstGeom prst="rect">
            <a:avLst/>
          </a:prstGeom>
          <a:noFill/>
        </p:spPr>
        <p:txBody>
          <a:bodyPr wrap="none" rtlCol="0">
            <a:spAutoFit/>
          </a:bodyPr>
          <a:lstStyle/>
          <a:p>
            <a:r>
              <a:rPr lang="en-US" sz="1400" dirty="0">
                <a:latin typeface="Bahnschrift Light" panose="020B0502040204020203" pitchFamily="34" charset="0"/>
              </a:rPr>
              <a:t>FEV1 (L)</a:t>
            </a:r>
            <a:endParaRPr lang="en-ZA" sz="1400" dirty="0">
              <a:latin typeface="Bahnschrift Light" panose="020B0502040204020203" pitchFamily="34" charset="0"/>
            </a:endParaRPr>
          </a:p>
        </p:txBody>
      </p:sp>
      <p:sp>
        <p:nvSpPr>
          <p:cNvPr id="39" name="Rectangle 38">
            <a:extLst>
              <a:ext uri="{FF2B5EF4-FFF2-40B4-BE49-F238E27FC236}">
                <a16:creationId xmlns:a16="http://schemas.microsoft.com/office/drawing/2014/main" id="{14EABCEF-F2EE-410F-BDF8-38CB75ADB9C2}"/>
              </a:ext>
            </a:extLst>
          </p:cNvPr>
          <p:cNvSpPr/>
          <p:nvPr/>
        </p:nvSpPr>
        <p:spPr>
          <a:xfrm>
            <a:off x="6582297" y="1985146"/>
            <a:ext cx="954107" cy="584775"/>
          </a:xfrm>
          <a:prstGeom prst="rect">
            <a:avLst/>
          </a:prstGeom>
        </p:spPr>
        <p:txBody>
          <a:bodyPr wrap="none">
            <a:spAutoFit/>
          </a:bodyPr>
          <a:lstStyle/>
          <a:p>
            <a:r>
              <a:rPr lang="en-ZA" sz="1600" dirty="0">
                <a:latin typeface="Bahnschrift Light" panose="020B0502040204020203" pitchFamily="34" charset="0"/>
                <a:ea typeface="Calibri" panose="020F0502020204030204" pitchFamily="34" charset="0"/>
              </a:rPr>
              <a:t>r=0.530</a:t>
            </a:r>
          </a:p>
          <a:p>
            <a:r>
              <a:rPr lang="en-ZA" sz="1600" dirty="0">
                <a:latin typeface="Bahnschrift Light" panose="020B0502040204020203" pitchFamily="34" charset="0"/>
                <a:ea typeface="Calibri" panose="020F0502020204030204" pitchFamily="34" charset="0"/>
              </a:rPr>
              <a:t>p&lt;0.0001</a:t>
            </a:r>
            <a:endParaRPr lang="en-ZA" sz="1600" dirty="0">
              <a:latin typeface="Bahnschrift Light" panose="020B0502040204020203" pitchFamily="34" charset="0"/>
            </a:endParaRPr>
          </a:p>
        </p:txBody>
      </p:sp>
      <p:sp>
        <p:nvSpPr>
          <p:cNvPr id="44" name="Rectangle 43">
            <a:extLst>
              <a:ext uri="{FF2B5EF4-FFF2-40B4-BE49-F238E27FC236}">
                <a16:creationId xmlns:a16="http://schemas.microsoft.com/office/drawing/2014/main" id="{9B37F41E-1253-42AA-ACB7-D0C00FE51790}"/>
              </a:ext>
            </a:extLst>
          </p:cNvPr>
          <p:cNvSpPr/>
          <p:nvPr/>
        </p:nvSpPr>
        <p:spPr>
          <a:xfrm>
            <a:off x="8046660" y="3800660"/>
            <a:ext cx="3687938" cy="28270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7" name="Picture 46">
            <a:extLst>
              <a:ext uri="{FF2B5EF4-FFF2-40B4-BE49-F238E27FC236}">
                <a16:creationId xmlns:a16="http://schemas.microsoft.com/office/drawing/2014/main" id="{BB94C89A-87BB-4B51-8592-7275FEC64DA9}"/>
              </a:ext>
            </a:extLst>
          </p:cNvPr>
          <p:cNvPicPr>
            <a:picLocks noChangeAspect="1"/>
          </p:cNvPicPr>
          <p:nvPr/>
        </p:nvPicPr>
        <p:blipFill rotWithShape="1">
          <a:blip r:embed="rId6">
            <a:extLst>
              <a:ext uri="{28A0092B-C50C-407E-A947-70E740481C1C}">
                <a14:useLocalDpi xmlns:a14="http://schemas.microsoft.com/office/drawing/2010/main" val="0"/>
              </a:ext>
            </a:extLst>
          </a:blip>
          <a:srcRect l="4694" t="5834" r="1569" b="6160"/>
          <a:stretch/>
        </p:blipFill>
        <p:spPr>
          <a:xfrm>
            <a:off x="8296271" y="999721"/>
            <a:ext cx="3387298" cy="2444495"/>
          </a:xfrm>
          <a:prstGeom prst="rect">
            <a:avLst/>
          </a:prstGeom>
        </p:spPr>
      </p:pic>
      <p:sp>
        <p:nvSpPr>
          <p:cNvPr id="48" name="TextBox 47">
            <a:extLst>
              <a:ext uri="{FF2B5EF4-FFF2-40B4-BE49-F238E27FC236}">
                <a16:creationId xmlns:a16="http://schemas.microsoft.com/office/drawing/2014/main" id="{3561819D-FDBB-4AA1-88A4-C7FBE36FE5EB}"/>
              </a:ext>
            </a:extLst>
          </p:cNvPr>
          <p:cNvSpPr txBox="1"/>
          <p:nvPr/>
        </p:nvSpPr>
        <p:spPr>
          <a:xfrm>
            <a:off x="8912542" y="3416498"/>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49" name="TextBox 48">
            <a:extLst>
              <a:ext uri="{FF2B5EF4-FFF2-40B4-BE49-F238E27FC236}">
                <a16:creationId xmlns:a16="http://schemas.microsoft.com/office/drawing/2014/main" id="{10FB8E7F-C13C-46B0-BB0C-3023094568CE}"/>
              </a:ext>
            </a:extLst>
          </p:cNvPr>
          <p:cNvSpPr txBox="1"/>
          <p:nvPr/>
        </p:nvSpPr>
        <p:spPr>
          <a:xfrm rot="16200000">
            <a:off x="7509333" y="2094989"/>
            <a:ext cx="1284326" cy="307777"/>
          </a:xfrm>
          <a:prstGeom prst="rect">
            <a:avLst/>
          </a:prstGeom>
          <a:noFill/>
        </p:spPr>
        <p:txBody>
          <a:bodyPr wrap="none" rtlCol="0">
            <a:spAutoFit/>
          </a:bodyPr>
          <a:lstStyle/>
          <a:p>
            <a:r>
              <a:rPr lang="en-US" sz="1400" dirty="0">
                <a:latin typeface="Bahnschrift Light" panose="020B0502040204020203" pitchFamily="34" charset="0"/>
              </a:rPr>
              <a:t>FEV1 /FVC (%)</a:t>
            </a:r>
            <a:endParaRPr lang="en-ZA" sz="1400" dirty="0">
              <a:latin typeface="Bahnschrift Light" panose="020B0502040204020203" pitchFamily="34" charset="0"/>
            </a:endParaRPr>
          </a:p>
        </p:txBody>
      </p:sp>
      <p:sp>
        <p:nvSpPr>
          <p:cNvPr id="50" name="Rectangle 49">
            <a:extLst>
              <a:ext uri="{FF2B5EF4-FFF2-40B4-BE49-F238E27FC236}">
                <a16:creationId xmlns:a16="http://schemas.microsoft.com/office/drawing/2014/main" id="{B5DF0849-AADC-42D4-93BC-249ED8AEA0B0}"/>
              </a:ext>
            </a:extLst>
          </p:cNvPr>
          <p:cNvSpPr/>
          <p:nvPr/>
        </p:nvSpPr>
        <p:spPr>
          <a:xfrm>
            <a:off x="10578465" y="1692758"/>
            <a:ext cx="880369" cy="584775"/>
          </a:xfrm>
          <a:prstGeom prst="rect">
            <a:avLst/>
          </a:prstGeom>
        </p:spPr>
        <p:txBody>
          <a:bodyPr wrap="none">
            <a:spAutoFit/>
          </a:bodyPr>
          <a:lstStyle/>
          <a:p>
            <a:r>
              <a:rPr lang="en-ZA" sz="1600" dirty="0">
                <a:latin typeface="Bahnschrift Light" panose="020B0502040204020203" pitchFamily="34" charset="0"/>
                <a:ea typeface="Calibri" panose="020F0502020204030204" pitchFamily="34" charset="0"/>
              </a:rPr>
              <a:t>r=0.241</a:t>
            </a:r>
          </a:p>
          <a:p>
            <a:r>
              <a:rPr lang="en-ZA" sz="1600" dirty="0">
                <a:latin typeface="Bahnschrift Light" panose="020B0502040204020203" pitchFamily="34" charset="0"/>
                <a:ea typeface="Calibri" panose="020F0502020204030204" pitchFamily="34" charset="0"/>
              </a:rPr>
              <a:t>p=0.039</a:t>
            </a:r>
            <a:endParaRPr lang="en-ZA" sz="1600" dirty="0">
              <a:latin typeface="Bahnschrift Light" panose="020B0502040204020203" pitchFamily="34" charset="0"/>
            </a:endParaRPr>
          </a:p>
        </p:txBody>
      </p:sp>
      <p:pic>
        <p:nvPicPr>
          <p:cNvPr id="52" name="Picture 51">
            <a:extLst>
              <a:ext uri="{FF2B5EF4-FFF2-40B4-BE49-F238E27FC236}">
                <a16:creationId xmlns:a16="http://schemas.microsoft.com/office/drawing/2014/main" id="{081CE427-E6FD-4E5B-BD4F-2A3255C6891D}"/>
              </a:ext>
            </a:extLst>
          </p:cNvPr>
          <p:cNvPicPr>
            <a:picLocks noChangeAspect="1"/>
          </p:cNvPicPr>
          <p:nvPr/>
        </p:nvPicPr>
        <p:blipFill rotWithShape="1">
          <a:blip r:embed="rId7">
            <a:extLst>
              <a:ext uri="{28A0092B-C50C-407E-A947-70E740481C1C}">
                <a14:useLocalDpi xmlns:a14="http://schemas.microsoft.com/office/drawing/2010/main" val="0"/>
              </a:ext>
            </a:extLst>
          </a:blip>
          <a:srcRect l="5163" t="5834" r="1413" b="5834"/>
          <a:stretch/>
        </p:blipFill>
        <p:spPr>
          <a:xfrm>
            <a:off x="8295629" y="3940164"/>
            <a:ext cx="3417171" cy="2442532"/>
          </a:xfrm>
          <a:prstGeom prst="rect">
            <a:avLst/>
          </a:prstGeom>
        </p:spPr>
      </p:pic>
      <p:sp>
        <p:nvSpPr>
          <p:cNvPr id="53" name="TextBox 52">
            <a:extLst>
              <a:ext uri="{FF2B5EF4-FFF2-40B4-BE49-F238E27FC236}">
                <a16:creationId xmlns:a16="http://schemas.microsoft.com/office/drawing/2014/main" id="{F183A540-C6D2-4051-A4B3-DCD940231313}"/>
              </a:ext>
            </a:extLst>
          </p:cNvPr>
          <p:cNvSpPr txBox="1"/>
          <p:nvPr/>
        </p:nvSpPr>
        <p:spPr>
          <a:xfrm>
            <a:off x="8814579" y="6371985"/>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54" name="TextBox 53">
            <a:extLst>
              <a:ext uri="{FF2B5EF4-FFF2-40B4-BE49-F238E27FC236}">
                <a16:creationId xmlns:a16="http://schemas.microsoft.com/office/drawing/2014/main" id="{79296CA7-D946-43CA-B39B-A1981E48AD0D}"/>
              </a:ext>
            </a:extLst>
          </p:cNvPr>
          <p:cNvSpPr txBox="1"/>
          <p:nvPr/>
        </p:nvSpPr>
        <p:spPr>
          <a:xfrm rot="16200000">
            <a:off x="7500220" y="4891604"/>
            <a:ext cx="1284326" cy="307777"/>
          </a:xfrm>
          <a:prstGeom prst="rect">
            <a:avLst/>
          </a:prstGeom>
          <a:noFill/>
        </p:spPr>
        <p:txBody>
          <a:bodyPr wrap="none" rtlCol="0">
            <a:spAutoFit/>
          </a:bodyPr>
          <a:lstStyle/>
          <a:p>
            <a:r>
              <a:rPr lang="en-US" sz="1400" dirty="0">
                <a:latin typeface="Bahnschrift Light" panose="020B0502040204020203" pitchFamily="34" charset="0"/>
              </a:rPr>
              <a:t>FEV1 /FVC (%)</a:t>
            </a:r>
            <a:endParaRPr lang="en-ZA" sz="1400" dirty="0">
              <a:latin typeface="Bahnschrift Light" panose="020B0502040204020203" pitchFamily="34" charset="0"/>
            </a:endParaRPr>
          </a:p>
        </p:txBody>
      </p:sp>
      <p:sp>
        <p:nvSpPr>
          <p:cNvPr id="57" name="Rectangle 56">
            <a:extLst>
              <a:ext uri="{FF2B5EF4-FFF2-40B4-BE49-F238E27FC236}">
                <a16:creationId xmlns:a16="http://schemas.microsoft.com/office/drawing/2014/main" id="{28E84817-71AA-47AE-8F44-8A2BB30B85C3}"/>
              </a:ext>
            </a:extLst>
          </p:cNvPr>
          <p:cNvSpPr/>
          <p:nvPr/>
        </p:nvSpPr>
        <p:spPr>
          <a:xfrm>
            <a:off x="10071004" y="4694310"/>
            <a:ext cx="1641796" cy="584775"/>
          </a:xfrm>
          <a:prstGeom prst="rect">
            <a:avLst/>
          </a:prstGeom>
        </p:spPr>
        <p:txBody>
          <a:bodyPr wrap="none">
            <a:spAutoFit/>
          </a:bodyPr>
          <a:lstStyle/>
          <a:p>
            <a:r>
              <a:rPr lang="en-US" sz="1600" dirty="0">
                <a:solidFill>
                  <a:srgbClr val="0070C0"/>
                </a:solidFill>
                <a:latin typeface="Bahnschrift Light" panose="020B0502040204020203" pitchFamily="34" charset="0"/>
                <a:ea typeface="Calibri" panose="020F0502020204030204" pitchFamily="34" charset="0"/>
              </a:rPr>
              <a:t>HIV positive</a:t>
            </a:r>
            <a:endParaRPr lang="en-ZA" sz="1600" dirty="0">
              <a:solidFill>
                <a:srgbClr val="0070C0"/>
              </a:solidFill>
              <a:latin typeface="Bahnschrift Light" panose="020B0502040204020203" pitchFamily="34" charset="0"/>
              <a:ea typeface="Calibri" panose="020F0502020204030204" pitchFamily="34" charset="0"/>
            </a:endParaRPr>
          </a:p>
          <a:p>
            <a:r>
              <a:rPr lang="en-ZA" sz="1600" dirty="0">
                <a:solidFill>
                  <a:srgbClr val="0070C0"/>
                </a:solidFill>
                <a:latin typeface="Bahnschrift Light" panose="020B0502040204020203" pitchFamily="34" charset="0"/>
                <a:ea typeface="Calibri" panose="020F0502020204030204" pitchFamily="34" charset="0"/>
              </a:rPr>
              <a:t>r=0.027; p=0.872</a:t>
            </a:r>
            <a:endParaRPr lang="en-ZA" sz="1600" dirty="0">
              <a:solidFill>
                <a:srgbClr val="0070C0"/>
              </a:solidFill>
              <a:latin typeface="Bahnschrift Light" panose="020B0502040204020203" pitchFamily="34" charset="0"/>
            </a:endParaRPr>
          </a:p>
        </p:txBody>
      </p:sp>
      <p:sp>
        <p:nvSpPr>
          <p:cNvPr id="58" name="Rectangle 57">
            <a:extLst>
              <a:ext uri="{FF2B5EF4-FFF2-40B4-BE49-F238E27FC236}">
                <a16:creationId xmlns:a16="http://schemas.microsoft.com/office/drawing/2014/main" id="{814C1F5E-5250-4333-BEAD-12A3BE216F36}"/>
              </a:ext>
            </a:extLst>
          </p:cNvPr>
          <p:cNvSpPr/>
          <p:nvPr/>
        </p:nvSpPr>
        <p:spPr>
          <a:xfrm>
            <a:off x="9182914" y="3905974"/>
            <a:ext cx="1651414" cy="584775"/>
          </a:xfrm>
          <a:prstGeom prst="rect">
            <a:avLst/>
          </a:prstGeom>
        </p:spPr>
        <p:txBody>
          <a:bodyPr wrap="none">
            <a:spAutoFit/>
          </a:bodyPr>
          <a:lstStyle/>
          <a:p>
            <a:r>
              <a:rPr lang="en-ZA" sz="1600" dirty="0">
                <a:solidFill>
                  <a:srgbClr val="CC0000"/>
                </a:solidFill>
                <a:latin typeface="Bahnschrift Light" panose="020B0502040204020203" pitchFamily="34" charset="0"/>
                <a:ea typeface="Calibri" panose="020F0502020204030204" pitchFamily="34" charset="0"/>
              </a:rPr>
              <a:t>HIV negative </a:t>
            </a:r>
          </a:p>
          <a:p>
            <a:r>
              <a:rPr lang="en-ZA" sz="1600" dirty="0">
                <a:solidFill>
                  <a:srgbClr val="CC0000"/>
                </a:solidFill>
                <a:latin typeface="Bahnschrift Light" panose="020B0502040204020203" pitchFamily="34" charset="0"/>
                <a:ea typeface="Calibri" panose="020F0502020204030204" pitchFamily="34" charset="0"/>
              </a:rPr>
              <a:t>r=0.373; p=0.035</a:t>
            </a:r>
            <a:endParaRPr lang="en-ZA" sz="1600" dirty="0">
              <a:solidFill>
                <a:srgbClr val="CC0000"/>
              </a:solidFill>
              <a:latin typeface="Bahnschrift Light" panose="020B0502040204020203" pitchFamily="34" charset="0"/>
            </a:endParaRPr>
          </a:p>
        </p:txBody>
      </p:sp>
      <p:sp>
        <p:nvSpPr>
          <p:cNvPr id="59" name="TextBox 58">
            <a:extLst>
              <a:ext uri="{FF2B5EF4-FFF2-40B4-BE49-F238E27FC236}">
                <a16:creationId xmlns:a16="http://schemas.microsoft.com/office/drawing/2014/main" id="{9373C49B-044A-49A6-8C26-74F54730A64A}"/>
              </a:ext>
            </a:extLst>
          </p:cNvPr>
          <p:cNvSpPr txBox="1"/>
          <p:nvPr/>
        </p:nvSpPr>
        <p:spPr>
          <a:xfrm>
            <a:off x="151378" y="60287"/>
            <a:ext cx="11855566" cy="400110"/>
          </a:xfrm>
          <a:prstGeom prst="rect">
            <a:avLst/>
          </a:prstGeom>
          <a:noFill/>
        </p:spPr>
        <p:txBody>
          <a:bodyPr wrap="square" rtlCol="0">
            <a:spAutoFit/>
          </a:bodyPr>
          <a:lstStyle/>
          <a:p>
            <a:pPr algn="ctr"/>
            <a:r>
              <a:rPr lang="en-ZA" sz="2000" dirty="0">
                <a:latin typeface="Bahnschrift" panose="020B0502040204020203" pitchFamily="34" charset="0"/>
              </a:rPr>
              <a:t>Correlation of cough peak flow with FVC, FEV1 and FEV1/FVC, by HIV status (n=70)</a:t>
            </a:r>
          </a:p>
        </p:txBody>
      </p:sp>
      <p:sp>
        <p:nvSpPr>
          <p:cNvPr id="3" name="Rectangle 2">
            <a:extLst>
              <a:ext uri="{FF2B5EF4-FFF2-40B4-BE49-F238E27FC236}">
                <a16:creationId xmlns:a16="http://schemas.microsoft.com/office/drawing/2014/main" id="{76B9D881-B15F-40C4-A1D8-ED01D0DCE49E}"/>
              </a:ext>
            </a:extLst>
          </p:cNvPr>
          <p:cNvSpPr/>
          <p:nvPr/>
        </p:nvSpPr>
        <p:spPr>
          <a:xfrm>
            <a:off x="185056" y="865505"/>
            <a:ext cx="11821888" cy="2877634"/>
          </a:xfrm>
          <a:prstGeom prst="rect">
            <a:avLst/>
          </a:prstGeom>
          <a:solidFill>
            <a:srgbClr val="DAE3F3">
              <a:alpha val="58039"/>
            </a:srgbClr>
          </a:solidFill>
          <a:ln>
            <a:solidFill>
              <a:srgbClr val="00000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2218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322828" y="214604"/>
            <a:ext cx="11288291" cy="584775"/>
          </a:xfrm>
          <a:prstGeom prst="rect">
            <a:avLst/>
          </a:prstGeom>
          <a:noFill/>
        </p:spPr>
        <p:txBody>
          <a:bodyPr wrap="square" rtlCol="0">
            <a:spAutoFit/>
          </a:bodyPr>
          <a:lstStyle/>
          <a:p>
            <a:r>
              <a:rPr lang="en-ZA" sz="3200" b="1" dirty="0">
                <a:latin typeface="Bahnschrift" panose="020B0502040204020203" pitchFamily="34" charset="0"/>
              </a:rPr>
              <a:t>Results</a:t>
            </a:r>
          </a:p>
        </p:txBody>
      </p:sp>
      <p:graphicFrame>
        <p:nvGraphicFramePr>
          <p:cNvPr id="3" name="Table 2">
            <a:extLst>
              <a:ext uri="{FF2B5EF4-FFF2-40B4-BE49-F238E27FC236}">
                <a16:creationId xmlns:a16="http://schemas.microsoft.com/office/drawing/2014/main" id="{4BFF32EA-D662-44F8-8A0B-A47D55EEB4DF}"/>
              </a:ext>
            </a:extLst>
          </p:cNvPr>
          <p:cNvGraphicFramePr>
            <a:graphicFrameLocks noGrp="1"/>
          </p:cNvGraphicFramePr>
          <p:nvPr>
            <p:extLst>
              <p:ext uri="{D42A27DB-BD31-4B8C-83A1-F6EECF244321}">
                <p14:modId xmlns:p14="http://schemas.microsoft.com/office/powerpoint/2010/main" val="1765933743"/>
              </p:ext>
            </p:extLst>
          </p:nvPr>
        </p:nvGraphicFramePr>
        <p:xfrm>
          <a:off x="379978" y="1301029"/>
          <a:ext cx="11425819" cy="4803394"/>
        </p:xfrm>
        <a:graphic>
          <a:graphicData uri="http://schemas.openxmlformats.org/drawingml/2006/table">
            <a:tbl>
              <a:tblPr firstRow="1" bandRow="1">
                <a:tableStyleId>{5940675A-B579-460E-94D1-54222C63F5DA}</a:tableStyleId>
              </a:tblPr>
              <a:tblGrid>
                <a:gridCol w="1093284">
                  <a:extLst>
                    <a:ext uri="{9D8B030D-6E8A-4147-A177-3AD203B41FA5}">
                      <a16:colId xmlns:a16="http://schemas.microsoft.com/office/drawing/2014/main" val="3378205302"/>
                    </a:ext>
                  </a:extLst>
                </a:gridCol>
                <a:gridCol w="923925">
                  <a:extLst>
                    <a:ext uri="{9D8B030D-6E8A-4147-A177-3AD203B41FA5}">
                      <a16:colId xmlns:a16="http://schemas.microsoft.com/office/drawing/2014/main" val="1101027249"/>
                    </a:ext>
                  </a:extLst>
                </a:gridCol>
                <a:gridCol w="933450">
                  <a:extLst>
                    <a:ext uri="{9D8B030D-6E8A-4147-A177-3AD203B41FA5}">
                      <a16:colId xmlns:a16="http://schemas.microsoft.com/office/drawing/2014/main" val="2707417934"/>
                    </a:ext>
                  </a:extLst>
                </a:gridCol>
                <a:gridCol w="828675">
                  <a:extLst>
                    <a:ext uri="{9D8B030D-6E8A-4147-A177-3AD203B41FA5}">
                      <a16:colId xmlns:a16="http://schemas.microsoft.com/office/drawing/2014/main" val="2773235201"/>
                    </a:ext>
                  </a:extLst>
                </a:gridCol>
                <a:gridCol w="781050">
                  <a:extLst>
                    <a:ext uri="{9D8B030D-6E8A-4147-A177-3AD203B41FA5}">
                      <a16:colId xmlns:a16="http://schemas.microsoft.com/office/drawing/2014/main" val="2210342568"/>
                    </a:ext>
                  </a:extLst>
                </a:gridCol>
                <a:gridCol w="895350">
                  <a:extLst>
                    <a:ext uri="{9D8B030D-6E8A-4147-A177-3AD203B41FA5}">
                      <a16:colId xmlns:a16="http://schemas.microsoft.com/office/drawing/2014/main" val="362832603"/>
                    </a:ext>
                  </a:extLst>
                </a:gridCol>
                <a:gridCol w="904875">
                  <a:extLst>
                    <a:ext uri="{9D8B030D-6E8A-4147-A177-3AD203B41FA5}">
                      <a16:colId xmlns:a16="http://schemas.microsoft.com/office/drawing/2014/main" val="3848093132"/>
                    </a:ext>
                  </a:extLst>
                </a:gridCol>
                <a:gridCol w="790575">
                  <a:extLst>
                    <a:ext uri="{9D8B030D-6E8A-4147-A177-3AD203B41FA5}">
                      <a16:colId xmlns:a16="http://schemas.microsoft.com/office/drawing/2014/main" val="2302593354"/>
                    </a:ext>
                  </a:extLst>
                </a:gridCol>
                <a:gridCol w="895350">
                  <a:extLst>
                    <a:ext uri="{9D8B030D-6E8A-4147-A177-3AD203B41FA5}">
                      <a16:colId xmlns:a16="http://schemas.microsoft.com/office/drawing/2014/main" val="740433924"/>
                    </a:ext>
                  </a:extLst>
                </a:gridCol>
                <a:gridCol w="864018">
                  <a:extLst>
                    <a:ext uri="{9D8B030D-6E8A-4147-A177-3AD203B41FA5}">
                      <a16:colId xmlns:a16="http://schemas.microsoft.com/office/drawing/2014/main" val="1042244526"/>
                    </a:ext>
                  </a:extLst>
                </a:gridCol>
                <a:gridCol w="832676">
                  <a:extLst>
                    <a:ext uri="{9D8B030D-6E8A-4147-A177-3AD203B41FA5}">
                      <a16:colId xmlns:a16="http://schemas.microsoft.com/office/drawing/2014/main" val="3564606202"/>
                    </a:ext>
                  </a:extLst>
                </a:gridCol>
                <a:gridCol w="910134">
                  <a:extLst>
                    <a:ext uri="{9D8B030D-6E8A-4147-A177-3AD203B41FA5}">
                      <a16:colId xmlns:a16="http://schemas.microsoft.com/office/drawing/2014/main" val="1349609292"/>
                    </a:ext>
                  </a:extLst>
                </a:gridCol>
                <a:gridCol w="772457">
                  <a:extLst>
                    <a:ext uri="{9D8B030D-6E8A-4147-A177-3AD203B41FA5}">
                      <a16:colId xmlns:a16="http://schemas.microsoft.com/office/drawing/2014/main" val="1113838586"/>
                    </a:ext>
                  </a:extLst>
                </a:gridCol>
              </a:tblGrid>
              <a:tr h="370840">
                <a:tc>
                  <a:txBody>
                    <a:bodyPr/>
                    <a:lstStyle/>
                    <a:p>
                      <a:endParaRPr lang="en-ZA" sz="1700" dirty="0">
                        <a:latin typeface="Bahnschrift Light" panose="020B0502040204020203" pitchFamily="34" charset="0"/>
                      </a:endParaRPr>
                    </a:p>
                  </a:txBody>
                  <a:tcPr>
                    <a:solidFill>
                      <a:schemeClr val="accent1">
                        <a:lumMod val="20000"/>
                        <a:lumOff val="80000"/>
                      </a:schemeClr>
                    </a:solidFill>
                  </a:tcPr>
                </a:tc>
                <a:tc gridSpan="4">
                  <a:txBody>
                    <a:bodyPr/>
                    <a:lstStyle/>
                    <a:p>
                      <a:pPr algn="ctr"/>
                      <a:r>
                        <a:rPr lang="en-US" sz="1700" dirty="0">
                          <a:latin typeface="Bahnschrift Light" panose="020B0502040204020203" pitchFamily="34" charset="0"/>
                        </a:rPr>
                        <a:t>FEV1/FVC Z-score &lt;−1.64</a:t>
                      </a:r>
                    </a:p>
                    <a:p>
                      <a:pPr algn="ctr"/>
                      <a:r>
                        <a:rPr lang="en-US" sz="1700" dirty="0">
                          <a:latin typeface="Bahnschrift Light" panose="020B0502040204020203" pitchFamily="34" charset="0"/>
                        </a:rPr>
                        <a:t> (Obstruction; n=14)</a:t>
                      </a:r>
                    </a:p>
                  </a:txBody>
                  <a:tcPr/>
                </a:tc>
                <a:tc hMerge="1">
                  <a:txBody>
                    <a:bodyPr/>
                    <a:lstStyle/>
                    <a:p>
                      <a:endParaRPr lang="en-ZA" dirty="0">
                        <a:latin typeface="Bahnschrift Light" panose="020B0502040204020203" pitchFamily="34" charset="0"/>
                      </a:endParaRPr>
                    </a:p>
                  </a:txBody>
                  <a:tcPr/>
                </a:tc>
                <a:tc hMerge="1">
                  <a:txBody>
                    <a:bodyPr/>
                    <a:lstStyle/>
                    <a:p>
                      <a:endParaRPr lang="en-ZA" dirty="0">
                        <a:latin typeface="Bahnschrift Light" panose="020B0502040204020203" pitchFamily="34" charset="0"/>
                      </a:endParaRPr>
                    </a:p>
                  </a:txBody>
                  <a:tcPr/>
                </a:tc>
                <a:tc hMerge="1">
                  <a:txBody>
                    <a:bodyPr/>
                    <a:lstStyle/>
                    <a:p>
                      <a:endParaRPr lang="en-ZA" dirty="0">
                        <a:latin typeface="Bahnschrift Light" panose="020B0502040204020203" pitchFamily="34" charset="0"/>
                      </a:endParaRPr>
                    </a:p>
                  </a:txBody>
                  <a:tcPr/>
                </a:tc>
                <a:tc gridSpan="4">
                  <a:txBody>
                    <a:bodyPr/>
                    <a:lstStyle/>
                    <a:p>
                      <a:pPr algn="ctr"/>
                      <a:r>
                        <a:rPr lang="en-US" sz="1700" dirty="0">
                          <a:latin typeface="Bahnschrift Light" panose="020B0502040204020203" pitchFamily="34" charset="0"/>
                        </a:rPr>
                        <a:t>FVC Z-score &lt;−1.64</a:t>
                      </a:r>
                    </a:p>
                    <a:p>
                      <a:pPr algn="ctr"/>
                      <a:r>
                        <a:rPr lang="en-US" sz="1700" dirty="0">
                          <a:latin typeface="Bahnschrift Light" panose="020B0502040204020203" pitchFamily="34" charset="0"/>
                        </a:rPr>
                        <a:t> (Restrictive; n=21)</a:t>
                      </a:r>
                    </a:p>
                  </a:txBody>
                  <a:tcPr>
                    <a:solidFill>
                      <a:schemeClr val="accent1">
                        <a:lumMod val="20000"/>
                        <a:lumOff val="80000"/>
                      </a:schemeClr>
                    </a:solidFill>
                  </a:tcPr>
                </a:tc>
                <a:tc hMerge="1">
                  <a:txBody>
                    <a:bodyPr/>
                    <a:lstStyle/>
                    <a:p>
                      <a:endParaRPr lang="en-ZA" dirty="0">
                        <a:latin typeface="Bahnschrift Light" panose="020B0502040204020203" pitchFamily="34" charset="0"/>
                      </a:endParaRPr>
                    </a:p>
                  </a:txBody>
                  <a:tcPr/>
                </a:tc>
                <a:tc hMerge="1">
                  <a:txBody>
                    <a:bodyPr/>
                    <a:lstStyle/>
                    <a:p>
                      <a:endParaRPr lang="en-ZA" dirty="0">
                        <a:latin typeface="Bahnschrift Light" panose="020B0502040204020203" pitchFamily="34" charset="0"/>
                      </a:endParaRPr>
                    </a:p>
                  </a:txBody>
                  <a:tcPr/>
                </a:tc>
                <a:tc hMerge="1">
                  <a:txBody>
                    <a:bodyPr/>
                    <a:lstStyle/>
                    <a:p>
                      <a:endParaRPr lang="en-ZA" dirty="0">
                        <a:latin typeface="Bahnschrift Light" panose="020B0502040204020203" pitchFamily="34" charset="0"/>
                      </a:endParaRPr>
                    </a:p>
                  </a:txBody>
                  <a:tcPr/>
                </a:tc>
                <a:tc gridSpan="4">
                  <a:txBody>
                    <a:bodyPr/>
                    <a:lstStyle/>
                    <a:p>
                      <a:pPr algn="ctr"/>
                      <a:r>
                        <a:rPr lang="en-US" sz="1700" dirty="0">
                          <a:latin typeface="Bahnschrift Light" panose="020B0502040204020203" pitchFamily="34" charset="0"/>
                        </a:rPr>
                        <a:t>FEV1 Z-score &lt;−1.64</a:t>
                      </a:r>
                    </a:p>
                    <a:p>
                      <a:pPr algn="ctr"/>
                      <a:r>
                        <a:rPr lang="en-US" sz="1700" dirty="0">
                          <a:latin typeface="Bahnschrift Light" panose="020B0502040204020203" pitchFamily="34" charset="0"/>
                        </a:rPr>
                        <a:t>Severity; n=14)</a:t>
                      </a:r>
                    </a:p>
                  </a:txBody>
                  <a:tcPr/>
                </a:tc>
                <a:tc hMerge="1">
                  <a:txBody>
                    <a:bodyPr/>
                    <a:lstStyle/>
                    <a:p>
                      <a:pPr algn="ctr"/>
                      <a:endParaRPr lang="en-US" dirty="0">
                        <a:latin typeface="Bahnschrift Light" panose="020B0502040204020203" pitchFamily="34" charset="0"/>
                      </a:endParaRPr>
                    </a:p>
                  </a:txBody>
                  <a:tcPr/>
                </a:tc>
                <a:tc hMerge="1">
                  <a:txBody>
                    <a:bodyPr/>
                    <a:lstStyle/>
                    <a:p>
                      <a:pPr algn="ctr"/>
                      <a:endParaRPr lang="en-US" dirty="0">
                        <a:latin typeface="Bahnschrift Light" panose="020B0502040204020203" pitchFamily="34" charset="0"/>
                      </a:endParaRPr>
                    </a:p>
                  </a:txBody>
                  <a:tcPr/>
                </a:tc>
                <a:tc hMerge="1">
                  <a:txBody>
                    <a:bodyPr/>
                    <a:lstStyle/>
                    <a:p>
                      <a:pPr algn="ctr"/>
                      <a:endParaRPr lang="en-US" dirty="0">
                        <a:latin typeface="Bahnschrift Light" panose="020B0502040204020203" pitchFamily="34" charset="0"/>
                      </a:endParaRPr>
                    </a:p>
                  </a:txBody>
                  <a:tcPr/>
                </a:tc>
                <a:extLst>
                  <a:ext uri="{0D108BD9-81ED-4DB2-BD59-A6C34878D82A}">
                    <a16:rowId xmlns:a16="http://schemas.microsoft.com/office/drawing/2014/main" val="1874468068"/>
                  </a:ext>
                </a:extLst>
              </a:tr>
              <a:tr h="370840">
                <a:tc>
                  <a:txBody>
                    <a:bodyPr/>
                    <a:lstStyle/>
                    <a:p>
                      <a:endParaRPr lang="en-ZA" sz="17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700" dirty="0">
                          <a:latin typeface="Bahnschrift Light" panose="020B0502040204020203" pitchFamily="34" charset="0"/>
                        </a:rPr>
                        <a:t>Se</a:t>
                      </a:r>
                      <a:endParaRPr lang="en-ZA" sz="1700" dirty="0">
                        <a:latin typeface="Bahnschrift Light" panose="020B0502040204020203" pitchFamily="34" charset="0"/>
                      </a:endParaRPr>
                    </a:p>
                  </a:txBody>
                  <a:tcPr/>
                </a:tc>
                <a:tc>
                  <a:txBody>
                    <a:bodyPr/>
                    <a:lstStyle/>
                    <a:p>
                      <a:pPr algn="ctr"/>
                      <a:r>
                        <a:rPr lang="en-US" sz="1700" dirty="0" err="1">
                          <a:latin typeface="Bahnschrift Light" panose="020B0502040204020203" pitchFamily="34" charset="0"/>
                        </a:rPr>
                        <a:t>Sp</a:t>
                      </a:r>
                      <a:endParaRPr lang="en-ZA" sz="1700" dirty="0">
                        <a:latin typeface="Bahnschrift Light" panose="020B0502040204020203" pitchFamily="34" charset="0"/>
                      </a:endParaRPr>
                    </a:p>
                  </a:txBody>
                  <a:tcPr/>
                </a:tc>
                <a:tc>
                  <a:txBody>
                    <a:bodyPr/>
                    <a:lstStyle/>
                    <a:p>
                      <a:pPr algn="ctr"/>
                      <a:r>
                        <a:rPr lang="en-US" sz="1700" dirty="0">
                          <a:latin typeface="Bahnschrift Light" panose="020B0502040204020203" pitchFamily="34" charset="0"/>
                        </a:rPr>
                        <a:t>PPV</a:t>
                      </a:r>
                      <a:endParaRPr lang="en-ZA" sz="1700" dirty="0">
                        <a:latin typeface="Bahnschrift Light" panose="020B0502040204020203" pitchFamily="34" charset="0"/>
                      </a:endParaRPr>
                    </a:p>
                  </a:txBody>
                  <a:tcPr/>
                </a:tc>
                <a:tc>
                  <a:txBody>
                    <a:bodyPr/>
                    <a:lstStyle/>
                    <a:p>
                      <a:pPr algn="ctr"/>
                      <a:r>
                        <a:rPr lang="en-US" sz="1700" dirty="0">
                          <a:latin typeface="Bahnschrift Light" panose="020B0502040204020203" pitchFamily="34" charset="0"/>
                        </a:rPr>
                        <a:t>NPV</a:t>
                      </a:r>
                      <a:endParaRPr lang="en-ZA" sz="1700" dirty="0">
                        <a:latin typeface="Bahnschrift Light" panose="020B0502040204020203" pitchFamily="34" charset="0"/>
                      </a:endParaRPr>
                    </a:p>
                  </a:txBody>
                  <a:tcPr/>
                </a:tc>
                <a:tc>
                  <a:txBody>
                    <a:bodyPr/>
                    <a:lstStyle/>
                    <a:p>
                      <a:pPr algn="ctr"/>
                      <a:r>
                        <a:rPr lang="en-US" sz="1700" dirty="0">
                          <a:latin typeface="Bahnschrift Light" panose="020B0502040204020203" pitchFamily="34" charset="0"/>
                        </a:rPr>
                        <a:t>Se</a:t>
                      </a:r>
                      <a:endParaRPr lang="en-ZA" sz="17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700" dirty="0" err="1">
                          <a:latin typeface="Bahnschrift Light" panose="020B0502040204020203" pitchFamily="34" charset="0"/>
                        </a:rPr>
                        <a:t>Sp</a:t>
                      </a:r>
                      <a:endParaRPr lang="en-ZA" sz="17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700" dirty="0">
                          <a:latin typeface="Bahnschrift Light" panose="020B0502040204020203" pitchFamily="34" charset="0"/>
                        </a:rPr>
                        <a:t>PPV</a:t>
                      </a:r>
                      <a:endParaRPr lang="en-ZA" sz="17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700" dirty="0">
                          <a:latin typeface="Bahnschrift Light" panose="020B0502040204020203" pitchFamily="34" charset="0"/>
                        </a:rPr>
                        <a:t>NPV</a:t>
                      </a:r>
                      <a:endParaRPr lang="en-ZA" sz="17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700" dirty="0">
                          <a:latin typeface="Bahnschrift Light" panose="020B0502040204020203" pitchFamily="34" charset="0"/>
                        </a:rPr>
                        <a:t>Se</a:t>
                      </a:r>
                      <a:endParaRPr lang="en-ZA" sz="1700" dirty="0">
                        <a:latin typeface="Bahnschrift Light" panose="020B0502040204020203" pitchFamily="34" charset="0"/>
                      </a:endParaRPr>
                    </a:p>
                  </a:txBody>
                  <a:tcPr/>
                </a:tc>
                <a:tc>
                  <a:txBody>
                    <a:bodyPr/>
                    <a:lstStyle/>
                    <a:p>
                      <a:pPr algn="ctr"/>
                      <a:r>
                        <a:rPr lang="en-US" sz="1700" dirty="0" err="1">
                          <a:latin typeface="Bahnschrift Light" panose="020B0502040204020203" pitchFamily="34" charset="0"/>
                        </a:rPr>
                        <a:t>Sp</a:t>
                      </a:r>
                      <a:endParaRPr lang="en-ZA" sz="1700" dirty="0">
                        <a:latin typeface="Bahnschrift Light" panose="020B0502040204020203" pitchFamily="34" charset="0"/>
                      </a:endParaRPr>
                    </a:p>
                  </a:txBody>
                  <a:tcPr/>
                </a:tc>
                <a:tc>
                  <a:txBody>
                    <a:bodyPr/>
                    <a:lstStyle/>
                    <a:p>
                      <a:pPr algn="ctr"/>
                      <a:r>
                        <a:rPr lang="en-US" sz="1700" dirty="0">
                          <a:latin typeface="Bahnschrift Light" panose="020B0502040204020203" pitchFamily="34" charset="0"/>
                        </a:rPr>
                        <a:t>PPV</a:t>
                      </a:r>
                      <a:endParaRPr lang="en-ZA" sz="1700" dirty="0">
                        <a:latin typeface="Bahnschrift Light" panose="020B0502040204020203" pitchFamily="34" charset="0"/>
                      </a:endParaRPr>
                    </a:p>
                  </a:txBody>
                  <a:tcPr/>
                </a:tc>
                <a:tc>
                  <a:txBody>
                    <a:bodyPr/>
                    <a:lstStyle/>
                    <a:p>
                      <a:pPr algn="ctr"/>
                      <a:r>
                        <a:rPr lang="en-US" sz="1700" dirty="0">
                          <a:latin typeface="Bahnschrift Light" panose="020B0502040204020203" pitchFamily="34" charset="0"/>
                        </a:rPr>
                        <a:t>NPV</a:t>
                      </a:r>
                      <a:endParaRPr lang="en-ZA" sz="1700" dirty="0">
                        <a:latin typeface="Bahnschrift Light" panose="020B0502040204020203" pitchFamily="34" charset="0"/>
                      </a:endParaRPr>
                    </a:p>
                  </a:txBody>
                  <a:tcPr/>
                </a:tc>
                <a:extLst>
                  <a:ext uri="{0D108BD9-81ED-4DB2-BD59-A6C34878D82A}">
                    <a16:rowId xmlns:a16="http://schemas.microsoft.com/office/drawing/2014/main" val="557188914"/>
                  </a:ext>
                </a:extLst>
              </a:tr>
              <a:tr h="370840">
                <a:tc>
                  <a:txBody>
                    <a:bodyPr/>
                    <a:lstStyle/>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CPF </a:t>
                      </a:r>
                    </a:p>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&lt;240 L/min</a:t>
                      </a:r>
                      <a:endParaRPr lang="en-ZA" sz="170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13/14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93%</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19/59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32%</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13/53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25%</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19/20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95%</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81%</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16/52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31%</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17/53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32%</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16/20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80%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25/30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83%</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15/43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35%</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25/53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47%</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15/20</a:t>
                      </a:r>
                    </a:p>
                    <a:p>
                      <a:pPr algn="ctr"/>
                      <a:r>
                        <a:rPr lang="en-US" sz="2600" dirty="0">
                          <a:latin typeface="Bahnschrift Light" panose="020B0502040204020203" pitchFamily="34" charset="0"/>
                        </a:rPr>
                        <a:t>75%</a:t>
                      </a:r>
                      <a:endParaRPr lang="en-ZA" sz="2600" dirty="0">
                        <a:latin typeface="Bahnschrift Light" panose="020B0502040204020203" pitchFamily="34" charset="0"/>
                      </a:endParaRPr>
                    </a:p>
                  </a:txBody>
                  <a:tcPr/>
                </a:tc>
                <a:extLst>
                  <a:ext uri="{0D108BD9-81ED-4DB2-BD59-A6C34878D82A}">
                    <a16:rowId xmlns:a16="http://schemas.microsoft.com/office/drawing/2014/main" val="1124431101"/>
                  </a:ext>
                </a:extLst>
              </a:tr>
              <a:tr h="370840">
                <a:tc>
                  <a:txBody>
                    <a:bodyPr/>
                    <a:lstStyle/>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CPF </a:t>
                      </a:r>
                    </a:p>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&lt;270 L/min</a:t>
                      </a:r>
                      <a:endParaRPr lang="en-ZA" sz="170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Bef>
                          <a:spcPts val="0"/>
                        </a:spcBef>
                        <a:spcAft>
                          <a:spcPts val="0"/>
                        </a:spcAft>
                      </a:pPr>
                      <a:r>
                        <a:rPr lang="en-US" sz="1400" dirty="0">
                          <a:latin typeface="Bahnschrift Light" panose="020B0502040204020203" pitchFamily="34" charset="0"/>
                        </a:rPr>
                        <a:t>13/14</a:t>
                      </a:r>
                    </a:p>
                    <a:p>
                      <a:pPr algn="ctr">
                        <a:spcBef>
                          <a:spcPts val="0"/>
                        </a:spcBef>
                        <a:spcAft>
                          <a:spcPts val="0"/>
                        </a:spcAft>
                      </a:pPr>
                      <a:r>
                        <a:rPr lang="en-US" sz="2600" dirty="0">
                          <a:latin typeface="Bahnschrift Light" panose="020B0502040204020203" pitchFamily="34" charset="0"/>
                        </a:rPr>
                        <a:t>93%</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13/59</a:t>
                      </a:r>
                    </a:p>
                    <a:p>
                      <a:pPr algn="ctr">
                        <a:spcBef>
                          <a:spcPts val="0"/>
                        </a:spcBef>
                        <a:spcAft>
                          <a:spcPts val="0"/>
                        </a:spcAft>
                      </a:pPr>
                      <a:r>
                        <a:rPr lang="en-US" sz="2600" dirty="0">
                          <a:latin typeface="Bahnschrift Light" panose="020B0502040204020203" pitchFamily="34" charset="0"/>
                        </a:rPr>
                        <a:t>22%</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13/59</a:t>
                      </a:r>
                    </a:p>
                    <a:p>
                      <a:pPr algn="ctr">
                        <a:spcBef>
                          <a:spcPts val="0"/>
                        </a:spcBef>
                        <a:spcAft>
                          <a:spcPts val="0"/>
                        </a:spcAft>
                      </a:pPr>
                      <a:r>
                        <a:rPr lang="en-US" sz="2600" dirty="0">
                          <a:latin typeface="Bahnschrift Light" panose="020B0502040204020203" pitchFamily="34" charset="0"/>
                        </a:rPr>
                        <a:t>22%</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13/14</a:t>
                      </a:r>
                    </a:p>
                    <a:p>
                      <a:pPr algn="ctr">
                        <a:spcBef>
                          <a:spcPts val="0"/>
                        </a:spcBef>
                        <a:spcAft>
                          <a:spcPts val="0"/>
                        </a:spcAft>
                      </a:pPr>
                      <a:r>
                        <a:rPr lang="en-US" sz="2600" dirty="0">
                          <a:latin typeface="Bahnschrift Light" panose="020B0502040204020203" pitchFamily="34" charset="0"/>
                        </a:rPr>
                        <a:t>93%</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19/21</a:t>
                      </a:r>
                      <a:r>
                        <a:rPr lang="en-US" sz="1700" dirty="0">
                          <a:latin typeface="Bahnschrift Light" panose="020B0502040204020203" pitchFamily="34" charset="0"/>
                        </a:rPr>
                        <a:t> </a:t>
                      </a:r>
                      <a:r>
                        <a:rPr lang="en-US" sz="2600" dirty="0">
                          <a:latin typeface="Bahnschrift Light" panose="020B0502040204020203" pitchFamily="34" charset="0"/>
                        </a:rPr>
                        <a:t>91%</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12/52</a:t>
                      </a:r>
                      <a:r>
                        <a:rPr lang="en-US" sz="1700" dirty="0">
                          <a:latin typeface="Bahnschrift Light" panose="020B0502040204020203" pitchFamily="34" charset="0"/>
                        </a:rPr>
                        <a:t> </a:t>
                      </a:r>
                      <a:r>
                        <a:rPr lang="en-US" sz="2600" dirty="0">
                          <a:latin typeface="Bahnschrift Light" panose="020B0502040204020203" pitchFamily="34" charset="0"/>
                        </a:rPr>
                        <a:t>23%</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19/59</a:t>
                      </a:r>
                      <a:r>
                        <a:rPr lang="en-US" sz="1700" dirty="0">
                          <a:latin typeface="Bahnschrift Light" panose="020B0502040204020203" pitchFamily="34" charset="0"/>
                        </a:rPr>
                        <a:t> </a:t>
                      </a:r>
                    </a:p>
                    <a:p>
                      <a:pPr algn="ctr"/>
                      <a:r>
                        <a:rPr lang="en-US" sz="2600" dirty="0">
                          <a:latin typeface="Bahnschrift Light" panose="020B0502040204020203" pitchFamily="34" charset="0"/>
                        </a:rPr>
                        <a:t>32%</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12/14</a:t>
                      </a:r>
                      <a:r>
                        <a:rPr lang="en-US" sz="1700" dirty="0">
                          <a:latin typeface="Bahnschrift Light" panose="020B0502040204020203" pitchFamily="34" charset="0"/>
                        </a:rPr>
                        <a:t> </a:t>
                      </a:r>
                      <a:r>
                        <a:rPr lang="en-US" sz="2600" dirty="0">
                          <a:latin typeface="Bahnschrift Light" panose="020B0502040204020203" pitchFamily="34" charset="0"/>
                        </a:rPr>
                        <a:t>86%</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28/30</a:t>
                      </a:r>
                      <a:r>
                        <a:rPr lang="en-US" sz="1700" dirty="0">
                          <a:latin typeface="Bahnschrift Light" panose="020B0502040204020203" pitchFamily="34" charset="0"/>
                        </a:rPr>
                        <a:t> </a:t>
                      </a:r>
                      <a:r>
                        <a:rPr lang="en-US" sz="2600" dirty="0">
                          <a:latin typeface="Bahnschrift Light" panose="020B0502040204020203" pitchFamily="34" charset="0"/>
                        </a:rPr>
                        <a:t>93%</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12/43</a:t>
                      </a:r>
                      <a:r>
                        <a:rPr lang="en-US" sz="1700" dirty="0">
                          <a:latin typeface="Bahnschrift Light" panose="020B0502040204020203" pitchFamily="34" charset="0"/>
                        </a:rPr>
                        <a:t> </a:t>
                      </a:r>
                      <a:r>
                        <a:rPr lang="en-US" sz="2600" dirty="0">
                          <a:latin typeface="Bahnschrift Light" panose="020B0502040204020203" pitchFamily="34" charset="0"/>
                        </a:rPr>
                        <a:t>28%</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28/59</a:t>
                      </a:r>
                      <a:r>
                        <a:rPr kumimoji="0" lang="en-US"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 </a:t>
                      </a:r>
                      <a:r>
                        <a:rPr kumimoji="0" lang="en-US"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48%</a:t>
                      </a:r>
                      <a:endParaRPr kumimoji="0" lang="en-ZA"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12/14</a:t>
                      </a:r>
                      <a:r>
                        <a:rPr kumimoji="0" lang="en-US" sz="17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 </a:t>
                      </a:r>
                      <a:r>
                        <a:rPr kumimoji="0" lang="en-US"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86%</a:t>
                      </a:r>
                      <a:endParaRPr kumimoji="0" lang="en-ZA"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txBody>
                  <a:tcPr/>
                </a:tc>
                <a:extLst>
                  <a:ext uri="{0D108BD9-81ED-4DB2-BD59-A6C34878D82A}">
                    <a16:rowId xmlns:a16="http://schemas.microsoft.com/office/drawing/2014/main" val="4103097842"/>
                  </a:ext>
                </a:extLst>
              </a:tr>
              <a:tr h="370840">
                <a:tc>
                  <a:txBody>
                    <a:bodyPr/>
                    <a:lstStyle/>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6MWD </a:t>
                      </a:r>
                    </a:p>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&lt;400 m</a:t>
                      </a:r>
                      <a:endParaRPr lang="en-ZA" sz="170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Bef>
                          <a:spcPts val="0"/>
                        </a:spcBef>
                        <a:spcAft>
                          <a:spcPts val="0"/>
                        </a:spcAft>
                      </a:pPr>
                      <a:r>
                        <a:rPr lang="en-US" sz="1400" dirty="0">
                          <a:latin typeface="Bahnschrift Light" panose="020B0502040204020203" pitchFamily="34" charset="0"/>
                        </a:rPr>
                        <a:t>11/12</a:t>
                      </a:r>
                    </a:p>
                    <a:p>
                      <a:pPr algn="ctr">
                        <a:spcBef>
                          <a:spcPts val="0"/>
                        </a:spcBef>
                        <a:spcAft>
                          <a:spcPts val="0"/>
                        </a:spcAft>
                      </a:pPr>
                      <a:r>
                        <a:rPr lang="en-US" sz="2600" dirty="0">
                          <a:latin typeface="Bahnschrift Light" panose="020B0502040204020203" pitchFamily="34" charset="0"/>
                        </a:rPr>
                        <a:t>92%</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9/53</a:t>
                      </a:r>
                    </a:p>
                    <a:p>
                      <a:pPr algn="ctr">
                        <a:spcBef>
                          <a:spcPts val="0"/>
                        </a:spcBef>
                        <a:spcAft>
                          <a:spcPts val="0"/>
                        </a:spcAft>
                      </a:pPr>
                      <a:r>
                        <a:rPr lang="en-US" sz="2600" dirty="0">
                          <a:latin typeface="Bahnschrift Light" panose="020B0502040204020203" pitchFamily="34" charset="0"/>
                        </a:rPr>
                        <a:t>17%</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11/55</a:t>
                      </a:r>
                    </a:p>
                    <a:p>
                      <a:pPr algn="ctr">
                        <a:spcBef>
                          <a:spcPts val="0"/>
                        </a:spcBef>
                        <a:spcAft>
                          <a:spcPts val="0"/>
                        </a:spcAft>
                      </a:pPr>
                      <a:r>
                        <a:rPr lang="en-US" sz="2600" dirty="0">
                          <a:latin typeface="Bahnschrift Light" panose="020B0502040204020203" pitchFamily="34" charset="0"/>
                        </a:rPr>
                        <a:t>20%</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9/10</a:t>
                      </a:r>
                    </a:p>
                    <a:p>
                      <a:pPr algn="ctr">
                        <a:spcBef>
                          <a:spcPts val="0"/>
                        </a:spcBef>
                        <a:spcAft>
                          <a:spcPts val="0"/>
                        </a:spcAft>
                      </a:pPr>
                      <a:r>
                        <a:rPr lang="en-US" sz="2600" dirty="0">
                          <a:latin typeface="Bahnschrift Light" panose="020B0502040204020203" pitchFamily="34" charset="0"/>
                        </a:rPr>
                        <a:t>90%</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15/15</a:t>
                      </a:r>
                    </a:p>
                    <a:p>
                      <a:pPr algn="ctr"/>
                      <a:r>
                        <a:rPr lang="en-US" sz="2600" dirty="0">
                          <a:latin typeface="Bahnschrift Light" panose="020B0502040204020203" pitchFamily="34" charset="0"/>
                        </a:rPr>
                        <a:t>100%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10/50</a:t>
                      </a:r>
                    </a:p>
                    <a:p>
                      <a:pPr algn="ctr"/>
                      <a:r>
                        <a:rPr lang="en-US" sz="2600" dirty="0">
                          <a:latin typeface="Bahnschrift Light" panose="020B0502040204020203" pitchFamily="34" charset="0"/>
                        </a:rPr>
                        <a:t>20%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15/55</a:t>
                      </a:r>
                    </a:p>
                    <a:p>
                      <a:pPr algn="ctr"/>
                      <a:r>
                        <a:rPr lang="en-US" sz="2600" dirty="0">
                          <a:latin typeface="Bahnschrift Light" panose="020B0502040204020203" pitchFamily="34" charset="0"/>
                        </a:rPr>
                        <a:t>27%</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10/10</a:t>
                      </a:r>
                    </a:p>
                    <a:p>
                      <a:pPr algn="ctr"/>
                      <a:r>
                        <a:rPr lang="en-US" sz="2600" dirty="0">
                          <a:latin typeface="Bahnschrift Light" panose="020B0502040204020203" pitchFamily="34" charset="0"/>
                        </a:rPr>
                        <a:t>100%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23/24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96%</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9/41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22%</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23/55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42%</a:t>
                      </a:r>
                      <a:endParaRPr kumimoji="0" lang="en-ZA"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9/10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90%</a:t>
                      </a:r>
                      <a:endParaRPr kumimoji="0" lang="en-ZA"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txBody>
                  <a:tcPr/>
                </a:tc>
                <a:extLst>
                  <a:ext uri="{0D108BD9-81ED-4DB2-BD59-A6C34878D82A}">
                    <a16:rowId xmlns:a16="http://schemas.microsoft.com/office/drawing/2014/main" val="2839421619"/>
                  </a:ext>
                </a:extLst>
              </a:tr>
              <a:tr h="4526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700" dirty="0">
                          <a:effectLst/>
                          <a:latin typeface="Bahnschrift Light" panose="020B0502040204020203" pitchFamily="34" charset="0"/>
                          <a:ea typeface="Calibri" panose="020F0502020204030204" pitchFamily="34" charset="0"/>
                          <a:cs typeface="Calibri" panose="020F0502020204030204" pitchFamily="34" charset="0"/>
                        </a:rPr>
                        <a:t>6MWD </a:t>
                      </a:r>
                    </a:p>
                    <a:p>
                      <a:pPr marL="0" marR="0" lvl="0" indent="0" algn="l" defTabSz="914400" rtl="0" eaLnBrk="1" fontAlgn="auto" latinLnBrk="0" hangingPunct="1">
                        <a:lnSpc>
                          <a:spcPct val="107000"/>
                        </a:lnSpc>
                        <a:spcBef>
                          <a:spcPts val="0"/>
                        </a:spcBef>
                        <a:spcAft>
                          <a:spcPts val="0"/>
                        </a:spcAft>
                        <a:buClrTx/>
                        <a:buSzTx/>
                        <a:buFontTx/>
                        <a:buNone/>
                        <a:tabLst/>
                        <a:defRPr/>
                      </a:pPr>
                      <a:r>
                        <a:rPr lang="en-ZA" sz="1700" dirty="0">
                          <a:effectLst/>
                          <a:latin typeface="Bahnschrift Light" panose="020B0502040204020203" pitchFamily="34" charset="0"/>
                          <a:ea typeface="Calibri" panose="020F0502020204030204" pitchFamily="34" charset="0"/>
                          <a:cs typeface="Calibri" panose="020F0502020204030204" pitchFamily="34" charset="0"/>
                        </a:rPr>
                        <a:t>&lt;350 m</a:t>
                      </a:r>
                      <a:endParaRPr lang="en-ZA" sz="170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Bef>
                          <a:spcPts val="0"/>
                        </a:spcBef>
                        <a:spcAft>
                          <a:spcPts val="0"/>
                        </a:spcAft>
                      </a:pPr>
                      <a:r>
                        <a:rPr lang="en-US" sz="1400" dirty="0">
                          <a:latin typeface="Bahnschrift Light" panose="020B0502040204020203" pitchFamily="34" charset="0"/>
                        </a:rPr>
                        <a:t>6/15</a:t>
                      </a:r>
                    </a:p>
                    <a:p>
                      <a:pPr algn="ctr">
                        <a:spcBef>
                          <a:spcPts val="0"/>
                        </a:spcBef>
                        <a:spcAft>
                          <a:spcPts val="0"/>
                        </a:spcAft>
                      </a:pPr>
                      <a:r>
                        <a:rPr lang="en-US" sz="2600" dirty="0">
                          <a:latin typeface="Bahnschrift Light" panose="020B0502040204020203" pitchFamily="34" charset="0"/>
                        </a:rPr>
                        <a:t>40%</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24/50</a:t>
                      </a:r>
                    </a:p>
                    <a:p>
                      <a:pPr algn="ctr">
                        <a:spcBef>
                          <a:spcPts val="0"/>
                        </a:spcBef>
                        <a:spcAft>
                          <a:spcPts val="0"/>
                        </a:spcAft>
                      </a:pPr>
                      <a:r>
                        <a:rPr lang="en-US" sz="2600" dirty="0">
                          <a:latin typeface="Bahnschrift Light" panose="020B0502040204020203" pitchFamily="34" charset="0"/>
                        </a:rPr>
                        <a:t>48%</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6/32</a:t>
                      </a:r>
                    </a:p>
                    <a:p>
                      <a:pPr algn="ctr">
                        <a:spcBef>
                          <a:spcPts val="0"/>
                        </a:spcBef>
                        <a:spcAft>
                          <a:spcPts val="0"/>
                        </a:spcAft>
                      </a:pPr>
                      <a:r>
                        <a:rPr lang="en-US" sz="2600" dirty="0">
                          <a:latin typeface="Bahnschrift Light" panose="020B0502040204020203" pitchFamily="34" charset="0"/>
                        </a:rPr>
                        <a:t>19%</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24/33</a:t>
                      </a:r>
                    </a:p>
                    <a:p>
                      <a:pPr algn="ctr">
                        <a:spcBef>
                          <a:spcPts val="0"/>
                        </a:spcBef>
                        <a:spcAft>
                          <a:spcPts val="0"/>
                        </a:spcAft>
                      </a:pPr>
                      <a:r>
                        <a:rPr lang="en-US" sz="2600" dirty="0">
                          <a:latin typeface="Bahnschrift Light" panose="020B0502040204020203" pitchFamily="34" charset="0"/>
                        </a:rPr>
                        <a:t>73%</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6/15 </a:t>
                      </a:r>
                      <a:r>
                        <a:rPr lang="en-US" sz="2600" dirty="0">
                          <a:latin typeface="Bahnschrift Light" panose="020B0502040204020203" pitchFamily="34" charset="0"/>
                        </a:rPr>
                        <a:t>40%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24/50</a:t>
                      </a:r>
                    </a:p>
                    <a:p>
                      <a:pPr algn="ctr"/>
                      <a:r>
                        <a:rPr lang="en-US" sz="2600" dirty="0">
                          <a:latin typeface="Bahnschrift Light" panose="020B0502040204020203" pitchFamily="34" charset="0"/>
                        </a:rPr>
                        <a:t>48%</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6/32</a:t>
                      </a:r>
                    </a:p>
                    <a:p>
                      <a:pPr algn="ctr"/>
                      <a:r>
                        <a:rPr lang="en-US" sz="2600" dirty="0">
                          <a:latin typeface="Bahnschrift Light" panose="020B0502040204020203" pitchFamily="34" charset="0"/>
                        </a:rPr>
                        <a:t>19%</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24/33</a:t>
                      </a:r>
                    </a:p>
                    <a:p>
                      <a:pPr algn="ctr"/>
                      <a:r>
                        <a:rPr lang="en-US" sz="2600" dirty="0">
                          <a:latin typeface="Bahnschrift Light" panose="020B0502040204020203" pitchFamily="34" charset="0"/>
                        </a:rPr>
                        <a:t>73%</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11/24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46%</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Bahnschrift Light" panose="020B0502040204020203" pitchFamily="34" charset="0"/>
                        </a:rPr>
                        <a:t>20/41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Bahnschrift Light" panose="020B0502040204020203" pitchFamily="34" charset="0"/>
                        </a:rPr>
                        <a:t>49%</a:t>
                      </a:r>
                      <a:endParaRPr lang="en-ZA" sz="2600" dirty="0">
                        <a:latin typeface="Bahnschrift Ligh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11/32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34%</a:t>
                      </a:r>
                      <a:endParaRPr kumimoji="0" lang="en-ZA"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20/33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61%</a:t>
                      </a:r>
                      <a:endParaRPr kumimoji="0" lang="en-ZA" sz="26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txBody>
                  <a:tcPr/>
                </a:tc>
                <a:extLst>
                  <a:ext uri="{0D108BD9-81ED-4DB2-BD59-A6C34878D82A}">
                    <a16:rowId xmlns:a16="http://schemas.microsoft.com/office/drawing/2014/main" val="3817307525"/>
                  </a:ext>
                </a:extLst>
              </a:tr>
              <a:tr h="370840">
                <a:tc>
                  <a:txBody>
                    <a:bodyPr/>
                    <a:lstStyle/>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1-min STSR </a:t>
                      </a:r>
                    </a:p>
                    <a:p>
                      <a:pPr>
                        <a:lnSpc>
                          <a:spcPct val="107000"/>
                        </a:lnSpc>
                        <a:spcAft>
                          <a:spcPts val="0"/>
                        </a:spcAft>
                      </a:pPr>
                      <a:r>
                        <a:rPr lang="en-ZA" sz="1700" dirty="0">
                          <a:effectLst/>
                          <a:latin typeface="Bahnschrift Light" panose="020B0502040204020203" pitchFamily="34" charset="0"/>
                          <a:ea typeface="Calibri" panose="020F0502020204030204" pitchFamily="34" charset="0"/>
                          <a:cs typeface="Calibri" panose="020F0502020204030204" pitchFamily="34" charset="0"/>
                        </a:rPr>
                        <a:t>&lt;19.5 </a:t>
                      </a:r>
                      <a:endParaRPr lang="en-ZA" sz="170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Bef>
                          <a:spcPts val="0"/>
                        </a:spcBef>
                        <a:spcAft>
                          <a:spcPts val="0"/>
                        </a:spcAft>
                      </a:pPr>
                      <a:r>
                        <a:rPr lang="en-US" sz="1400" dirty="0">
                          <a:latin typeface="Bahnschrift Light" panose="020B0502040204020203" pitchFamily="34" charset="0"/>
                        </a:rPr>
                        <a:t>8/16</a:t>
                      </a:r>
                    </a:p>
                    <a:p>
                      <a:pPr algn="ctr">
                        <a:spcBef>
                          <a:spcPts val="0"/>
                        </a:spcBef>
                        <a:spcAft>
                          <a:spcPts val="0"/>
                        </a:spcAft>
                      </a:pPr>
                      <a:r>
                        <a:rPr lang="en-US" sz="2600" dirty="0">
                          <a:latin typeface="Bahnschrift Light" panose="020B0502040204020203" pitchFamily="34" charset="0"/>
                        </a:rPr>
                        <a:t>50%</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18/47 </a:t>
                      </a:r>
                    </a:p>
                    <a:p>
                      <a:pPr algn="ctr">
                        <a:spcBef>
                          <a:spcPts val="0"/>
                        </a:spcBef>
                        <a:spcAft>
                          <a:spcPts val="0"/>
                        </a:spcAft>
                      </a:pPr>
                      <a:r>
                        <a:rPr lang="en-US" sz="2600" dirty="0">
                          <a:latin typeface="Bahnschrift Light" panose="020B0502040204020203" pitchFamily="34" charset="0"/>
                        </a:rPr>
                        <a:t>38%</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8/37</a:t>
                      </a:r>
                    </a:p>
                    <a:p>
                      <a:pPr algn="ctr">
                        <a:spcBef>
                          <a:spcPts val="0"/>
                        </a:spcBef>
                        <a:spcAft>
                          <a:spcPts val="0"/>
                        </a:spcAft>
                      </a:pPr>
                      <a:r>
                        <a:rPr lang="en-US" sz="2600" dirty="0">
                          <a:latin typeface="Bahnschrift Light" panose="020B0502040204020203" pitchFamily="34" charset="0"/>
                        </a:rPr>
                        <a:t>22%</a:t>
                      </a:r>
                      <a:endParaRPr lang="en-ZA" sz="2600" dirty="0">
                        <a:latin typeface="Bahnschrift Light" panose="020B0502040204020203" pitchFamily="34" charset="0"/>
                      </a:endParaRPr>
                    </a:p>
                  </a:txBody>
                  <a:tcPr/>
                </a:tc>
                <a:tc>
                  <a:txBody>
                    <a:bodyPr/>
                    <a:lstStyle/>
                    <a:p>
                      <a:pPr algn="ctr">
                        <a:spcBef>
                          <a:spcPts val="0"/>
                        </a:spcBef>
                        <a:spcAft>
                          <a:spcPts val="0"/>
                        </a:spcAft>
                      </a:pPr>
                      <a:r>
                        <a:rPr lang="en-US" sz="1400" dirty="0">
                          <a:latin typeface="Bahnschrift Light" panose="020B0502040204020203" pitchFamily="34" charset="0"/>
                        </a:rPr>
                        <a:t>18/47</a:t>
                      </a:r>
                    </a:p>
                    <a:p>
                      <a:pPr algn="ctr">
                        <a:spcBef>
                          <a:spcPts val="0"/>
                        </a:spcBef>
                        <a:spcAft>
                          <a:spcPts val="0"/>
                        </a:spcAft>
                      </a:pPr>
                      <a:r>
                        <a:rPr lang="en-US" sz="2600" dirty="0">
                          <a:latin typeface="Bahnschrift Light" panose="020B0502040204020203" pitchFamily="34" charset="0"/>
                        </a:rPr>
                        <a:t>38%</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8/16</a:t>
                      </a:r>
                    </a:p>
                    <a:p>
                      <a:pPr algn="ctr"/>
                      <a:r>
                        <a:rPr lang="en-US" sz="2600" dirty="0">
                          <a:latin typeface="Bahnschrift Light" panose="020B0502040204020203" pitchFamily="34" charset="0"/>
                        </a:rPr>
                        <a:t>50%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18/47</a:t>
                      </a:r>
                    </a:p>
                    <a:p>
                      <a:pPr algn="ctr"/>
                      <a:r>
                        <a:rPr lang="en-US" sz="2600" dirty="0">
                          <a:latin typeface="Bahnschrift Light" panose="020B0502040204020203" pitchFamily="34" charset="0"/>
                        </a:rPr>
                        <a:t>38%</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8/37</a:t>
                      </a:r>
                    </a:p>
                    <a:p>
                      <a:pPr algn="ctr"/>
                      <a:r>
                        <a:rPr lang="en-US" sz="2600" dirty="0">
                          <a:latin typeface="Bahnschrift Light" panose="020B0502040204020203" pitchFamily="34" charset="0"/>
                        </a:rPr>
                        <a:t>22%</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18/26</a:t>
                      </a:r>
                    </a:p>
                    <a:p>
                      <a:pPr algn="ctr"/>
                      <a:r>
                        <a:rPr lang="en-US" sz="2600" dirty="0">
                          <a:latin typeface="Bahnschrift Light" panose="020B0502040204020203" pitchFamily="34" charset="0"/>
                        </a:rPr>
                        <a:t>70%</a:t>
                      </a:r>
                      <a:endParaRPr lang="en-ZA" sz="2600"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sz="1400" dirty="0">
                          <a:latin typeface="Bahnschrift Light" panose="020B0502040204020203" pitchFamily="34" charset="0"/>
                        </a:rPr>
                        <a:t>18/25</a:t>
                      </a:r>
                    </a:p>
                    <a:p>
                      <a:pPr algn="ctr"/>
                      <a:r>
                        <a:rPr lang="en-US" sz="2600" dirty="0">
                          <a:latin typeface="Bahnschrift Light" panose="020B0502040204020203" pitchFamily="34" charset="0"/>
                        </a:rPr>
                        <a:t>72%</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19/38</a:t>
                      </a:r>
                    </a:p>
                    <a:p>
                      <a:pPr algn="ctr"/>
                      <a:r>
                        <a:rPr lang="en-US" sz="2600" dirty="0">
                          <a:latin typeface="Bahnschrift Light" panose="020B0502040204020203" pitchFamily="34" charset="0"/>
                        </a:rPr>
                        <a:t>50%</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18/37</a:t>
                      </a:r>
                    </a:p>
                    <a:p>
                      <a:pPr algn="ctr"/>
                      <a:r>
                        <a:rPr lang="en-US" sz="2600" dirty="0">
                          <a:latin typeface="Bahnschrift Light" panose="020B0502040204020203" pitchFamily="34" charset="0"/>
                        </a:rPr>
                        <a:t>49%</a:t>
                      </a:r>
                      <a:endParaRPr lang="en-ZA" sz="2600" dirty="0">
                        <a:latin typeface="Bahnschrift Light" panose="020B0502040204020203" pitchFamily="34" charset="0"/>
                      </a:endParaRPr>
                    </a:p>
                  </a:txBody>
                  <a:tcPr/>
                </a:tc>
                <a:tc>
                  <a:txBody>
                    <a:bodyPr/>
                    <a:lstStyle/>
                    <a:p>
                      <a:pPr algn="ctr"/>
                      <a:r>
                        <a:rPr lang="en-US" sz="1400" dirty="0">
                          <a:latin typeface="Bahnschrift Light" panose="020B0502040204020203" pitchFamily="34" charset="0"/>
                        </a:rPr>
                        <a:t>19/26</a:t>
                      </a:r>
                    </a:p>
                    <a:p>
                      <a:pPr algn="ctr"/>
                      <a:r>
                        <a:rPr lang="en-US" sz="2600" dirty="0">
                          <a:latin typeface="Bahnschrift Light" panose="020B0502040204020203" pitchFamily="34" charset="0"/>
                        </a:rPr>
                        <a:t>73%</a:t>
                      </a:r>
                      <a:endParaRPr lang="en-ZA" sz="2600" dirty="0">
                        <a:latin typeface="Bahnschrift Light" panose="020B0502040204020203" pitchFamily="34" charset="0"/>
                      </a:endParaRPr>
                    </a:p>
                  </a:txBody>
                  <a:tcPr/>
                </a:tc>
                <a:extLst>
                  <a:ext uri="{0D108BD9-81ED-4DB2-BD59-A6C34878D82A}">
                    <a16:rowId xmlns:a16="http://schemas.microsoft.com/office/drawing/2014/main" val="3029097119"/>
                  </a:ext>
                </a:extLst>
              </a:tr>
            </a:tbl>
          </a:graphicData>
        </a:graphic>
      </p:graphicFrame>
      <p:sp>
        <p:nvSpPr>
          <p:cNvPr id="11" name="TextBox 10">
            <a:extLst>
              <a:ext uri="{FF2B5EF4-FFF2-40B4-BE49-F238E27FC236}">
                <a16:creationId xmlns:a16="http://schemas.microsoft.com/office/drawing/2014/main" id="{4152DF7D-FD5A-480C-97FC-59DDAB2771CE}"/>
              </a:ext>
            </a:extLst>
          </p:cNvPr>
          <p:cNvSpPr txBox="1"/>
          <p:nvPr/>
        </p:nvSpPr>
        <p:spPr>
          <a:xfrm>
            <a:off x="322828" y="842023"/>
            <a:ext cx="9526022" cy="400110"/>
          </a:xfrm>
          <a:prstGeom prst="rect">
            <a:avLst/>
          </a:prstGeom>
          <a:noFill/>
        </p:spPr>
        <p:txBody>
          <a:bodyPr wrap="square" rtlCol="0">
            <a:spAutoFit/>
          </a:bodyPr>
          <a:lstStyle/>
          <a:p>
            <a:pPr algn="just"/>
            <a:r>
              <a:rPr lang="en-ZA" sz="2000" dirty="0">
                <a:latin typeface="Bahnschrift" panose="020B0502040204020203" pitchFamily="34" charset="0"/>
              </a:rPr>
              <a:t>Table 2. Diagnostic accuracy to discriminate abnormal spirometry patterns (n=73)</a:t>
            </a:r>
          </a:p>
        </p:txBody>
      </p:sp>
    </p:spTree>
    <p:extLst>
      <p:ext uri="{BB962C8B-B14F-4D97-AF65-F5344CB8AC3E}">
        <p14:creationId xmlns:p14="http://schemas.microsoft.com/office/powerpoint/2010/main" val="686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520618" y="328031"/>
            <a:ext cx="11288291" cy="584775"/>
          </a:xfrm>
          <a:prstGeom prst="rect">
            <a:avLst/>
          </a:prstGeom>
          <a:noFill/>
        </p:spPr>
        <p:txBody>
          <a:bodyPr wrap="square" rtlCol="0">
            <a:spAutoFit/>
          </a:bodyPr>
          <a:lstStyle/>
          <a:p>
            <a:r>
              <a:rPr lang="en-ZA" sz="3200" b="1" dirty="0">
                <a:latin typeface="Bahnschrift" panose="020B0502040204020203" pitchFamily="34" charset="0"/>
              </a:rPr>
              <a:t>Results</a:t>
            </a:r>
          </a:p>
        </p:txBody>
      </p:sp>
      <p:grpSp>
        <p:nvGrpSpPr>
          <p:cNvPr id="7" name="Group 6">
            <a:extLst>
              <a:ext uri="{FF2B5EF4-FFF2-40B4-BE49-F238E27FC236}">
                <a16:creationId xmlns:a16="http://schemas.microsoft.com/office/drawing/2014/main" id="{B26A44BF-0A0D-4A90-BA8F-70BF90B44147}"/>
              </a:ext>
            </a:extLst>
          </p:cNvPr>
          <p:cNvGrpSpPr/>
          <p:nvPr/>
        </p:nvGrpSpPr>
        <p:grpSpPr>
          <a:xfrm>
            <a:off x="6919873" y="366284"/>
            <a:ext cx="1710513" cy="1129294"/>
            <a:chOff x="7067550" y="447675"/>
            <a:chExt cx="3236166" cy="2303512"/>
          </a:xfrm>
        </p:grpSpPr>
        <p:pic>
          <p:nvPicPr>
            <p:cNvPr id="2050" name="Picture 2" descr="PDF] Development of an Automated 30 Second Chair Stand Test Using  Smartwatch Application | Semantic Scholar">
              <a:extLst>
                <a:ext uri="{FF2B5EF4-FFF2-40B4-BE49-F238E27FC236}">
                  <a16:creationId xmlns:a16="http://schemas.microsoft.com/office/drawing/2014/main" id="{D5A08B0C-44C3-4F33-8079-C59C2EA66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29" b="7905"/>
            <a:stretch/>
          </p:blipFill>
          <p:spPr bwMode="auto">
            <a:xfrm>
              <a:off x="7067550" y="560380"/>
              <a:ext cx="3236166" cy="219080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B6DB893-DECD-47AF-8630-E1CA3F48909B}"/>
                </a:ext>
              </a:extLst>
            </p:cNvPr>
            <p:cNvSpPr/>
            <p:nvPr/>
          </p:nvSpPr>
          <p:spPr>
            <a:xfrm>
              <a:off x="7610475" y="447675"/>
              <a:ext cx="1306237" cy="697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F779DFDC-1C93-4E49-9502-FCF5E78B5BB2}"/>
                </a:ext>
              </a:extLst>
            </p:cNvPr>
            <p:cNvSpPr/>
            <p:nvPr/>
          </p:nvSpPr>
          <p:spPr>
            <a:xfrm>
              <a:off x="7067550" y="783721"/>
              <a:ext cx="1849162" cy="150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a:extLst>
                <a:ext uri="{FF2B5EF4-FFF2-40B4-BE49-F238E27FC236}">
                  <a16:creationId xmlns:a16="http://schemas.microsoft.com/office/drawing/2014/main" id="{72079F13-8482-4F49-962F-E73B8850F0DE}"/>
                </a:ext>
              </a:extLst>
            </p:cNvPr>
            <p:cNvSpPr/>
            <p:nvPr/>
          </p:nvSpPr>
          <p:spPr>
            <a:xfrm>
              <a:off x="7754006" y="958303"/>
              <a:ext cx="476250" cy="697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0" name="TextBox 9">
            <a:extLst>
              <a:ext uri="{FF2B5EF4-FFF2-40B4-BE49-F238E27FC236}">
                <a16:creationId xmlns:a16="http://schemas.microsoft.com/office/drawing/2014/main" id="{29063743-8FB0-4EF9-85DA-BE4E02632E70}"/>
              </a:ext>
            </a:extLst>
          </p:cNvPr>
          <p:cNvSpPr txBox="1"/>
          <p:nvPr/>
        </p:nvSpPr>
        <p:spPr>
          <a:xfrm>
            <a:off x="6882036" y="1528432"/>
            <a:ext cx="3895714" cy="338554"/>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rPr>
              <a:t>1 minute sit to stand triage test (n=63)</a:t>
            </a:r>
          </a:p>
        </p:txBody>
      </p:sp>
      <p:sp>
        <p:nvSpPr>
          <p:cNvPr id="11" name="TextBox 10">
            <a:extLst>
              <a:ext uri="{FF2B5EF4-FFF2-40B4-BE49-F238E27FC236}">
                <a16:creationId xmlns:a16="http://schemas.microsoft.com/office/drawing/2014/main" id="{4656D832-0A5C-46A5-A61A-C48258A52F31}"/>
              </a:ext>
            </a:extLst>
          </p:cNvPr>
          <p:cNvSpPr txBox="1"/>
          <p:nvPr/>
        </p:nvSpPr>
        <p:spPr>
          <a:xfrm>
            <a:off x="6882037" y="2481977"/>
            <a:ext cx="1706523"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&lt;19.5 (n=37) </a:t>
            </a:r>
          </a:p>
        </p:txBody>
      </p:sp>
      <p:cxnSp>
        <p:nvCxnSpPr>
          <p:cNvPr id="15" name="Straight Arrow Connector 14">
            <a:extLst>
              <a:ext uri="{FF2B5EF4-FFF2-40B4-BE49-F238E27FC236}">
                <a16:creationId xmlns:a16="http://schemas.microsoft.com/office/drawing/2014/main" id="{97178DB5-11E1-4BE2-A993-689843E26CD4}"/>
              </a:ext>
            </a:extLst>
          </p:cNvPr>
          <p:cNvCxnSpPr>
            <a:cxnSpLocks/>
            <a:stCxn id="10" idx="2"/>
            <a:endCxn id="11" idx="0"/>
          </p:cNvCxnSpPr>
          <p:nvPr/>
        </p:nvCxnSpPr>
        <p:spPr>
          <a:xfrm flipH="1">
            <a:off x="7735299" y="1866986"/>
            <a:ext cx="1094594" cy="614991"/>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58D8E9B-B95C-49B6-8AE8-9555ECBC1B5E}"/>
              </a:ext>
            </a:extLst>
          </p:cNvPr>
          <p:cNvSpPr txBox="1"/>
          <p:nvPr/>
        </p:nvSpPr>
        <p:spPr>
          <a:xfrm>
            <a:off x="9071221" y="2487285"/>
            <a:ext cx="1706523"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≥19.5 (n=26) </a:t>
            </a:r>
          </a:p>
        </p:txBody>
      </p:sp>
      <p:cxnSp>
        <p:nvCxnSpPr>
          <p:cNvPr id="22" name="Straight Arrow Connector 21">
            <a:extLst>
              <a:ext uri="{FF2B5EF4-FFF2-40B4-BE49-F238E27FC236}">
                <a16:creationId xmlns:a16="http://schemas.microsoft.com/office/drawing/2014/main" id="{D513C2A7-4A15-4F46-9B97-DA0E3D8B7DCA}"/>
              </a:ext>
            </a:extLst>
          </p:cNvPr>
          <p:cNvCxnSpPr>
            <a:cxnSpLocks/>
            <a:endCxn id="21" idx="0"/>
          </p:cNvCxnSpPr>
          <p:nvPr/>
        </p:nvCxnSpPr>
        <p:spPr>
          <a:xfrm>
            <a:off x="8829892" y="1866986"/>
            <a:ext cx="1094591" cy="620299"/>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CFFEF5F-DBCA-4AFB-89C8-4D1225262818}"/>
              </a:ext>
            </a:extLst>
          </p:cNvPr>
          <p:cNvSpPr txBox="1"/>
          <p:nvPr/>
        </p:nvSpPr>
        <p:spPr>
          <a:xfrm>
            <a:off x="6882037" y="3199570"/>
            <a:ext cx="1706523" cy="584775"/>
          </a:xfrm>
          <a:prstGeom prst="rect">
            <a:avLst/>
          </a:prstGeom>
          <a:no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R</a:t>
            </a:r>
            <a:r>
              <a:rPr lang="en-ZA" sz="1600" dirty="0" err="1">
                <a:latin typeface="Bahnschrift Light" panose="020B0502040204020203" pitchFamily="34" charset="0"/>
                <a:cs typeface="Arial" panose="020B0604020202020204" pitchFamily="34" charset="0"/>
              </a:rPr>
              <a:t>efer</a:t>
            </a:r>
            <a:r>
              <a:rPr lang="en-ZA" sz="1600" dirty="0">
                <a:latin typeface="Bahnschrift Light" panose="020B0502040204020203" pitchFamily="34" charset="0"/>
                <a:cs typeface="Arial" panose="020B0604020202020204" pitchFamily="34" charset="0"/>
              </a:rPr>
              <a:t> for spirometry</a:t>
            </a:r>
          </a:p>
        </p:txBody>
      </p:sp>
      <p:cxnSp>
        <p:nvCxnSpPr>
          <p:cNvPr id="25" name="Straight Arrow Connector 24">
            <a:extLst>
              <a:ext uri="{FF2B5EF4-FFF2-40B4-BE49-F238E27FC236}">
                <a16:creationId xmlns:a16="http://schemas.microsoft.com/office/drawing/2014/main" id="{3CD09281-CC52-49B1-8BD5-FF59AB28A7AB}"/>
              </a:ext>
            </a:extLst>
          </p:cNvPr>
          <p:cNvCxnSpPr>
            <a:cxnSpLocks/>
          </p:cNvCxnSpPr>
          <p:nvPr/>
        </p:nvCxnSpPr>
        <p:spPr>
          <a:xfrm>
            <a:off x="7735298" y="2820531"/>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59E4308-D257-44D8-AB51-8E5F863ADC41}"/>
              </a:ext>
            </a:extLst>
          </p:cNvPr>
          <p:cNvSpPr txBox="1"/>
          <p:nvPr/>
        </p:nvSpPr>
        <p:spPr>
          <a:xfrm>
            <a:off x="9070057" y="3199570"/>
            <a:ext cx="1706523" cy="584775"/>
          </a:xfrm>
          <a:prstGeom prst="rect">
            <a:avLst/>
          </a:prstGeom>
          <a:no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Not r</a:t>
            </a:r>
            <a:r>
              <a:rPr lang="en-ZA" sz="1600" dirty="0" err="1">
                <a:latin typeface="Bahnschrift Light" panose="020B0502040204020203" pitchFamily="34" charset="0"/>
                <a:cs typeface="Arial" panose="020B0604020202020204" pitchFamily="34" charset="0"/>
              </a:rPr>
              <a:t>efer</a:t>
            </a:r>
            <a:r>
              <a:rPr lang="en-ZA" sz="1600" dirty="0">
                <a:latin typeface="Bahnschrift Light" panose="020B0502040204020203" pitchFamily="34" charset="0"/>
                <a:cs typeface="Arial" panose="020B0604020202020204" pitchFamily="34" charset="0"/>
              </a:rPr>
              <a:t> for spirometry</a:t>
            </a:r>
          </a:p>
        </p:txBody>
      </p:sp>
      <p:cxnSp>
        <p:nvCxnSpPr>
          <p:cNvPr id="27" name="Straight Arrow Connector 26">
            <a:extLst>
              <a:ext uri="{FF2B5EF4-FFF2-40B4-BE49-F238E27FC236}">
                <a16:creationId xmlns:a16="http://schemas.microsoft.com/office/drawing/2014/main" id="{0BA429FF-0A4E-4081-8A84-92F5B73717B3}"/>
              </a:ext>
            </a:extLst>
          </p:cNvPr>
          <p:cNvCxnSpPr>
            <a:cxnSpLocks/>
          </p:cNvCxnSpPr>
          <p:nvPr/>
        </p:nvCxnSpPr>
        <p:spPr>
          <a:xfrm>
            <a:off x="9923318" y="2820531"/>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1E06631-4B2D-408C-BCB4-AE503736D43D}"/>
              </a:ext>
            </a:extLst>
          </p:cNvPr>
          <p:cNvSpPr txBox="1"/>
          <p:nvPr/>
        </p:nvSpPr>
        <p:spPr>
          <a:xfrm>
            <a:off x="6882037" y="4153115"/>
            <a:ext cx="1706523" cy="830997"/>
          </a:xfrm>
          <a:prstGeom prst="rect">
            <a:avLst/>
          </a:prstGeom>
          <a:solidFill>
            <a:schemeClr val="accent1">
              <a:lumMod val="20000"/>
              <a:lumOff val="80000"/>
            </a:schemeClr>
          </a:solid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19 would not need it </a:t>
            </a:r>
          </a:p>
          <a:p>
            <a:pPr algn="ctr"/>
            <a:r>
              <a:rPr lang="en-US" sz="1600" dirty="0">
                <a:latin typeface="Bahnschrift Light" panose="020B0502040204020203" pitchFamily="34" charset="0"/>
                <a:cs typeface="Arial" panose="020B0604020202020204" pitchFamily="34" charset="0"/>
              </a:rPr>
              <a:t>(FEV1 normal)</a:t>
            </a:r>
            <a:endParaRPr lang="en-ZA" sz="1600" dirty="0">
              <a:latin typeface="Bahnschrift Light" panose="020B0502040204020203"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DB813614-EB67-4B0A-BB13-11C20B997D6F}"/>
              </a:ext>
            </a:extLst>
          </p:cNvPr>
          <p:cNvCxnSpPr>
            <a:cxnSpLocks/>
          </p:cNvCxnSpPr>
          <p:nvPr/>
        </p:nvCxnSpPr>
        <p:spPr>
          <a:xfrm>
            <a:off x="7735297" y="3784345"/>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1159A46-B629-4C09-A823-0D0EE44EC29B}"/>
              </a:ext>
            </a:extLst>
          </p:cNvPr>
          <p:cNvSpPr txBox="1"/>
          <p:nvPr/>
        </p:nvSpPr>
        <p:spPr>
          <a:xfrm>
            <a:off x="6873117" y="5361592"/>
            <a:ext cx="1706523" cy="584775"/>
          </a:xfrm>
          <a:prstGeom prst="rect">
            <a:avLst/>
          </a:prstGeom>
          <a:no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18 would need it </a:t>
            </a:r>
          </a:p>
          <a:p>
            <a:pPr algn="ctr"/>
            <a:r>
              <a:rPr lang="en-US" sz="1600" dirty="0">
                <a:latin typeface="Bahnschrift Light" panose="020B0502040204020203" pitchFamily="34" charset="0"/>
                <a:cs typeface="Arial" panose="020B0604020202020204" pitchFamily="34" charset="0"/>
              </a:rPr>
              <a:t>(FEV1 abnormal)</a:t>
            </a:r>
            <a:endParaRPr lang="en-ZA" sz="1600" dirty="0">
              <a:latin typeface="Bahnschrift Light" panose="020B0502040204020203"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B830171D-E76E-44C8-98CA-27CEB4D52DDA}"/>
              </a:ext>
            </a:extLst>
          </p:cNvPr>
          <p:cNvCxnSpPr>
            <a:cxnSpLocks/>
          </p:cNvCxnSpPr>
          <p:nvPr/>
        </p:nvCxnSpPr>
        <p:spPr>
          <a:xfrm>
            <a:off x="7726377" y="4992822"/>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443312A-A6B7-402D-9D78-6C95F3B6F271}"/>
              </a:ext>
            </a:extLst>
          </p:cNvPr>
          <p:cNvSpPr txBox="1"/>
          <p:nvPr/>
        </p:nvSpPr>
        <p:spPr>
          <a:xfrm>
            <a:off x="9070057" y="4161825"/>
            <a:ext cx="1706523" cy="830997"/>
          </a:xfrm>
          <a:prstGeom prst="rect">
            <a:avLst/>
          </a:prstGeom>
          <a:no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19 would not need it </a:t>
            </a:r>
          </a:p>
          <a:p>
            <a:pPr algn="ctr"/>
            <a:r>
              <a:rPr lang="en-US" sz="1600" dirty="0">
                <a:latin typeface="Bahnschrift Light" panose="020B0502040204020203" pitchFamily="34" charset="0"/>
                <a:cs typeface="Arial" panose="020B0604020202020204" pitchFamily="34" charset="0"/>
              </a:rPr>
              <a:t>(FEV1 normal)</a:t>
            </a:r>
            <a:endParaRPr lang="en-ZA" sz="1600" dirty="0">
              <a:latin typeface="Bahnschrift Light" panose="020B0502040204020203"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7895C6B1-8494-42CE-831A-D419B3EB008D}"/>
              </a:ext>
            </a:extLst>
          </p:cNvPr>
          <p:cNvCxnSpPr>
            <a:cxnSpLocks/>
          </p:cNvCxnSpPr>
          <p:nvPr/>
        </p:nvCxnSpPr>
        <p:spPr>
          <a:xfrm>
            <a:off x="9923317" y="3793055"/>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13C4DB-4D57-4778-AD38-0916D6666CBF}"/>
              </a:ext>
            </a:extLst>
          </p:cNvPr>
          <p:cNvSpPr txBox="1"/>
          <p:nvPr/>
        </p:nvSpPr>
        <p:spPr>
          <a:xfrm>
            <a:off x="9061137" y="5370302"/>
            <a:ext cx="1706523" cy="830997"/>
          </a:xfrm>
          <a:prstGeom prst="rect">
            <a:avLst/>
          </a:prstGeom>
          <a:solidFill>
            <a:schemeClr val="accent1">
              <a:lumMod val="20000"/>
              <a:lumOff val="80000"/>
            </a:schemeClr>
          </a:solid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7 would be missed </a:t>
            </a:r>
          </a:p>
          <a:p>
            <a:pPr algn="ctr"/>
            <a:r>
              <a:rPr lang="en-US" sz="1600" dirty="0">
                <a:latin typeface="Bahnschrift Light" panose="020B0502040204020203" pitchFamily="34" charset="0"/>
                <a:cs typeface="Arial" panose="020B0604020202020204" pitchFamily="34" charset="0"/>
              </a:rPr>
              <a:t>(FEV1 abnormal)</a:t>
            </a:r>
            <a:endParaRPr lang="en-ZA" sz="1600" dirty="0">
              <a:latin typeface="Bahnschrift Light" panose="020B0502040204020203"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379CA5A5-F64A-4F4C-8E80-2F4E59E4A155}"/>
              </a:ext>
            </a:extLst>
          </p:cNvPr>
          <p:cNvCxnSpPr>
            <a:cxnSpLocks/>
          </p:cNvCxnSpPr>
          <p:nvPr/>
        </p:nvCxnSpPr>
        <p:spPr>
          <a:xfrm>
            <a:off x="9914397" y="5001532"/>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052" name="Picture 4" descr="Abstract red grungy extra cost rubber stamp sign illustration • wall  stickers icon, isolated, tags | myloview.com">
            <a:extLst>
              <a:ext uri="{FF2B5EF4-FFF2-40B4-BE49-F238E27FC236}">
                <a16:creationId xmlns:a16="http://schemas.microsoft.com/office/drawing/2014/main" id="{EE683BDE-9BD0-4A4A-9EC5-E00A80F074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8" t="30727" r="15983" b="30188"/>
          <a:stretch/>
        </p:blipFill>
        <p:spPr bwMode="auto">
          <a:xfrm rot="20247211">
            <a:off x="6245005" y="4357109"/>
            <a:ext cx="863306" cy="4870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en tick symbol and red cross sign in circle Vector Image">
            <a:extLst>
              <a:ext uri="{FF2B5EF4-FFF2-40B4-BE49-F238E27FC236}">
                <a16:creationId xmlns:a16="http://schemas.microsoft.com/office/drawing/2014/main" id="{4928EC47-7CAE-4F58-B7E0-A6350D48A8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62" t="14100" r="4101" b="24490"/>
          <a:stretch/>
        </p:blipFill>
        <p:spPr bwMode="auto">
          <a:xfrm>
            <a:off x="10776580" y="5484800"/>
            <a:ext cx="669733" cy="602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Green tick symbol and red cross sign in circle Vector Image">
            <a:extLst>
              <a:ext uri="{FF2B5EF4-FFF2-40B4-BE49-F238E27FC236}">
                <a16:creationId xmlns:a16="http://schemas.microsoft.com/office/drawing/2014/main" id="{E1F85598-F3B6-4CE3-B403-0CB0DEF1D4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99" t="14100" r="48094" b="24490"/>
          <a:stretch/>
        </p:blipFill>
        <p:spPr bwMode="auto">
          <a:xfrm>
            <a:off x="6184629" y="5361592"/>
            <a:ext cx="669733" cy="6077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Green tick symbol and red cross sign in circle Vector Image">
            <a:extLst>
              <a:ext uri="{FF2B5EF4-FFF2-40B4-BE49-F238E27FC236}">
                <a16:creationId xmlns:a16="http://schemas.microsoft.com/office/drawing/2014/main" id="{941AAE1F-F1E6-4278-81F1-A431BA4962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99" t="14100" r="48094" b="24490"/>
          <a:stretch/>
        </p:blipFill>
        <p:spPr bwMode="auto">
          <a:xfrm>
            <a:off x="10794709" y="4264755"/>
            <a:ext cx="669733" cy="6077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 62 | Save Money Icon Vector Art, Icons, and Graphics for Free Download">
            <a:extLst>
              <a:ext uri="{FF2B5EF4-FFF2-40B4-BE49-F238E27FC236}">
                <a16:creationId xmlns:a16="http://schemas.microsoft.com/office/drawing/2014/main" id="{66935718-D43B-49A2-94BA-D2479FC01E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611" t="18296" r="8355" b="27070"/>
          <a:stretch/>
        </p:blipFill>
        <p:spPr bwMode="auto">
          <a:xfrm>
            <a:off x="10860480" y="3056446"/>
            <a:ext cx="996054" cy="7451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5 Times Sit To Stand Test | FTSST | 5x Sit-To-Stand Test | - YouTube">
            <a:extLst>
              <a:ext uri="{FF2B5EF4-FFF2-40B4-BE49-F238E27FC236}">
                <a16:creationId xmlns:a16="http://schemas.microsoft.com/office/drawing/2014/main" id="{0B7A2CBF-9CAA-40FB-8885-5276EB56FC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797" t="1666" b="73429"/>
          <a:stretch/>
        </p:blipFill>
        <p:spPr bwMode="auto">
          <a:xfrm>
            <a:off x="8727065" y="740126"/>
            <a:ext cx="2067644" cy="3481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7C29EE2-70E1-45BF-882A-2D18478C7869}"/>
              </a:ext>
            </a:extLst>
          </p:cNvPr>
          <p:cNvPicPr>
            <a:picLocks noChangeAspect="1"/>
          </p:cNvPicPr>
          <p:nvPr/>
        </p:nvPicPr>
        <p:blipFill rotWithShape="1">
          <a:blip r:embed="rId7"/>
          <a:srcRect l="27780" t="21693" r="35867" b="10792"/>
          <a:stretch/>
        </p:blipFill>
        <p:spPr>
          <a:xfrm>
            <a:off x="616035" y="856819"/>
            <a:ext cx="5357343" cy="5596663"/>
          </a:xfrm>
          <a:prstGeom prst="rect">
            <a:avLst/>
          </a:prstGeom>
        </p:spPr>
      </p:pic>
      <p:pic>
        <p:nvPicPr>
          <p:cNvPr id="1028" name="Picture 4" descr="Up hand drawn arrow Icon - Free PNG &amp; SVG 1563363 - Noun Project">
            <a:extLst>
              <a:ext uri="{FF2B5EF4-FFF2-40B4-BE49-F238E27FC236}">
                <a16:creationId xmlns:a16="http://schemas.microsoft.com/office/drawing/2014/main" id="{9B24BAF2-1614-4E4B-A8BD-731521E988C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92230">
            <a:off x="4218681" y="567006"/>
            <a:ext cx="3147028" cy="314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8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520618" y="290707"/>
            <a:ext cx="11288291" cy="584775"/>
          </a:xfrm>
          <a:prstGeom prst="rect">
            <a:avLst/>
          </a:prstGeom>
          <a:noFill/>
        </p:spPr>
        <p:txBody>
          <a:bodyPr wrap="square" rtlCol="0">
            <a:spAutoFit/>
          </a:bodyPr>
          <a:lstStyle/>
          <a:p>
            <a:r>
              <a:rPr lang="en-ZA" sz="3200" b="1" dirty="0">
                <a:latin typeface="Bahnschrift" panose="020B0502040204020203" pitchFamily="34" charset="0"/>
              </a:rPr>
              <a:t>Limitations </a:t>
            </a:r>
          </a:p>
        </p:txBody>
      </p:sp>
      <p:sp>
        <p:nvSpPr>
          <p:cNvPr id="4" name="TextBox 3">
            <a:extLst>
              <a:ext uri="{FF2B5EF4-FFF2-40B4-BE49-F238E27FC236}">
                <a16:creationId xmlns:a16="http://schemas.microsoft.com/office/drawing/2014/main" id="{626BDF01-17AC-48EB-B7AE-FE1DC2B9A8AE}"/>
              </a:ext>
            </a:extLst>
          </p:cNvPr>
          <p:cNvSpPr txBox="1"/>
          <p:nvPr/>
        </p:nvSpPr>
        <p:spPr>
          <a:xfrm>
            <a:off x="517507" y="840390"/>
            <a:ext cx="7092968" cy="1631216"/>
          </a:xfrm>
          <a:prstGeom prst="rect">
            <a:avLst/>
          </a:prstGeom>
          <a:noFill/>
        </p:spPr>
        <p:txBody>
          <a:bodyPr wrap="square" rtlCol="0">
            <a:spAutoFit/>
          </a:bodyPr>
          <a:lstStyle/>
          <a:p>
            <a:r>
              <a:rPr lang="en-US" sz="2000" dirty="0">
                <a:latin typeface="Bahnschrift Light" panose="020B0502040204020203" pitchFamily="34" charset="0"/>
              </a:rPr>
              <a:t>Clinically relevant cut-off values &amp; relatively small sample</a:t>
            </a:r>
          </a:p>
          <a:p>
            <a:endParaRPr lang="en-US" sz="1000" dirty="0">
              <a:latin typeface="Bahnschrift Light" panose="020B0502040204020203" pitchFamily="34" charset="0"/>
            </a:endParaRPr>
          </a:p>
          <a:p>
            <a:r>
              <a:rPr lang="en-US" sz="2000" dirty="0">
                <a:latin typeface="Bahnschrift Light" panose="020B0502040204020203" pitchFamily="34" charset="0"/>
              </a:rPr>
              <a:t>At start of TB treatment – more severe lung impairment</a:t>
            </a:r>
          </a:p>
          <a:p>
            <a:endParaRPr lang="en-US" sz="1000" dirty="0">
              <a:latin typeface="Bahnschrift Light" panose="020B0502040204020203" pitchFamily="34" charset="0"/>
            </a:endParaRPr>
          </a:p>
          <a:p>
            <a:r>
              <a:rPr lang="en-US" sz="2000" dirty="0">
                <a:latin typeface="Bahnschrift Light" panose="020B0502040204020203" pitchFamily="34" charset="0"/>
              </a:rPr>
              <a:t>CPF and severity/ lung changes on X-ray – pending </a:t>
            </a:r>
          </a:p>
          <a:p>
            <a:endParaRPr lang="en-ZA" sz="2000" dirty="0">
              <a:latin typeface="Bahnschrift Light" panose="020B0502040204020203" pitchFamily="34" charset="0"/>
            </a:endParaRPr>
          </a:p>
        </p:txBody>
      </p:sp>
      <p:pic>
        <p:nvPicPr>
          <p:cNvPr id="1026" name="Picture 2" descr="Peak Flow Monitoring - Asthmallergy">
            <a:extLst>
              <a:ext uri="{FF2B5EF4-FFF2-40B4-BE49-F238E27FC236}">
                <a16:creationId xmlns:a16="http://schemas.microsoft.com/office/drawing/2014/main" id="{E933D34A-83AB-48A7-8F32-6F6013036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81" y="600463"/>
            <a:ext cx="3733800" cy="2809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 Novel Prediction Tool Could be Used as an Alternative to a 6-Minute Walk  Test for Immobile Individuals - Thoracic and Sleep Group Queensland">
            <a:extLst>
              <a:ext uri="{FF2B5EF4-FFF2-40B4-BE49-F238E27FC236}">
                <a16:creationId xmlns:a16="http://schemas.microsoft.com/office/drawing/2014/main" id="{5FFA9BF3-67E4-4DDF-A7F2-CC61144E2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538" y="4160426"/>
            <a:ext cx="3733800" cy="22468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1 MIN SIT-TO-STAND TEST na... - Fisioterapia Respiratória | Facebook">
            <a:extLst>
              <a:ext uri="{FF2B5EF4-FFF2-40B4-BE49-F238E27FC236}">
                <a16:creationId xmlns:a16="http://schemas.microsoft.com/office/drawing/2014/main" id="{736D01BA-4BD2-4F05-B199-9E76884F7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560" y="2376813"/>
            <a:ext cx="1876425" cy="2428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D3EBCA-0175-4ED3-AAAF-B59CBD62C548}"/>
              </a:ext>
            </a:extLst>
          </p:cNvPr>
          <p:cNvSpPr txBox="1"/>
          <p:nvPr/>
        </p:nvSpPr>
        <p:spPr>
          <a:xfrm>
            <a:off x="520618" y="2232559"/>
            <a:ext cx="11288291" cy="584775"/>
          </a:xfrm>
          <a:prstGeom prst="rect">
            <a:avLst/>
          </a:prstGeom>
          <a:noFill/>
        </p:spPr>
        <p:txBody>
          <a:bodyPr wrap="square" rtlCol="0">
            <a:spAutoFit/>
          </a:bodyPr>
          <a:lstStyle/>
          <a:p>
            <a:r>
              <a:rPr lang="en-ZA" sz="3200" b="1" dirty="0">
                <a:latin typeface="Bahnschrift" panose="020B0502040204020203" pitchFamily="34" charset="0"/>
              </a:rPr>
              <a:t>Strengths  </a:t>
            </a:r>
          </a:p>
        </p:txBody>
      </p:sp>
      <p:sp>
        <p:nvSpPr>
          <p:cNvPr id="6" name="TextBox 5">
            <a:extLst>
              <a:ext uri="{FF2B5EF4-FFF2-40B4-BE49-F238E27FC236}">
                <a16:creationId xmlns:a16="http://schemas.microsoft.com/office/drawing/2014/main" id="{8D3F53CD-360D-42AF-8694-D32E83A896D2}"/>
              </a:ext>
            </a:extLst>
          </p:cNvPr>
          <p:cNvSpPr txBox="1"/>
          <p:nvPr/>
        </p:nvSpPr>
        <p:spPr>
          <a:xfrm>
            <a:off x="525354" y="2783415"/>
            <a:ext cx="5700328" cy="1323439"/>
          </a:xfrm>
          <a:prstGeom prst="rect">
            <a:avLst/>
          </a:prstGeom>
          <a:noFill/>
        </p:spPr>
        <p:txBody>
          <a:bodyPr wrap="square" rtlCol="0">
            <a:spAutoFit/>
          </a:bodyPr>
          <a:lstStyle/>
          <a:p>
            <a:r>
              <a:rPr lang="en-US" sz="2000" dirty="0">
                <a:latin typeface="Bahnschrift Light" panose="020B0502040204020203" pitchFamily="34" charset="0"/>
              </a:rPr>
              <a:t>Spirometry is performed routinely in the Pulmonology Department at Helen Joseph Hospital in Johannesburg using a CareFusion micro lab spirometer. </a:t>
            </a:r>
            <a:endParaRPr lang="en-ZA" sz="2000" dirty="0">
              <a:latin typeface="Bahnschrift Light" panose="020B0502040204020203" pitchFamily="34" charset="0"/>
            </a:endParaRPr>
          </a:p>
        </p:txBody>
      </p:sp>
      <p:sp>
        <p:nvSpPr>
          <p:cNvPr id="12" name="TextBox 11">
            <a:extLst>
              <a:ext uri="{FF2B5EF4-FFF2-40B4-BE49-F238E27FC236}">
                <a16:creationId xmlns:a16="http://schemas.microsoft.com/office/drawing/2014/main" id="{D1A03A09-4896-48A3-A52D-27BC00415E8C}"/>
              </a:ext>
            </a:extLst>
          </p:cNvPr>
          <p:cNvSpPr txBox="1"/>
          <p:nvPr/>
        </p:nvSpPr>
        <p:spPr>
          <a:xfrm>
            <a:off x="517507" y="4134380"/>
            <a:ext cx="11288291" cy="584775"/>
          </a:xfrm>
          <a:prstGeom prst="rect">
            <a:avLst/>
          </a:prstGeom>
          <a:noFill/>
        </p:spPr>
        <p:txBody>
          <a:bodyPr wrap="square" rtlCol="0">
            <a:spAutoFit/>
          </a:bodyPr>
          <a:lstStyle/>
          <a:p>
            <a:r>
              <a:rPr lang="en-ZA" sz="3200" b="1" dirty="0">
                <a:latin typeface="Bahnschrift" panose="020B0502040204020203" pitchFamily="34" charset="0"/>
              </a:rPr>
              <a:t>Next steps </a:t>
            </a:r>
          </a:p>
        </p:txBody>
      </p:sp>
      <p:sp>
        <p:nvSpPr>
          <p:cNvPr id="13" name="TextBox 12">
            <a:extLst>
              <a:ext uri="{FF2B5EF4-FFF2-40B4-BE49-F238E27FC236}">
                <a16:creationId xmlns:a16="http://schemas.microsoft.com/office/drawing/2014/main" id="{B9B8A287-7C1F-4370-A0E9-F30E26CF5A67}"/>
              </a:ext>
            </a:extLst>
          </p:cNvPr>
          <p:cNvSpPr txBox="1"/>
          <p:nvPr/>
        </p:nvSpPr>
        <p:spPr>
          <a:xfrm>
            <a:off x="517507" y="4710770"/>
            <a:ext cx="7420074" cy="1800493"/>
          </a:xfrm>
          <a:prstGeom prst="rect">
            <a:avLst/>
          </a:prstGeom>
          <a:noFill/>
        </p:spPr>
        <p:txBody>
          <a:bodyPr wrap="square" rtlCol="0">
            <a:spAutoFit/>
          </a:bodyPr>
          <a:lstStyle/>
          <a:p>
            <a:r>
              <a:rPr lang="en-US" sz="2000" dirty="0">
                <a:latin typeface="Bahnschrift Light" panose="020B0502040204020203" pitchFamily="34" charset="0"/>
              </a:rPr>
              <a:t>South Africa and Zambia </a:t>
            </a:r>
          </a:p>
          <a:p>
            <a:endParaRPr lang="en-US" sz="1000" dirty="0">
              <a:latin typeface="Bahnschrift Light" panose="020B0502040204020203" pitchFamily="34" charset="0"/>
            </a:endParaRPr>
          </a:p>
          <a:p>
            <a:r>
              <a:rPr lang="en-US" sz="2000" dirty="0">
                <a:latin typeface="Bahnschrift Light" panose="020B0502040204020203" pitchFamily="34" charset="0"/>
              </a:rPr>
              <a:t>Add </a:t>
            </a:r>
            <a:r>
              <a:rPr lang="en-US" sz="2000" dirty="0" err="1">
                <a:latin typeface="Bahnschrift Light" panose="020B0502040204020203" pitchFamily="34" charset="0"/>
              </a:rPr>
              <a:t>HRQoL</a:t>
            </a:r>
            <a:r>
              <a:rPr lang="en-US" sz="2000" dirty="0">
                <a:latin typeface="Bahnschrift Light" panose="020B0502040204020203" pitchFamily="34" charset="0"/>
              </a:rPr>
              <a:t> (SF-12 &amp; SGRQ) + pulse oximetry + dyspnea score </a:t>
            </a:r>
          </a:p>
          <a:p>
            <a:endParaRPr lang="en-US" sz="1000" dirty="0">
              <a:latin typeface="Bahnschrift Light" panose="020B0502040204020203" pitchFamily="34" charset="0"/>
            </a:endParaRPr>
          </a:p>
          <a:p>
            <a:r>
              <a:rPr lang="en-US" sz="2000" dirty="0">
                <a:latin typeface="Bahnschrift Light" panose="020B0502040204020203" pitchFamily="34" charset="0"/>
              </a:rPr>
              <a:t>Multiple timepoints (longitudinal) &amp; combinations of variables </a:t>
            </a:r>
          </a:p>
          <a:p>
            <a:endParaRPr lang="en-US" sz="1000" dirty="0">
              <a:latin typeface="Bahnschrift Light" panose="020B0502040204020203" pitchFamily="34" charset="0"/>
            </a:endParaRPr>
          </a:p>
          <a:p>
            <a:r>
              <a:rPr lang="en-US" sz="2000" dirty="0">
                <a:latin typeface="Bahnschrift Light" panose="020B0502040204020203" pitchFamily="34" charset="0"/>
              </a:rPr>
              <a:t>Analytic approaches to define optimal cut-offs</a:t>
            </a:r>
            <a:endParaRPr lang="en-ZA" sz="2000" dirty="0">
              <a:latin typeface="Bahnschrift Light" panose="020B0502040204020203" pitchFamily="34" charset="0"/>
            </a:endParaRPr>
          </a:p>
        </p:txBody>
      </p:sp>
    </p:spTree>
    <p:extLst>
      <p:ext uri="{BB962C8B-B14F-4D97-AF65-F5344CB8AC3E}">
        <p14:creationId xmlns:p14="http://schemas.microsoft.com/office/powerpoint/2010/main" val="154791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565641" y="744584"/>
            <a:ext cx="11288291" cy="584775"/>
          </a:xfrm>
          <a:prstGeom prst="rect">
            <a:avLst/>
          </a:prstGeom>
          <a:noFill/>
        </p:spPr>
        <p:txBody>
          <a:bodyPr wrap="square" rtlCol="0">
            <a:spAutoFit/>
          </a:bodyPr>
          <a:lstStyle/>
          <a:p>
            <a:r>
              <a:rPr lang="en-ZA" sz="3200" b="1" dirty="0">
                <a:latin typeface="Bahnschrift" panose="020B0502040204020203" pitchFamily="34" charset="0"/>
              </a:rPr>
              <a:t>Conclusion </a:t>
            </a:r>
          </a:p>
        </p:txBody>
      </p:sp>
      <p:sp>
        <p:nvSpPr>
          <p:cNvPr id="4" name="TextBox 3">
            <a:extLst>
              <a:ext uri="{FF2B5EF4-FFF2-40B4-BE49-F238E27FC236}">
                <a16:creationId xmlns:a16="http://schemas.microsoft.com/office/drawing/2014/main" id="{626BDF01-17AC-48EB-B7AE-FE1DC2B9A8AE}"/>
              </a:ext>
            </a:extLst>
          </p:cNvPr>
          <p:cNvSpPr txBox="1"/>
          <p:nvPr/>
        </p:nvSpPr>
        <p:spPr>
          <a:xfrm>
            <a:off x="565641" y="1859339"/>
            <a:ext cx="11198243" cy="3139321"/>
          </a:xfrm>
          <a:prstGeom prst="rect">
            <a:avLst/>
          </a:prstGeom>
          <a:noFill/>
        </p:spPr>
        <p:txBody>
          <a:bodyPr wrap="square" rtlCol="0">
            <a:spAutoFit/>
          </a:bodyPr>
          <a:lstStyle/>
          <a:p>
            <a:r>
              <a:rPr lang="en-ZA" sz="2000" dirty="0">
                <a:latin typeface="Bahnschrift Light" panose="020B0502040204020203" pitchFamily="34" charset="0"/>
              </a:rPr>
              <a:t>Our study findings suggest that CPF could be used to screen out TB patients who are unlikely to have lung impairment. </a:t>
            </a:r>
          </a:p>
          <a:p>
            <a:endParaRPr lang="en-ZA" sz="2000" dirty="0">
              <a:latin typeface="Bahnschrift Light" panose="020B0502040204020203" pitchFamily="34" charset="0"/>
            </a:endParaRPr>
          </a:p>
          <a:p>
            <a:r>
              <a:rPr lang="en-ZA" sz="2000" dirty="0">
                <a:latin typeface="Bahnschrift Light" panose="020B0502040204020203" pitchFamily="34" charset="0"/>
              </a:rPr>
              <a:t>Conducting a CPF requires only a few minutes, and its easily interpretable results make it suitable for routine use. Additionally, it costs less than diagnostic spirometry. </a:t>
            </a:r>
          </a:p>
          <a:p>
            <a:endParaRPr lang="en-ZA" sz="2000" dirty="0">
              <a:latin typeface="Bahnschrift Light" panose="020B0502040204020203" pitchFamily="34" charset="0"/>
            </a:endParaRPr>
          </a:p>
          <a:p>
            <a:r>
              <a:rPr lang="en-ZA" sz="2000" dirty="0">
                <a:latin typeface="Bahnschrift Light" panose="020B0502040204020203" pitchFamily="34" charset="0"/>
              </a:rPr>
              <a:t>The </a:t>
            </a:r>
            <a:r>
              <a:rPr lang="en-ZA" sz="2000" dirty="0" err="1">
                <a:latin typeface="Bahnschrift Light" panose="020B0502040204020203" pitchFamily="34" charset="0"/>
              </a:rPr>
              <a:t>IeDEA</a:t>
            </a:r>
            <a:r>
              <a:rPr lang="en-ZA" sz="2000" dirty="0">
                <a:latin typeface="Bahnschrift Light" panose="020B0502040204020203" pitchFamily="34" charset="0"/>
              </a:rPr>
              <a:t> TB-SRN cohort will provide more data to compare tools such as CPF to spirometry to track lung function over time and beyond treatment to accurately identify those at risk for post-TB chronic lung disease early and who need post-TB treatment spirometry.  </a:t>
            </a:r>
          </a:p>
          <a:p>
            <a:endParaRPr lang="en-ZA" dirty="0"/>
          </a:p>
        </p:txBody>
      </p:sp>
    </p:spTree>
    <p:extLst>
      <p:ext uri="{BB962C8B-B14F-4D97-AF65-F5344CB8AC3E}">
        <p14:creationId xmlns:p14="http://schemas.microsoft.com/office/powerpoint/2010/main" val="2325386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F689BADE-B6C8-4DC0-A540-4CE7E442AE69}"/>
              </a:ext>
            </a:extLst>
          </p:cNvPr>
          <p:cNvSpPr txBox="1"/>
          <p:nvPr/>
        </p:nvSpPr>
        <p:spPr>
          <a:xfrm>
            <a:off x="6338595" y="5633101"/>
            <a:ext cx="5504603" cy="830997"/>
          </a:xfrm>
          <a:prstGeom prst="rect">
            <a:avLst/>
          </a:prstGeom>
          <a:noFill/>
        </p:spPr>
        <p:txBody>
          <a:bodyPr wrap="square" rtlCol="0">
            <a:spAutoFit/>
          </a:bodyPr>
          <a:lstStyle/>
          <a:p>
            <a:pPr algn="just"/>
            <a:r>
              <a:rPr lang="en-US" sz="1200" b="1" dirty="0">
                <a:latin typeface="Bahnschrift Light" panose="020B0502040204020203" pitchFamily="34" charset="0"/>
              </a:rPr>
              <a:t>Case (19-DS)</a:t>
            </a:r>
          </a:p>
          <a:p>
            <a:pPr algn="just"/>
            <a:r>
              <a:rPr lang="en-US" sz="1200" dirty="0">
                <a:latin typeface="Bahnschrift Light" panose="020B0502040204020203" pitchFamily="34" charset="0"/>
              </a:rPr>
              <a:t>Male, 31 years – 6 months after completing TB treatment. Pleural effusion, some fibrosis and infiltrate on CXR. Generally breathing fine, no issues with exercise. PTLD? </a:t>
            </a:r>
            <a:endParaRPr lang="en-ZA" sz="1200" dirty="0">
              <a:latin typeface="Bahnschrift Light" panose="020B0502040204020203" pitchFamily="34" charset="0"/>
            </a:endParaRPr>
          </a:p>
        </p:txBody>
      </p:sp>
      <p:sp>
        <p:nvSpPr>
          <p:cNvPr id="6" name="TextBox 5">
            <a:extLst>
              <a:ext uri="{FF2B5EF4-FFF2-40B4-BE49-F238E27FC236}">
                <a16:creationId xmlns:a16="http://schemas.microsoft.com/office/drawing/2014/main" id="{0B043281-0642-4BD8-879A-EEC54BA242F2}"/>
              </a:ext>
            </a:extLst>
          </p:cNvPr>
          <p:cNvSpPr txBox="1"/>
          <p:nvPr/>
        </p:nvSpPr>
        <p:spPr>
          <a:xfrm>
            <a:off x="9218645" y="3270370"/>
            <a:ext cx="2612570" cy="830997"/>
          </a:xfrm>
          <a:prstGeom prst="rect">
            <a:avLst/>
          </a:prstGeom>
          <a:noFill/>
        </p:spPr>
        <p:txBody>
          <a:bodyPr wrap="square" rtlCol="0">
            <a:spAutoFit/>
          </a:bodyPr>
          <a:lstStyle/>
          <a:p>
            <a:pPr algn="just"/>
            <a:r>
              <a:rPr lang="en-US" sz="1200" b="1" dirty="0">
                <a:latin typeface="Bahnschrift Light" panose="020B0502040204020203" pitchFamily="34" charset="0"/>
              </a:rPr>
              <a:t>Case (90-DS)</a:t>
            </a:r>
          </a:p>
          <a:p>
            <a:pPr algn="just"/>
            <a:r>
              <a:rPr lang="en-US" sz="1200" dirty="0">
                <a:latin typeface="Bahnschrift Light" panose="020B0502040204020203" pitchFamily="34" charset="0"/>
              </a:rPr>
              <a:t>Male, 39 years – EOT. Cavitation and R lobar consolidation. Some bronchiectasis and fibrosis</a:t>
            </a:r>
            <a:endParaRPr lang="en-ZA" sz="1200" dirty="0">
              <a:latin typeface="Bahnschrift Light" panose="020B0502040204020203" pitchFamily="34" charset="0"/>
            </a:endParaRPr>
          </a:p>
        </p:txBody>
      </p:sp>
      <p:pic>
        <p:nvPicPr>
          <p:cNvPr id="10" name="Picture 9">
            <a:extLst>
              <a:ext uri="{FF2B5EF4-FFF2-40B4-BE49-F238E27FC236}">
                <a16:creationId xmlns:a16="http://schemas.microsoft.com/office/drawing/2014/main" id="{71A3DBDF-B9B0-462F-8EF2-9012A3D1864F}"/>
              </a:ext>
            </a:extLst>
          </p:cNvPr>
          <p:cNvPicPr>
            <a:picLocks noChangeAspect="1"/>
          </p:cNvPicPr>
          <p:nvPr/>
        </p:nvPicPr>
        <p:blipFill rotWithShape="1">
          <a:blip r:embed="rId2"/>
          <a:srcRect l="57857" t="27211" r="5408" b="37006"/>
          <a:stretch/>
        </p:blipFill>
        <p:spPr>
          <a:xfrm>
            <a:off x="619790" y="689057"/>
            <a:ext cx="5412447" cy="2965569"/>
          </a:xfrm>
          <a:prstGeom prst="rect">
            <a:avLst/>
          </a:prstGeom>
        </p:spPr>
      </p:pic>
      <p:sp>
        <p:nvSpPr>
          <p:cNvPr id="11" name="Rectangle 10">
            <a:extLst>
              <a:ext uri="{FF2B5EF4-FFF2-40B4-BE49-F238E27FC236}">
                <a16:creationId xmlns:a16="http://schemas.microsoft.com/office/drawing/2014/main" id="{8237F51F-D9EB-45E1-9517-6121FE4BBA21}"/>
              </a:ext>
            </a:extLst>
          </p:cNvPr>
          <p:cNvSpPr/>
          <p:nvPr/>
        </p:nvSpPr>
        <p:spPr>
          <a:xfrm>
            <a:off x="510619" y="3121089"/>
            <a:ext cx="578498" cy="615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a:extLst>
              <a:ext uri="{FF2B5EF4-FFF2-40B4-BE49-F238E27FC236}">
                <a16:creationId xmlns:a16="http://schemas.microsoft.com/office/drawing/2014/main" id="{3BE3AF4B-026A-4EB4-9904-B2EEC3F680F1}"/>
              </a:ext>
            </a:extLst>
          </p:cNvPr>
          <p:cNvPicPr>
            <a:picLocks noChangeAspect="1"/>
          </p:cNvPicPr>
          <p:nvPr/>
        </p:nvPicPr>
        <p:blipFill rotWithShape="1">
          <a:blip r:embed="rId3"/>
          <a:srcRect l="31837" t="7075" r="34107" b="25306"/>
          <a:stretch/>
        </p:blipFill>
        <p:spPr>
          <a:xfrm>
            <a:off x="9293745" y="513185"/>
            <a:ext cx="2460954" cy="2748526"/>
          </a:xfrm>
          <a:prstGeom prst="rect">
            <a:avLst/>
          </a:prstGeom>
          <a:ln w="28575">
            <a:solidFill>
              <a:schemeClr val="tx1"/>
            </a:solidFill>
          </a:ln>
        </p:spPr>
      </p:pic>
      <p:pic>
        <p:nvPicPr>
          <p:cNvPr id="3078" name="Picture 6" descr="Iedea-sa">
            <a:extLst>
              <a:ext uri="{FF2B5EF4-FFF2-40B4-BE49-F238E27FC236}">
                <a16:creationId xmlns:a16="http://schemas.microsoft.com/office/drawing/2014/main" id="{CF1D0573-719C-4AE5-9D88-BE39710F1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19" y="5437856"/>
            <a:ext cx="938228" cy="9382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48A7558-3492-4590-B24D-8D1C573C54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3238" y="5575384"/>
            <a:ext cx="1168013" cy="682276"/>
          </a:xfrm>
          <a:prstGeom prst="rect">
            <a:avLst/>
          </a:prstGeom>
        </p:spPr>
      </p:pic>
      <p:pic>
        <p:nvPicPr>
          <p:cNvPr id="16" name="Picture 15">
            <a:extLst>
              <a:ext uri="{FF2B5EF4-FFF2-40B4-BE49-F238E27FC236}">
                <a16:creationId xmlns:a16="http://schemas.microsoft.com/office/drawing/2014/main" id="{11486383-AA5F-4B6C-8FA1-BE1799C171F4}"/>
              </a:ext>
            </a:extLst>
          </p:cNvPr>
          <p:cNvPicPr>
            <a:picLocks noChangeAspect="1"/>
          </p:cNvPicPr>
          <p:nvPr/>
        </p:nvPicPr>
        <p:blipFill rotWithShape="1">
          <a:blip r:embed="rId6">
            <a:extLst>
              <a:ext uri="{28A0092B-C50C-407E-A947-70E740481C1C}">
                <a14:useLocalDpi xmlns:a14="http://schemas.microsoft.com/office/drawing/2010/main" val="0"/>
              </a:ext>
            </a:extLst>
          </a:blip>
          <a:srcRect t="3566" r="4306"/>
          <a:stretch/>
        </p:blipFill>
        <p:spPr>
          <a:xfrm>
            <a:off x="3337784" y="5473299"/>
            <a:ext cx="1462856" cy="737085"/>
          </a:xfrm>
          <a:prstGeom prst="rect">
            <a:avLst/>
          </a:prstGeom>
        </p:spPr>
      </p:pic>
      <p:pic>
        <p:nvPicPr>
          <p:cNvPr id="3080" name="Picture 8" descr="University of Bern - Wikipedia">
            <a:extLst>
              <a:ext uri="{FF2B5EF4-FFF2-40B4-BE49-F238E27FC236}">
                <a16:creationId xmlns:a16="http://schemas.microsoft.com/office/drawing/2014/main" id="{1BF140A5-AA36-4EB4-81EA-62116AC36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770" y="5437856"/>
            <a:ext cx="957943" cy="95794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3E2A2B9-5275-4D71-8941-97E0651A48C7}"/>
              </a:ext>
            </a:extLst>
          </p:cNvPr>
          <p:cNvSpPr/>
          <p:nvPr/>
        </p:nvSpPr>
        <p:spPr>
          <a:xfrm>
            <a:off x="619790" y="3328231"/>
            <a:ext cx="3940964" cy="1323439"/>
          </a:xfrm>
          <a:prstGeom prst="rect">
            <a:avLst/>
          </a:prstGeom>
        </p:spPr>
        <p:txBody>
          <a:bodyPr wrap="square">
            <a:spAutoFit/>
          </a:bodyPr>
          <a:lstStyle/>
          <a:p>
            <a:r>
              <a:rPr lang="en-US" sz="1600" b="1" dirty="0">
                <a:latin typeface="+mj-lt"/>
              </a:rPr>
              <a:t>Thank you to all the </a:t>
            </a:r>
          </a:p>
          <a:p>
            <a:r>
              <a:rPr lang="en-US" sz="1600" b="1" dirty="0">
                <a:latin typeface="+mj-lt"/>
              </a:rPr>
              <a:t>patients who are part of the cohort.  </a:t>
            </a:r>
          </a:p>
          <a:p>
            <a:r>
              <a:rPr lang="en-US" sz="1600" dirty="0">
                <a:latin typeface="+mj-lt"/>
              </a:rPr>
              <a:t>Thank you to all the staff working on the project and all the partners and funders for your contribution to the study</a:t>
            </a:r>
            <a:endParaRPr lang="en-ZA" sz="1600" dirty="0">
              <a:latin typeface="+mj-lt"/>
            </a:endParaRPr>
          </a:p>
        </p:txBody>
      </p:sp>
      <p:pic>
        <p:nvPicPr>
          <p:cNvPr id="8" name="Picture 7">
            <a:extLst>
              <a:ext uri="{FF2B5EF4-FFF2-40B4-BE49-F238E27FC236}">
                <a16:creationId xmlns:a16="http://schemas.microsoft.com/office/drawing/2014/main" id="{18376577-428D-4196-93DA-FECB7BD9E35E}"/>
              </a:ext>
            </a:extLst>
          </p:cNvPr>
          <p:cNvPicPr>
            <a:picLocks noChangeAspect="1"/>
          </p:cNvPicPr>
          <p:nvPr/>
        </p:nvPicPr>
        <p:blipFill rotWithShape="1">
          <a:blip r:embed="rId8">
            <a:extLst>
              <a:ext uri="{28A0092B-C50C-407E-A947-70E740481C1C}">
                <a14:useLocalDpi xmlns:a14="http://schemas.microsoft.com/office/drawing/2010/main" val="0"/>
              </a:ext>
            </a:extLst>
          </a:blip>
          <a:srcRect l="4161" t="7483" r="8394" b="12917"/>
          <a:stretch/>
        </p:blipFill>
        <p:spPr>
          <a:xfrm>
            <a:off x="6447396" y="2549609"/>
            <a:ext cx="2601354" cy="3022063"/>
          </a:xfrm>
          <a:prstGeom prst="rect">
            <a:avLst/>
          </a:prstGeom>
        </p:spPr>
      </p:pic>
      <p:pic>
        <p:nvPicPr>
          <p:cNvPr id="1026" name="Picture 2" descr="Clinical HIV Research Unit - HERO HERO">
            <a:extLst>
              <a:ext uri="{FF2B5EF4-FFF2-40B4-BE49-F238E27FC236}">
                <a16:creationId xmlns:a16="http://schemas.microsoft.com/office/drawing/2014/main" id="{3F4C0C39-E05E-4EDE-9367-67A1CD8CD9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8636" y="5543687"/>
            <a:ext cx="750113" cy="75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0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id="{3D176A61-C761-4F37-9A4E-3142FDAA2603}"/>
              </a:ext>
            </a:extLst>
          </p:cNvPr>
          <p:cNvPicPr>
            <a:picLocks noChangeAspect="1"/>
          </p:cNvPicPr>
          <p:nvPr/>
        </p:nvPicPr>
        <p:blipFill rotWithShape="1">
          <a:blip r:embed="rId3"/>
          <a:srcRect l="9720" t="10068" r="9847" b="5850"/>
          <a:stretch/>
        </p:blipFill>
        <p:spPr>
          <a:xfrm>
            <a:off x="849087" y="323636"/>
            <a:ext cx="10562253" cy="6210727"/>
          </a:xfrm>
          <a:prstGeom prst="rect">
            <a:avLst/>
          </a:prstGeom>
        </p:spPr>
      </p:pic>
    </p:spTree>
    <p:extLst>
      <p:ext uri="{BB962C8B-B14F-4D97-AF65-F5344CB8AC3E}">
        <p14:creationId xmlns:p14="http://schemas.microsoft.com/office/powerpoint/2010/main" val="128072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0" name="Picture 2" descr="Spirometry Lung Function Test – Durban | Dr Tasneem Kharwa">
            <a:extLst>
              <a:ext uri="{FF2B5EF4-FFF2-40B4-BE49-F238E27FC236}">
                <a16:creationId xmlns:a16="http://schemas.microsoft.com/office/drawing/2014/main" id="{EC6283BB-694A-4816-A629-F0CDF3933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998" y="1290346"/>
            <a:ext cx="4085642" cy="4085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8B83AD-A7DE-4156-A827-67B8035BBE17}"/>
              </a:ext>
            </a:extLst>
          </p:cNvPr>
          <p:cNvSpPr txBox="1"/>
          <p:nvPr/>
        </p:nvSpPr>
        <p:spPr>
          <a:xfrm>
            <a:off x="508607" y="338617"/>
            <a:ext cx="3690169" cy="6063198"/>
          </a:xfrm>
          <a:prstGeom prst="rect">
            <a:avLst/>
          </a:prstGeom>
          <a:noFill/>
        </p:spPr>
        <p:txBody>
          <a:bodyPr wrap="square" rtlCol="0">
            <a:spAutoFit/>
          </a:bodyPr>
          <a:lstStyle/>
          <a:p>
            <a:pPr marL="342900" indent="-342900" algn="just">
              <a:buFont typeface="Arial" panose="020B0604020202020204" pitchFamily="34" charset="0"/>
              <a:buChar char="•"/>
            </a:pPr>
            <a:r>
              <a:rPr lang="en-ZA" sz="2000" dirty="0">
                <a:latin typeface="Bahnschrift Light" panose="020B0502040204020203" pitchFamily="34" charset="0"/>
              </a:rPr>
              <a:t>Resource intensive</a:t>
            </a:r>
          </a:p>
          <a:p>
            <a:pPr marL="342900" indent="-342900" algn="just">
              <a:buFont typeface="Arial" panose="020B0604020202020204" pitchFamily="34" charset="0"/>
              <a:buChar char="•"/>
            </a:pPr>
            <a:endParaRPr lang="en-ZA" sz="2000" dirty="0">
              <a:latin typeface="Bahnschrift" panose="020B0502040204020203" pitchFamily="34" charset="0"/>
            </a:endParaRPr>
          </a:p>
          <a:p>
            <a:pPr marL="342900" indent="-342900">
              <a:buFont typeface="Arial" panose="020B0604020202020204" pitchFamily="34" charset="0"/>
              <a:buChar char="•"/>
            </a:pPr>
            <a:r>
              <a:rPr lang="en-ZA" sz="2000" dirty="0">
                <a:latin typeface="Bahnschrift Light" panose="020B0502040204020203" pitchFamily="34" charset="0"/>
              </a:rPr>
              <a:t>Requires trained technicians to perform the test, and pulmonary clinicians to interpret the tests</a:t>
            </a:r>
          </a:p>
          <a:p>
            <a:pPr marL="342900" indent="-342900">
              <a:buFont typeface="Arial" panose="020B0604020202020204" pitchFamily="34" charset="0"/>
              <a:buChar char="•"/>
            </a:pPr>
            <a:endParaRPr lang="en-ZA" sz="2000" dirty="0">
              <a:latin typeface="Bahnschrift Light" panose="020B0502040204020203" pitchFamily="34" charset="0"/>
            </a:endParaRPr>
          </a:p>
          <a:p>
            <a:pPr marL="342900" indent="-342900">
              <a:buFont typeface="Arial" panose="020B0604020202020204" pitchFamily="34" charset="0"/>
              <a:buChar char="•"/>
            </a:pPr>
            <a:r>
              <a:rPr lang="en-ZA" sz="2000" dirty="0">
                <a:latin typeface="Bahnschrift Light" panose="020B0502040204020203" pitchFamily="34" charset="0"/>
              </a:rPr>
              <a:t>Maximum patient effort</a:t>
            </a:r>
          </a:p>
          <a:p>
            <a:pPr marL="342900" indent="-342900">
              <a:buFont typeface="Arial" panose="020B0604020202020204" pitchFamily="34" charset="0"/>
              <a:buChar char="•"/>
            </a:pPr>
            <a:endParaRPr lang="en-ZA"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Operator-motivated results</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Careful monitoring of both subject and equipment </a:t>
            </a:r>
            <a:r>
              <a:rPr lang="en-ZA" sz="2000" dirty="0">
                <a:latin typeface="Bahnschrift Light" panose="020B0502040204020203" pitchFamily="34" charset="0"/>
              </a:rPr>
              <a:t> </a:t>
            </a:r>
            <a:r>
              <a:rPr lang="en-ZA" sz="2400" dirty="0">
                <a:latin typeface="Bahnschrift Light" panose="020B0502040204020203" pitchFamily="34" charset="0"/>
              </a:rPr>
              <a:t> </a:t>
            </a:r>
          </a:p>
          <a:p>
            <a:pPr marL="342900" indent="-342900">
              <a:buFont typeface="Arial" panose="020B0604020202020204" pitchFamily="34" charset="0"/>
              <a:buChar char="•"/>
            </a:pPr>
            <a:endParaRPr lang="en-US" sz="2400" dirty="0">
              <a:latin typeface="Bahnschrift Light" panose="020B0502040204020203" pitchFamily="34" charset="0"/>
            </a:endParaRPr>
          </a:p>
          <a:p>
            <a:pPr marL="342900" indent="-342900">
              <a:buFont typeface="Arial" panose="020B0604020202020204" pitchFamily="34" charset="0"/>
              <a:buChar char="•"/>
            </a:pPr>
            <a:r>
              <a:rPr lang="en-ZA" sz="2000" dirty="0">
                <a:latin typeface="Bahnschrift Light" panose="020B0502040204020203" pitchFamily="34" charset="0"/>
              </a:rPr>
              <a:t>Requires calibrated instruments – difficult to conduct onsite inspections for accreditation</a:t>
            </a:r>
          </a:p>
        </p:txBody>
      </p:sp>
      <p:sp>
        <p:nvSpPr>
          <p:cNvPr id="6" name="TextBox 5">
            <a:extLst>
              <a:ext uri="{FF2B5EF4-FFF2-40B4-BE49-F238E27FC236}">
                <a16:creationId xmlns:a16="http://schemas.microsoft.com/office/drawing/2014/main" id="{7782C187-8C7F-4454-ABE0-164A2A173597}"/>
              </a:ext>
            </a:extLst>
          </p:cNvPr>
          <p:cNvSpPr txBox="1"/>
          <p:nvPr/>
        </p:nvSpPr>
        <p:spPr>
          <a:xfrm>
            <a:off x="8050851" y="327874"/>
            <a:ext cx="3873670" cy="686341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Bahnschrift Light" panose="020B0502040204020203" pitchFamily="34" charset="0"/>
              </a:rPr>
              <a:t>Accessibility and scarcity of resources in primary care</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Lack of spirometry equipment and expertise in primary care settings</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Lack of required training</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Reference values for all persons or ethnicities</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Difficult in children and the elderly </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Availability of consumables and/or technical support </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buFont typeface="Arial" panose="020B0604020202020204" pitchFamily="34" charset="0"/>
              <a:buChar char="•"/>
            </a:pPr>
            <a:r>
              <a:rPr lang="en-US" sz="2000" dirty="0">
                <a:latin typeface="Bahnschrift Light" panose="020B0502040204020203" pitchFamily="34" charset="0"/>
              </a:rPr>
              <a:t>Documentation of quality assurance and IC procedures </a:t>
            </a:r>
          </a:p>
          <a:p>
            <a:pPr marL="342900" indent="-342900">
              <a:buFont typeface="Arial" panose="020B0604020202020204" pitchFamily="34" charset="0"/>
              <a:buChar char="•"/>
            </a:pPr>
            <a:endParaRPr lang="en-US" sz="2000" dirty="0">
              <a:latin typeface="Bahnschrift Light" panose="020B0502040204020203" pitchFamily="34" charset="0"/>
            </a:endParaRPr>
          </a:p>
          <a:p>
            <a:pPr marL="342900" indent="-342900" algn="just">
              <a:buFont typeface="Arial" panose="020B0604020202020204" pitchFamily="34" charset="0"/>
              <a:buChar char="•"/>
            </a:pPr>
            <a:endParaRPr lang="en-ZA" sz="2000" dirty="0">
              <a:latin typeface="Bahnschrift Light" panose="020B0502040204020203" pitchFamily="34" charset="0"/>
            </a:endParaRPr>
          </a:p>
        </p:txBody>
      </p:sp>
    </p:spTree>
    <p:extLst>
      <p:ext uri="{BB962C8B-B14F-4D97-AF65-F5344CB8AC3E}">
        <p14:creationId xmlns:p14="http://schemas.microsoft.com/office/powerpoint/2010/main" val="152945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520618" y="328031"/>
            <a:ext cx="11288291" cy="584775"/>
          </a:xfrm>
          <a:prstGeom prst="rect">
            <a:avLst/>
          </a:prstGeom>
          <a:noFill/>
        </p:spPr>
        <p:txBody>
          <a:bodyPr wrap="square" rtlCol="0">
            <a:spAutoFit/>
          </a:bodyPr>
          <a:lstStyle/>
          <a:p>
            <a:r>
              <a:rPr lang="en-ZA" sz="3200" b="1" dirty="0">
                <a:latin typeface="Bahnschrift" panose="020B0502040204020203" pitchFamily="34" charset="0"/>
              </a:rPr>
              <a:t>Background</a:t>
            </a:r>
          </a:p>
        </p:txBody>
      </p:sp>
      <p:sp>
        <p:nvSpPr>
          <p:cNvPr id="3" name="TextBox 2">
            <a:extLst>
              <a:ext uri="{FF2B5EF4-FFF2-40B4-BE49-F238E27FC236}">
                <a16:creationId xmlns:a16="http://schemas.microsoft.com/office/drawing/2014/main" id="{271F7DD2-AD04-45A0-8F16-3D10381A04DE}"/>
              </a:ext>
            </a:extLst>
          </p:cNvPr>
          <p:cNvSpPr txBox="1"/>
          <p:nvPr/>
        </p:nvSpPr>
        <p:spPr>
          <a:xfrm>
            <a:off x="517937" y="1325494"/>
            <a:ext cx="5925916" cy="4708981"/>
          </a:xfrm>
          <a:prstGeom prst="rect">
            <a:avLst/>
          </a:prstGeom>
          <a:noFill/>
        </p:spPr>
        <p:txBody>
          <a:bodyPr wrap="square" rtlCol="0">
            <a:spAutoFit/>
          </a:bodyPr>
          <a:lstStyle/>
          <a:p>
            <a:pPr algn="just"/>
            <a:r>
              <a:rPr lang="en-ZA" sz="2000" dirty="0">
                <a:latin typeface="Bahnschrift" panose="020B0502040204020203" pitchFamily="34" charset="0"/>
              </a:rPr>
              <a:t>A high proportion of patients present with severe pulmonary impairment at the time of TB diagnosis.</a:t>
            </a:r>
          </a:p>
          <a:p>
            <a:pPr algn="just"/>
            <a:endParaRPr lang="en-ZA" sz="2000" dirty="0">
              <a:latin typeface="Bahnschrift" panose="020B0502040204020203" pitchFamily="34" charset="0"/>
            </a:endParaRPr>
          </a:p>
          <a:p>
            <a:pPr algn="just"/>
            <a:r>
              <a:rPr lang="en-ZA" sz="2000" dirty="0">
                <a:latin typeface="Bahnschrift" panose="020B0502040204020203" pitchFamily="34" charset="0"/>
              </a:rPr>
              <a:t>Spirometry is a commonly used diagnostic test to assess lung function. </a:t>
            </a:r>
          </a:p>
          <a:p>
            <a:pPr algn="just"/>
            <a:endParaRPr lang="en-ZA" sz="2000" dirty="0">
              <a:latin typeface="Bahnschrift" panose="020B0502040204020203" pitchFamily="34" charset="0"/>
            </a:endParaRPr>
          </a:p>
          <a:p>
            <a:pPr algn="just"/>
            <a:r>
              <a:rPr lang="en-ZA" sz="2000" dirty="0">
                <a:latin typeface="Bahnschrift" panose="020B0502040204020203" pitchFamily="34" charset="0"/>
              </a:rPr>
              <a:t>Although needed in primary care is underused. </a:t>
            </a:r>
          </a:p>
          <a:p>
            <a:pPr algn="just"/>
            <a:endParaRPr lang="en-ZA" sz="2000" dirty="0">
              <a:latin typeface="Bahnschrift" panose="020B0502040204020203" pitchFamily="34" charset="0"/>
            </a:endParaRPr>
          </a:p>
          <a:p>
            <a:pPr algn="just"/>
            <a:r>
              <a:rPr lang="en-ZA" sz="2000" dirty="0">
                <a:latin typeface="Bahnschrift" panose="020B0502040204020203" pitchFamily="34" charset="0"/>
              </a:rPr>
              <a:t>Cough peak flow (CPF) has several advantages over spirometry. </a:t>
            </a:r>
          </a:p>
          <a:p>
            <a:pPr algn="just"/>
            <a:endParaRPr lang="en-ZA" sz="2000" dirty="0">
              <a:latin typeface="Bahnschrift" panose="020B0502040204020203" pitchFamily="34" charset="0"/>
            </a:endParaRPr>
          </a:p>
          <a:p>
            <a:pPr algn="just"/>
            <a:r>
              <a:rPr lang="en-ZA" sz="2000" dirty="0">
                <a:latin typeface="Bahnschrift" panose="020B0502040204020203" pitchFamily="34" charset="0"/>
              </a:rPr>
              <a:t>It remains uncertain whether CPF has the sensitivity, accuracy, or reliability to replace spirometry as a screening tool for pulmonary impairment. </a:t>
            </a:r>
          </a:p>
        </p:txBody>
      </p:sp>
      <p:graphicFrame>
        <p:nvGraphicFramePr>
          <p:cNvPr id="6" name="Chart 5">
            <a:extLst>
              <a:ext uri="{FF2B5EF4-FFF2-40B4-BE49-F238E27FC236}">
                <a16:creationId xmlns:a16="http://schemas.microsoft.com/office/drawing/2014/main" id="{471FC52E-E681-4B11-8783-12984282824F}"/>
              </a:ext>
            </a:extLst>
          </p:cNvPr>
          <p:cNvGraphicFramePr>
            <a:graphicFrameLocks/>
          </p:cNvGraphicFramePr>
          <p:nvPr>
            <p:extLst>
              <p:ext uri="{D42A27DB-BD31-4B8C-83A1-F6EECF244321}">
                <p14:modId xmlns:p14="http://schemas.microsoft.com/office/powerpoint/2010/main" val="2771229096"/>
              </p:ext>
            </p:extLst>
          </p:nvPr>
        </p:nvGraphicFramePr>
        <p:xfrm>
          <a:off x="6761924" y="1222310"/>
          <a:ext cx="4956447" cy="2487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4B77756-D703-4C2E-8694-73BD3DF07D74}"/>
              </a:ext>
            </a:extLst>
          </p:cNvPr>
          <p:cNvGraphicFramePr>
            <a:graphicFrameLocks/>
          </p:cNvGraphicFramePr>
          <p:nvPr>
            <p:extLst>
              <p:ext uri="{D42A27DB-BD31-4B8C-83A1-F6EECF244321}">
                <p14:modId xmlns:p14="http://schemas.microsoft.com/office/powerpoint/2010/main" val="25593952"/>
              </p:ext>
            </p:extLst>
          </p:nvPr>
        </p:nvGraphicFramePr>
        <p:xfrm>
          <a:off x="8843189" y="557410"/>
          <a:ext cx="2668556" cy="15725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682D2E0-BA66-4D38-8F45-DFF34A2D710C}"/>
              </a:ext>
            </a:extLst>
          </p:cNvPr>
          <p:cNvSpPr txBox="1"/>
          <p:nvPr/>
        </p:nvSpPr>
        <p:spPr>
          <a:xfrm>
            <a:off x="8061122" y="3679985"/>
            <a:ext cx="3780202" cy="261610"/>
          </a:xfrm>
          <a:prstGeom prst="rect">
            <a:avLst/>
          </a:prstGeom>
          <a:noFill/>
        </p:spPr>
        <p:txBody>
          <a:bodyPr wrap="none" rtlCol="0">
            <a:spAutoFit/>
          </a:bodyPr>
          <a:lstStyle/>
          <a:p>
            <a:r>
              <a:rPr lang="en-US" sz="1100" dirty="0">
                <a:latin typeface="Bahnschrift" panose="020B0502040204020203" pitchFamily="34" charset="0"/>
              </a:rPr>
              <a:t>Rachow et al., 2023 http://dx.doi.org/10.5588/ijtld.23.0040</a:t>
            </a:r>
            <a:endParaRPr lang="en-ZA" sz="1100" dirty="0">
              <a:latin typeface="Bahnschrift" panose="020B0502040204020203" pitchFamily="34" charset="0"/>
            </a:endParaRPr>
          </a:p>
        </p:txBody>
      </p:sp>
      <p:sp>
        <p:nvSpPr>
          <p:cNvPr id="9" name="TextBox 8">
            <a:extLst>
              <a:ext uri="{FF2B5EF4-FFF2-40B4-BE49-F238E27FC236}">
                <a16:creationId xmlns:a16="http://schemas.microsoft.com/office/drawing/2014/main" id="{FE3D9428-6774-4483-950E-73C3BE9EA8F1}"/>
              </a:ext>
            </a:extLst>
          </p:cNvPr>
          <p:cNvSpPr txBox="1"/>
          <p:nvPr/>
        </p:nvSpPr>
        <p:spPr>
          <a:xfrm>
            <a:off x="9494124" y="1540774"/>
            <a:ext cx="639827" cy="338554"/>
          </a:xfrm>
          <a:prstGeom prst="rect">
            <a:avLst/>
          </a:prstGeom>
          <a:noFill/>
        </p:spPr>
        <p:txBody>
          <a:bodyPr wrap="square" rtlCol="0">
            <a:spAutoFit/>
          </a:bodyPr>
          <a:lstStyle/>
          <a:p>
            <a:r>
              <a:rPr lang="en-US" sz="1600" dirty="0">
                <a:solidFill>
                  <a:schemeClr val="bg1"/>
                </a:solidFill>
                <a:latin typeface="Bahnschrift" panose="020B0502040204020203" pitchFamily="34" charset="0"/>
              </a:rPr>
              <a:t>1</a:t>
            </a:r>
            <a:r>
              <a:rPr lang="en-ZA" sz="1600" dirty="0">
                <a:solidFill>
                  <a:schemeClr val="bg1"/>
                </a:solidFill>
                <a:latin typeface="Bahnschrift" panose="020B0502040204020203" pitchFamily="34" charset="0"/>
              </a:rPr>
              <a:t>7%</a:t>
            </a:r>
          </a:p>
        </p:txBody>
      </p:sp>
      <p:sp>
        <p:nvSpPr>
          <p:cNvPr id="10" name="TextBox 9">
            <a:extLst>
              <a:ext uri="{FF2B5EF4-FFF2-40B4-BE49-F238E27FC236}">
                <a16:creationId xmlns:a16="http://schemas.microsoft.com/office/drawing/2014/main" id="{F6DAD0E8-1937-4276-BD38-756855B21620}"/>
              </a:ext>
            </a:extLst>
          </p:cNvPr>
          <p:cNvSpPr txBox="1"/>
          <p:nvPr/>
        </p:nvSpPr>
        <p:spPr>
          <a:xfrm>
            <a:off x="10558562" y="777661"/>
            <a:ext cx="639827" cy="338554"/>
          </a:xfrm>
          <a:prstGeom prst="rect">
            <a:avLst/>
          </a:prstGeom>
          <a:noFill/>
        </p:spPr>
        <p:txBody>
          <a:bodyPr wrap="square" rtlCol="0">
            <a:spAutoFit/>
          </a:bodyPr>
          <a:lstStyle/>
          <a:p>
            <a:r>
              <a:rPr lang="en-ZA" sz="1600" dirty="0">
                <a:solidFill>
                  <a:schemeClr val="bg1"/>
                </a:solidFill>
                <a:latin typeface="Bahnschrift" panose="020B0502040204020203" pitchFamily="34" charset="0"/>
              </a:rPr>
              <a:t>83% </a:t>
            </a:r>
          </a:p>
        </p:txBody>
      </p:sp>
      <p:graphicFrame>
        <p:nvGraphicFramePr>
          <p:cNvPr id="11" name="Chart 10">
            <a:extLst>
              <a:ext uri="{FF2B5EF4-FFF2-40B4-BE49-F238E27FC236}">
                <a16:creationId xmlns:a16="http://schemas.microsoft.com/office/drawing/2014/main" id="{656A84B8-A994-4AD3-824D-9B77D00E3786}"/>
              </a:ext>
            </a:extLst>
          </p:cNvPr>
          <p:cNvGraphicFramePr>
            <a:graphicFrameLocks/>
          </p:cNvGraphicFramePr>
          <p:nvPr>
            <p:extLst>
              <p:ext uri="{D42A27DB-BD31-4B8C-83A1-F6EECF244321}">
                <p14:modId xmlns:p14="http://schemas.microsoft.com/office/powerpoint/2010/main" val="2612673453"/>
              </p:ext>
            </p:extLst>
          </p:nvPr>
        </p:nvGraphicFramePr>
        <p:xfrm>
          <a:off x="6731229" y="4323522"/>
          <a:ext cx="2460443" cy="18807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56D8C47-3EAB-422E-9943-D7E35F11F94A}"/>
              </a:ext>
            </a:extLst>
          </p:cNvPr>
          <p:cNvGraphicFramePr>
            <a:graphicFrameLocks/>
          </p:cNvGraphicFramePr>
          <p:nvPr>
            <p:extLst>
              <p:ext uri="{D42A27DB-BD31-4B8C-83A1-F6EECF244321}">
                <p14:modId xmlns:p14="http://schemas.microsoft.com/office/powerpoint/2010/main" val="1759196621"/>
              </p:ext>
            </p:extLst>
          </p:nvPr>
        </p:nvGraphicFramePr>
        <p:xfrm>
          <a:off x="9295252" y="4323522"/>
          <a:ext cx="2441781" cy="188074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7B1B94EE-716D-486C-945B-055CACA38847}"/>
              </a:ext>
            </a:extLst>
          </p:cNvPr>
          <p:cNvSpPr txBox="1"/>
          <p:nvPr/>
        </p:nvSpPr>
        <p:spPr>
          <a:xfrm>
            <a:off x="8112753" y="6198302"/>
            <a:ext cx="3863558" cy="261610"/>
          </a:xfrm>
          <a:prstGeom prst="rect">
            <a:avLst/>
          </a:prstGeom>
          <a:noFill/>
        </p:spPr>
        <p:txBody>
          <a:bodyPr wrap="none" rtlCol="0">
            <a:spAutoFit/>
          </a:bodyPr>
          <a:lstStyle/>
          <a:p>
            <a:r>
              <a:rPr lang="en-US" sz="1100" dirty="0">
                <a:latin typeface="Bahnschrift" panose="020B0502040204020203" pitchFamily="34" charset="0"/>
              </a:rPr>
              <a:t>Patil et al., 2020. http://dx.doi.org/10.4103/ijmy.ijmy_56_18</a:t>
            </a:r>
            <a:endParaRPr lang="en-ZA" sz="1100" dirty="0">
              <a:latin typeface="Bahnschrift" panose="020B0502040204020203" pitchFamily="34" charset="0"/>
            </a:endParaRPr>
          </a:p>
        </p:txBody>
      </p:sp>
      <p:sp>
        <p:nvSpPr>
          <p:cNvPr id="15" name="TextBox 14">
            <a:extLst>
              <a:ext uri="{FF2B5EF4-FFF2-40B4-BE49-F238E27FC236}">
                <a16:creationId xmlns:a16="http://schemas.microsoft.com/office/drawing/2014/main" id="{A2A79D6A-3354-45AB-8AB8-5569D9FFB86A}"/>
              </a:ext>
            </a:extLst>
          </p:cNvPr>
          <p:cNvSpPr txBox="1"/>
          <p:nvPr/>
        </p:nvSpPr>
        <p:spPr>
          <a:xfrm>
            <a:off x="7732060" y="5358691"/>
            <a:ext cx="458780" cy="276999"/>
          </a:xfrm>
          <a:prstGeom prst="rect">
            <a:avLst/>
          </a:prstGeom>
          <a:noFill/>
        </p:spPr>
        <p:txBody>
          <a:bodyPr wrap="none" rtlCol="0">
            <a:spAutoFit/>
          </a:bodyPr>
          <a:lstStyle/>
          <a:p>
            <a:r>
              <a:rPr lang="en-US" sz="1200" dirty="0">
                <a:latin typeface="Bahnschrift" panose="020B0502040204020203" pitchFamily="34" charset="0"/>
              </a:rPr>
              <a:t>42%</a:t>
            </a:r>
            <a:endParaRPr lang="en-ZA" sz="1200" dirty="0">
              <a:latin typeface="Bahnschrift" panose="020B0502040204020203" pitchFamily="34" charset="0"/>
            </a:endParaRPr>
          </a:p>
        </p:txBody>
      </p:sp>
      <p:sp>
        <p:nvSpPr>
          <p:cNvPr id="16" name="TextBox 15">
            <a:extLst>
              <a:ext uri="{FF2B5EF4-FFF2-40B4-BE49-F238E27FC236}">
                <a16:creationId xmlns:a16="http://schemas.microsoft.com/office/drawing/2014/main" id="{7FE29466-E1EF-400C-B4E8-49EE84074634}"/>
              </a:ext>
            </a:extLst>
          </p:cNvPr>
          <p:cNvSpPr txBox="1"/>
          <p:nvPr/>
        </p:nvSpPr>
        <p:spPr>
          <a:xfrm>
            <a:off x="7985280" y="4964547"/>
            <a:ext cx="457176" cy="276999"/>
          </a:xfrm>
          <a:prstGeom prst="rect">
            <a:avLst/>
          </a:prstGeom>
          <a:noFill/>
        </p:spPr>
        <p:txBody>
          <a:bodyPr wrap="none" rtlCol="0">
            <a:spAutoFit/>
          </a:bodyPr>
          <a:lstStyle/>
          <a:p>
            <a:r>
              <a:rPr lang="en-US" sz="1200" dirty="0">
                <a:latin typeface="Bahnschrift" panose="020B0502040204020203" pitchFamily="34" charset="0"/>
              </a:rPr>
              <a:t>30%</a:t>
            </a:r>
            <a:endParaRPr lang="en-ZA" sz="1200" dirty="0">
              <a:latin typeface="Bahnschrift" panose="020B0502040204020203" pitchFamily="34" charset="0"/>
            </a:endParaRPr>
          </a:p>
        </p:txBody>
      </p:sp>
      <p:sp>
        <p:nvSpPr>
          <p:cNvPr id="17" name="TextBox 16">
            <a:extLst>
              <a:ext uri="{FF2B5EF4-FFF2-40B4-BE49-F238E27FC236}">
                <a16:creationId xmlns:a16="http://schemas.microsoft.com/office/drawing/2014/main" id="{08079A19-8D9E-4854-A80A-0F79B934CC01}"/>
              </a:ext>
            </a:extLst>
          </p:cNvPr>
          <p:cNvSpPr txBox="1"/>
          <p:nvPr/>
        </p:nvSpPr>
        <p:spPr>
          <a:xfrm>
            <a:off x="7388508" y="5071658"/>
            <a:ext cx="426720" cy="276999"/>
          </a:xfrm>
          <a:prstGeom prst="rect">
            <a:avLst/>
          </a:prstGeom>
          <a:noFill/>
        </p:spPr>
        <p:txBody>
          <a:bodyPr wrap="none" rtlCol="0">
            <a:spAutoFit/>
          </a:bodyPr>
          <a:lstStyle/>
          <a:p>
            <a:r>
              <a:rPr lang="en-US" sz="1200" dirty="0">
                <a:latin typeface="Bahnschrift" panose="020B0502040204020203" pitchFamily="34" charset="0"/>
              </a:rPr>
              <a:t>10%</a:t>
            </a:r>
            <a:endParaRPr lang="en-ZA" sz="1200" dirty="0">
              <a:latin typeface="Bahnschrift" panose="020B0502040204020203" pitchFamily="34" charset="0"/>
            </a:endParaRPr>
          </a:p>
        </p:txBody>
      </p:sp>
      <p:sp>
        <p:nvSpPr>
          <p:cNvPr id="18" name="TextBox 17">
            <a:extLst>
              <a:ext uri="{FF2B5EF4-FFF2-40B4-BE49-F238E27FC236}">
                <a16:creationId xmlns:a16="http://schemas.microsoft.com/office/drawing/2014/main" id="{B946E8E6-3FDB-4520-B8E5-47EA52758C8C}"/>
              </a:ext>
            </a:extLst>
          </p:cNvPr>
          <p:cNvSpPr txBox="1"/>
          <p:nvPr/>
        </p:nvSpPr>
        <p:spPr>
          <a:xfrm>
            <a:off x="7601868" y="4826047"/>
            <a:ext cx="426720" cy="276999"/>
          </a:xfrm>
          <a:prstGeom prst="rect">
            <a:avLst/>
          </a:prstGeom>
          <a:noFill/>
        </p:spPr>
        <p:txBody>
          <a:bodyPr wrap="none" rtlCol="0">
            <a:spAutoFit/>
          </a:bodyPr>
          <a:lstStyle/>
          <a:p>
            <a:r>
              <a:rPr lang="en-US" sz="1200" dirty="0">
                <a:latin typeface="Bahnschrift" panose="020B0502040204020203" pitchFamily="34" charset="0"/>
              </a:rPr>
              <a:t>18%</a:t>
            </a:r>
            <a:endParaRPr lang="en-ZA" sz="1200" dirty="0">
              <a:latin typeface="Bahnschrift" panose="020B0502040204020203" pitchFamily="34" charset="0"/>
            </a:endParaRPr>
          </a:p>
        </p:txBody>
      </p:sp>
      <p:sp>
        <p:nvSpPr>
          <p:cNvPr id="19" name="TextBox 18">
            <a:extLst>
              <a:ext uri="{FF2B5EF4-FFF2-40B4-BE49-F238E27FC236}">
                <a16:creationId xmlns:a16="http://schemas.microsoft.com/office/drawing/2014/main" id="{71A3DFBD-2CC3-422F-9640-9C4ED4D9F4EE}"/>
              </a:ext>
            </a:extLst>
          </p:cNvPr>
          <p:cNvSpPr txBox="1"/>
          <p:nvPr/>
        </p:nvSpPr>
        <p:spPr>
          <a:xfrm>
            <a:off x="10096268" y="5358691"/>
            <a:ext cx="452368" cy="276999"/>
          </a:xfrm>
          <a:prstGeom prst="rect">
            <a:avLst/>
          </a:prstGeom>
          <a:noFill/>
        </p:spPr>
        <p:txBody>
          <a:bodyPr wrap="none" rtlCol="0">
            <a:spAutoFit/>
          </a:bodyPr>
          <a:lstStyle/>
          <a:p>
            <a:r>
              <a:rPr lang="en-US" sz="1200" dirty="0">
                <a:latin typeface="Bahnschrift" panose="020B0502040204020203" pitchFamily="34" charset="0"/>
              </a:rPr>
              <a:t>32%</a:t>
            </a:r>
            <a:endParaRPr lang="en-ZA" sz="1200" dirty="0">
              <a:latin typeface="Bahnschrift" panose="020B0502040204020203" pitchFamily="34" charset="0"/>
            </a:endParaRPr>
          </a:p>
        </p:txBody>
      </p:sp>
      <p:sp>
        <p:nvSpPr>
          <p:cNvPr id="20" name="TextBox 19">
            <a:extLst>
              <a:ext uri="{FF2B5EF4-FFF2-40B4-BE49-F238E27FC236}">
                <a16:creationId xmlns:a16="http://schemas.microsoft.com/office/drawing/2014/main" id="{B0292D10-E896-4233-82DC-62380714D53C}"/>
              </a:ext>
            </a:extLst>
          </p:cNvPr>
          <p:cNvSpPr txBox="1"/>
          <p:nvPr/>
        </p:nvSpPr>
        <p:spPr>
          <a:xfrm>
            <a:off x="10585535" y="5090328"/>
            <a:ext cx="457176" cy="276999"/>
          </a:xfrm>
          <a:prstGeom prst="rect">
            <a:avLst/>
          </a:prstGeom>
          <a:noFill/>
        </p:spPr>
        <p:txBody>
          <a:bodyPr wrap="none" rtlCol="0">
            <a:spAutoFit/>
          </a:bodyPr>
          <a:lstStyle/>
          <a:p>
            <a:r>
              <a:rPr lang="en-US" sz="1200" dirty="0">
                <a:latin typeface="Bahnschrift" panose="020B0502040204020203" pitchFamily="34" charset="0"/>
              </a:rPr>
              <a:t>46%</a:t>
            </a:r>
            <a:endParaRPr lang="en-ZA" sz="1200" dirty="0">
              <a:latin typeface="Bahnschrift" panose="020B0502040204020203" pitchFamily="34" charset="0"/>
            </a:endParaRPr>
          </a:p>
        </p:txBody>
      </p:sp>
      <p:sp>
        <p:nvSpPr>
          <p:cNvPr id="21" name="TextBox 20">
            <a:extLst>
              <a:ext uri="{FF2B5EF4-FFF2-40B4-BE49-F238E27FC236}">
                <a16:creationId xmlns:a16="http://schemas.microsoft.com/office/drawing/2014/main" id="{04D2178E-D45C-40FF-856B-12B4EC2329E1}"/>
              </a:ext>
            </a:extLst>
          </p:cNvPr>
          <p:cNvSpPr txBox="1"/>
          <p:nvPr/>
        </p:nvSpPr>
        <p:spPr>
          <a:xfrm>
            <a:off x="10153019" y="4786088"/>
            <a:ext cx="429926" cy="276999"/>
          </a:xfrm>
          <a:prstGeom prst="rect">
            <a:avLst/>
          </a:prstGeom>
          <a:noFill/>
        </p:spPr>
        <p:txBody>
          <a:bodyPr wrap="none" rtlCol="0">
            <a:spAutoFit/>
          </a:bodyPr>
          <a:lstStyle/>
          <a:p>
            <a:r>
              <a:rPr lang="en-US" sz="1200" dirty="0">
                <a:latin typeface="Bahnschrift" panose="020B0502040204020203" pitchFamily="34" charset="0"/>
              </a:rPr>
              <a:t>14%</a:t>
            </a:r>
            <a:endParaRPr lang="en-ZA" sz="1200" dirty="0">
              <a:latin typeface="Bahnschrift" panose="020B0502040204020203" pitchFamily="34" charset="0"/>
            </a:endParaRPr>
          </a:p>
        </p:txBody>
      </p:sp>
      <p:sp>
        <p:nvSpPr>
          <p:cNvPr id="22" name="TextBox 21">
            <a:extLst>
              <a:ext uri="{FF2B5EF4-FFF2-40B4-BE49-F238E27FC236}">
                <a16:creationId xmlns:a16="http://schemas.microsoft.com/office/drawing/2014/main" id="{2DE06466-6BB5-49AC-9FDE-E1E68AEB5BE6}"/>
              </a:ext>
            </a:extLst>
          </p:cNvPr>
          <p:cNvSpPr txBox="1"/>
          <p:nvPr/>
        </p:nvSpPr>
        <p:spPr>
          <a:xfrm>
            <a:off x="9682343" y="4813329"/>
            <a:ext cx="377026" cy="276999"/>
          </a:xfrm>
          <a:prstGeom prst="rect">
            <a:avLst/>
          </a:prstGeom>
          <a:noFill/>
        </p:spPr>
        <p:txBody>
          <a:bodyPr wrap="none" rtlCol="0">
            <a:spAutoFit/>
          </a:bodyPr>
          <a:lstStyle/>
          <a:p>
            <a:r>
              <a:rPr lang="en-US" sz="1200" dirty="0">
                <a:latin typeface="Bahnschrift" panose="020B0502040204020203" pitchFamily="34" charset="0"/>
              </a:rPr>
              <a:t>8%</a:t>
            </a:r>
            <a:endParaRPr lang="en-ZA" sz="1200" dirty="0">
              <a:latin typeface="Bahnschrift" panose="020B0502040204020203" pitchFamily="34" charset="0"/>
            </a:endParaRPr>
          </a:p>
        </p:txBody>
      </p:sp>
      <p:sp>
        <p:nvSpPr>
          <p:cNvPr id="23" name="Callout: Double Bent Line with No Border 22">
            <a:extLst>
              <a:ext uri="{FF2B5EF4-FFF2-40B4-BE49-F238E27FC236}">
                <a16:creationId xmlns:a16="http://schemas.microsoft.com/office/drawing/2014/main" id="{2822F36E-636A-4F22-B554-8438F363D009}"/>
              </a:ext>
            </a:extLst>
          </p:cNvPr>
          <p:cNvSpPr/>
          <p:nvPr/>
        </p:nvSpPr>
        <p:spPr>
          <a:xfrm>
            <a:off x="9782656" y="4826047"/>
            <a:ext cx="318573" cy="214180"/>
          </a:xfrm>
          <a:prstGeom prst="callout3">
            <a:avLst>
              <a:gd name="adj1" fmla="val 18750"/>
              <a:gd name="adj2" fmla="val -8333"/>
              <a:gd name="adj3" fmla="val 18750"/>
              <a:gd name="adj4" fmla="val -16667"/>
              <a:gd name="adj5" fmla="val 100000"/>
              <a:gd name="adj6" fmla="val -16667"/>
              <a:gd name="adj7" fmla="val 148540"/>
              <a:gd name="adj8" fmla="val 713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TextBox 23">
            <a:extLst>
              <a:ext uri="{FF2B5EF4-FFF2-40B4-BE49-F238E27FC236}">
                <a16:creationId xmlns:a16="http://schemas.microsoft.com/office/drawing/2014/main" id="{8F0CF0DB-49CB-425E-94B3-52E844822A4D}"/>
              </a:ext>
            </a:extLst>
          </p:cNvPr>
          <p:cNvSpPr txBox="1"/>
          <p:nvPr/>
        </p:nvSpPr>
        <p:spPr>
          <a:xfrm>
            <a:off x="7405661" y="1240403"/>
            <a:ext cx="1245854" cy="276999"/>
          </a:xfrm>
          <a:prstGeom prst="rect">
            <a:avLst/>
          </a:prstGeom>
          <a:solidFill>
            <a:schemeClr val="bg1"/>
          </a:solidFill>
        </p:spPr>
        <p:txBody>
          <a:bodyPr wrap="none" rtlCol="0">
            <a:spAutoFit/>
          </a:bodyPr>
          <a:lstStyle/>
          <a:p>
            <a:r>
              <a:rPr lang="en-US" sz="1200" dirty="0">
                <a:latin typeface="Bahnschrift" panose="020B0502040204020203" pitchFamily="34" charset="0"/>
              </a:rPr>
              <a:t>At TB diagnosis</a:t>
            </a:r>
            <a:endParaRPr lang="en-ZA" sz="1200" dirty="0">
              <a:latin typeface="Bahnschrift" panose="020B0502040204020203" pitchFamily="34" charset="0"/>
            </a:endParaRPr>
          </a:p>
        </p:txBody>
      </p:sp>
    </p:spTree>
    <p:extLst>
      <p:ext uri="{BB962C8B-B14F-4D97-AF65-F5344CB8AC3E}">
        <p14:creationId xmlns:p14="http://schemas.microsoft.com/office/powerpoint/2010/main" val="21600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4941239F-C6B9-4EC5-BD4B-B1E37E47E74F}"/>
              </a:ext>
            </a:extLst>
          </p:cNvPr>
          <p:cNvSpPr txBox="1"/>
          <p:nvPr/>
        </p:nvSpPr>
        <p:spPr>
          <a:xfrm>
            <a:off x="410061" y="419591"/>
            <a:ext cx="11365654" cy="830997"/>
          </a:xfrm>
          <a:prstGeom prst="rect">
            <a:avLst/>
          </a:prstGeom>
          <a:noFill/>
        </p:spPr>
        <p:txBody>
          <a:bodyPr wrap="square" rtlCol="0">
            <a:spAutoFit/>
          </a:bodyPr>
          <a:lstStyle/>
          <a:p>
            <a:pPr algn="ctr"/>
            <a:r>
              <a:rPr lang="en-ZA" sz="2400" dirty="0">
                <a:latin typeface="Bahnschrift" panose="020B0502040204020203" pitchFamily="34" charset="0"/>
              </a:rPr>
              <a:t>We explored the relationship between cough strength, respiratory function, and physical performance in patients with TB. </a:t>
            </a:r>
          </a:p>
        </p:txBody>
      </p:sp>
      <p:pic>
        <p:nvPicPr>
          <p:cNvPr id="4" name="Picture 3">
            <a:extLst>
              <a:ext uri="{FF2B5EF4-FFF2-40B4-BE49-F238E27FC236}">
                <a16:creationId xmlns:a16="http://schemas.microsoft.com/office/drawing/2014/main" id="{50BAC011-80C1-4194-B80B-3A89E236187E}"/>
              </a:ext>
            </a:extLst>
          </p:cNvPr>
          <p:cNvPicPr>
            <a:picLocks noChangeAspect="1"/>
          </p:cNvPicPr>
          <p:nvPr/>
        </p:nvPicPr>
        <p:blipFill rotWithShape="1">
          <a:blip r:embed="rId2"/>
          <a:srcRect l="9107" t="10069" r="54924" b="9659"/>
          <a:stretch/>
        </p:blipFill>
        <p:spPr>
          <a:xfrm>
            <a:off x="7757235" y="1418253"/>
            <a:ext cx="4000929" cy="5022442"/>
          </a:xfrm>
          <a:prstGeom prst="rect">
            <a:avLst/>
          </a:prstGeom>
        </p:spPr>
      </p:pic>
      <p:pic>
        <p:nvPicPr>
          <p:cNvPr id="2050" name="Picture 2" descr="KNOXZY Peak Flow Meter for Adult to Monitor Lung Function - Expiratory Flow  Meter to Monitor Respiratory Condition - Spirometry Lung Function Recovery  Training Device - Standard Range for Adult : Amazon.co.uk:">
            <a:extLst>
              <a:ext uri="{FF2B5EF4-FFF2-40B4-BE49-F238E27FC236}">
                <a16:creationId xmlns:a16="http://schemas.microsoft.com/office/drawing/2014/main" id="{A90120EE-6EBE-4DA7-8980-A582252BE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23" y="2080727"/>
            <a:ext cx="6887064" cy="426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520618" y="328031"/>
            <a:ext cx="11288291" cy="584775"/>
          </a:xfrm>
          <a:prstGeom prst="rect">
            <a:avLst/>
          </a:prstGeom>
          <a:noFill/>
        </p:spPr>
        <p:txBody>
          <a:bodyPr wrap="square" rtlCol="0">
            <a:spAutoFit/>
          </a:bodyPr>
          <a:lstStyle/>
          <a:p>
            <a:r>
              <a:rPr lang="en-ZA" sz="3200" b="1" dirty="0">
                <a:latin typeface="Bahnschrift" panose="020B0502040204020203" pitchFamily="34" charset="0"/>
              </a:rPr>
              <a:t>Methods</a:t>
            </a:r>
          </a:p>
        </p:txBody>
      </p:sp>
      <p:sp>
        <p:nvSpPr>
          <p:cNvPr id="3" name="TextBox 2">
            <a:extLst>
              <a:ext uri="{FF2B5EF4-FFF2-40B4-BE49-F238E27FC236}">
                <a16:creationId xmlns:a16="http://schemas.microsoft.com/office/drawing/2014/main" id="{271F7DD2-AD04-45A0-8F16-3D10381A04DE}"/>
              </a:ext>
            </a:extLst>
          </p:cNvPr>
          <p:cNvSpPr txBox="1"/>
          <p:nvPr/>
        </p:nvSpPr>
        <p:spPr>
          <a:xfrm>
            <a:off x="520617" y="1023267"/>
            <a:ext cx="7205500" cy="5478423"/>
          </a:xfrm>
          <a:prstGeom prst="rect">
            <a:avLst/>
          </a:prstGeom>
          <a:noFill/>
        </p:spPr>
        <p:txBody>
          <a:bodyPr wrap="square" rtlCol="0">
            <a:spAutoFit/>
          </a:bodyPr>
          <a:lstStyle/>
          <a:p>
            <a:r>
              <a:rPr lang="en-US" sz="2000" dirty="0">
                <a:latin typeface="Bahnschrift" panose="020B0502040204020203" pitchFamily="34" charset="0"/>
              </a:rPr>
              <a:t>Ongoing prospective observational TB cohort study </a:t>
            </a:r>
            <a:endParaRPr lang="en-ZA" sz="2000" dirty="0">
              <a:latin typeface="Bahnschrift" panose="020B0502040204020203" pitchFamily="34" charset="0"/>
            </a:endParaRPr>
          </a:p>
          <a:p>
            <a:endParaRPr lang="en-US" sz="1400" dirty="0">
              <a:latin typeface="Bahnschrift" panose="020B0502040204020203" pitchFamily="34" charset="0"/>
            </a:endParaRPr>
          </a:p>
          <a:p>
            <a:r>
              <a:rPr lang="en-US" sz="2000" dirty="0">
                <a:latin typeface="Bahnschrift" panose="020B0502040204020203" pitchFamily="34" charset="0"/>
              </a:rPr>
              <a:t>C</a:t>
            </a:r>
            <a:r>
              <a:rPr lang="en-ZA" sz="2000" dirty="0" err="1">
                <a:latin typeface="Bahnschrift" panose="020B0502040204020203" pitchFamily="34" charset="0"/>
              </a:rPr>
              <a:t>ity</a:t>
            </a:r>
            <a:r>
              <a:rPr lang="en-ZA" sz="2000" dirty="0">
                <a:latin typeface="Bahnschrift" panose="020B0502040204020203" pitchFamily="34" charset="0"/>
              </a:rPr>
              <a:t> of Johannesburg – Helen Joseph Hospital, Johannesburg</a:t>
            </a:r>
          </a:p>
          <a:p>
            <a:endParaRPr lang="en-ZA" sz="1400" dirty="0">
              <a:latin typeface="Bahnschrift" panose="020B0502040204020203" pitchFamily="34" charset="0"/>
            </a:endParaRPr>
          </a:p>
          <a:p>
            <a:r>
              <a:rPr lang="en-ZA" sz="2000" dirty="0">
                <a:latin typeface="Bahnschrift" panose="020B0502040204020203" pitchFamily="34" charset="0"/>
              </a:rPr>
              <a:t>Written informed consent </a:t>
            </a:r>
          </a:p>
          <a:p>
            <a:endParaRPr lang="en-US" sz="1400" dirty="0">
              <a:latin typeface="Bahnschrift" panose="020B0502040204020203" pitchFamily="34" charset="0"/>
            </a:endParaRPr>
          </a:p>
          <a:p>
            <a:r>
              <a:rPr lang="en-US" sz="2000" dirty="0">
                <a:latin typeface="Bahnschrift" panose="020B0502040204020203" pitchFamily="34" charset="0"/>
              </a:rPr>
              <a:t>C</a:t>
            </a:r>
            <a:r>
              <a:rPr lang="en-ZA" sz="2000" dirty="0" err="1">
                <a:latin typeface="Bahnschrift" panose="020B0502040204020203" pitchFamily="34" charset="0"/>
              </a:rPr>
              <a:t>ough</a:t>
            </a:r>
            <a:r>
              <a:rPr lang="en-ZA" sz="2000" dirty="0">
                <a:latin typeface="Bahnschrift" panose="020B0502040204020203" pitchFamily="34" charset="0"/>
              </a:rPr>
              <a:t> peak flow (&lt;240 L/min) </a:t>
            </a:r>
          </a:p>
          <a:p>
            <a:endParaRPr lang="en-ZA" sz="1400" dirty="0">
              <a:latin typeface="Bahnschrift" panose="020B0502040204020203" pitchFamily="34" charset="0"/>
            </a:endParaRPr>
          </a:p>
          <a:p>
            <a:r>
              <a:rPr lang="en-US" sz="2000" dirty="0">
                <a:latin typeface="Bahnschrift" panose="020B0502040204020203" pitchFamily="34" charset="0"/>
              </a:rPr>
              <a:t>Spirometry was performed 8 weeks after TB treatment initiation according to American Thoracic Society/European Respiratory Society (ERS) guidelines</a:t>
            </a:r>
          </a:p>
          <a:p>
            <a:pPr marL="542925" indent="-180975">
              <a:buFont typeface="Arial" panose="020B0604020202020204" pitchFamily="34" charset="0"/>
              <a:buChar char="•"/>
            </a:pPr>
            <a:r>
              <a:rPr lang="en-US" sz="2000" dirty="0">
                <a:latin typeface="Bahnschrift" panose="020B0502040204020203" pitchFamily="34" charset="0"/>
              </a:rPr>
              <a:t>Global Lung Initiative (GLI) equations for standardization</a:t>
            </a:r>
          </a:p>
          <a:p>
            <a:pPr marL="542925" indent="-180975">
              <a:buFont typeface="Arial" panose="020B0604020202020204" pitchFamily="34" charset="0"/>
              <a:buChar char="•"/>
            </a:pPr>
            <a:r>
              <a:rPr lang="en-US" sz="2000" dirty="0">
                <a:latin typeface="Bahnschrift" panose="020B0502040204020203" pitchFamily="34" charset="0"/>
                <a:hlinkClick r:id="rId2"/>
              </a:rPr>
              <a:t>https://gli-calculator.ersnet.org/docs.html</a:t>
            </a:r>
            <a:r>
              <a:rPr lang="en-US" sz="2000" dirty="0">
                <a:latin typeface="Bahnschrift" panose="020B0502040204020203" pitchFamily="34" charset="0"/>
              </a:rPr>
              <a:t> </a:t>
            </a:r>
          </a:p>
          <a:p>
            <a:endParaRPr lang="en-US" sz="1400" dirty="0">
              <a:latin typeface="Bahnschrift" panose="020B0502040204020203" pitchFamily="34" charset="0"/>
            </a:endParaRPr>
          </a:p>
          <a:p>
            <a:r>
              <a:rPr lang="en-US" sz="2000" dirty="0">
                <a:latin typeface="Bahnschrift" panose="020B0502040204020203" pitchFamily="34" charset="0"/>
              </a:rPr>
              <a:t>Physical performance – exercise capacity </a:t>
            </a:r>
          </a:p>
          <a:p>
            <a:pPr marL="342900" indent="104775">
              <a:buFont typeface="Arial" panose="020B0604020202020204" pitchFamily="34" charset="0"/>
              <a:buChar char="•"/>
            </a:pPr>
            <a:r>
              <a:rPr lang="en-US" sz="2000" dirty="0">
                <a:latin typeface="Bahnschrift" panose="020B0502040204020203" pitchFamily="34" charset="0"/>
              </a:rPr>
              <a:t> 6-minute walk distance/6MWD); </a:t>
            </a:r>
            <a:r>
              <a:rPr lang="en-ZA" sz="2000" dirty="0">
                <a:latin typeface="Bahnschrift" panose="020B0502040204020203" pitchFamily="34" charset="0"/>
              </a:rPr>
              <a:t> &lt;400 meters </a:t>
            </a:r>
          </a:p>
          <a:p>
            <a:pPr marL="342900" indent="104775">
              <a:buFont typeface="Arial" panose="020B0604020202020204" pitchFamily="34" charset="0"/>
              <a:buChar char="•"/>
            </a:pPr>
            <a:r>
              <a:rPr lang="en-US" sz="2000" dirty="0">
                <a:latin typeface="Bahnschrift" panose="020B0502040204020203" pitchFamily="34" charset="0"/>
              </a:rPr>
              <a:t> </a:t>
            </a:r>
            <a:r>
              <a:rPr lang="en-ZA" sz="2000" dirty="0">
                <a:latin typeface="Bahnschrift" panose="020B0502040204020203" pitchFamily="34" charset="0"/>
              </a:rPr>
              <a:t>1-minute sit to stand (STS); &lt;19.5 repetitions</a:t>
            </a:r>
            <a:endParaRPr lang="en-US" sz="2000" dirty="0">
              <a:latin typeface="Bahnschrift" panose="020B0502040204020203" pitchFamily="34" charset="0"/>
            </a:endParaRPr>
          </a:p>
          <a:p>
            <a:pPr marL="342900"/>
            <a:endParaRPr lang="en-US" sz="1400" dirty="0">
              <a:latin typeface="Bahnschrift" panose="020B0502040204020203" pitchFamily="34" charset="0"/>
            </a:endParaRPr>
          </a:p>
          <a:p>
            <a:r>
              <a:rPr lang="en-US" sz="2000" dirty="0">
                <a:latin typeface="Bahnschrift" panose="020B0502040204020203" pitchFamily="34" charset="0"/>
              </a:rPr>
              <a:t>Correlations and diagnostic accuracy (Se, </a:t>
            </a:r>
            <a:r>
              <a:rPr lang="en-US" sz="2000" dirty="0" err="1">
                <a:latin typeface="Bahnschrift" panose="020B0502040204020203" pitchFamily="34" charset="0"/>
              </a:rPr>
              <a:t>Sp</a:t>
            </a:r>
            <a:r>
              <a:rPr lang="en-US" sz="2000" dirty="0">
                <a:latin typeface="Bahnschrift" panose="020B0502040204020203" pitchFamily="34" charset="0"/>
              </a:rPr>
              <a:t>, NPV, PPV)</a:t>
            </a:r>
          </a:p>
        </p:txBody>
      </p:sp>
      <p:sp>
        <p:nvSpPr>
          <p:cNvPr id="4" name="TextBox 3">
            <a:extLst>
              <a:ext uri="{FF2B5EF4-FFF2-40B4-BE49-F238E27FC236}">
                <a16:creationId xmlns:a16="http://schemas.microsoft.com/office/drawing/2014/main" id="{12351364-1B21-4E94-A0DC-733BA16F4C64}"/>
              </a:ext>
            </a:extLst>
          </p:cNvPr>
          <p:cNvSpPr txBox="1"/>
          <p:nvPr/>
        </p:nvSpPr>
        <p:spPr>
          <a:xfrm>
            <a:off x="7726126" y="6268359"/>
            <a:ext cx="4322999" cy="261610"/>
          </a:xfrm>
          <a:prstGeom prst="rect">
            <a:avLst/>
          </a:prstGeom>
          <a:noFill/>
        </p:spPr>
        <p:txBody>
          <a:bodyPr wrap="square" rtlCol="0">
            <a:spAutoFit/>
          </a:bodyPr>
          <a:lstStyle/>
          <a:p>
            <a:r>
              <a:rPr lang="en-ZA" sz="1100" dirty="0" err="1">
                <a:latin typeface="Bahnschrift" panose="020B0502040204020203" pitchFamily="34" charset="0"/>
              </a:rPr>
              <a:t>Enane</a:t>
            </a:r>
            <a:r>
              <a:rPr lang="en-ZA" sz="1100" dirty="0">
                <a:latin typeface="Bahnschrift" panose="020B0502040204020203" pitchFamily="34" charset="0"/>
              </a:rPr>
              <a:t> et al., 2024. https://doi.org/10.1136/bmjopen-2023-079138</a:t>
            </a:r>
          </a:p>
        </p:txBody>
      </p:sp>
      <p:sp>
        <p:nvSpPr>
          <p:cNvPr id="24" name="TextBox 23">
            <a:extLst>
              <a:ext uri="{FF2B5EF4-FFF2-40B4-BE49-F238E27FC236}">
                <a16:creationId xmlns:a16="http://schemas.microsoft.com/office/drawing/2014/main" id="{09EC5F03-04A3-4FF7-98F2-E093707EB1AE}"/>
              </a:ext>
            </a:extLst>
          </p:cNvPr>
          <p:cNvSpPr txBox="1"/>
          <p:nvPr/>
        </p:nvSpPr>
        <p:spPr>
          <a:xfrm>
            <a:off x="7848603" y="1610148"/>
            <a:ext cx="3895714" cy="584775"/>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rPr>
              <a:t>Clinically diagnosed or microbiologically </a:t>
            </a:r>
          </a:p>
          <a:p>
            <a:pPr algn="ctr"/>
            <a:r>
              <a:rPr lang="en-ZA" sz="1600" dirty="0">
                <a:latin typeface="Bahnschrift Light" panose="020B0502040204020203" pitchFamily="34" charset="0"/>
              </a:rPr>
              <a:t>confirmed pulmonary TB</a:t>
            </a:r>
          </a:p>
        </p:txBody>
      </p:sp>
      <p:sp>
        <p:nvSpPr>
          <p:cNvPr id="26" name="TextBox 25">
            <a:extLst>
              <a:ext uri="{FF2B5EF4-FFF2-40B4-BE49-F238E27FC236}">
                <a16:creationId xmlns:a16="http://schemas.microsoft.com/office/drawing/2014/main" id="{2367CB72-DDCC-4CC4-88D7-519F8624886D}"/>
              </a:ext>
            </a:extLst>
          </p:cNvPr>
          <p:cNvSpPr txBox="1"/>
          <p:nvPr/>
        </p:nvSpPr>
        <p:spPr>
          <a:xfrm>
            <a:off x="7848604" y="2563693"/>
            <a:ext cx="3895714"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&lt;7 days on TB treatment</a:t>
            </a:r>
          </a:p>
        </p:txBody>
      </p:sp>
      <p:sp>
        <p:nvSpPr>
          <p:cNvPr id="27" name="TextBox 26">
            <a:extLst>
              <a:ext uri="{FF2B5EF4-FFF2-40B4-BE49-F238E27FC236}">
                <a16:creationId xmlns:a16="http://schemas.microsoft.com/office/drawing/2014/main" id="{06DD6B6B-D792-4335-8B94-FC25E6F550B0}"/>
              </a:ext>
            </a:extLst>
          </p:cNvPr>
          <p:cNvSpPr txBox="1"/>
          <p:nvPr/>
        </p:nvSpPr>
        <p:spPr>
          <a:xfrm>
            <a:off x="7848601" y="3284736"/>
            <a:ext cx="3895714" cy="338554"/>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≥15 years of age </a:t>
            </a:r>
            <a:endParaRPr lang="en-ZA" sz="1600" dirty="0">
              <a:latin typeface="Bahnschrift Light" panose="020B0502040204020203" pitchFamily="34" charset="0"/>
            </a:endParaRPr>
          </a:p>
        </p:txBody>
      </p:sp>
      <p:sp>
        <p:nvSpPr>
          <p:cNvPr id="28" name="TextBox 27">
            <a:extLst>
              <a:ext uri="{FF2B5EF4-FFF2-40B4-BE49-F238E27FC236}">
                <a16:creationId xmlns:a16="http://schemas.microsoft.com/office/drawing/2014/main" id="{7DDD2D8A-A334-4382-B633-EA691436F542}"/>
              </a:ext>
            </a:extLst>
          </p:cNvPr>
          <p:cNvSpPr txBox="1"/>
          <p:nvPr/>
        </p:nvSpPr>
        <p:spPr>
          <a:xfrm>
            <a:off x="7848599" y="3995164"/>
            <a:ext cx="3895714" cy="338554"/>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Between 10/2022 and 12/2023</a:t>
            </a:r>
            <a:endParaRPr lang="en-ZA" sz="1600" dirty="0">
              <a:latin typeface="Bahnschrift Light" panose="020B0502040204020203" pitchFamily="34" charset="0"/>
            </a:endParaRPr>
          </a:p>
        </p:txBody>
      </p:sp>
      <p:sp>
        <p:nvSpPr>
          <p:cNvPr id="29" name="TextBox 28">
            <a:extLst>
              <a:ext uri="{FF2B5EF4-FFF2-40B4-BE49-F238E27FC236}">
                <a16:creationId xmlns:a16="http://schemas.microsoft.com/office/drawing/2014/main" id="{45337233-0BAE-44BD-AEED-14D521F3522F}"/>
              </a:ext>
            </a:extLst>
          </p:cNvPr>
          <p:cNvSpPr txBox="1"/>
          <p:nvPr/>
        </p:nvSpPr>
        <p:spPr>
          <a:xfrm>
            <a:off x="7848597" y="4740430"/>
            <a:ext cx="3895714" cy="584775"/>
          </a:xfrm>
          <a:prstGeom prst="rect">
            <a:avLst/>
          </a:prstGeom>
          <a:noFill/>
          <a:ln>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Spirometry (usable)</a:t>
            </a:r>
          </a:p>
          <a:p>
            <a:pPr algn="ctr"/>
            <a:r>
              <a:rPr lang="en-US" sz="1600" dirty="0">
                <a:latin typeface="Bahnschrift Light" panose="020B0502040204020203" pitchFamily="34" charset="0"/>
                <a:cs typeface="Arial" panose="020B0604020202020204" pitchFamily="34" charset="0"/>
              </a:rPr>
              <a:t>CPF, 6MWT performed </a:t>
            </a:r>
            <a:endParaRPr lang="en-ZA" sz="1600" dirty="0">
              <a:latin typeface="Bahnschrift Light" panose="020B0502040204020203" pitchFamily="34" charset="0"/>
            </a:endParaRPr>
          </a:p>
        </p:txBody>
      </p:sp>
      <p:cxnSp>
        <p:nvCxnSpPr>
          <p:cNvPr id="31" name="Straight Arrow Connector 30">
            <a:extLst>
              <a:ext uri="{FF2B5EF4-FFF2-40B4-BE49-F238E27FC236}">
                <a16:creationId xmlns:a16="http://schemas.microsoft.com/office/drawing/2014/main" id="{1531221C-5A3A-4F20-AB65-7E06C2D2B98C}"/>
              </a:ext>
            </a:extLst>
          </p:cNvPr>
          <p:cNvCxnSpPr>
            <a:stCxn id="24" idx="2"/>
            <a:endCxn id="26" idx="0"/>
          </p:cNvCxnSpPr>
          <p:nvPr/>
        </p:nvCxnSpPr>
        <p:spPr>
          <a:xfrm>
            <a:off x="9796460" y="2194923"/>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51F038F-F54D-4001-8A34-1C48A2096CB6}"/>
              </a:ext>
            </a:extLst>
          </p:cNvPr>
          <p:cNvCxnSpPr>
            <a:cxnSpLocks/>
          </p:cNvCxnSpPr>
          <p:nvPr/>
        </p:nvCxnSpPr>
        <p:spPr>
          <a:xfrm>
            <a:off x="9778758" y="2909973"/>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8613BBD-2DE0-4303-B9EC-9ED46AA223D6}"/>
              </a:ext>
            </a:extLst>
          </p:cNvPr>
          <p:cNvCxnSpPr>
            <a:cxnSpLocks/>
          </p:cNvCxnSpPr>
          <p:nvPr/>
        </p:nvCxnSpPr>
        <p:spPr>
          <a:xfrm>
            <a:off x="9778757" y="3623290"/>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479C28F-FB15-4089-AE25-0A7336DB05AE}"/>
              </a:ext>
            </a:extLst>
          </p:cNvPr>
          <p:cNvCxnSpPr>
            <a:cxnSpLocks/>
          </p:cNvCxnSpPr>
          <p:nvPr/>
        </p:nvCxnSpPr>
        <p:spPr>
          <a:xfrm>
            <a:off x="9778755" y="4371858"/>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63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520618" y="328031"/>
            <a:ext cx="11288291" cy="584775"/>
          </a:xfrm>
          <a:prstGeom prst="rect">
            <a:avLst/>
          </a:prstGeom>
          <a:noFill/>
        </p:spPr>
        <p:txBody>
          <a:bodyPr wrap="square" rtlCol="0">
            <a:spAutoFit/>
          </a:bodyPr>
          <a:lstStyle/>
          <a:p>
            <a:r>
              <a:rPr lang="en-ZA" sz="3200" b="1" dirty="0">
                <a:latin typeface="Bahnschrift" panose="020B0502040204020203" pitchFamily="34" charset="0"/>
              </a:rPr>
              <a:t>Methods</a:t>
            </a:r>
          </a:p>
        </p:txBody>
      </p:sp>
      <p:sp>
        <p:nvSpPr>
          <p:cNvPr id="6" name="Rectangle 5">
            <a:extLst>
              <a:ext uri="{FF2B5EF4-FFF2-40B4-BE49-F238E27FC236}">
                <a16:creationId xmlns:a16="http://schemas.microsoft.com/office/drawing/2014/main" id="{DB184EE1-D090-4712-A881-999226F4170B}"/>
              </a:ext>
            </a:extLst>
          </p:cNvPr>
          <p:cNvSpPr/>
          <p:nvPr/>
        </p:nvSpPr>
        <p:spPr>
          <a:xfrm>
            <a:off x="8317419" y="6294062"/>
            <a:ext cx="3560590" cy="261610"/>
          </a:xfrm>
          <a:prstGeom prst="rect">
            <a:avLst/>
          </a:prstGeom>
        </p:spPr>
        <p:txBody>
          <a:bodyPr wrap="none">
            <a:spAutoFit/>
          </a:bodyPr>
          <a:lstStyle/>
          <a:p>
            <a:r>
              <a:rPr lang="en-US" sz="1100" dirty="0">
                <a:latin typeface="Bahnschrift" panose="020B0502040204020203" pitchFamily="34" charset="0"/>
              </a:rPr>
              <a:t>Al-</a:t>
            </a:r>
            <a:r>
              <a:rPr lang="en-US" sz="1100" dirty="0" err="1">
                <a:latin typeface="Bahnschrift" panose="020B0502040204020203" pitchFamily="34" charset="0"/>
              </a:rPr>
              <a:t>Askhar</a:t>
            </a:r>
            <a:r>
              <a:rPr lang="en-US" sz="1100" dirty="0">
                <a:latin typeface="Bahnschrift" panose="020B0502040204020203" pitchFamily="34" charset="0"/>
              </a:rPr>
              <a:t>. Cleveland Clinic Journal of Medicine. 2003</a:t>
            </a:r>
            <a:endParaRPr lang="en-ZA" sz="1100" dirty="0">
              <a:latin typeface="Bahnschrift" panose="020B0502040204020203" pitchFamily="34" charset="0"/>
            </a:endParaRPr>
          </a:p>
        </p:txBody>
      </p:sp>
      <p:pic>
        <p:nvPicPr>
          <p:cNvPr id="8" name="Picture 7">
            <a:extLst>
              <a:ext uri="{FF2B5EF4-FFF2-40B4-BE49-F238E27FC236}">
                <a16:creationId xmlns:a16="http://schemas.microsoft.com/office/drawing/2014/main" id="{31CA34CB-D092-4C3C-8E97-B2D35C2C4BEB}"/>
              </a:ext>
            </a:extLst>
          </p:cNvPr>
          <p:cNvPicPr>
            <a:picLocks noChangeAspect="1"/>
          </p:cNvPicPr>
          <p:nvPr/>
        </p:nvPicPr>
        <p:blipFill rotWithShape="1">
          <a:blip r:embed="rId2"/>
          <a:srcRect l="20703" t="26250" r="41557" b="45956"/>
          <a:stretch/>
        </p:blipFill>
        <p:spPr>
          <a:xfrm>
            <a:off x="6987048" y="394477"/>
            <a:ext cx="4601218" cy="1906120"/>
          </a:xfrm>
          <a:prstGeom prst="rect">
            <a:avLst/>
          </a:prstGeom>
        </p:spPr>
      </p:pic>
      <p:pic>
        <p:nvPicPr>
          <p:cNvPr id="18" name="Picture 17">
            <a:extLst>
              <a:ext uri="{FF2B5EF4-FFF2-40B4-BE49-F238E27FC236}">
                <a16:creationId xmlns:a16="http://schemas.microsoft.com/office/drawing/2014/main" id="{7EC29E43-96DD-4BE0-8A8B-6089E5832DB7}"/>
              </a:ext>
            </a:extLst>
          </p:cNvPr>
          <p:cNvPicPr>
            <a:picLocks noChangeAspect="1"/>
          </p:cNvPicPr>
          <p:nvPr/>
        </p:nvPicPr>
        <p:blipFill rotWithShape="1">
          <a:blip r:embed="rId2"/>
          <a:srcRect l="59158" t="26250" r="21641" b="45956"/>
          <a:stretch/>
        </p:blipFill>
        <p:spPr>
          <a:xfrm>
            <a:off x="7003773" y="2428109"/>
            <a:ext cx="2341034" cy="1906120"/>
          </a:xfrm>
          <a:prstGeom prst="rect">
            <a:avLst/>
          </a:prstGeom>
        </p:spPr>
      </p:pic>
      <p:sp>
        <p:nvSpPr>
          <p:cNvPr id="13" name="TextBox 12">
            <a:extLst>
              <a:ext uri="{FF2B5EF4-FFF2-40B4-BE49-F238E27FC236}">
                <a16:creationId xmlns:a16="http://schemas.microsoft.com/office/drawing/2014/main" id="{3C0C56E4-BEB4-4E5E-AA2E-407F49C2731C}"/>
              </a:ext>
            </a:extLst>
          </p:cNvPr>
          <p:cNvSpPr txBox="1"/>
          <p:nvPr/>
        </p:nvSpPr>
        <p:spPr>
          <a:xfrm>
            <a:off x="10466059" y="962698"/>
            <a:ext cx="1626590" cy="584775"/>
          </a:xfrm>
          <a:prstGeom prst="rect">
            <a:avLst/>
          </a:prstGeom>
          <a:noFill/>
        </p:spPr>
        <p:txBody>
          <a:bodyPr wrap="square" rtlCol="0">
            <a:spAutoFit/>
          </a:bodyPr>
          <a:lstStyle/>
          <a:p>
            <a:pPr marL="85725" indent="-85725">
              <a:buFont typeface="Arial" panose="020B0604020202020204" pitchFamily="34" charset="0"/>
              <a:buChar char="•"/>
            </a:pPr>
            <a:r>
              <a:rPr lang="en-ZA" sz="800" dirty="0"/>
              <a:t>Asthma </a:t>
            </a:r>
          </a:p>
          <a:p>
            <a:pPr marL="85725" indent="-85725">
              <a:buFont typeface="Arial" panose="020B0604020202020204" pitchFamily="34" charset="0"/>
              <a:buChar char="•"/>
            </a:pPr>
            <a:r>
              <a:rPr lang="en-ZA" sz="800" dirty="0"/>
              <a:t>COPD (emphysema, chronic bronchitis) </a:t>
            </a:r>
          </a:p>
          <a:p>
            <a:pPr marL="85725" indent="-85725">
              <a:buFont typeface="Arial" panose="020B0604020202020204" pitchFamily="34" charset="0"/>
              <a:buChar char="•"/>
            </a:pPr>
            <a:r>
              <a:rPr lang="en-ZA" sz="800" dirty="0"/>
              <a:t>Bronchiolitis/Bronchiectasis</a:t>
            </a:r>
          </a:p>
        </p:txBody>
      </p:sp>
      <p:sp>
        <p:nvSpPr>
          <p:cNvPr id="35" name="TextBox 34">
            <a:extLst>
              <a:ext uri="{FF2B5EF4-FFF2-40B4-BE49-F238E27FC236}">
                <a16:creationId xmlns:a16="http://schemas.microsoft.com/office/drawing/2014/main" id="{9961C28C-D454-4506-B8D2-8F87FAFC13FC}"/>
              </a:ext>
            </a:extLst>
          </p:cNvPr>
          <p:cNvSpPr txBox="1"/>
          <p:nvPr/>
        </p:nvSpPr>
        <p:spPr>
          <a:xfrm>
            <a:off x="8583141" y="3061940"/>
            <a:ext cx="1367682" cy="707886"/>
          </a:xfrm>
          <a:prstGeom prst="rect">
            <a:avLst/>
          </a:prstGeom>
          <a:noFill/>
        </p:spPr>
        <p:txBody>
          <a:bodyPr wrap="none" rtlCol="0">
            <a:spAutoFit/>
          </a:bodyPr>
          <a:lstStyle/>
          <a:p>
            <a:pPr marL="85725" indent="-85725">
              <a:buFont typeface="Arial" panose="020B0604020202020204" pitchFamily="34" charset="0"/>
              <a:buChar char="•"/>
            </a:pPr>
            <a:r>
              <a:rPr lang="en-US" sz="800" dirty="0"/>
              <a:t>Interstitial lung disease</a:t>
            </a:r>
          </a:p>
          <a:p>
            <a:pPr marL="85725" indent="-85725">
              <a:buFont typeface="Arial" panose="020B0604020202020204" pitchFamily="34" charset="0"/>
              <a:buChar char="•"/>
            </a:pPr>
            <a:r>
              <a:rPr lang="en-US" sz="800" dirty="0"/>
              <a:t>Neuromuscular weakness </a:t>
            </a:r>
          </a:p>
          <a:p>
            <a:pPr marL="85725" indent="-85725">
              <a:buFont typeface="Arial" panose="020B0604020202020204" pitchFamily="34" charset="0"/>
              <a:buChar char="•"/>
            </a:pPr>
            <a:r>
              <a:rPr lang="en-US" sz="800" dirty="0"/>
              <a:t>Pleural disease </a:t>
            </a:r>
          </a:p>
          <a:p>
            <a:pPr marL="85725" indent="-85725">
              <a:buFont typeface="Arial" panose="020B0604020202020204" pitchFamily="34" charset="0"/>
              <a:buChar char="•"/>
            </a:pPr>
            <a:r>
              <a:rPr lang="en-US" sz="800" dirty="0"/>
              <a:t>Chest wall deformities </a:t>
            </a:r>
          </a:p>
          <a:p>
            <a:pPr marL="85725" indent="-85725">
              <a:buFont typeface="Arial" panose="020B0604020202020204" pitchFamily="34" charset="0"/>
              <a:buChar char="•"/>
            </a:pPr>
            <a:r>
              <a:rPr lang="en-US" sz="800" dirty="0"/>
              <a:t>Obesity</a:t>
            </a:r>
            <a:endParaRPr lang="en-ZA" sz="800" dirty="0"/>
          </a:p>
        </p:txBody>
      </p:sp>
      <p:sp>
        <p:nvSpPr>
          <p:cNvPr id="39" name="TextBox 38">
            <a:extLst>
              <a:ext uri="{FF2B5EF4-FFF2-40B4-BE49-F238E27FC236}">
                <a16:creationId xmlns:a16="http://schemas.microsoft.com/office/drawing/2014/main" id="{ACB9FF33-C70A-4A2C-B2A1-50DF1A257389}"/>
              </a:ext>
            </a:extLst>
          </p:cNvPr>
          <p:cNvSpPr txBox="1"/>
          <p:nvPr/>
        </p:nvSpPr>
        <p:spPr>
          <a:xfrm>
            <a:off x="618051" y="928882"/>
            <a:ext cx="5825808" cy="338554"/>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rPr>
              <a:t>Is the FEV1/FVC ratio &lt; LLN?</a:t>
            </a:r>
          </a:p>
        </p:txBody>
      </p:sp>
      <p:sp>
        <p:nvSpPr>
          <p:cNvPr id="40" name="TextBox 39">
            <a:extLst>
              <a:ext uri="{FF2B5EF4-FFF2-40B4-BE49-F238E27FC236}">
                <a16:creationId xmlns:a16="http://schemas.microsoft.com/office/drawing/2014/main" id="{652E9D95-F153-4012-A807-69FAEA7C1BA3}"/>
              </a:ext>
            </a:extLst>
          </p:cNvPr>
          <p:cNvSpPr txBox="1"/>
          <p:nvPr/>
        </p:nvSpPr>
        <p:spPr>
          <a:xfrm>
            <a:off x="1430040" y="1718769"/>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No</a:t>
            </a:r>
          </a:p>
        </p:txBody>
      </p:sp>
      <p:sp>
        <p:nvSpPr>
          <p:cNvPr id="48" name="TextBox 47">
            <a:extLst>
              <a:ext uri="{FF2B5EF4-FFF2-40B4-BE49-F238E27FC236}">
                <a16:creationId xmlns:a16="http://schemas.microsoft.com/office/drawing/2014/main" id="{1D3A122A-EEFB-4C0B-B4CE-26102124D61A}"/>
              </a:ext>
            </a:extLst>
          </p:cNvPr>
          <p:cNvSpPr txBox="1"/>
          <p:nvPr/>
        </p:nvSpPr>
        <p:spPr>
          <a:xfrm>
            <a:off x="4406806" y="1719377"/>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Yes</a:t>
            </a:r>
          </a:p>
        </p:txBody>
      </p:sp>
      <p:sp>
        <p:nvSpPr>
          <p:cNvPr id="49" name="TextBox 48">
            <a:extLst>
              <a:ext uri="{FF2B5EF4-FFF2-40B4-BE49-F238E27FC236}">
                <a16:creationId xmlns:a16="http://schemas.microsoft.com/office/drawing/2014/main" id="{D66FAB71-71FD-42C2-9BB0-79853D4E3A0A}"/>
              </a:ext>
            </a:extLst>
          </p:cNvPr>
          <p:cNvSpPr txBox="1"/>
          <p:nvPr/>
        </p:nvSpPr>
        <p:spPr>
          <a:xfrm>
            <a:off x="618048" y="2500347"/>
            <a:ext cx="2849045"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Restrictive or normal pattern</a:t>
            </a:r>
          </a:p>
        </p:txBody>
      </p:sp>
      <p:sp>
        <p:nvSpPr>
          <p:cNvPr id="50" name="TextBox 49">
            <a:extLst>
              <a:ext uri="{FF2B5EF4-FFF2-40B4-BE49-F238E27FC236}">
                <a16:creationId xmlns:a16="http://schemas.microsoft.com/office/drawing/2014/main" id="{BEFB19A9-9999-4A6E-9AA4-8D28A0679D8C}"/>
              </a:ext>
            </a:extLst>
          </p:cNvPr>
          <p:cNvSpPr txBox="1"/>
          <p:nvPr/>
        </p:nvSpPr>
        <p:spPr>
          <a:xfrm>
            <a:off x="3594814" y="2500347"/>
            <a:ext cx="2849045" cy="338554"/>
          </a:xfrm>
          <a:prstGeom prst="rect">
            <a:avLst/>
          </a:prstGeom>
          <a:solidFill>
            <a:schemeClr val="accent1">
              <a:lumMod val="60000"/>
              <a:lumOff val="40000"/>
              <a:alpha val="27059"/>
            </a:schemeClr>
          </a:solid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Obstructive pattern</a:t>
            </a:r>
          </a:p>
        </p:txBody>
      </p:sp>
      <p:sp>
        <p:nvSpPr>
          <p:cNvPr id="51" name="TextBox 50">
            <a:extLst>
              <a:ext uri="{FF2B5EF4-FFF2-40B4-BE49-F238E27FC236}">
                <a16:creationId xmlns:a16="http://schemas.microsoft.com/office/drawing/2014/main" id="{EACE4463-822B-433C-AA25-D8528EFECBDF}"/>
              </a:ext>
            </a:extLst>
          </p:cNvPr>
          <p:cNvSpPr txBox="1"/>
          <p:nvPr/>
        </p:nvSpPr>
        <p:spPr>
          <a:xfrm>
            <a:off x="618049" y="3261449"/>
            <a:ext cx="2849045"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Is the FVC &lt; LLN</a:t>
            </a:r>
            <a:r>
              <a:rPr lang="en-ZA" sz="1600" dirty="0">
                <a:latin typeface="Bahnschrift Light" panose="020B0502040204020203" pitchFamily="34" charset="0"/>
              </a:rPr>
              <a:t>?</a:t>
            </a:r>
            <a:r>
              <a:rPr lang="en-ZA" sz="1600" dirty="0">
                <a:latin typeface="Bahnschrift Light" panose="020B0502040204020203" pitchFamily="34" charset="0"/>
                <a:cs typeface="Arial" panose="020B0604020202020204" pitchFamily="34" charset="0"/>
              </a:rPr>
              <a:t> </a:t>
            </a:r>
          </a:p>
        </p:txBody>
      </p:sp>
      <p:sp>
        <p:nvSpPr>
          <p:cNvPr id="52" name="TextBox 51">
            <a:extLst>
              <a:ext uri="{FF2B5EF4-FFF2-40B4-BE49-F238E27FC236}">
                <a16:creationId xmlns:a16="http://schemas.microsoft.com/office/drawing/2014/main" id="{3BE21AAB-A175-445F-9FCB-5916E7C9E391}"/>
              </a:ext>
            </a:extLst>
          </p:cNvPr>
          <p:cNvSpPr txBox="1"/>
          <p:nvPr/>
        </p:nvSpPr>
        <p:spPr>
          <a:xfrm>
            <a:off x="714501" y="4110739"/>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Yes</a:t>
            </a:r>
          </a:p>
        </p:txBody>
      </p:sp>
      <p:sp>
        <p:nvSpPr>
          <p:cNvPr id="53" name="TextBox 52">
            <a:extLst>
              <a:ext uri="{FF2B5EF4-FFF2-40B4-BE49-F238E27FC236}">
                <a16:creationId xmlns:a16="http://schemas.microsoft.com/office/drawing/2014/main" id="{CD94EB72-2064-4D5C-A856-730FAF27AD0E}"/>
              </a:ext>
            </a:extLst>
          </p:cNvPr>
          <p:cNvSpPr txBox="1"/>
          <p:nvPr/>
        </p:nvSpPr>
        <p:spPr>
          <a:xfrm>
            <a:off x="2107688" y="4110933"/>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No</a:t>
            </a:r>
          </a:p>
        </p:txBody>
      </p:sp>
      <p:sp>
        <p:nvSpPr>
          <p:cNvPr id="54" name="TextBox 53">
            <a:extLst>
              <a:ext uri="{FF2B5EF4-FFF2-40B4-BE49-F238E27FC236}">
                <a16:creationId xmlns:a16="http://schemas.microsoft.com/office/drawing/2014/main" id="{95DC3F19-75FA-4290-B42A-60B35E62FC4F}"/>
              </a:ext>
            </a:extLst>
          </p:cNvPr>
          <p:cNvSpPr txBox="1"/>
          <p:nvPr/>
        </p:nvSpPr>
        <p:spPr>
          <a:xfrm>
            <a:off x="2107688" y="4863618"/>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Normal</a:t>
            </a:r>
          </a:p>
        </p:txBody>
      </p:sp>
      <p:sp>
        <p:nvSpPr>
          <p:cNvPr id="55" name="TextBox 54">
            <a:extLst>
              <a:ext uri="{FF2B5EF4-FFF2-40B4-BE49-F238E27FC236}">
                <a16:creationId xmlns:a16="http://schemas.microsoft.com/office/drawing/2014/main" id="{E298D53D-A683-404F-ABA2-D051410530FC}"/>
              </a:ext>
            </a:extLst>
          </p:cNvPr>
          <p:cNvSpPr txBox="1"/>
          <p:nvPr/>
        </p:nvSpPr>
        <p:spPr>
          <a:xfrm>
            <a:off x="711208" y="4859850"/>
            <a:ext cx="1225059" cy="338554"/>
          </a:xfrm>
          <a:prstGeom prst="rect">
            <a:avLst/>
          </a:prstGeom>
          <a:solidFill>
            <a:schemeClr val="accent1">
              <a:lumMod val="60000"/>
              <a:lumOff val="40000"/>
              <a:alpha val="27059"/>
            </a:schemeClr>
          </a:solid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Restrictive</a:t>
            </a:r>
          </a:p>
        </p:txBody>
      </p:sp>
      <p:sp>
        <p:nvSpPr>
          <p:cNvPr id="56" name="TextBox 55">
            <a:extLst>
              <a:ext uri="{FF2B5EF4-FFF2-40B4-BE49-F238E27FC236}">
                <a16:creationId xmlns:a16="http://schemas.microsoft.com/office/drawing/2014/main" id="{3A72EED7-F71C-4274-B55B-8584144D3F69}"/>
              </a:ext>
            </a:extLst>
          </p:cNvPr>
          <p:cNvSpPr txBox="1"/>
          <p:nvPr/>
        </p:nvSpPr>
        <p:spPr>
          <a:xfrm>
            <a:off x="3599760" y="3266541"/>
            <a:ext cx="2849045"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Is the FVC &lt; LLN</a:t>
            </a:r>
            <a:r>
              <a:rPr lang="en-ZA" sz="1600" dirty="0">
                <a:latin typeface="Bahnschrift Light" panose="020B0502040204020203" pitchFamily="34" charset="0"/>
              </a:rPr>
              <a:t>?</a:t>
            </a:r>
            <a:r>
              <a:rPr lang="en-ZA" sz="1600" dirty="0">
                <a:latin typeface="Bahnschrift Light" panose="020B0502040204020203" pitchFamily="34" charset="0"/>
                <a:cs typeface="Arial" panose="020B0604020202020204" pitchFamily="34" charset="0"/>
              </a:rPr>
              <a:t> </a:t>
            </a:r>
          </a:p>
        </p:txBody>
      </p:sp>
      <p:sp>
        <p:nvSpPr>
          <p:cNvPr id="57" name="TextBox 56">
            <a:extLst>
              <a:ext uri="{FF2B5EF4-FFF2-40B4-BE49-F238E27FC236}">
                <a16:creationId xmlns:a16="http://schemas.microsoft.com/office/drawing/2014/main" id="{074FFECA-34F0-4A2A-A4C8-622BED0BD3E7}"/>
              </a:ext>
            </a:extLst>
          </p:cNvPr>
          <p:cNvSpPr txBox="1"/>
          <p:nvPr/>
        </p:nvSpPr>
        <p:spPr>
          <a:xfrm>
            <a:off x="3743121" y="4103069"/>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No</a:t>
            </a:r>
          </a:p>
        </p:txBody>
      </p:sp>
      <p:sp>
        <p:nvSpPr>
          <p:cNvPr id="58" name="TextBox 57">
            <a:extLst>
              <a:ext uri="{FF2B5EF4-FFF2-40B4-BE49-F238E27FC236}">
                <a16:creationId xmlns:a16="http://schemas.microsoft.com/office/drawing/2014/main" id="{9A3C9F6D-ECB3-4282-93D9-3D2785918FC7}"/>
              </a:ext>
            </a:extLst>
          </p:cNvPr>
          <p:cNvSpPr txBox="1"/>
          <p:nvPr/>
        </p:nvSpPr>
        <p:spPr>
          <a:xfrm>
            <a:off x="3734661" y="4894024"/>
            <a:ext cx="1225059" cy="1323439"/>
          </a:xfrm>
          <a:prstGeom prst="rect">
            <a:avLst/>
          </a:prstGeom>
          <a:noFill/>
          <a:ln w="9525">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H</a:t>
            </a:r>
            <a:r>
              <a:rPr lang="en-ZA" sz="1600" dirty="0" err="1">
                <a:latin typeface="Bahnschrift Light" panose="020B0502040204020203" pitchFamily="34" charset="0"/>
                <a:cs typeface="Arial" panose="020B0604020202020204" pitchFamily="34" charset="0"/>
              </a:rPr>
              <a:t>yper</a:t>
            </a:r>
            <a:r>
              <a:rPr lang="en-ZA" sz="1600" dirty="0">
                <a:latin typeface="Bahnschrift Light" panose="020B0502040204020203" pitchFamily="34" charset="0"/>
                <a:cs typeface="Arial" panose="020B0604020202020204" pitchFamily="34" charset="0"/>
              </a:rPr>
              <a:t>-inflation versus mixed pattern</a:t>
            </a:r>
          </a:p>
        </p:txBody>
      </p:sp>
      <p:sp>
        <p:nvSpPr>
          <p:cNvPr id="59" name="TextBox 58">
            <a:extLst>
              <a:ext uri="{FF2B5EF4-FFF2-40B4-BE49-F238E27FC236}">
                <a16:creationId xmlns:a16="http://schemas.microsoft.com/office/drawing/2014/main" id="{32BD3672-2430-47CF-9B76-780CECA20077}"/>
              </a:ext>
            </a:extLst>
          </p:cNvPr>
          <p:cNvSpPr txBox="1"/>
          <p:nvPr/>
        </p:nvSpPr>
        <p:spPr>
          <a:xfrm>
            <a:off x="5124445" y="4097745"/>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Yes</a:t>
            </a:r>
          </a:p>
        </p:txBody>
      </p:sp>
      <p:sp>
        <p:nvSpPr>
          <p:cNvPr id="60" name="TextBox 59">
            <a:extLst>
              <a:ext uri="{FF2B5EF4-FFF2-40B4-BE49-F238E27FC236}">
                <a16:creationId xmlns:a16="http://schemas.microsoft.com/office/drawing/2014/main" id="{32AF90AC-D2DF-4AF9-A07A-5AFCCA72EDE6}"/>
              </a:ext>
            </a:extLst>
          </p:cNvPr>
          <p:cNvSpPr txBox="1"/>
          <p:nvPr/>
        </p:nvSpPr>
        <p:spPr>
          <a:xfrm>
            <a:off x="5124445" y="4861940"/>
            <a:ext cx="1225059" cy="338554"/>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FEV1 </a:t>
            </a:r>
          </a:p>
        </p:txBody>
      </p:sp>
      <p:sp>
        <p:nvSpPr>
          <p:cNvPr id="61" name="TextBox 60">
            <a:extLst>
              <a:ext uri="{FF2B5EF4-FFF2-40B4-BE49-F238E27FC236}">
                <a16:creationId xmlns:a16="http://schemas.microsoft.com/office/drawing/2014/main" id="{91204747-A111-498A-9448-F6752A756CE3}"/>
              </a:ext>
            </a:extLst>
          </p:cNvPr>
          <p:cNvSpPr txBox="1"/>
          <p:nvPr/>
        </p:nvSpPr>
        <p:spPr>
          <a:xfrm>
            <a:off x="5062327" y="5307653"/>
            <a:ext cx="2574353" cy="830997"/>
          </a:xfrm>
          <a:prstGeom prst="rect">
            <a:avLst/>
          </a:prstGeom>
          <a:noFill/>
          <a:ln w="9525">
            <a:noFill/>
          </a:ln>
        </p:spPr>
        <p:txBody>
          <a:bodyPr wrap="square" rtlCol="0">
            <a:spAutoFit/>
          </a:bodyPr>
          <a:lstStyle/>
          <a:p>
            <a:r>
              <a:rPr lang="en-ZA" sz="1200" dirty="0">
                <a:latin typeface="Bahnschrift Light" panose="020B0502040204020203" pitchFamily="34" charset="0"/>
                <a:cs typeface="Arial" panose="020B0604020202020204" pitchFamily="34" charset="0"/>
              </a:rPr>
              <a:t>Normal </a:t>
            </a:r>
            <a:r>
              <a:rPr lang="en-ZA" sz="1200" dirty="0">
                <a:latin typeface="Arial" panose="020B0604020202020204" pitchFamily="34" charset="0"/>
                <a:cs typeface="Arial" panose="020B0604020202020204" pitchFamily="34" charset="0"/>
              </a:rPr>
              <a:t>≥ </a:t>
            </a:r>
            <a:r>
              <a:rPr lang="en-ZA" sz="1200" dirty="0">
                <a:latin typeface="Bahnschrift Light" panose="020B0502040204020203" pitchFamily="34" charset="0"/>
                <a:cs typeface="Arial" panose="020B0604020202020204" pitchFamily="34" charset="0"/>
              </a:rPr>
              <a:t>-1.65</a:t>
            </a:r>
          </a:p>
          <a:p>
            <a:r>
              <a:rPr lang="en-ZA" sz="1200" dirty="0">
                <a:latin typeface="Bahnschrift Light" panose="020B0502040204020203" pitchFamily="34" charset="0"/>
                <a:cs typeface="Arial" panose="020B0604020202020204" pitchFamily="34" charset="0"/>
              </a:rPr>
              <a:t>Mild   -1.65 and -2.5</a:t>
            </a:r>
          </a:p>
          <a:p>
            <a:r>
              <a:rPr lang="en-ZA" sz="1200" dirty="0">
                <a:latin typeface="Bahnschrift Light" panose="020B0502040204020203" pitchFamily="34" charset="0"/>
                <a:cs typeface="Arial" panose="020B0604020202020204" pitchFamily="34" charset="0"/>
              </a:rPr>
              <a:t>Moderate   -2.51 to 4.0 </a:t>
            </a:r>
          </a:p>
          <a:p>
            <a:r>
              <a:rPr lang="en-ZA" sz="1200" dirty="0">
                <a:latin typeface="Bahnschrift Light" panose="020B0502040204020203" pitchFamily="34" charset="0"/>
                <a:cs typeface="Arial" panose="020B0604020202020204" pitchFamily="34" charset="0"/>
              </a:rPr>
              <a:t>Severe   &lt; -4.0</a:t>
            </a:r>
          </a:p>
        </p:txBody>
      </p:sp>
      <p:cxnSp>
        <p:nvCxnSpPr>
          <p:cNvPr id="62" name="Straight Arrow Connector 61">
            <a:extLst>
              <a:ext uri="{FF2B5EF4-FFF2-40B4-BE49-F238E27FC236}">
                <a16:creationId xmlns:a16="http://schemas.microsoft.com/office/drawing/2014/main" id="{029E3B15-F771-4AF1-8153-9E6F277701FA}"/>
              </a:ext>
            </a:extLst>
          </p:cNvPr>
          <p:cNvCxnSpPr>
            <a:cxnSpLocks/>
          </p:cNvCxnSpPr>
          <p:nvPr/>
        </p:nvCxnSpPr>
        <p:spPr>
          <a:xfrm>
            <a:off x="3530955" y="1277255"/>
            <a:ext cx="1488381" cy="423072"/>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5BD01A9-EF7C-4882-84AA-F872D1F068F4}"/>
              </a:ext>
            </a:extLst>
          </p:cNvPr>
          <p:cNvCxnSpPr>
            <a:cxnSpLocks/>
          </p:cNvCxnSpPr>
          <p:nvPr/>
        </p:nvCxnSpPr>
        <p:spPr>
          <a:xfrm flipH="1">
            <a:off x="2042570" y="1277108"/>
            <a:ext cx="1475840" cy="422611"/>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F970D33-428C-4902-83E3-8F986B25C1DA}"/>
              </a:ext>
            </a:extLst>
          </p:cNvPr>
          <p:cNvCxnSpPr>
            <a:cxnSpLocks/>
            <a:endCxn id="50" idx="0"/>
          </p:cNvCxnSpPr>
          <p:nvPr/>
        </p:nvCxnSpPr>
        <p:spPr>
          <a:xfrm flipH="1">
            <a:off x="5019337" y="2067833"/>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B373540-EC1C-4B09-8C01-C8F3BB8C2564}"/>
              </a:ext>
            </a:extLst>
          </p:cNvPr>
          <p:cNvCxnSpPr>
            <a:cxnSpLocks/>
          </p:cNvCxnSpPr>
          <p:nvPr/>
        </p:nvCxnSpPr>
        <p:spPr>
          <a:xfrm flipH="1">
            <a:off x="2041761" y="2067833"/>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2784291-288B-4181-87E1-865088690034}"/>
              </a:ext>
            </a:extLst>
          </p:cNvPr>
          <p:cNvCxnSpPr>
            <a:cxnSpLocks/>
          </p:cNvCxnSpPr>
          <p:nvPr/>
        </p:nvCxnSpPr>
        <p:spPr>
          <a:xfrm flipH="1">
            <a:off x="5019335" y="2848803"/>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2F2914A-ECA9-4B64-B41C-DF9DF24F4C59}"/>
              </a:ext>
            </a:extLst>
          </p:cNvPr>
          <p:cNvCxnSpPr>
            <a:cxnSpLocks/>
          </p:cNvCxnSpPr>
          <p:nvPr/>
        </p:nvCxnSpPr>
        <p:spPr>
          <a:xfrm flipH="1">
            <a:off x="2040953" y="2848803"/>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2E9A3C69-989E-42BF-8309-D9FB2A6743DE}"/>
              </a:ext>
            </a:extLst>
          </p:cNvPr>
          <p:cNvCxnSpPr>
            <a:cxnSpLocks/>
            <a:endCxn id="52" idx="0"/>
          </p:cNvCxnSpPr>
          <p:nvPr/>
        </p:nvCxnSpPr>
        <p:spPr>
          <a:xfrm flipH="1">
            <a:off x="1327031" y="3669040"/>
            <a:ext cx="713922" cy="441699"/>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5E17DF0-B839-482F-8062-AF575BA45440}"/>
              </a:ext>
            </a:extLst>
          </p:cNvPr>
          <p:cNvCxnSpPr>
            <a:cxnSpLocks/>
          </p:cNvCxnSpPr>
          <p:nvPr/>
        </p:nvCxnSpPr>
        <p:spPr>
          <a:xfrm flipH="1">
            <a:off x="4306724" y="3659690"/>
            <a:ext cx="713922" cy="441699"/>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F80DDD4-80FF-4AD4-B4BD-9336E6469761}"/>
              </a:ext>
            </a:extLst>
          </p:cNvPr>
          <p:cNvCxnSpPr>
            <a:cxnSpLocks/>
            <a:endCxn id="59" idx="0"/>
          </p:cNvCxnSpPr>
          <p:nvPr/>
        </p:nvCxnSpPr>
        <p:spPr>
          <a:xfrm>
            <a:off x="5020646" y="3669234"/>
            <a:ext cx="716329" cy="428511"/>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7E4F9E8A-4F96-4E9B-BC0F-A7171EFB5F6D}"/>
              </a:ext>
            </a:extLst>
          </p:cNvPr>
          <p:cNvCxnSpPr>
            <a:cxnSpLocks/>
          </p:cNvCxnSpPr>
          <p:nvPr/>
        </p:nvCxnSpPr>
        <p:spPr>
          <a:xfrm>
            <a:off x="2031588" y="3671694"/>
            <a:ext cx="716329" cy="428511"/>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E8885A8-31D6-4EF7-B0AB-BE7B2D79566A}"/>
              </a:ext>
            </a:extLst>
          </p:cNvPr>
          <p:cNvCxnSpPr>
            <a:cxnSpLocks/>
          </p:cNvCxnSpPr>
          <p:nvPr/>
        </p:nvCxnSpPr>
        <p:spPr>
          <a:xfrm flipH="1">
            <a:off x="1323737" y="4439602"/>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EB04BC2-E18B-4181-AFA6-EB24D34E2880}"/>
              </a:ext>
            </a:extLst>
          </p:cNvPr>
          <p:cNvCxnSpPr>
            <a:cxnSpLocks/>
          </p:cNvCxnSpPr>
          <p:nvPr/>
        </p:nvCxnSpPr>
        <p:spPr>
          <a:xfrm flipH="1">
            <a:off x="2720217" y="4439602"/>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5194E3AF-A40B-44E1-BF34-346159E3CCCF}"/>
              </a:ext>
            </a:extLst>
          </p:cNvPr>
          <p:cNvCxnSpPr>
            <a:cxnSpLocks/>
          </p:cNvCxnSpPr>
          <p:nvPr/>
        </p:nvCxnSpPr>
        <p:spPr>
          <a:xfrm flipH="1">
            <a:off x="4355650" y="4456347"/>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6D9BD7F-4DE1-4032-B5E7-2F8E04C72A07}"/>
              </a:ext>
            </a:extLst>
          </p:cNvPr>
          <p:cNvCxnSpPr>
            <a:cxnSpLocks/>
          </p:cNvCxnSpPr>
          <p:nvPr/>
        </p:nvCxnSpPr>
        <p:spPr>
          <a:xfrm flipH="1">
            <a:off x="5736974" y="4441397"/>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0FDB781-05AE-42CC-B8A7-326EE9B08778}"/>
              </a:ext>
            </a:extLst>
          </p:cNvPr>
          <p:cNvSpPr txBox="1"/>
          <p:nvPr/>
        </p:nvSpPr>
        <p:spPr>
          <a:xfrm>
            <a:off x="711208" y="5625850"/>
            <a:ext cx="1225059" cy="584775"/>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Confirm with TLC</a:t>
            </a:r>
          </a:p>
        </p:txBody>
      </p:sp>
      <p:cxnSp>
        <p:nvCxnSpPr>
          <p:cNvPr id="43" name="Straight Arrow Connector 42">
            <a:extLst>
              <a:ext uri="{FF2B5EF4-FFF2-40B4-BE49-F238E27FC236}">
                <a16:creationId xmlns:a16="http://schemas.microsoft.com/office/drawing/2014/main" id="{4D476AD1-3476-4D03-B1E5-0B4E788D086C}"/>
              </a:ext>
            </a:extLst>
          </p:cNvPr>
          <p:cNvCxnSpPr>
            <a:cxnSpLocks/>
          </p:cNvCxnSpPr>
          <p:nvPr/>
        </p:nvCxnSpPr>
        <p:spPr>
          <a:xfrm flipH="1">
            <a:off x="1320283" y="5217454"/>
            <a:ext cx="808" cy="4325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6192F83-DC06-42AF-8A75-9F132AA81F0F}"/>
              </a:ext>
            </a:extLst>
          </p:cNvPr>
          <p:cNvSpPr/>
          <p:nvPr/>
        </p:nvSpPr>
        <p:spPr>
          <a:xfrm>
            <a:off x="6746246" y="339951"/>
            <a:ext cx="5085251" cy="5319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descr="Spirometry: technical overview and new training and certification  requirements | Nursing Times">
            <a:extLst>
              <a:ext uri="{FF2B5EF4-FFF2-40B4-BE49-F238E27FC236}">
                <a16:creationId xmlns:a16="http://schemas.microsoft.com/office/drawing/2014/main" id="{CC072106-6E9E-46C4-A3A4-7C8B0948F5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107" r="7406"/>
          <a:stretch/>
        </p:blipFill>
        <p:spPr bwMode="auto">
          <a:xfrm>
            <a:off x="6776497" y="2084652"/>
            <a:ext cx="4992293" cy="32362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80BF168-E24E-4891-8CE6-F1EF79F8D71D}"/>
              </a:ext>
            </a:extLst>
          </p:cNvPr>
          <p:cNvGrpSpPr/>
          <p:nvPr/>
        </p:nvGrpSpPr>
        <p:grpSpPr>
          <a:xfrm>
            <a:off x="6959050" y="1497860"/>
            <a:ext cx="4615863" cy="535309"/>
            <a:chOff x="6831120" y="1279818"/>
            <a:chExt cx="4615863" cy="535309"/>
          </a:xfrm>
        </p:grpSpPr>
        <p:pic>
          <p:nvPicPr>
            <p:cNvPr id="47" name="Picture 2" descr="Spirometry: technical overview and new training and certification  requirements | Nursing Times">
              <a:extLst>
                <a:ext uri="{FF2B5EF4-FFF2-40B4-BE49-F238E27FC236}">
                  <a16:creationId xmlns:a16="http://schemas.microsoft.com/office/drawing/2014/main" id="{F2B1966D-4C5D-43BF-94C2-7AF81F11E8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90" r="44817" b="81381"/>
            <a:stretch/>
          </p:blipFill>
          <p:spPr bwMode="auto">
            <a:xfrm>
              <a:off x="8344754" y="1409262"/>
              <a:ext cx="3102229" cy="35252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Spirometry: technical overview and new training and certification  requirements | Nursing Times">
              <a:extLst>
                <a:ext uri="{FF2B5EF4-FFF2-40B4-BE49-F238E27FC236}">
                  <a16:creationId xmlns:a16="http://schemas.microsoft.com/office/drawing/2014/main" id="{81583E8E-BDE5-480F-A88F-1FD2B014E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33" t="-384" r="52189" b="88590"/>
            <a:stretch/>
          </p:blipFill>
          <p:spPr bwMode="auto">
            <a:xfrm>
              <a:off x="6831120" y="1279818"/>
              <a:ext cx="1737631" cy="5353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16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F137BB-EDC8-424E-A65F-6318971A2E92}"/>
              </a:ext>
            </a:extLst>
          </p:cNvPr>
          <p:cNvSpPr/>
          <p:nvPr/>
        </p:nvSpPr>
        <p:spPr>
          <a:xfrm>
            <a:off x="261256" y="214604"/>
            <a:ext cx="11663265" cy="6391469"/>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2F37368A-3972-4CE2-B678-6AC2D2D91437}"/>
              </a:ext>
            </a:extLst>
          </p:cNvPr>
          <p:cNvSpPr txBox="1"/>
          <p:nvPr/>
        </p:nvSpPr>
        <p:spPr>
          <a:xfrm>
            <a:off x="383091" y="247857"/>
            <a:ext cx="11288291" cy="584775"/>
          </a:xfrm>
          <a:prstGeom prst="rect">
            <a:avLst/>
          </a:prstGeom>
          <a:noFill/>
        </p:spPr>
        <p:txBody>
          <a:bodyPr wrap="square" rtlCol="0">
            <a:spAutoFit/>
          </a:bodyPr>
          <a:lstStyle/>
          <a:p>
            <a:r>
              <a:rPr lang="en-ZA" sz="3200" b="1" dirty="0">
                <a:latin typeface="Bahnschrift" panose="020B0502040204020203" pitchFamily="34" charset="0"/>
              </a:rPr>
              <a:t>Results</a:t>
            </a:r>
          </a:p>
        </p:txBody>
      </p:sp>
      <p:sp>
        <p:nvSpPr>
          <p:cNvPr id="68" name="TextBox 67">
            <a:extLst>
              <a:ext uri="{FF2B5EF4-FFF2-40B4-BE49-F238E27FC236}">
                <a16:creationId xmlns:a16="http://schemas.microsoft.com/office/drawing/2014/main" id="{65729C1D-B929-419B-B94F-BD047F739C70}"/>
              </a:ext>
            </a:extLst>
          </p:cNvPr>
          <p:cNvSpPr txBox="1"/>
          <p:nvPr/>
        </p:nvSpPr>
        <p:spPr>
          <a:xfrm>
            <a:off x="435790" y="1590224"/>
            <a:ext cx="3100517" cy="830997"/>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rPr>
              <a:t>Clinically diagnosed or microbiologically </a:t>
            </a:r>
          </a:p>
          <a:p>
            <a:pPr algn="ctr"/>
            <a:r>
              <a:rPr lang="en-ZA" sz="1600" dirty="0">
                <a:latin typeface="Bahnschrift Light" panose="020B0502040204020203" pitchFamily="34" charset="0"/>
              </a:rPr>
              <a:t>confirmed pulmonary TB</a:t>
            </a:r>
          </a:p>
        </p:txBody>
      </p:sp>
      <p:sp>
        <p:nvSpPr>
          <p:cNvPr id="69" name="TextBox 68">
            <a:extLst>
              <a:ext uri="{FF2B5EF4-FFF2-40B4-BE49-F238E27FC236}">
                <a16:creationId xmlns:a16="http://schemas.microsoft.com/office/drawing/2014/main" id="{5199C667-CEC4-4C53-9FA5-B4DE92187421}"/>
              </a:ext>
            </a:extLst>
          </p:cNvPr>
          <p:cNvSpPr txBox="1"/>
          <p:nvPr/>
        </p:nvSpPr>
        <p:spPr>
          <a:xfrm>
            <a:off x="435790" y="2787628"/>
            <a:ext cx="3100517" cy="584775"/>
          </a:xfrm>
          <a:prstGeom prst="rect">
            <a:avLst/>
          </a:prstGeom>
          <a:noFill/>
          <a:ln w="9525">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Usable spirometry and CPF (n=377)</a:t>
            </a:r>
          </a:p>
        </p:txBody>
      </p:sp>
      <p:sp>
        <p:nvSpPr>
          <p:cNvPr id="70" name="TextBox 69">
            <a:extLst>
              <a:ext uri="{FF2B5EF4-FFF2-40B4-BE49-F238E27FC236}">
                <a16:creationId xmlns:a16="http://schemas.microsoft.com/office/drawing/2014/main" id="{A0088B3E-0FF0-4E71-A871-9777EE3C7A74}"/>
              </a:ext>
            </a:extLst>
          </p:cNvPr>
          <p:cNvSpPr txBox="1"/>
          <p:nvPr/>
        </p:nvSpPr>
        <p:spPr>
          <a:xfrm>
            <a:off x="435787" y="3741934"/>
            <a:ext cx="3100517" cy="338554"/>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South Africa cohort (n=114)</a:t>
            </a:r>
            <a:endParaRPr lang="en-ZA" sz="1600" dirty="0">
              <a:latin typeface="Bahnschrift Light" panose="020B0502040204020203" pitchFamily="34" charset="0"/>
            </a:endParaRPr>
          </a:p>
        </p:txBody>
      </p:sp>
      <p:sp>
        <p:nvSpPr>
          <p:cNvPr id="71" name="TextBox 70">
            <a:extLst>
              <a:ext uri="{FF2B5EF4-FFF2-40B4-BE49-F238E27FC236}">
                <a16:creationId xmlns:a16="http://schemas.microsoft.com/office/drawing/2014/main" id="{55E73F82-AAE9-4506-BB29-7FC9370371F0}"/>
              </a:ext>
            </a:extLst>
          </p:cNvPr>
          <p:cNvSpPr txBox="1"/>
          <p:nvPr/>
        </p:nvSpPr>
        <p:spPr>
          <a:xfrm>
            <a:off x="435785" y="4452362"/>
            <a:ext cx="3100517" cy="584775"/>
          </a:xfrm>
          <a:prstGeom prst="rect">
            <a:avLst/>
          </a:prstGeom>
          <a:noFill/>
          <a:ln>
            <a:solidFill>
              <a:schemeClr val="tx1"/>
            </a:solidFill>
          </a:ln>
        </p:spPr>
        <p:txBody>
          <a:bodyPr wrap="square" rtlCol="0">
            <a:spAutoFit/>
          </a:bodyPr>
          <a:lstStyle/>
          <a:p>
            <a:pPr algn="ctr"/>
            <a:r>
              <a:rPr lang="en-ZA" sz="1600" dirty="0">
                <a:latin typeface="Bahnschrift Light" panose="020B0502040204020203" pitchFamily="34" charset="0"/>
                <a:cs typeface="Arial" panose="020B0604020202020204" pitchFamily="34" charset="0"/>
              </a:rPr>
              <a:t>Pre-bronchodilator spirometry at 8 weeks (n=73; 64%)</a:t>
            </a:r>
            <a:endParaRPr lang="en-ZA" sz="1600" dirty="0">
              <a:latin typeface="Bahnschrift Light" panose="020B0502040204020203" pitchFamily="34" charset="0"/>
            </a:endParaRPr>
          </a:p>
        </p:txBody>
      </p:sp>
      <p:sp>
        <p:nvSpPr>
          <p:cNvPr id="72" name="TextBox 71">
            <a:extLst>
              <a:ext uri="{FF2B5EF4-FFF2-40B4-BE49-F238E27FC236}">
                <a16:creationId xmlns:a16="http://schemas.microsoft.com/office/drawing/2014/main" id="{0D734A33-B291-4703-9158-3413271BE85D}"/>
              </a:ext>
            </a:extLst>
          </p:cNvPr>
          <p:cNvSpPr txBox="1"/>
          <p:nvPr/>
        </p:nvSpPr>
        <p:spPr>
          <a:xfrm>
            <a:off x="435783" y="5412233"/>
            <a:ext cx="3100517" cy="338554"/>
          </a:xfrm>
          <a:prstGeom prst="rect">
            <a:avLst/>
          </a:prstGeom>
          <a:noFill/>
          <a:ln>
            <a:solidFill>
              <a:schemeClr val="tx1"/>
            </a:solidFill>
          </a:ln>
        </p:spPr>
        <p:txBody>
          <a:bodyPr wrap="square" rtlCol="0">
            <a:spAutoFit/>
          </a:bodyPr>
          <a:lstStyle/>
          <a:p>
            <a:pPr algn="ctr"/>
            <a:r>
              <a:rPr lang="en-US" sz="1600" dirty="0">
                <a:latin typeface="Bahnschrift Light" panose="020B0502040204020203" pitchFamily="34" charset="0"/>
                <a:cs typeface="Arial" panose="020B0604020202020204" pitchFamily="34" charset="0"/>
              </a:rPr>
              <a:t>Total included (n=73)</a:t>
            </a:r>
            <a:endParaRPr lang="en-ZA" sz="1600" dirty="0">
              <a:latin typeface="Bahnschrift Light" panose="020B0502040204020203" pitchFamily="34" charset="0"/>
            </a:endParaRPr>
          </a:p>
        </p:txBody>
      </p:sp>
      <p:cxnSp>
        <p:nvCxnSpPr>
          <p:cNvPr id="73" name="Straight Arrow Connector 72">
            <a:extLst>
              <a:ext uri="{FF2B5EF4-FFF2-40B4-BE49-F238E27FC236}">
                <a16:creationId xmlns:a16="http://schemas.microsoft.com/office/drawing/2014/main" id="{BC499E9F-298D-429E-A1A0-5C04F0C407FC}"/>
              </a:ext>
            </a:extLst>
          </p:cNvPr>
          <p:cNvCxnSpPr>
            <a:stCxn id="68" idx="2"/>
            <a:endCxn id="69" idx="0"/>
          </p:cNvCxnSpPr>
          <p:nvPr/>
        </p:nvCxnSpPr>
        <p:spPr>
          <a:xfrm>
            <a:off x="1986049" y="2421221"/>
            <a:ext cx="0" cy="366407"/>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9CDF4EE-B406-4373-92FD-79557C160F47}"/>
              </a:ext>
            </a:extLst>
          </p:cNvPr>
          <p:cNvCxnSpPr>
            <a:cxnSpLocks/>
          </p:cNvCxnSpPr>
          <p:nvPr/>
        </p:nvCxnSpPr>
        <p:spPr>
          <a:xfrm>
            <a:off x="1983385" y="4080488"/>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F81131A-6BBE-4D12-8E1F-7B24E1F7D565}"/>
              </a:ext>
            </a:extLst>
          </p:cNvPr>
          <p:cNvCxnSpPr>
            <a:cxnSpLocks/>
          </p:cNvCxnSpPr>
          <p:nvPr/>
        </p:nvCxnSpPr>
        <p:spPr>
          <a:xfrm>
            <a:off x="1983383" y="5043661"/>
            <a:ext cx="1" cy="36877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65E8963A-9CEB-44A1-9025-BDD5BF2D81BE}"/>
              </a:ext>
            </a:extLst>
          </p:cNvPr>
          <p:cNvGraphicFramePr>
            <a:graphicFrameLocks noGrp="1"/>
          </p:cNvGraphicFramePr>
          <p:nvPr>
            <p:extLst>
              <p:ext uri="{D42A27DB-BD31-4B8C-83A1-F6EECF244321}">
                <p14:modId xmlns:p14="http://schemas.microsoft.com/office/powerpoint/2010/main" val="1680858584"/>
              </p:ext>
            </p:extLst>
          </p:nvPr>
        </p:nvGraphicFramePr>
        <p:xfrm>
          <a:off x="3931338" y="677568"/>
          <a:ext cx="7877571" cy="5420778"/>
        </p:xfrm>
        <a:graphic>
          <a:graphicData uri="http://schemas.openxmlformats.org/drawingml/2006/table">
            <a:tbl>
              <a:tblPr firstRow="1" bandRow="1">
                <a:tableStyleId>{5940675A-B579-460E-94D1-54222C63F5DA}</a:tableStyleId>
              </a:tblPr>
              <a:tblGrid>
                <a:gridCol w="2534434">
                  <a:extLst>
                    <a:ext uri="{9D8B030D-6E8A-4147-A177-3AD203B41FA5}">
                      <a16:colId xmlns:a16="http://schemas.microsoft.com/office/drawing/2014/main" val="3555574762"/>
                    </a:ext>
                  </a:extLst>
                </a:gridCol>
                <a:gridCol w="1625024">
                  <a:extLst>
                    <a:ext uri="{9D8B030D-6E8A-4147-A177-3AD203B41FA5}">
                      <a16:colId xmlns:a16="http://schemas.microsoft.com/office/drawing/2014/main" val="2526522558"/>
                    </a:ext>
                  </a:extLst>
                </a:gridCol>
                <a:gridCol w="1903780">
                  <a:extLst>
                    <a:ext uri="{9D8B030D-6E8A-4147-A177-3AD203B41FA5}">
                      <a16:colId xmlns:a16="http://schemas.microsoft.com/office/drawing/2014/main" val="1501568955"/>
                    </a:ext>
                  </a:extLst>
                </a:gridCol>
                <a:gridCol w="1814333">
                  <a:extLst>
                    <a:ext uri="{9D8B030D-6E8A-4147-A177-3AD203B41FA5}">
                      <a16:colId xmlns:a16="http://schemas.microsoft.com/office/drawing/2014/main" val="2230729816"/>
                    </a:ext>
                  </a:extLst>
                </a:gridCol>
              </a:tblGrid>
              <a:tr h="614386">
                <a:tc>
                  <a:txBody>
                    <a:bodyPr/>
                    <a:lstStyle/>
                    <a:p>
                      <a:pPr algn="ctr"/>
                      <a:endParaRPr lang="en-ZA" dirty="0">
                        <a:latin typeface="Bahnschrift Light" panose="020B0502040204020203" pitchFamily="34" charset="0"/>
                      </a:endParaRPr>
                    </a:p>
                  </a:txBody>
                  <a:tcPr/>
                </a:tc>
                <a:tc>
                  <a:txBody>
                    <a:bodyPr/>
                    <a:lstStyle/>
                    <a:p>
                      <a:pPr algn="ctr"/>
                      <a:r>
                        <a:rPr lang="en-US" dirty="0">
                          <a:latin typeface="Bahnschrift Light" panose="020B0502040204020203" pitchFamily="34" charset="0"/>
                        </a:rPr>
                        <a:t>Total </a:t>
                      </a:r>
                    </a:p>
                    <a:p>
                      <a:pPr algn="ctr"/>
                      <a:r>
                        <a:rPr lang="en-US" dirty="0">
                          <a:latin typeface="Bahnschrift Light" panose="020B0502040204020203" pitchFamily="34" charset="0"/>
                        </a:rPr>
                        <a:t>(n=73)*</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HIV positive (n=38)</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HIV negative (n=32)</a:t>
                      </a:r>
                      <a:endParaRPr lang="en-ZA" dirty="0">
                        <a:latin typeface="Bahnschrift Light" panose="020B0502040204020203" pitchFamily="34" charset="0"/>
                      </a:endParaRPr>
                    </a:p>
                  </a:txBody>
                  <a:tcPr/>
                </a:tc>
                <a:extLst>
                  <a:ext uri="{0D108BD9-81ED-4DB2-BD59-A6C34878D82A}">
                    <a16:rowId xmlns:a16="http://schemas.microsoft.com/office/drawing/2014/main" val="2396023023"/>
                  </a:ext>
                </a:extLst>
              </a:tr>
              <a:tr h="352935">
                <a:tc>
                  <a:txBody>
                    <a:bodyPr/>
                    <a:lstStyle/>
                    <a:p>
                      <a:pPr algn="l"/>
                      <a:r>
                        <a:rPr lang="en-US" dirty="0">
                          <a:latin typeface="Bahnschrift Light" panose="020B0502040204020203" pitchFamily="34" charset="0"/>
                        </a:rPr>
                        <a:t>Male sex</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47 (64.4%)</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19 (50%)</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26 (81.3%)</a:t>
                      </a:r>
                      <a:endParaRPr lang="en-ZA" dirty="0">
                        <a:latin typeface="Bahnschrift Light" panose="020B0502040204020203" pitchFamily="34" charset="0"/>
                      </a:endParaRPr>
                    </a:p>
                  </a:txBody>
                  <a:tcPr/>
                </a:tc>
                <a:extLst>
                  <a:ext uri="{0D108BD9-81ED-4DB2-BD59-A6C34878D82A}">
                    <a16:rowId xmlns:a16="http://schemas.microsoft.com/office/drawing/2014/main" val="3496352210"/>
                  </a:ext>
                </a:extLst>
              </a:tr>
              <a:tr h="614386">
                <a:tc>
                  <a:txBody>
                    <a:bodyPr/>
                    <a:lstStyle/>
                    <a:p>
                      <a:pPr algn="l"/>
                      <a:r>
                        <a:rPr lang="en-US" dirty="0">
                          <a:latin typeface="Bahnschrift Light" panose="020B0502040204020203" pitchFamily="34" charset="0"/>
                        </a:rPr>
                        <a:t>Age, median (IQR)</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38.6 </a:t>
                      </a:r>
                    </a:p>
                    <a:p>
                      <a:pPr algn="ctr"/>
                      <a:r>
                        <a:rPr lang="en-US">
                          <a:latin typeface="Bahnschrift Light" panose="020B0502040204020203" pitchFamily="34" charset="0"/>
                        </a:rPr>
                        <a:t>(33.6-48.9)</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42.5 </a:t>
                      </a:r>
                    </a:p>
                    <a:p>
                      <a:pPr algn="ctr"/>
                      <a:r>
                        <a:rPr lang="en-US" dirty="0">
                          <a:latin typeface="Bahnschrift Light" panose="020B0502040204020203" pitchFamily="34" charset="0"/>
                        </a:rPr>
                        <a:t>(33.9-48.9)</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36.2 </a:t>
                      </a:r>
                    </a:p>
                    <a:p>
                      <a:pPr algn="ctr"/>
                      <a:r>
                        <a:rPr lang="en-US" dirty="0">
                          <a:latin typeface="Bahnschrift Light" panose="020B0502040204020203" pitchFamily="34" charset="0"/>
                        </a:rPr>
                        <a:t>(30.9-46.5)</a:t>
                      </a:r>
                      <a:endParaRPr lang="en-ZA" dirty="0">
                        <a:latin typeface="Bahnschrift Light" panose="020B0502040204020203" pitchFamily="34" charset="0"/>
                      </a:endParaRPr>
                    </a:p>
                  </a:txBody>
                  <a:tcPr/>
                </a:tc>
                <a:extLst>
                  <a:ext uri="{0D108BD9-81ED-4DB2-BD59-A6C34878D82A}">
                    <a16:rowId xmlns:a16="http://schemas.microsoft.com/office/drawing/2014/main" val="2453864647"/>
                  </a:ext>
                </a:extLst>
              </a:tr>
              <a:tr h="352935">
                <a:tc>
                  <a:txBody>
                    <a:bodyPr/>
                    <a:lstStyle/>
                    <a:p>
                      <a:pPr algn="l"/>
                      <a:r>
                        <a:rPr lang="en-US" dirty="0">
                          <a:latin typeface="Bahnschrift Light" panose="020B0502040204020203" pitchFamily="34" charset="0"/>
                        </a:rPr>
                        <a:t>Marital - Single</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61 (83.6%)</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30 (78.9%)</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29 (90.6%)</a:t>
                      </a:r>
                      <a:endParaRPr lang="en-ZA" dirty="0">
                        <a:latin typeface="Bahnschrift Light" panose="020B0502040204020203" pitchFamily="34" charset="0"/>
                      </a:endParaRPr>
                    </a:p>
                  </a:txBody>
                  <a:tcPr/>
                </a:tc>
                <a:extLst>
                  <a:ext uri="{0D108BD9-81ED-4DB2-BD59-A6C34878D82A}">
                    <a16:rowId xmlns:a16="http://schemas.microsoft.com/office/drawing/2014/main" val="3669839917"/>
                  </a:ext>
                </a:extLst>
              </a:tr>
              <a:tr h="352935">
                <a:tc>
                  <a:txBody>
                    <a:bodyPr/>
                    <a:lstStyle/>
                    <a:p>
                      <a:pPr algn="l"/>
                      <a:r>
                        <a:rPr lang="en-US" dirty="0">
                          <a:latin typeface="Bahnschrift Light" panose="020B0502040204020203" pitchFamily="34" charset="0"/>
                        </a:rPr>
                        <a:t>Education </a:t>
                      </a:r>
                      <a:r>
                        <a:rPr lang="en-US" dirty="0">
                          <a:latin typeface="Arial" panose="020B0604020202020204" pitchFamily="34" charset="0"/>
                          <a:cs typeface="Arial" panose="020B0604020202020204" pitchFamily="34" charset="0"/>
                        </a:rPr>
                        <a:t>≥</a:t>
                      </a:r>
                      <a:r>
                        <a:rPr lang="en-US" dirty="0">
                          <a:latin typeface="Bahnschrift Light" panose="020B0502040204020203" pitchFamily="34" charset="0"/>
                          <a:cs typeface="Arial" panose="020B0604020202020204" pitchFamily="34" charset="0"/>
                        </a:rPr>
                        <a:t>G</a:t>
                      </a:r>
                      <a:r>
                        <a:rPr lang="en-US" dirty="0">
                          <a:latin typeface="Bahnschrift Light" panose="020B0502040204020203" pitchFamily="34" charset="0"/>
                        </a:rPr>
                        <a:t>8</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47 (64.4%)</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21 (55.3%)</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24 (75.0%)</a:t>
                      </a:r>
                      <a:endParaRPr lang="en-ZA" dirty="0">
                        <a:latin typeface="Bahnschrift Light" panose="020B0502040204020203" pitchFamily="34" charset="0"/>
                      </a:endParaRPr>
                    </a:p>
                  </a:txBody>
                  <a:tcPr/>
                </a:tc>
                <a:extLst>
                  <a:ext uri="{0D108BD9-81ED-4DB2-BD59-A6C34878D82A}">
                    <a16:rowId xmlns:a16="http://schemas.microsoft.com/office/drawing/2014/main" val="1734961840"/>
                  </a:ext>
                </a:extLst>
              </a:tr>
              <a:tr h="352935">
                <a:tc>
                  <a:txBody>
                    <a:bodyPr/>
                    <a:lstStyle/>
                    <a:p>
                      <a:pPr algn="l"/>
                      <a:r>
                        <a:rPr lang="en-US" dirty="0">
                          <a:latin typeface="Bahnschrift Light" panose="020B0502040204020203" pitchFamily="34" charset="0"/>
                        </a:rPr>
                        <a:t>Category - New</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57 (78.0%)</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29 (76.3%)</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26 (81.3%) </a:t>
                      </a:r>
                      <a:endParaRPr lang="en-ZA" dirty="0">
                        <a:latin typeface="Bahnschrift Light" panose="020B0502040204020203" pitchFamily="34" charset="0"/>
                      </a:endParaRPr>
                    </a:p>
                  </a:txBody>
                  <a:tcPr/>
                </a:tc>
                <a:extLst>
                  <a:ext uri="{0D108BD9-81ED-4DB2-BD59-A6C34878D82A}">
                    <a16:rowId xmlns:a16="http://schemas.microsoft.com/office/drawing/2014/main" val="795536093"/>
                  </a:ext>
                </a:extLst>
              </a:tr>
              <a:tr h="366178">
                <a:tc>
                  <a:txBody>
                    <a:bodyPr/>
                    <a:lstStyle/>
                    <a:p>
                      <a:pPr algn="l"/>
                      <a:r>
                        <a:rPr lang="en-US" dirty="0">
                          <a:latin typeface="Bahnschrift Light" panose="020B0502040204020203" pitchFamily="34" charset="0"/>
                        </a:rPr>
                        <a:t>Previous history of TB</a:t>
                      </a:r>
                      <a:endParaRPr lang="en-ZA" dirty="0">
                        <a:latin typeface="Bahnschrift Light" panose="020B0502040204020203" pitchFamily="34" charset="0"/>
                      </a:endParaRPr>
                    </a:p>
                  </a:txBody>
                  <a:tcPr/>
                </a:tc>
                <a:tc>
                  <a:txBody>
                    <a:bodyPr/>
                    <a:lstStyle/>
                    <a:p>
                      <a:pPr algn="ctr"/>
                      <a:r>
                        <a:rPr lang="en-US" dirty="0">
                          <a:latin typeface="Bahnschrift Light" panose="020B0502040204020203" pitchFamily="34" charset="0"/>
                        </a:rPr>
                        <a:t>19 (26.0%)</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11 (28.9%)</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5 (15.6%)</a:t>
                      </a:r>
                      <a:endParaRPr lang="en-ZA" dirty="0">
                        <a:latin typeface="Bahnschrift Light" panose="020B0502040204020203" pitchFamily="34" charset="0"/>
                      </a:endParaRPr>
                    </a:p>
                  </a:txBody>
                  <a:tcPr/>
                </a:tc>
                <a:extLst>
                  <a:ext uri="{0D108BD9-81ED-4DB2-BD59-A6C34878D82A}">
                    <a16:rowId xmlns:a16="http://schemas.microsoft.com/office/drawing/2014/main" val="1587754594"/>
                  </a:ext>
                </a:extLst>
              </a:tr>
              <a:tr h="0">
                <a:tc gridSpan="4">
                  <a:txBody>
                    <a:bodyPr/>
                    <a:lstStyle/>
                    <a:p>
                      <a:pPr algn="l"/>
                      <a:endParaRPr lang="en-ZA" sz="100" dirty="0">
                        <a:latin typeface="Bahnschrift Light" panose="020B0502040204020203" pitchFamily="34" charset="0"/>
                      </a:endParaRPr>
                    </a:p>
                  </a:txBody>
                  <a:tcPr>
                    <a:solidFill>
                      <a:schemeClr val="accent1">
                        <a:lumMod val="20000"/>
                        <a:lumOff val="80000"/>
                      </a:schemeClr>
                    </a:solidFill>
                  </a:tcPr>
                </a:tc>
                <a:tc hMerge="1">
                  <a:txBody>
                    <a:bodyPr/>
                    <a:lstStyle/>
                    <a:p>
                      <a:endParaRPr lang="en-ZA"/>
                    </a:p>
                  </a:txBody>
                  <a:tcPr/>
                </a:tc>
                <a:tc hMerge="1">
                  <a:txBody>
                    <a:bodyPr/>
                    <a:lstStyle/>
                    <a:p>
                      <a:endParaRPr lang="en-ZA"/>
                    </a:p>
                  </a:txBody>
                  <a:tcPr/>
                </a:tc>
                <a:tc hMerge="1">
                  <a:txBody>
                    <a:bodyPr/>
                    <a:lstStyle/>
                    <a:p>
                      <a:pPr algn="ctr"/>
                      <a:endParaRPr lang="en-ZA" sz="800" dirty="0">
                        <a:latin typeface="Bahnschrift Light" panose="020B0502040204020203" pitchFamily="34" charset="0"/>
                      </a:endParaRPr>
                    </a:p>
                  </a:txBody>
                  <a:tcPr>
                    <a:solidFill>
                      <a:schemeClr val="accent1">
                        <a:lumMod val="20000"/>
                        <a:lumOff val="80000"/>
                      </a:schemeClr>
                    </a:solidFill>
                  </a:tcPr>
                </a:tc>
                <a:extLst>
                  <a:ext uri="{0D108BD9-81ED-4DB2-BD59-A6C34878D82A}">
                    <a16:rowId xmlns:a16="http://schemas.microsoft.com/office/drawing/2014/main" val="1805549358"/>
                  </a:ext>
                </a:extLst>
              </a:tr>
              <a:tr h="351077">
                <a:tc>
                  <a:txBody>
                    <a:bodyPr/>
                    <a:lstStyle/>
                    <a:p>
                      <a:pPr algn="l"/>
                      <a:r>
                        <a:rPr lang="en-US" dirty="0">
                          <a:latin typeface="Bahnschrift Light" panose="020B0502040204020203" pitchFamily="34" charset="0"/>
                        </a:rPr>
                        <a:t>Cough peak flow </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183 (153-250)</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187 (167-250)</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202 (143-275)</a:t>
                      </a:r>
                      <a:endParaRPr lang="en-ZA" dirty="0">
                        <a:latin typeface="Bahnschrift Light" panose="020B0502040204020203" pitchFamily="34" charset="0"/>
                      </a:endParaRPr>
                    </a:p>
                  </a:txBody>
                  <a:tcPr/>
                </a:tc>
                <a:extLst>
                  <a:ext uri="{0D108BD9-81ED-4DB2-BD59-A6C34878D82A}">
                    <a16:rowId xmlns:a16="http://schemas.microsoft.com/office/drawing/2014/main" val="491862512"/>
                  </a:ext>
                </a:extLst>
              </a:tr>
              <a:tr h="351077">
                <a:tc>
                  <a:txBody>
                    <a:bodyPr/>
                    <a:lstStyle/>
                    <a:p>
                      <a:pPr algn="l"/>
                      <a:r>
                        <a:rPr lang="en-US" dirty="0">
                          <a:latin typeface="Bahnschrift Light" panose="020B0502040204020203" pitchFamily="34" charset="0"/>
                        </a:rPr>
                        <a:t>&lt; 240 L/min</a:t>
                      </a:r>
                      <a:r>
                        <a:rPr lang="en-US" sz="1800" baseline="30000" dirty="0">
                          <a:latin typeface="Bahnschrift Light" panose="020B0502040204020203" pitchFamily="34" charset="0"/>
                        </a:rPr>
                        <a:t>#</a:t>
                      </a:r>
                      <a:r>
                        <a:rPr lang="en-US" dirty="0">
                          <a:latin typeface="Bahnschrift Light" panose="020B0502040204020203" pitchFamily="34" charset="0"/>
                        </a:rPr>
                        <a:t> </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53/73 (72.6%)</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28/38 (73.4%)</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22/32 (68.8%)</a:t>
                      </a:r>
                      <a:endParaRPr lang="en-ZA" dirty="0">
                        <a:latin typeface="Bahnschrift Light" panose="020B0502040204020203" pitchFamily="34" charset="0"/>
                      </a:endParaRPr>
                    </a:p>
                  </a:txBody>
                  <a:tcPr/>
                </a:tc>
                <a:extLst>
                  <a:ext uri="{0D108BD9-81ED-4DB2-BD59-A6C34878D82A}">
                    <a16:rowId xmlns:a16="http://schemas.microsoft.com/office/drawing/2014/main" val="3835197148"/>
                  </a:ext>
                </a:extLst>
              </a:tr>
              <a:tr h="351077">
                <a:tc>
                  <a:txBody>
                    <a:bodyPr/>
                    <a:lstStyle/>
                    <a:p>
                      <a:pPr algn="l"/>
                      <a:r>
                        <a:rPr lang="en-US" dirty="0">
                          <a:latin typeface="Bahnschrift Light" panose="020B0502040204020203" pitchFamily="34" charset="0"/>
                        </a:rPr>
                        <a:t>6 minute walk test</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350 (294-378)</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308 (280-378)</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357 (322-392)</a:t>
                      </a:r>
                      <a:endParaRPr lang="en-ZA" dirty="0">
                        <a:latin typeface="Bahnschrift Light" panose="020B0502040204020203" pitchFamily="34" charset="0"/>
                      </a:endParaRPr>
                    </a:p>
                  </a:txBody>
                  <a:tcPr/>
                </a:tc>
                <a:extLst>
                  <a:ext uri="{0D108BD9-81ED-4DB2-BD59-A6C34878D82A}">
                    <a16:rowId xmlns:a16="http://schemas.microsoft.com/office/drawing/2014/main" val="4082867350"/>
                  </a:ext>
                </a:extLst>
              </a:tr>
              <a:tr h="351077">
                <a:tc>
                  <a:txBody>
                    <a:bodyPr/>
                    <a:lstStyle/>
                    <a:p>
                      <a:pPr algn="l"/>
                      <a:r>
                        <a:rPr lang="en-US" dirty="0">
                          <a:latin typeface="Bahnschrift Light" panose="020B0502040204020203" pitchFamily="34" charset="0"/>
                        </a:rPr>
                        <a:t>&lt; 350 m</a:t>
                      </a:r>
                      <a:r>
                        <a:rPr lang="en-US" sz="1800" baseline="30000" dirty="0">
                          <a:latin typeface="Bahnschrift Light" panose="020B0502040204020203" pitchFamily="34" charset="0"/>
                        </a:rPr>
                        <a:t>#</a:t>
                      </a:r>
                      <a:r>
                        <a:rPr lang="en-US" dirty="0">
                          <a:latin typeface="Bahnschrift Light" panose="020B0502040204020203" pitchFamily="34" charset="0"/>
                        </a:rPr>
                        <a:t> </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32/65 (49.2%)</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20/33 (60.6%) </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11/30 (36.8%)</a:t>
                      </a:r>
                      <a:endParaRPr lang="en-ZA" dirty="0">
                        <a:latin typeface="Bahnschrift Light" panose="020B0502040204020203" pitchFamily="34" charset="0"/>
                      </a:endParaRPr>
                    </a:p>
                  </a:txBody>
                  <a:tcPr/>
                </a:tc>
                <a:extLst>
                  <a:ext uri="{0D108BD9-81ED-4DB2-BD59-A6C34878D82A}">
                    <a16:rowId xmlns:a16="http://schemas.microsoft.com/office/drawing/2014/main" val="2802927451"/>
                  </a:ext>
                </a:extLst>
              </a:tr>
              <a:tr h="351077">
                <a:tc>
                  <a:txBody>
                    <a:bodyPr/>
                    <a:lstStyle/>
                    <a:p>
                      <a:pPr algn="l"/>
                      <a:r>
                        <a:rPr lang="en-US" dirty="0">
                          <a:latin typeface="Bahnschrift Light" panose="020B0502040204020203" pitchFamily="34" charset="0"/>
                        </a:rPr>
                        <a:t>1 min sit to stand</a:t>
                      </a:r>
                      <a:endParaRPr lang="en-ZA" dirty="0">
                        <a:latin typeface="Bahnschrift Light" panose="020B0502040204020203" pitchFamily="34" charset="0"/>
                      </a:endParaRPr>
                    </a:p>
                  </a:txBody>
                  <a:tcPr/>
                </a:tc>
                <a:tc>
                  <a:txBody>
                    <a:bodyPr/>
                    <a:lstStyle/>
                    <a:p>
                      <a:pPr algn="ctr"/>
                      <a:r>
                        <a:rPr lang="en-US">
                          <a:latin typeface="Bahnschrift Light" panose="020B0502040204020203" pitchFamily="34" charset="0"/>
                        </a:rPr>
                        <a:t>19 (16-22)</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18 (16-21)</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20 (17-25)</a:t>
                      </a:r>
                      <a:endParaRPr lang="en-ZA" dirty="0">
                        <a:latin typeface="Bahnschrift Light" panose="020B0502040204020203" pitchFamily="34" charset="0"/>
                      </a:endParaRPr>
                    </a:p>
                  </a:txBody>
                  <a:tcPr/>
                </a:tc>
                <a:extLst>
                  <a:ext uri="{0D108BD9-81ED-4DB2-BD59-A6C34878D82A}">
                    <a16:rowId xmlns:a16="http://schemas.microsoft.com/office/drawing/2014/main" val="2098521159"/>
                  </a:ext>
                </a:extLst>
              </a:tr>
              <a:tr h="351077">
                <a:tc>
                  <a:txBody>
                    <a:bodyPr/>
                    <a:lstStyle/>
                    <a:p>
                      <a:pPr algn="l"/>
                      <a:r>
                        <a:rPr lang="en-US" dirty="0">
                          <a:latin typeface="Bahnschrift Light" panose="020B0502040204020203" pitchFamily="34" charset="0"/>
                        </a:rPr>
                        <a:t>&lt; 19.5 repetitions</a:t>
                      </a:r>
                      <a:r>
                        <a:rPr lang="en-US" sz="1800" baseline="30000" dirty="0">
                          <a:latin typeface="Bahnschrift Light" panose="020B0502040204020203" pitchFamily="34" charset="0"/>
                        </a:rPr>
                        <a:t>#</a:t>
                      </a:r>
                      <a:r>
                        <a:rPr lang="en-US" dirty="0">
                          <a:latin typeface="Bahnschrift Light" panose="020B0502040204020203" pitchFamily="34" charset="0"/>
                        </a:rPr>
                        <a:t> </a:t>
                      </a:r>
                      <a:endParaRPr lang="en-ZA" dirty="0">
                        <a:latin typeface="Bahnschrift Light" panose="020B0502040204020203" pitchFamily="34" charset="0"/>
                      </a:endParaRPr>
                    </a:p>
                  </a:txBody>
                  <a:tcPr/>
                </a:tc>
                <a:tc>
                  <a:txBody>
                    <a:bodyPr/>
                    <a:lstStyle/>
                    <a:p>
                      <a:pPr algn="ctr"/>
                      <a:r>
                        <a:rPr lang="en-US" dirty="0">
                          <a:latin typeface="Bahnschrift Light" panose="020B0502040204020203" pitchFamily="34" charset="0"/>
                        </a:rPr>
                        <a:t>37/63 (58.7%)</a:t>
                      </a:r>
                      <a:endParaRPr lang="en-ZA" dirty="0">
                        <a:latin typeface="Bahnschrift Light" panose="020B0502040204020203" pitchFamily="34" charset="0"/>
                      </a:endParaRPr>
                    </a:p>
                  </a:txBody>
                  <a:tcPr>
                    <a:solidFill>
                      <a:schemeClr val="accent1">
                        <a:lumMod val="20000"/>
                        <a:lumOff val="80000"/>
                      </a:schemeClr>
                    </a:solidFill>
                  </a:tcPr>
                </a:tc>
                <a:tc>
                  <a:txBody>
                    <a:bodyPr/>
                    <a:lstStyle/>
                    <a:p>
                      <a:pPr algn="ctr"/>
                      <a:r>
                        <a:rPr lang="en-US" dirty="0">
                          <a:latin typeface="Bahnschrift Light" panose="020B0502040204020203" pitchFamily="34" charset="0"/>
                        </a:rPr>
                        <a:t>21/32 (65.6%)</a:t>
                      </a:r>
                      <a:endParaRPr lang="en-ZA" dirty="0">
                        <a:latin typeface="Bahnschrift Light" panose="020B0502040204020203" pitchFamily="34" charset="0"/>
                      </a:endParaRPr>
                    </a:p>
                  </a:txBody>
                  <a:tcPr>
                    <a:noFill/>
                  </a:tcPr>
                </a:tc>
                <a:tc>
                  <a:txBody>
                    <a:bodyPr/>
                    <a:lstStyle/>
                    <a:p>
                      <a:pPr algn="ctr"/>
                      <a:r>
                        <a:rPr lang="en-US" dirty="0">
                          <a:latin typeface="Bahnschrift Light" panose="020B0502040204020203" pitchFamily="34" charset="0"/>
                        </a:rPr>
                        <a:t>14/29 (48.3%)</a:t>
                      </a:r>
                      <a:endParaRPr lang="en-ZA" dirty="0">
                        <a:latin typeface="Bahnschrift Light" panose="020B0502040204020203" pitchFamily="34" charset="0"/>
                      </a:endParaRPr>
                    </a:p>
                  </a:txBody>
                  <a:tcPr/>
                </a:tc>
                <a:extLst>
                  <a:ext uri="{0D108BD9-81ED-4DB2-BD59-A6C34878D82A}">
                    <a16:rowId xmlns:a16="http://schemas.microsoft.com/office/drawing/2014/main" val="638891758"/>
                  </a:ext>
                </a:extLst>
              </a:tr>
            </a:tbl>
          </a:graphicData>
        </a:graphic>
      </p:graphicFrame>
      <p:sp>
        <p:nvSpPr>
          <p:cNvPr id="10" name="TextBox 9">
            <a:extLst>
              <a:ext uri="{FF2B5EF4-FFF2-40B4-BE49-F238E27FC236}">
                <a16:creationId xmlns:a16="http://schemas.microsoft.com/office/drawing/2014/main" id="{2774C259-0543-43D6-8B83-73C56612BF70}"/>
              </a:ext>
            </a:extLst>
          </p:cNvPr>
          <p:cNvSpPr txBox="1"/>
          <p:nvPr/>
        </p:nvSpPr>
        <p:spPr>
          <a:xfrm>
            <a:off x="3855138" y="6058323"/>
            <a:ext cx="8146782" cy="523220"/>
          </a:xfrm>
          <a:prstGeom prst="rect">
            <a:avLst/>
          </a:prstGeom>
          <a:noFill/>
        </p:spPr>
        <p:txBody>
          <a:bodyPr wrap="none" rtlCol="0">
            <a:spAutoFit/>
          </a:bodyPr>
          <a:lstStyle/>
          <a:p>
            <a:r>
              <a:rPr lang="en-US" sz="1400" dirty="0">
                <a:latin typeface="Bahnschrift Light" panose="020B0502040204020203" pitchFamily="34" charset="0"/>
              </a:rPr>
              <a:t>*HIV status unknown n=3; </a:t>
            </a:r>
            <a:r>
              <a:rPr lang="en-US" sz="1400" baseline="30000" dirty="0">
                <a:latin typeface="Bahnschrift Light" panose="020B0502040204020203" pitchFamily="34" charset="0"/>
              </a:rPr>
              <a:t>#</a:t>
            </a:r>
            <a:r>
              <a:rPr lang="en-US" sz="1400" dirty="0">
                <a:latin typeface="Bahnschrift Light" panose="020B0502040204020203" pitchFamily="34" charset="0"/>
              </a:rPr>
              <a:t>clinically relevant cut-off values; asthma n=3; pulmonary fibrosis n=1; </a:t>
            </a:r>
          </a:p>
          <a:p>
            <a:r>
              <a:rPr lang="en-US" sz="1400" dirty="0">
                <a:latin typeface="Bahnschrift Light" panose="020B0502040204020203" pitchFamily="34" charset="0"/>
              </a:rPr>
              <a:t>COVID-19 &gt;2 years before n=2; hypertension n=4; smoking n=31 (daily/almost daily in past 3M n=19) </a:t>
            </a:r>
            <a:endParaRPr lang="en-ZA" sz="1400" dirty="0">
              <a:latin typeface="Bahnschrift Light" panose="020B0502040204020203" pitchFamily="34" charset="0"/>
            </a:endParaRPr>
          </a:p>
        </p:txBody>
      </p:sp>
      <p:cxnSp>
        <p:nvCxnSpPr>
          <p:cNvPr id="86" name="Straight Arrow Connector 85">
            <a:extLst>
              <a:ext uri="{FF2B5EF4-FFF2-40B4-BE49-F238E27FC236}">
                <a16:creationId xmlns:a16="http://schemas.microsoft.com/office/drawing/2014/main" id="{81DA7981-457D-4D06-B3F2-C82A7E5E0C13}"/>
              </a:ext>
            </a:extLst>
          </p:cNvPr>
          <p:cNvCxnSpPr/>
          <p:nvPr/>
        </p:nvCxnSpPr>
        <p:spPr>
          <a:xfrm>
            <a:off x="1987788" y="3372403"/>
            <a:ext cx="0" cy="366407"/>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175975F-EF9B-4109-A95B-2A5F0D5A1EA0}"/>
              </a:ext>
            </a:extLst>
          </p:cNvPr>
          <p:cNvSpPr txBox="1"/>
          <p:nvPr/>
        </p:nvSpPr>
        <p:spPr>
          <a:xfrm>
            <a:off x="3815726" y="258408"/>
            <a:ext cx="5925916" cy="400110"/>
          </a:xfrm>
          <a:prstGeom prst="rect">
            <a:avLst/>
          </a:prstGeom>
          <a:noFill/>
        </p:spPr>
        <p:txBody>
          <a:bodyPr wrap="square" rtlCol="0">
            <a:spAutoFit/>
          </a:bodyPr>
          <a:lstStyle/>
          <a:p>
            <a:pPr algn="just"/>
            <a:r>
              <a:rPr lang="en-ZA" sz="2000" dirty="0">
                <a:latin typeface="Bahnschrift" panose="020B0502040204020203" pitchFamily="34" charset="0"/>
              </a:rPr>
              <a:t>Table 1. Characteristics by HIV status (n=73)</a:t>
            </a:r>
          </a:p>
        </p:txBody>
      </p:sp>
    </p:spTree>
    <p:extLst>
      <p:ext uri="{BB962C8B-B14F-4D97-AF65-F5344CB8AC3E}">
        <p14:creationId xmlns:p14="http://schemas.microsoft.com/office/powerpoint/2010/main" val="415411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032E56-5406-4F3C-BF76-F9A7C9ED537E}"/>
              </a:ext>
            </a:extLst>
          </p:cNvPr>
          <p:cNvSpPr/>
          <p:nvPr/>
        </p:nvSpPr>
        <p:spPr>
          <a:xfrm>
            <a:off x="444418" y="865505"/>
            <a:ext cx="3687938" cy="28270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a:extLst>
              <a:ext uri="{FF2B5EF4-FFF2-40B4-BE49-F238E27FC236}">
                <a16:creationId xmlns:a16="http://schemas.microsoft.com/office/drawing/2014/main" id="{85F137BB-EDC8-424E-A65F-6318971A2E92}"/>
              </a:ext>
            </a:extLst>
          </p:cNvPr>
          <p:cNvSpPr/>
          <p:nvPr/>
        </p:nvSpPr>
        <p:spPr>
          <a:xfrm>
            <a:off x="185056" y="76200"/>
            <a:ext cx="11855566" cy="6682273"/>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E4DA4705-E843-4D5A-B296-B877BCCC08A9}"/>
              </a:ext>
            </a:extLst>
          </p:cNvPr>
          <p:cNvPicPr>
            <a:picLocks noChangeAspect="1"/>
          </p:cNvPicPr>
          <p:nvPr/>
        </p:nvPicPr>
        <p:blipFill rotWithShape="1">
          <a:blip r:embed="rId2">
            <a:extLst>
              <a:ext uri="{28A0092B-C50C-407E-A947-70E740481C1C}">
                <a14:useLocalDpi xmlns:a14="http://schemas.microsoft.com/office/drawing/2010/main" val="0"/>
              </a:ext>
            </a:extLst>
          </a:blip>
          <a:srcRect l="4423" t="6544" r="1162" b="6191"/>
          <a:stretch/>
        </p:blipFill>
        <p:spPr>
          <a:xfrm>
            <a:off x="701674" y="1012769"/>
            <a:ext cx="3349706" cy="2438695"/>
          </a:xfrm>
          <a:prstGeom prst="rect">
            <a:avLst/>
          </a:prstGeom>
        </p:spPr>
      </p:pic>
      <p:sp>
        <p:nvSpPr>
          <p:cNvPr id="11" name="Rectangle 10">
            <a:extLst>
              <a:ext uri="{FF2B5EF4-FFF2-40B4-BE49-F238E27FC236}">
                <a16:creationId xmlns:a16="http://schemas.microsoft.com/office/drawing/2014/main" id="{CDF26C68-99AB-4533-B125-1C86029197BF}"/>
              </a:ext>
            </a:extLst>
          </p:cNvPr>
          <p:cNvSpPr/>
          <p:nvPr/>
        </p:nvSpPr>
        <p:spPr>
          <a:xfrm>
            <a:off x="4244594" y="865505"/>
            <a:ext cx="3687938" cy="2827020"/>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AF616C17-A6D0-4C16-979D-8363B5166B10}"/>
              </a:ext>
            </a:extLst>
          </p:cNvPr>
          <p:cNvSpPr/>
          <p:nvPr/>
        </p:nvSpPr>
        <p:spPr>
          <a:xfrm>
            <a:off x="8044770" y="865505"/>
            <a:ext cx="3687938" cy="28270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00615672-EDFA-444D-8A0F-407375694F9C}"/>
              </a:ext>
            </a:extLst>
          </p:cNvPr>
          <p:cNvSpPr txBox="1"/>
          <p:nvPr/>
        </p:nvSpPr>
        <p:spPr>
          <a:xfrm rot="16200000">
            <a:off x="190523" y="2078227"/>
            <a:ext cx="774571" cy="307777"/>
          </a:xfrm>
          <a:prstGeom prst="rect">
            <a:avLst/>
          </a:prstGeom>
          <a:noFill/>
        </p:spPr>
        <p:txBody>
          <a:bodyPr wrap="none" rtlCol="0">
            <a:spAutoFit/>
          </a:bodyPr>
          <a:lstStyle/>
          <a:p>
            <a:r>
              <a:rPr lang="en-US" sz="1400" dirty="0">
                <a:latin typeface="Bahnschrift Light" panose="020B0502040204020203" pitchFamily="34" charset="0"/>
              </a:rPr>
              <a:t>FVC (L)</a:t>
            </a:r>
            <a:endParaRPr lang="en-ZA" sz="1400" dirty="0">
              <a:latin typeface="Bahnschrift Light" panose="020B0502040204020203" pitchFamily="34" charset="0"/>
            </a:endParaRPr>
          </a:p>
        </p:txBody>
      </p:sp>
      <p:sp>
        <p:nvSpPr>
          <p:cNvPr id="20" name="TextBox 19">
            <a:extLst>
              <a:ext uri="{FF2B5EF4-FFF2-40B4-BE49-F238E27FC236}">
                <a16:creationId xmlns:a16="http://schemas.microsoft.com/office/drawing/2014/main" id="{A11AC89A-5C5D-40C1-A69E-52B7972351E5}"/>
              </a:ext>
            </a:extLst>
          </p:cNvPr>
          <p:cNvSpPr txBox="1"/>
          <p:nvPr/>
        </p:nvSpPr>
        <p:spPr>
          <a:xfrm>
            <a:off x="1100400" y="506597"/>
            <a:ext cx="2375971" cy="369332"/>
          </a:xfrm>
          <a:prstGeom prst="rect">
            <a:avLst/>
          </a:prstGeom>
          <a:noFill/>
        </p:spPr>
        <p:txBody>
          <a:bodyPr wrap="none" rtlCol="0">
            <a:spAutoFit/>
          </a:bodyPr>
          <a:lstStyle/>
          <a:p>
            <a:r>
              <a:rPr lang="en-US" dirty="0">
                <a:latin typeface="Bahnschrift Light" panose="020B0502040204020203" pitchFamily="34" charset="0"/>
              </a:rPr>
              <a:t>Forced vital capacity </a:t>
            </a:r>
            <a:endParaRPr lang="en-ZA" dirty="0">
              <a:latin typeface="Bahnschrift Light" panose="020B0502040204020203" pitchFamily="34" charset="0"/>
            </a:endParaRPr>
          </a:p>
        </p:txBody>
      </p:sp>
      <p:sp>
        <p:nvSpPr>
          <p:cNvPr id="21" name="Rectangle 20">
            <a:extLst>
              <a:ext uri="{FF2B5EF4-FFF2-40B4-BE49-F238E27FC236}">
                <a16:creationId xmlns:a16="http://schemas.microsoft.com/office/drawing/2014/main" id="{2FE6089B-7BFB-4B22-B918-497A817BA5DD}"/>
              </a:ext>
            </a:extLst>
          </p:cNvPr>
          <p:cNvSpPr/>
          <p:nvPr/>
        </p:nvSpPr>
        <p:spPr>
          <a:xfrm>
            <a:off x="2911882" y="2530714"/>
            <a:ext cx="998991" cy="584775"/>
          </a:xfrm>
          <a:prstGeom prst="rect">
            <a:avLst/>
          </a:prstGeom>
        </p:spPr>
        <p:txBody>
          <a:bodyPr wrap="none">
            <a:spAutoFit/>
          </a:bodyPr>
          <a:lstStyle/>
          <a:p>
            <a:r>
              <a:rPr lang="en-ZA" sz="1600" dirty="0">
                <a:latin typeface="Bahnschrift Light" panose="020B0502040204020203" pitchFamily="34" charset="0"/>
                <a:ea typeface="Calibri" panose="020F0502020204030204" pitchFamily="34" charset="0"/>
              </a:rPr>
              <a:t>r=0.418</a:t>
            </a:r>
          </a:p>
          <a:p>
            <a:r>
              <a:rPr lang="en-ZA" sz="1600" dirty="0">
                <a:latin typeface="Bahnschrift Light" panose="020B0502040204020203" pitchFamily="34" charset="0"/>
                <a:ea typeface="Calibri" panose="020F0502020204030204" pitchFamily="34" charset="0"/>
              </a:rPr>
              <a:t>p=0.0002</a:t>
            </a:r>
            <a:endParaRPr lang="en-ZA" sz="1600" dirty="0">
              <a:latin typeface="Bahnschrift Light" panose="020B0502040204020203" pitchFamily="34" charset="0"/>
            </a:endParaRPr>
          </a:p>
        </p:txBody>
      </p:sp>
      <p:sp>
        <p:nvSpPr>
          <p:cNvPr id="33" name="TextBox 32">
            <a:extLst>
              <a:ext uri="{FF2B5EF4-FFF2-40B4-BE49-F238E27FC236}">
                <a16:creationId xmlns:a16="http://schemas.microsoft.com/office/drawing/2014/main" id="{C9C851EF-7895-4044-A826-B8B40F977C9A}"/>
              </a:ext>
            </a:extLst>
          </p:cNvPr>
          <p:cNvSpPr txBox="1"/>
          <p:nvPr/>
        </p:nvSpPr>
        <p:spPr>
          <a:xfrm>
            <a:off x="4414867" y="506379"/>
            <a:ext cx="3347391" cy="369332"/>
          </a:xfrm>
          <a:prstGeom prst="rect">
            <a:avLst/>
          </a:prstGeom>
          <a:noFill/>
        </p:spPr>
        <p:txBody>
          <a:bodyPr wrap="none" rtlCol="0">
            <a:spAutoFit/>
          </a:bodyPr>
          <a:lstStyle/>
          <a:p>
            <a:r>
              <a:rPr lang="en-US" dirty="0">
                <a:latin typeface="Bahnschrift Light" panose="020B0502040204020203" pitchFamily="34" charset="0"/>
              </a:rPr>
              <a:t>Forced expiratory volume in 1s</a:t>
            </a:r>
            <a:endParaRPr lang="en-ZA" dirty="0">
              <a:latin typeface="Bahnschrift Light" panose="020B0502040204020203" pitchFamily="34" charset="0"/>
            </a:endParaRPr>
          </a:p>
        </p:txBody>
      </p:sp>
      <p:sp>
        <p:nvSpPr>
          <p:cNvPr id="34" name="TextBox 33">
            <a:extLst>
              <a:ext uri="{FF2B5EF4-FFF2-40B4-BE49-F238E27FC236}">
                <a16:creationId xmlns:a16="http://schemas.microsoft.com/office/drawing/2014/main" id="{4DA8E038-8CFE-443C-95C1-ED1430E85AD0}"/>
              </a:ext>
            </a:extLst>
          </p:cNvPr>
          <p:cNvSpPr txBox="1"/>
          <p:nvPr/>
        </p:nvSpPr>
        <p:spPr>
          <a:xfrm>
            <a:off x="9078372" y="506379"/>
            <a:ext cx="1702710" cy="369332"/>
          </a:xfrm>
          <a:prstGeom prst="rect">
            <a:avLst/>
          </a:prstGeom>
          <a:noFill/>
        </p:spPr>
        <p:txBody>
          <a:bodyPr wrap="none" rtlCol="0">
            <a:spAutoFit/>
          </a:bodyPr>
          <a:lstStyle/>
          <a:p>
            <a:r>
              <a:rPr lang="en-ZA" dirty="0">
                <a:latin typeface="Bahnschrift Light" panose="020B0502040204020203" pitchFamily="34" charset="0"/>
              </a:rPr>
              <a:t>FEV1/FVC ratio</a:t>
            </a:r>
          </a:p>
        </p:txBody>
      </p:sp>
      <p:pic>
        <p:nvPicPr>
          <p:cNvPr id="36" name="Picture 35">
            <a:extLst>
              <a:ext uri="{FF2B5EF4-FFF2-40B4-BE49-F238E27FC236}">
                <a16:creationId xmlns:a16="http://schemas.microsoft.com/office/drawing/2014/main" id="{66140266-6840-4A2E-AEC1-C86A24B35843}"/>
              </a:ext>
            </a:extLst>
          </p:cNvPr>
          <p:cNvPicPr>
            <a:picLocks noChangeAspect="1"/>
          </p:cNvPicPr>
          <p:nvPr/>
        </p:nvPicPr>
        <p:blipFill rotWithShape="1">
          <a:blip r:embed="rId3">
            <a:extLst>
              <a:ext uri="{28A0092B-C50C-407E-A947-70E740481C1C}">
                <a14:useLocalDpi xmlns:a14="http://schemas.microsoft.com/office/drawing/2010/main" val="0"/>
              </a:ext>
            </a:extLst>
          </a:blip>
          <a:srcRect l="4850" t="5834" r="1412" b="5834"/>
          <a:stretch/>
        </p:blipFill>
        <p:spPr>
          <a:xfrm>
            <a:off x="4511459" y="1012583"/>
            <a:ext cx="3345959" cy="2438881"/>
          </a:xfrm>
          <a:prstGeom prst="rect">
            <a:avLst/>
          </a:prstGeom>
        </p:spPr>
      </p:pic>
      <p:sp>
        <p:nvSpPr>
          <p:cNvPr id="38" name="TextBox 37">
            <a:extLst>
              <a:ext uri="{FF2B5EF4-FFF2-40B4-BE49-F238E27FC236}">
                <a16:creationId xmlns:a16="http://schemas.microsoft.com/office/drawing/2014/main" id="{F5B4B267-72BC-4568-9A32-1EED703D9607}"/>
              </a:ext>
            </a:extLst>
          </p:cNvPr>
          <p:cNvSpPr txBox="1"/>
          <p:nvPr/>
        </p:nvSpPr>
        <p:spPr>
          <a:xfrm rot="16200000">
            <a:off x="3947710" y="2050174"/>
            <a:ext cx="830677" cy="307777"/>
          </a:xfrm>
          <a:prstGeom prst="rect">
            <a:avLst/>
          </a:prstGeom>
          <a:noFill/>
        </p:spPr>
        <p:txBody>
          <a:bodyPr wrap="none" rtlCol="0">
            <a:spAutoFit/>
          </a:bodyPr>
          <a:lstStyle/>
          <a:p>
            <a:r>
              <a:rPr lang="en-US" sz="1400" dirty="0">
                <a:latin typeface="Bahnschrift Light" panose="020B0502040204020203" pitchFamily="34" charset="0"/>
              </a:rPr>
              <a:t>FEV1 (L)</a:t>
            </a:r>
            <a:endParaRPr lang="en-ZA" sz="1400" dirty="0">
              <a:latin typeface="Bahnschrift Light" panose="020B0502040204020203" pitchFamily="34" charset="0"/>
            </a:endParaRPr>
          </a:p>
        </p:txBody>
      </p:sp>
      <p:sp>
        <p:nvSpPr>
          <p:cNvPr id="39" name="Rectangle 38">
            <a:extLst>
              <a:ext uri="{FF2B5EF4-FFF2-40B4-BE49-F238E27FC236}">
                <a16:creationId xmlns:a16="http://schemas.microsoft.com/office/drawing/2014/main" id="{14EABCEF-F2EE-410F-BDF8-38CB75ADB9C2}"/>
              </a:ext>
            </a:extLst>
          </p:cNvPr>
          <p:cNvSpPr/>
          <p:nvPr/>
        </p:nvSpPr>
        <p:spPr>
          <a:xfrm>
            <a:off x="6582297" y="1985146"/>
            <a:ext cx="954107" cy="584775"/>
          </a:xfrm>
          <a:prstGeom prst="rect">
            <a:avLst/>
          </a:prstGeom>
        </p:spPr>
        <p:txBody>
          <a:bodyPr wrap="none">
            <a:spAutoFit/>
          </a:bodyPr>
          <a:lstStyle/>
          <a:p>
            <a:r>
              <a:rPr lang="en-ZA" sz="1600" dirty="0">
                <a:latin typeface="Bahnschrift Light" panose="020B0502040204020203" pitchFamily="34" charset="0"/>
                <a:ea typeface="Calibri" panose="020F0502020204030204" pitchFamily="34" charset="0"/>
              </a:rPr>
              <a:t>r=0.530</a:t>
            </a:r>
          </a:p>
          <a:p>
            <a:r>
              <a:rPr lang="en-ZA" sz="1600" dirty="0">
                <a:latin typeface="Bahnschrift Light" panose="020B0502040204020203" pitchFamily="34" charset="0"/>
                <a:ea typeface="Calibri" panose="020F0502020204030204" pitchFamily="34" charset="0"/>
              </a:rPr>
              <a:t>p&lt;0.0001</a:t>
            </a:r>
            <a:endParaRPr lang="en-ZA" sz="1600" dirty="0">
              <a:latin typeface="Bahnschrift Light" panose="020B0502040204020203" pitchFamily="34" charset="0"/>
            </a:endParaRPr>
          </a:p>
        </p:txBody>
      </p:sp>
      <p:pic>
        <p:nvPicPr>
          <p:cNvPr id="47" name="Picture 46">
            <a:extLst>
              <a:ext uri="{FF2B5EF4-FFF2-40B4-BE49-F238E27FC236}">
                <a16:creationId xmlns:a16="http://schemas.microsoft.com/office/drawing/2014/main" id="{BB94C89A-87BB-4B51-8592-7275FEC64DA9}"/>
              </a:ext>
            </a:extLst>
          </p:cNvPr>
          <p:cNvPicPr>
            <a:picLocks noChangeAspect="1"/>
          </p:cNvPicPr>
          <p:nvPr/>
        </p:nvPicPr>
        <p:blipFill rotWithShape="1">
          <a:blip r:embed="rId4">
            <a:extLst>
              <a:ext uri="{28A0092B-C50C-407E-A947-70E740481C1C}">
                <a14:useLocalDpi xmlns:a14="http://schemas.microsoft.com/office/drawing/2010/main" val="0"/>
              </a:ext>
            </a:extLst>
          </a:blip>
          <a:srcRect l="4694" t="5834" r="1569" b="6160"/>
          <a:stretch/>
        </p:blipFill>
        <p:spPr>
          <a:xfrm>
            <a:off x="8296271" y="999721"/>
            <a:ext cx="3387298" cy="2444495"/>
          </a:xfrm>
          <a:prstGeom prst="rect">
            <a:avLst/>
          </a:prstGeom>
        </p:spPr>
      </p:pic>
      <p:sp>
        <p:nvSpPr>
          <p:cNvPr id="49" name="TextBox 48">
            <a:extLst>
              <a:ext uri="{FF2B5EF4-FFF2-40B4-BE49-F238E27FC236}">
                <a16:creationId xmlns:a16="http://schemas.microsoft.com/office/drawing/2014/main" id="{10FB8E7F-C13C-46B0-BB0C-3023094568CE}"/>
              </a:ext>
            </a:extLst>
          </p:cNvPr>
          <p:cNvSpPr txBox="1"/>
          <p:nvPr/>
        </p:nvSpPr>
        <p:spPr>
          <a:xfrm rot="16200000">
            <a:off x="7509333" y="2094989"/>
            <a:ext cx="1284326" cy="307777"/>
          </a:xfrm>
          <a:prstGeom prst="rect">
            <a:avLst/>
          </a:prstGeom>
          <a:noFill/>
        </p:spPr>
        <p:txBody>
          <a:bodyPr wrap="none" rtlCol="0">
            <a:spAutoFit/>
          </a:bodyPr>
          <a:lstStyle/>
          <a:p>
            <a:r>
              <a:rPr lang="en-US" sz="1400" dirty="0">
                <a:latin typeface="Bahnschrift Light" panose="020B0502040204020203" pitchFamily="34" charset="0"/>
              </a:rPr>
              <a:t>FEV1 /FVC (%)</a:t>
            </a:r>
            <a:endParaRPr lang="en-ZA" sz="1400" dirty="0">
              <a:latin typeface="Bahnschrift Light" panose="020B0502040204020203" pitchFamily="34" charset="0"/>
            </a:endParaRPr>
          </a:p>
        </p:txBody>
      </p:sp>
      <p:sp>
        <p:nvSpPr>
          <p:cNvPr id="50" name="Rectangle 49">
            <a:extLst>
              <a:ext uri="{FF2B5EF4-FFF2-40B4-BE49-F238E27FC236}">
                <a16:creationId xmlns:a16="http://schemas.microsoft.com/office/drawing/2014/main" id="{B5DF0849-AADC-42D4-93BC-249ED8AEA0B0}"/>
              </a:ext>
            </a:extLst>
          </p:cNvPr>
          <p:cNvSpPr/>
          <p:nvPr/>
        </p:nvSpPr>
        <p:spPr>
          <a:xfrm>
            <a:off x="10578465" y="1692758"/>
            <a:ext cx="880369" cy="584775"/>
          </a:xfrm>
          <a:prstGeom prst="rect">
            <a:avLst/>
          </a:prstGeom>
        </p:spPr>
        <p:txBody>
          <a:bodyPr wrap="none">
            <a:spAutoFit/>
          </a:bodyPr>
          <a:lstStyle/>
          <a:p>
            <a:r>
              <a:rPr lang="en-ZA" sz="1600" dirty="0">
                <a:latin typeface="Bahnschrift Light" panose="020B0502040204020203" pitchFamily="34" charset="0"/>
                <a:ea typeface="Calibri" panose="020F0502020204030204" pitchFamily="34" charset="0"/>
              </a:rPr>
              <a:t>r=0.241</a:t>
            </a:r>
          </a:p>
          <a:p>
            <a:r>
              <a:rPr lang="en-ZA" sz="1600" dirty="0">
                <a:latin typeface="Bahnschrift Light" panose="020B0502040204020203" pitchFamily="34" charset="0"/>
                <a:ea typeface="Calibri" panose="020F0502020204030204" pitchFamily="34" charset="0"/>
              </a:rPr>
              <a:t>p=0.039</a:t>
            </a:r>
            <a:endParaRPr lang="en-ZA" sz="1600" dirty="0">
              <a:latin typeface="Bahnschrift Light" panose="020B0502040204020203" pitchFamily="34" charset="0"/>
            </a:endParaRPr>
          </a:p>
        </p:txBody>
      </p:sp>
      <p:sp>
        <p:nvSpPr>
          <p:cNvPr id="59" name="TextBox 58">
            <a:extLst>
              <a:ext uri="{FF2B5EF4-FFF2-40B4-BE49-F238E27FC236}">
                <a16:creationId xmlns:a16="http://schemas.microsoft.com/office/drawing/2014/main" id="{9373C49B-044A-49A6-8C26-74F54730A64A}"/>
              </a:ext>
            </a:extLst>
          </p:cNvPr>
          <p:cNvSpPr txBox="1"/>
          <p:nvPr/>
        </p:nvSpPr>
        <p:spPr>
          <a:xfrm>
            <a:off x="151378" y="60287"/>
            <a:ext cx="11855566" cy="400110"/>
          </a:xfrm>
          <a:prstGeom prst="rect">
            <a:avLst/>
          </a:prstGeom>
          <a:noFill/>
        </p:spPr>
        <p:txBody>
          <a:bodyPr wrap="square" rtlCol="0">
            <a:spAutoFit/>
          </a:bodyPr>
          <a:lstStyle/>
          <a:p>
            <a:pPr algn="ctr"/>
            <a:r>
              <a:rPr lang="en-ZA" sz="2000" dirty="0">
                <a:latin typeface="Bahnschrift" panose="020B0502040204020203" pitchFamily="34" charset="0"/>
              </a:rPr>
              <a:t>Correlation of cough peak flow with FVC, FEV1 and FEV1/FVC, by HIV status (n=70)</a:t>
            </a:r>
          </a:p>
        </p:txBody>
      </p:sp>
      <p:sp>
        <p:nvSpPr>
          <p:cNvPr id="19" name="TextBox 18">
            <a:extLst>
              <a:ext uri="{FF2B5EF4-FFF2-40B4-BE49-F238E27FC236}">
                <a16:creationId xmlns:a16="http://schemas.microsoft.com/office/drawing/2014/main" id="{9DCE98E5-03D8-4D64-A106-46BC4B843AD7}"/>
              </a:ext>
            </a:extLst>
          </p:cNvPr>
          <p:cNvSpPr txBox="1"/>
          <p:nvPr/>
        </p:nvSpPr>
        <p:spPr>
          <a:xfrm>
            <a:off x="1303910" y="3418106"/>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22" name="TextBox 21">
            <a:extLst>
              <a:ext uri="{FF2B5EF4-FFF2-40B4-BE49-F238E27FC236}">
                <a16:creationId xmlns:a16="http://schemas.microsoft.com/office/drawing/2014/main" id="{4E4F6182-12EE-40CF-B0E8-1BE8BD596BA1}"/>
              </a:ext>
            </a:extLst>
          </p:cNvPr>
          <p:cNvSpPr txBox="1"/>
          <p:nvPr/>
        </p:nvSpPr>
        <p:spPr>
          <a:xfrm>
            <a:off x="5012872" y="3416498"/>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
        <p:nvSpPr>
          <p:cNvPr id="23" name="TextBox 22">
            <a:extLst>
              <a:ext uri="{FF2B5EF4-FFF2-40B4-BE49-F238E27FC236}">
                <a16:creationId xmlns:a16="http://schemas.microsoft.com/office/drawing/2014/main" id="{40F4ABA5-9741-47D2-81DB-433CAB80FB77}"/>
              </a:ext>
            </a:extLst>
          </p:cNvPr>
          <p:cNvSpPr txBox="1"/>
          <p:nvPr/>
        </p:nvSpPr>
        <p:spPr>
          <a:xfrm>
            <a:off x="8912542" y="3416498"/>
            <a:ext cx="2154757" cy="307777"/>
          </a:xfrm>
          <a:prstGeom prst="rect">
            <a:avLst/>
          </a:prstGeom>
          <a:noFill/>
        </p:spPr>
        <p:txBody>
          <a:bodyPr wrap="none" rtlCol="0">
            <a:spAutoFit/>
          </a:bodyPr>
          <a:lstStyle/>
          <a:p>
            <a:r>
              <a:rPr lang="en-US" sz="1400" dirty="0">
                <a:latin typeface="Bahnschrift Light" panose="020B0502040204020203" pitchFamily="34" charset="0"/>
              </a:rPr>
              <a:t>Cough peak flow (L/min)</a:t>
            </a:r>
            <a:endParaRPr lang="en-ZA" sz="1400" dirty="0">
              <a:latin typeface="Bahnschrift Light" panose="020B0502040204020203" pitchFamily="34" charset="0"/>
            </a:endParaRPr>
          </a:p>
        </p:txBody>
      </p:sp>
    </p:spTree>
    <p:extLst>
      <p:ext uri="{BB962C8B-B14F-4D97-AF65-F5344CB8AC3E}">
        <p14:creationId xmlns:p14="http://schemas.microsoft.com/office/powerpoint/2010/main" val="2469731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8709</TotalTime>
  <Words>2016</Words>
  <Application>Microsoft Office PowerPoint</Application>
  <PresentationFormat>Widescreen</PresentationFormat>
  <Paragraphs>416</Paragraphs>
  <Slides>15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Arial Black</vt:lpstr>
      <vt:lpstr>Arial BOLD</vt:lpstr>
      <vt:lpstr>Bahnschrift</vt:lpstr>
      <vt:lpstr>Bahnschrift Light</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Evans [Learner - Curro Waterstone College - Primary School]</dc:creator>
  <cp:lastModifiedBy>Emma Evans [Learner - Curro Waterstone College - Primary School]</cp:lastModifiedBy>
  <cp:revision>92</cp:revision>
  <dcterms:created xsi:type="dcterms:W3CDTF">2024-05-14T11:08:03Z</dcterms:created>
  <dcterms:modified xsi:type="dcterms:W3CDTF">2024-08-27T18:27:18Z</dcterms:modified>
</cp:coreProperties>
</file>