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8288000" cy="10287000"/>
  <p:notesSz cx="6858000" cy="9144000"/>
  <p:embeddedFontLst>
    <p:embeddedFont>
      <p:font typeface="Josefin Sans" pitchFamily="2" charset="77"/>
      <p:regular r:id="rId17"/>
      <p:bold r:id="rId18"/>
      <p:italic r:id="rId19"/>
      <p:boldItalic r:id="rId20"/>
    </p:embeddedFont>
    <p:embeddedFont>
      <p:font typeface="Montserrat Black" pitchFamily="2" charset="77"/>
      <p:bold r:id="rId21"/>
      <p:boldItalic r:id="rId22"/>
    </p:embeddedFont>
    <p:embeddedFont>
      <p:font typeface="Montserrat Ultra-Bold"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VUUXlq/SnfnUB8x6efOTf+Bgw8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69267-2E23-0B43-A6DB-592F03110878}" v="1" dt="2024-08-27T17:15:50.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80" d="100"/>
          <a:sy n="80" d="100"/>
        </p:scale>
        <p:origin x="82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sa, Shabir (GPHEALTH)" userId="e8948446-e5a5-4ff8-9aeb-cde9aeb592ad" providerId="ADAL" clId="{C9F69267-2E23-0B43-A6DB-592F03110878}"/>
    <pc:docChg chg="custSel addSld modSld">
      <pc:chgData name="Moosa, Shabir (GPHEALTH)" userId="e8948446-e5a5-4ff8-9aeb-cde9aeb592ad" providerId="ADAL" clId="{C9F69267-2E23-0B43-A6DB-592F03110878}" dt="2024-08-27T17:15:50.987" v="2" actId="27636"/>
      <pc:docMkLst>
        <pc:docMk/>
      </pc:docMkLst>
      <pc:sldChg chg="modSp mod">
        <pc:chgData name="Moosa, Shabir (GPHEALTH)" userId="e8948446-e5a5-4ff8-9aeb-cde9aeb592ad" providerId="ADAL" clId="{C9F69267-2E23-0B43-A6DB-592F03110878}" dt="2024-08-27T17:15:50.982" v="1" actId="27636"/>
        <pc:sldMkLst>
          <pc:docMk/>
          <pc:sldMk cId="0" sldId="266"/>
        </pc:sldMkLst>
        <pc:spChg chg="mod">
          <ac:chgData name="Moosa, Shabir (GPHEALTH)" userId="e8948446-e5a5-4ff8-9aeb-cde9aeb592ad" providerId="ADAL" clId="{C9F69267-2E23-0B43-A6DB-592F03110878}" dt="2024-08-27T17:15:50.982" v="1" actId="27636"/>
          <ac:spMkLst>
            <pc:docMk/>
            <pc:sldMk cId="0" sldId="266"/>
            <ac:spMk id="236" creationId="{00000000-0000-0000-0000-000000000000}"/>
          </ac:spMkLst>
        </pc:spChg>
      </pc:sldChg>
      <pc:sldChg chg="modSp mod">
        <pc:chgData name="Moosa, Shabir (GPHEALTH)" userId="e8948446-e5a5-4ff8-9aeb-cde9aeb592ad" providerId="ADAL" clId="{C9F69267-2E23-0B43-A6DB-592F03110878}" dt="2024-08-27T17:15:50.987" v="2" actId="27636"/>
        <pc:sldMkLst>
          <pc:docMk/>
          <pc:sldMk cId="0" sldId="267"/>
        </pc:sldMkLst>
        <pc:spChg chg="mod">
          <ac:chgData name="Moosa, Shabir (GPHEALTH)" userId="e8948446-e5a5-4ff8-9aeb-cde9aeb592ad" providerId="ADAL" clId="{C9F69267-2E23-0B43-A6DB-592F03110878}" dt="2024-08-27T17:15:50.987" v="2" actId="27636"/>
          <ac:spMkLst>
            <pc:docMk/>
            <pc:sldMk cId="0" sldId="267"/>
            <ac:spMk id="250" creationId="{00000000-0000-0000-0000-000000000000}"/>
          </ac:spMkLst>
        </pc:spChg>
      </pc:sldChg>
      <pc:sldChg chg="add">
        <pc:chgData name="Moosa, Shabir (GPHEALTH)" userId="e8948446-e5a5-4ff8-9aeb-cde9aeb592ad" providerId="ADAL" clId="{C9F69267-2E23-0B43-A6DB-592F03110878}" dt="2024-08-27T17:15:50.808" v="0"/>
        <pc:sldMkLst>
          <pc:docMk/>
          <pc:sldMk cId="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f6979bfb6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2f6979bfb62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f6979bfb6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2f6979bfb6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6979bfb6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2f6979bfb6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f6979bfb62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2f6979bfb62_0_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f6979bfb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2f6979bfb6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6979bfb6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2f6979bfb62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1792288" y="612775"/>
            <a:ext cx="5486400" cy="4114800"/>
          </a:xfrm>
          <a:prstGeom prst="rect">
            <a:avLst/>
          </a:prstGeom>
          <a:noFill/>
          <a:ln>
            <a:noFill/>
          </a:ln>
        </p:spPr>
      </p:sp>
      <p:sp>
        <p:nvSpPr>
          <p:cNvPr id="64" name="Google Shape;64;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4114800" y="3875362"/>
            <a:ext cx="7924800" cy="1953938"/>
          </a:xfrm>
        </p:spPr>
        <p:txBody>
          <a:bodyPr>
            <a:normAutofit fontScale="90000"/>
          </a:bodyPr>
          <a:lstStyle/>
          <a:p>
            <a:r>
              <a:rPr lang="en-US" dirty="0"/>
              <a:t>BY T.KHALO</a:t>
            </a:r>
            <a:br>
              <a:rPr lang="en-US" dirty="0"/>
            </a:br>
            <a:r>
              <a:rPr lang="en-US" dirty="0"/>
              <a:t>&amp;</a:t>
            </a:r>
            <a:br>
              <a:rPr lang="en-US" dirty="0"/>
            </a:br>
            <a:r>
              <a:rPr lang="en-US" dirty="0"/>
              <a:t>L.KUBHEKA</a:t>
            </a:r>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4800600" y="5996070"/>
            <a:ext cx="6400800" cy="1752600"/>
          </a:xfrm>
        </p:spPr>
        <p:txBody>
          <a:bodyPr/>
          <a:lstStyle/>
          <a:p>
            <a:r>
              <a:rPr lang="en-US" dirty="0">
                <a:solidFill>
                  <a:srgbClr val="FF0000"/>
                </a:solidFill>
              </a:rPr>
              <a:t>ROLE OF PODIATRY IN PRIMARY HEALTH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2"/>
          <p:cNvSpPr txBox="1"/>
          <p:nvPr/>
        </p:nvSpPr>
        <p:spPr>
          <a:xfrm>
            <a:off x="725991" y="495053"/>
            <a:ext cx="11616191" cy="5143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201" name="Google Shape;201;p2"/>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2"/>
          <p:cNvSpPr/>
          <p:nvPr/>
        </p:nvSpPr>
        <p:spPr>
          <a:xfrm>
            <a:off x="14497763" y="301323"/>
            <a:ext cx="11802813" cy="12978807"/>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51"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2"/>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3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2"/>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2"/>
          <p:cNvSpPr txBox="1"/>
          <p:nvPr/>
        </p:nvSpPr>
        <p:spPr>
          <a:xfrm>
            <a:off x="11046866" y="514350"/>
            <a:ext cx="6212434" cy="51435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206" name="Google Shape;206;p2"/>
          <p:cNvSpPr txBox="1"/>
          <p:nvPr/>
        </p:nvSpPr>
        <p:spPr>
          <a:xfrm>
            <a:off x="6100515" y="8963461"/>
            <a:ext cx="6086971" cy="7219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207" name="Google Shape;207;p2"/>
          <p:cNvSpPr txBox="1">
            <a:spLocks noGrp="1"/>
          </p:cNvSpPr>
          <p:nvPr>
            <p:ph type="title"/>
          </p:nvPr>
        </p:nvSpPr>
        <p:spPr>
          <a:xfrm>
            <a:off x="808874" y="1547067"/>
            <a:ext cx="16640925"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LIMITATIONS</a:t>
            </a:r>
            <a:endParaRPr/>
          </a:p>
        </p:txBody>
      </p:sp>
      <p:sp>
        <p:nvSpPr>
          <p:cNvPr id="208" name="Google Shape;208;p2"/>
          <p:cNvSpPr txBox="1">
            <a:spLocks noGrp="1"/>
          </p:cNvSpPr>
          <p:nvPr>
            <p:ph type="body" idx="1"/>
          </p:nvPr>
        </p:nvSpPr>
        <p:spPr>
          <a:xfrm>
            <a:off x="820907" y="3009900"/>
            <a:ext cx="16640924" cy="5667257"/>
          </a:xfrm>
          <a:prstGeom prst="rect">
            <a:avLst/>
          </a:prstGeom>
          <a:noFill/>
          <a:ln>
            <a:noFill/>
          </a:ln>
        </p:spPr>
        <p:txBody>
          <a:bodyPr spcFirstLastPara="1" wrap="square" lIns="91425" tIns="45700" rIns="91425" bIns="45700" anchor="t" anchorCtr="0">
            <a:normAutofit/>
          </a:bodyPr>
          <a:lstStyle/>
          <a:p>
            <a:pPr marL="457200" lvl="0" indent="-508000" algn="l" rtl="0">
              <a:spcBef>
                <a:spcPts val="0"/>
              </a:spcBef>
              <a:spcAft>
                <a:spcPts val="0"/>
              </a:spcAft>
              <a:buSzPts val="4400"/>
              <a:buChar char="•"/>
            </a:pPr>
            <a:r>
              <a:rPr lang="en-US" sz="4400"/>
              <a:t>Lengthy waiting perion to acquire permission to conduct the study.</a:t>
            </a:r>
            <a:endParaRPr sz="4400"/>
          </a:p>
          <a:p>
            <a:pPr marL="457200" lvl="0" indent="-508000" algn="l" rtl="0">
              <a:spcBef>
                <a:spcPts val="0"/>
              </a:spcBef>
              <a:spcAft>
                <a:spcPts val="0"/>
              </a:spcAft>
              <a:buSzPts val="4400"/>
              <a:buChar char="•"/>
            </a:pPr>
            <a:r>
              <a:rPr lang="en-US" sz="4400"/>
              <a:t>Limited sample size</a:t>
            </a:r>
            <a:endParaRPr sz="4400"/>
          </a:p>
          <a:p>
            <a:pPr marL="457200" lvl="0" indent="-508000" algn="l" rtl="0">
              <a:spcBef>
                <a:spcPts val="0"/>
              </a:spcBef>
              <a:spcAft>
                <a:spcPts val="0"/>
              </a:spcAft>
              <a:buSzPts val="4400"/>
              <a:buChar char="•"/>
            </a:pPr>
            <a:r>
              <a:rPr lang="en-US" sz="4400"/>
              <a:t>Atittude of participants</a:t>
            </a:r>
            <a:endParaRPr sz="4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f6979bfb62_0_28"/>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g2f6979bfb62_0_28"/>
          <p:cNvSpPr txBox="1"/>
          <p:nvPr/>
        </p:nvSpPr>
        <p:spPr>
          <a:xfrm>
            <a:off x="725991" y="495053"/>
            <a:ext cx="11616300" cy="461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215" name="Google Shape;215;g2f6979bfb62_0_28"/>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g2f6979bfb62_0_28"/>
          <p:cNvSpPr/>
          <p:nvPr/>
        </p:nvSpPr>
        <p:spPr>
          <a:xfrm>
            <a:off x="14497763" y="301323"/>
            <a:ext cx="11809820" cy="12986512"/>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44"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g2f6979bfb62_0_28"/>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4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g2f6979bfb62_0_28"/>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g2f6979bfb62_0_28"/>
          <p:cNvSpPr txBox="1"/>
          <p:nvPr/>
        </p:nvSpPr>
        <p:spPr>
          <a:xfrm>
            <a:off x="11046866" y="514350"/>
            <a:ext cx="6212400" cy="1108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220" name="Google Shape;220;g2f6979bfb62_0_28"/>
          <p:cNvSpPr txBox="1"/>
          <p:nvPr/>
        </p:nvSpPr>
        <p:spPr>
          <a:xfrm>
            <a:off x="6100515" y="8963461"/>
            <a:ext cx="6087000" cy="646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221" name="Google Shape;221;g2f6979bfb62_0_28"/>
          <p:cNvSpPr txBox="1">
            <a:spLocks noGrp="1"/>
          </p:cNvSpPr>
          <p:nvPr>
            <p:ph type="title"/>
          </p:nvPr>
        </p:nvSpPr>
        <p:spPr>
          <a:xfrm>
            <a:off x="808874" y="1547067"/>
            <a:ext cx="16641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RECOMMENDATIONS</a:t>
            </a:r>
            <a:endParaRPr/>
          </a:p>
        </p:txBody>
      </p:sp>
      <p:sp>
        <p:nvSpPr>
          <p:cNvPr id="222" name="Google Shape;222;g2f6979bfb62_0_28"/>
          <p:cNvSpPr txBox="1">
            <a:spLocks noGrp="1"/>
          </p:cNvSpPr>
          <p:nvPr>
            <p:ph type="body" idx="1"/>
          </p:nvPr>
        </p:nvSpPr>
        <p:spPr>
          <a:xfrm>
            <a:off x="820907" y="3009900"/>
            <a:ext cx="16641000" cy="5667300"/>
          </a:xfrm>
          <a:prstGeom prst="rect">
            <a:avLst/>
          </a:prstGeom>
          <a:noFill/>
          <a:ln>
            <a:noFill/>
          </a:ln>
        </p:spPr>
        <p:txBody>
          <a:bodyPr spcFirstLastPara="1" wrap="square" lIns="91425" tIns="45700" rIns="91425" bIns="45700" anchor="t" anchorCtr="0">
            <a:normAutofit/>
          </a:bodyPr>
          <a:lstStyle/>
          <a:p>
            <a:pPr marL="457200" lvl="0" indent="-508000" algn="l" rtl="0">
              <a:spcBef>
                <a:spcPts val="0"/>
              </a:spcBef>
              <a:spcAft>
                <a:spcPts val="0"/>
              </a:spcAft>
              <a:buSzPts val="4400"/>
              <a:buChar char="●"/>
            </a:pPr>
            <a:r>
              <a:rPr lang="en-US" sz="4400"/>
              <a:t>Repeat study with a large number</a:t>
            </a:r>
            <a:endParaRPr sz="4400"/>
          </a:p>
          <a:p>
            <a:pPr marL="457200" lvl="0" indent="-508000" algn="l" rtl="0">
              <a:spcBef>
                <a:spcPts val="0"/>
              </a:spcBef>
              <a:spcAft>
                <a:spcPts val="0"/>
              </a:spcAft>
              <a:buSzPts val="4400"/>
              <a:buChar char="●"/>
            </a:pPr>
            <a:r>
              <a:rPr lang="en-US" sz="4400"/>
              <a:t>More institution that offer podiatry</a:t>
            </a:r>
            <a:endParaRPr sz="4400"/>
          </a:p>
          <a:p>
            <a:pPr marL="457200" lvl="0" indent="-508000" algn="l" rtl="0">
              <a:spcBef>
                <a:spcPts val="0"/>
              </a:spcBef>
              <a:spcAft>
                <a:spcPts val="0"/>
              </a:spcAft>
              <a:buSzPts val="4400"/>
              <a:buChar char="●"/>
            </a:pPr>
            <a:r>
              <a:rPr lang="en-US" sz="4400"/>
              <a:t>Hiring more podiatrists in the primary health care</a:t>
            </a:r>
            <a:endParaRPr sz="4400"/>
          </a:p>
          <a:p>
            <a:pPr marL="457200" lvl="0" indent="-508000" algn="l" rtl="0">
              <a:spcBef>
                <a:spcPts val="0"/>
              </a:spcBef>
              <a:spcAft>
                <a:spcPts val="0"/>
              </a:spcAft>
              <a:buSzPts val="4400"/>
              <a:buChar char="●"/>
            </a:pPr>
            <a:r>
              <a:rPr lang="en-US" sz="4400"/>
              <a:t>Raise awareness and education within the primary health care</a:t>
            </a:r>
            <a:endParaRPr sz="4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f6979bfb62_0_42"/>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g2f6979bfb62_0_42"/>
          <p:cNvSpPr txBox="1"/>
          <p:nvPr/>
        </p:nvSpPr>
        <p:spPr>
          <a:xfrm>
            <a:off x="725991" y="495053"/>
            <a:ext cx="11616300" cy="461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229" name="Google Shape;229;g2f6979bfb62_0_42"/>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g2f6979bfb62_0_42"/>
          <p:cNvSpPr/>
          <p:nvPr/>
        </p:nvSpPr>
        <p:spPr>
          <a:xfrm>
            <a:off x="14497763" y="301323"/>
            <a:ext cx="11809820" cy="12986512"/>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44"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g2f6979bfb62_0_42"/>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4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g2f6979bfb62_0_42"/>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g2f6979bfb62_0_42"/>
          <p:cNvSpPr txBox="1"/>
          <p:nvPr/>
        </p:nvSpPr>
        <p:spPr>
          <a:xfrm>
            <a:off x="11046866" y="514350"/>
            <a:ext cx="6212400" cy="1108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234" name="Google Shape;234;g2f6979bfb62_0_42"/>
          <p:cNvSpPr txBox="1"/>
          <p:nvPr/>
        </p:nvSpPr>
        <p:spPr>
          <a:xfrm>
            <a:off x="6100515" y="8963461"/>
            <a:ext cx="6087000" cy="646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235" name="Google Shape;235;g2f6979bfb62_0_42"/>
          <p:cNvSpPr txBox="1">
            <a:spLocks noGrp="1"/>
          </p:cNvSpPr>
          <p:nvPr>
            <p:ph type="title"/>
          </p:nvPr>
        </p:nvSpPr>
        <p:spPr>
          <a:xfrm>
            <a:off x="808874" y="1547067"/>
            <a:ext cx="16641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CONCLUSION</a:t>
            </a:r>
            <a:endParaRPr/>
          </a:p>
        </p:txBody>
      </p:sp>
      <p:sp>
        <p:nvSpPr>
          <p:cNvPr id="236" name="Google Shape;236;g2f6979bfb62_0_42"/>
          <p:cNvSpPr txBox="1">
            <a:spLocks noGrp="1"/>
          </p:cNvSpPr>
          <p:nvPr>
            <p:ph type="body" idx="1"/>
          </p:nvPr>
        </p:nvSpPr>
        <p:spPr>
          <a:xfrm>
            <a:off x="820907" y="3009900"/>
            <a:ext cx="16641000" cy="56673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sz="4400"/>
              <a:t>Currently, in South Africa, there are about 45-50 podiatrists in the public health sector, and no</a:t>
            </a:r>
            <a:endParaRPr sz="4400"/>
          </a:p>
          <a:p>
            <a:pPr marL="0" lvl="0" indent="0" algn="l" rtl="0">
              <a:spcBef>
                <a:spcPts val="0"/>
              </a:spcBef>
              <a:spcAft>
                <a:spcPts val="0"/>
              </a:spcAft>
              <a:buNone/>
            </a:pPr>
            <a:r>
              <a:rPr lang="en-US" sz="4400"/>
              <a:t>conducive research on the number of podiatrists in the PHC. However, it can be safely stated</a:t>
            </a:r>
            <a:endParaRPr sz="4400"/>
          </a:p>
          <a:p>
            <a:pPr marL="0" lvl="0" indent="0" algn="l" rtl="0">
              <a:spcBef>
                <a:spcPts val="0"/>
              </a:spcBef>
              <a:spcAft>
                <a:spcPts val="0"/>
              </a:spcAft>
              <a:buNone/>
            </a:pPr>
            <a:r>
              <a:rPr lang="en-US" sz="4400"/>
              <a:t>that there is a very limited number of podiatrists in the PHC as was observed as the research</a:t>
            </a:r>
            <a:endParaRPr sz="4400"/>
          </a:p>
          <a:p>
            <a:pPr marL="0" lvl="0" indent="0" algn="l" rtl="0">
              <a:spcBef>
                <a:spcPts val="0"/>
              </a:spcBef>
              <a:spcAft>
                <a:spcPts val="0"/>
              </a:spcAft>
              <a:buNone/>
            </a:pPr>
            <a:r>
              <a:rPr lang="en-US" sz="4400"/>
              <a:t>was conducted. Therefore, it is suggested that more podiatrists in the PHC should be employed</a:t>
            </a:r>
            <a:endParaRPr sz="4400"/>
          </a:p>
          <a:p>
            <a:pPr marL="0" lvl="0" indent="0" algn="l" rtl="0">
              <a:spcBef>
                <a:spcPts val="0"/>
              </a:spcBef>
              <a:spcAft>
                <a:spcPts val="0"/>
              </a:spcAft>
              <a:buNone/>
            </a:pPr>
            <a:r>
              <a:rPr lang="en-US" sz="4400"/>
              <a:t>across South Africa or at least in the major PHCs</a:t>
            </a:r>
            <a:endParaRPr sz="4400"/>
          </a:p>
          <a:p>
            <a:pPr marL="0" lvl="0" indent="0" algn="l" rtl="0">
              <a:spcBef>
                <a:spcPts val="0"/>
              </a:spcBef>
              <a:spcAft>
                <a:spcPts val="0"/>
              </a:spcAft>
              <a:buNone/>
            </a:pPr>
            <a:endParaRPr sz="4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f6979bfb62_0_70"/>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g2f6979bfb62_0_70"/>
          <p:cNvSpPr txBox="1"/>
          <p:nvPr/>
        </p:nvSpPr>
        <p:spPr>
          <a:xfrm>
            <a:off x="725991" y="495053"/>
            <a:ext cx="11616300" cy="461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243" name="Google Shape;243;g2f6979bfb62_0_70"/>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g2f6979bfb62_0_70"/>
          <p:cNvSpPr/>
          <p:nvPr/>
        </p:nvSpPr>
        <p:spPr>
          <a:xfrm>
            <a:off x="14497763" y="301323"/>
            <a:ext cx="11809820" cy="12986512"/>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44"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g2f6979bfb62_0_70"/>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4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g2f6979bfb62_0_70"/>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g2f6979bfb62_0_70"/>
          <p:cNvSpPr txBox="1"/>
          <p:nvPr/>
        </p:nvSpPr>
        <p:spPr>
          <a:xfrm>
            <a:off x="11046866" y="514350"/>
            <a:ext cx="6212400" cy="1108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248" name="Google Shape;248;g2f6979bfb62_0_70"/>
          <p:cNvSpPr txBox="1"/>
          <p:nvPr/>
        </p:nvSpPr>
        <p:spPr>
          <a:xfrm>
            <a:off x="6100515" y="8963461"/>
            <a:ext cx="6087000" cy="646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249" name="Google Shape;249;g2f6979bfb62_0_70"/>
          <p:cNvSpPr txBox="1">
            <a:spLocks noGrp="1"/>
          </p:cNvSpPr>
          <p:nvPr>
            <p:ph type="title"/>
          </p:nvPr>
        </p:nvSpPr>
        <p:spPr>
          <a:xfrm>
            <a:off x="808874" y="1547067"/>
            <a:ext cx="16641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CONCLUSION</a:t>
            </a:r>
            <a:endParaRPr/>
          </a:p>
        </p:txBody>
      </p:sp>
      <p:sp>
        <p:nvSpPr>
          <p:cNvPr id="250" name="Google Shape;250;g2f6979bfb62_0_70"/>
          <p:cNvSpPr txBox="1">
            <a:spLocks noGrp="1"/>
          </p:cNvSpPr>
          <p:nvPr>
            <p:ph type="body" idx="1"/>
          </p:nvPr>
        </p:nvSpPr>
        <p:spPr>
          <a:xfrm>
            <a:off x="820907" y="3009900"/>
            <a:ext cx="16641000" cy="56673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sz="4400"/>
              <a:t>Lack of awareness and knowledge by other professionals continues to bea common challenge faced by podiatrists which results in inaccurate referrals. It is apparent that the profession is poorly financed in terms of medical resources.</a:t>
            </a:r>
            <a:endParaRPr sz="4400"/>
          </a:p>
          <a:p>
            <a:pPr marL="0" lvl="0" indent="0" algn="l" rtl="0">
              <a:spcBef>
                <a:spcPts val="0"/>
              </a:spcBef>
              <a:spcAft>
                <a:spcPts val="0"/>
              </a:spcAft>
              <a:buClr>
                <a:schemeClr val="dk1"/>
              </a:buClr>
              <a:buSzPts val="1100"/>
              <a:buFont typeface="Arial"/>
              <a:buNone/>
            </a:pPr>
            <a:r>
              <a:rPr lang="en-US" sz="4400"/>
              <a:t>Podiatry continues to be misunderstood in terms of the scope of practice regardless of the</a:t>
            </a:r>
            <a:endParaRPr sz="4400"/>
          </a:p>
          <a:p>
            <a:pPr marL="0" lvl="0" indent="0" algn="l" rtl="0">
              <a:spcBef>
                <a:spcPts val="0"/>
              </a:spcBef>
              <a:spcAft>
                <a:spcPts val="0"/>
              </a:spcAft>
              <a:buClr>
                <a:schemeClr val="dk1"/>
              </a:buClr>
              <a:buSzPts val="1100"/>
              <a:buFont typeface="Arial"/>
              <a:buNone/>
            </a:pPr>
            <a:r>
              <a:rPr lang="en-US" sz="4400"/>
              <a:t>awareness raised. The misconception about podiatry influences the referral system to be</a:t>
            </a:r>
            <a:endParaRPr sz="4400"/>
          </a:p>
          <a:p>
            <a:pPr marL="0" lvl="0" indent="0" algn="l" rtl="0">
              <a:spcBef>
                <a:spcPts val="0"/>
              </a:spcBef>
              <a:spcAft>
                <a:spcPts val="0"/>
              </a:spcAft>
              <a:buClr>
                <a:schemeClr val="dk1"/>
              </a:buClr>
              <a:buSzPts val="1100"/>
              <a:buFont typeface="Arial"/>
              <a:buNone/>
            </a:pPr>
            <a:r>
              <a:rPr lang="en-US" sz="4400"/>
              <a:t>incompetent.</a:t>
            </a:r>
            <a:endParaRPr sz="4400"/>
          </a:p>
          <a:p>
            <a:pPr marL="0" lvl="0" indent="0" algn="l" rtl="0">
              <a:spcBef>
                <a:spcPts val="0"/>
              </a:spcBef>
              <a:spcAft>
                <a:spcPts val="0"/>
              </a:spcAft>
              <a:buNone/>
            </a:pPr>
            <a:endParaRPr sz="4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f6979bfb62_0_87"/>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g2f6979bfb62_0_87"/>
          <p:cNvSpPr txBox="1"/>
          <p:nvPr/>
        </p:nvSpPr>
        <p:spPr>
          <a:xfrm>
            <a:off x="725991" y="495053"/>
            <a:ext cx="11616300" cy="461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257" name="Google Shape;257;g2f6979bfb62_0_87"/>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g2f6979bfb62_0_87"/>
          <p:cNvSpPr/>
          <p:nvPr/>
        </p:nvSpPr>
        <p:spPr>
          <a:xfrm>
            <a:off x="14497763" y="301323"/>
            <a:ext cx="11809820" cy="12986512"/>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44"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g2f6979bfb62_0_87"/>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4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g2f6979bfb62_0_87"/>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g2f6979bfb62_0_87"/>
          <p:cNvSpPr txBox="1"/>
          <p:nvPr/>
        </p:nvSpPr>
        <p:spPr>
          <a:xfrm>
            <a:off x="11046866" y="514350"/>
            <a:ext cx="6212400" cy="1108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262" name="Google Shape;262;g2f6979bfb62_0_87"/>
          <p:cNvSpPr txBox="1"/>
          <p:nvPr/>
        </p:nvSpPr>
        <p:spPr>
          <a:xfrm>
            <a:off x="6100515" y="8963461"/>
            <a:ext cx="6087000" cy="646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263" name="Google Shape;263;g2f6979bfb62_0_87"/>
          <p:cNvSpPr txBox="1">
            <a:spLocks noGrp="1"/>
          </p:cNvSpPr>
          <p:nvPr>
            <p:ph type="title"/>
          </p:nvPr>
        </p:nvSpPr>
        <p:spPr>
          <a:xfrm>
            <a:off x="808874" y="1547067"/>
            <a:ext cx="16641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CONCLUSION</a:t>
            </a:r>
            <a:endParaRPr/>
          </a:p>
        </p:txBody>
      </p:sp>
      <p:sp>
        <p:nvSpPr>
          <p:cNvPr id="264" name="Google Shape;264;g2f6979bfb62_0_87"/>
          <p:cNvSpPr txBox="1">
            <a:spLocks noGrp="1"/>
          </p:cNvSpPr>
          <p:nvPr>
            <p:ph type="body" idx="1"/>
          </p:nvPr>
        </p:nvSpPr>
        <p:spPr>
          <a:xfrm>
            <a:off x="820907" y="3009900"/>
            <a:ext cx="16641000" cy="5667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4400"/>
              <a:t>In conclusion, podiatry has an important role in primary healthcare, although there is a limited</a:t>
            </a:r>
            <a:endParaRPr sz="4400"/>
          </a:p>
          <a:p>
            <a:pPr marL="0" lvl="0" indent="0" algn="l" rtl="0">
              <a:spcBef>
                <a:spcPts val="0"/>
              </a:spcBef>
              <a:spcAft>
                <a:spcPts val="0"/>
              </a:spcAft>
              <a:buNone/>
            </a:pPr>
            <a:r>
              <a:rPr lang="en-US" sz="4400"/>
              <a:t>number of podiatrists in the PHC. It is ideal and advisable for the department of health to</a:t>
            </a:r>
            <a:endParaRPr sz="4400"/>
          </a:p>
          <a:p>
            <a:pPr marL="0" lvl="0" indent="0" algn="l" rtl="0">
              <a:spcBef>
                <a:spcPts val="0"/>
              </a:spcBef>
              <a:spcAft>
                <a:spcPts val="0"/>
              </a:spcAft>
              <a:buNone/>
            </a:pPr>
            <a:r>
              <a:rPr lang="en-US" sz="4400"/>
              <a:t>consider the placement of podiatry in the PHC for an efficient healthcare system.</a:t>
            </a:r>
            <a:endParaRPr sz="4400"/>
          </a:p>
          <a:p>
            <a:pPr marL="0" lvl="0" indent="0" algn="l" rtl="0">
              <a:spcBef>
                <a:spcPts val="0"/>
              </a:spcBef>
              <a:spcAft>
                <a:spcPts val="0"/>
              </a:spcAft>
              <a:buNone/>
            </a:pPr>
            <a:endParaRPr sz="4400"/>
          </a:p>
          <a:p>
            <a:pPr marL="0" lvl="0" indent="0" algn="l" rtl="0">
              <a:spcBef>
                <a:spcPts val="0"/>
              </a:spcBef>
              <a:spcAft>
                <a:spcPts val="0"/>
              </a:spcAft>
              <a:buNone/>
            </a:pPr>
            <a:endParaRPr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1"/>
          <p:cNvSpPr txBox="1"/>
          <p:nvPr/>
        </p:nvSpPr>
        <p:spPr>
          <a:xfrm>
            <a:off x="725991" y="495053"/>
            <a:ext cx="11616191" cy="5143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86" name="Google Shape;86;p1"/>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14497763" y="301323"/>
            <a:ext cx="11802813" cy="12978807"/>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51"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3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
          <p:cNvSpPr txBox="1"/>
          <p:nvPr/>
        </p:nvSpPr>
        <p:spPr>
          <a:xfrm>
            <a:off x="11046866" y="514350"/>
            <a:ext cx="6212434" cy="51435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91" name="Google Shape;91;p1"/>
          <p:cNvSpPr txBox="1"/>
          <p:nvPr/>
        </p:nvSpPr>
        <p:spPr>
          <a:xfrm>
            <a:off x="6100515" y="8963461"/>
            <a:ext cx="6086971" cy="7219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92" name="Google Shape;92;p1"/>
          <p:cNvSpPr txBox="1">
            <a:spLocks noGrp="1"/>
          </p:cNvSpPr>
          <p:nvPr>
            <p:ph type="title"/>
          </p:nvPr>
        </p:nvSpPr>
        <p:spPr>
          <a:xfrm>
            <a:off x="808874" y="1547067"/>
            <a:ext cx="16640925"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INTRODUCTION</a:t>
            </a:r>
            <a:endParaRPr/>
          </a:p>
        </p:txBody>
      </p:sp>
      <p:sp>
        <p:nvSpPr>
          <p:cNvPr id="93" name="Google Shape;93;p1"/>
          <p:cNvSpPr txBox="1">
            <a:spLocks noGrp="1"/>
          </p:cNvSpPr>
          <p:nvPr>
            <p:ph type="body" idx="1"/>
          </p:nvPr>
        </p:nvSpPr>
        <p:spPr>
          <a:xfrm>
            <a:off x="820907" y="3009900"/>
            <a:ext cx="16640924" cy="566725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4400"/>
              <a:buChar char="•"/>
            </a:pPr>
            <a:r>
              <a:rPr lang="en-US" sz="4400"/>
              <a:t>South Africa is a developing country with a health care system that still needs to be advanced to ensure a higher quality of life. South Africa’s experience in implementing primary health care does appear to have some positive impact in terms of access to primary care compared with the pre-Apartheid health system (pre-1994), however, there are still a few factors hindering its success.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3"/>
          <p:cNvSpPr txBox="1"/>
          <p:nvPr/>
        </p:nvSpPr>
        <p:spPr>
          <a:xfrm>
            <a:off x="725991" y="495053"/>
            <a:ext cx="11616191" cy="5143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100" name="Google Shape;100;p3"/>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3"/>
          <p:cNvSpPr/>
          <p:nvPr/>
        </p:nvSpPr>
        <p:spPr>
          <a:xfrm>
            <a:off x="14497763" y="301323"/>
            <a:ext cx="11802813" cy="12978807"/>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51"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3"/>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3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3"/>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3"/>
          <p:cNvSpPr txBox="1"/>
          <p:nvPr/>
        </p:nvSpPr>
        <p:spPr>
          <a:xfrm>
            <a:off x="11046866" y="514350"/>
            <a:ext cx="6212434" cy="51435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105" name="Google Shape;105;p3"/>
          <p:cNvSpPr txBox="1"/>
          <p:nvPr/>
        </p:nvSpPr>
        <p:spPr>
          <a:xfrm>
            <a:off x="6100515" y="8963461"/>
            <a:ext cx="6086971" cy="7219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106" name="Google Shape;106;p3"/>
          <p:cNvSpPr txBox="1">
            <a:spLocks noGrp="1"/>
          </p:cNvSpPr>
          <p:nvPr>
            <p:ph type="title"/>
          </p:nvPr>
        </p:nvSpPr>
        <p:spPr>
          <a:xfrm>
            <a:off x="808874" y="1547067"/>
            <a:ext cx="16640925"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PRIMARY HEALTH CARE</a:t>
            </a:r>
            <a:endParaRPr/>
          </a:p>
        </p:txBody>
      </p:sp>
      <p:sp>
        <p:nvSpPr>
          <p:cNvPr id="107" name="Google Shape;107;p3"/>
          <p:cNvSpPr txBox="1">
            <a:spLocks noGrp="1"/>
          </p:cNvSpPr>
          <p:nvPr>
            <p:ph type="body" idx="1"/>
          </p:nvPr>
        </p:nvSpPr>
        <p:spPr>
          <a:xfrm>
            <a:off x="820907" y="3009900"/>
            <a:ext cx="16640924" cy="566725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4400"/>
              <a:buChar char="•"/>
            </a:pPr>
            <a:r>
              <a:rPr lang="en-US" sz="4400"/>
              <a:t>A primary healthcare system benefits the whole of society by focusing on people’s needs and delivering healthcare as early on along the continuum as possible, from health promotion and disease prevention to treatment, rehabilitation, and palliative care, and as close as possible to people’s daily lives (WHO 2018).</a:t>
            </a:r>
            <a:endParaRPr sz="4400"/>
          </a:p>
          <a:p>
            <a:pPr marL="0" lvl="0" indent="0" algn="l" rtl="0">
              <a:spcBef>
                <a:spcPts val="880"/>
              </a:spcBef>
              <a:spcAft>
                <a:spcPts val="0"/>
              </a:spcAft>
              <a:buClr>
                <a:schemeClr val="dk1"/>
              </a:buClr>
              <a:buSzPts val="4400"/>
              <a:buNone/>
            </a:pPr>
            <a:endParaRPr sz="4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f6979bfb62_0_0"/>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g2f6979bfb62_0_0"/>
          <p:cNvSpPr txBox="1"/>
          <p:nvPr/>
        </p:nvSpPr>
        <p:spPr>
          <a:xfrm>
            <a:off x="725991" y="495053"/>
            <a:ext cx="11616300" cy="461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114" name="Google Shape;114;g2f6979bfb62_0_0"/>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g2f6979bfb62_0_0"/>
          <p:cNvSpPr/>
          <p:nvPr/>
        </p:nvSpPr>
        <p:spPr>
          <a:xfrm>
            <a:off x="14497763" y="301323"/>
            <a:ext cx="11809820" cy="12986512"/>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44"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g2f6979bfb62_0_0"/>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4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g2f6979bfb62_0_0"/>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g2f6979bfb62_0_0"/>
          <p:cNvSpPr txBox="1"/>
          <p:nvPr/>
        </p:nvSpPr>
        <p:spPr>
          <a:xfrm>
            <a:off x="11046866" y="514350"/>
            <a:ext cx="6212400" cy="1108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119" name="Google Shape;119;g2f6979bfb62_0_0"/>
          <p:cNvSpPr txBox="1"/>
          <p:nvPr/>
        </p:nvSpPr>
        <p:spPr>
          <a:xfrm>
            <a:off x="6100515" y="8963461"/>
            <a:ext cx="6087000" cy="646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120" name="Google Shape;120;g2f6979bfb62_0_0"/>
          <p:cNvSpPr txBox="1">
            <a:spLocks noGrp="1"/>
          </p:cNvSpPr>
          <p:nvPr>
            <p:ph type="title"/>
          </p:nvPr>
        </p:nvSpPr>
        <p:spPr>
          <a:xfrm>
            <a:off x="808874" y="1547067"/>
            <a:ext cx="16641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endParaRPr/>
          </a:p>
        </p:txBody>
      </p:sp>
      <p:sp>
        <p:nvSpPr>
          <p:cNvPr id="121" name="Google Shape;121;g2f6979bfb62_0_0"/>
          <p:cNvSpPr txBox="1">
            <a:spLocks noGrp="1"/>
          </p:cNvSpPr>
          <p:nvPr>
            <p:ph type="body" idx="1"/>
          </p:nvPr>
        </p:nvSpPr>
        <p:spPr>
          <a:xfrm>
            <a:off x="820907" y="3009900"/>
            <a:ext cx="16641000" cy="5667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4400"/>
          </a:p>
        </p:txBody>
      </p:sp>
      <p:pic>
        <p:nvPicPr>
          <p:cNvPr id="122" name="Google Shape;122;g2f6979bfb62_0_0" title="Fichier:USMC-100916-M-3392W-001.jpg — Wikipédia"/>
          <p:cNvPicPr preferRelativeResize="0"/>
          <p:nvPr/>
        </p:nvPicPr>
        <p:blipFill>
          <a:blip r:embed="rId8">
            <a:alphaModFix/>
          </a:blip>
          <a:stretch>
            <a:fillRect/>
          </a:stretch>
        </p:blipFill>
        <p:spPr>
          <a:xfrm>
            <a:off x="184513" y="1544675"/>
            <a:ext cx="8774974" cy="7197650"/>
          </a:xfrm>
          <a:prstGeom prst="rect">
            <a:avLst/>
          </a:prstGeom>
          <a:noFill/>
          <a:ln>
            <a:noFill/>
          </a:ln>
        </p:spPr>
      </p:pic>
      <p:pic>
        <p:nvPicPr>
          <p:cNvPr id="123" name="Google Shape;123;g2f6979bfb62_0_0" title="File:Practical podiatry - (1918) (14592100108).jpg - Wikimedia Commons"/>
          <p:cNvPicPr preferRelativeResize="0"/>
          <p:nvPr/>
        </p:nvPicPr>
        <p:blipFill rotWithShape="1">
          <a:blip r:embed="rId9">
            <a:alphaModFix/>
          </a:blip>
          <a:srcRect l="-10900" t="-2080" r="10899" b="2079"/>
          <a:stretch/>
        </p:blipFill>
        <p:spPr>
          <a:xfrm>
            <a:off x="8366750" y="1361300"/>
            <a:ext cx="6826175" cy="7315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txBox="1"/>
          <p:nvPr/>
        </p:nvSpPr>
        <p:spPr>
          <a:xfrm>
            <a:off x="725991" y="495053"/>
            <a:ext cx="11616191" cy="5143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130" name="Google Shape;130;p4"/>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
          <p:cNvSpPr/>
          <p:nvPr/>
        </p:nvSpPr>
        <p:spPr>
          <a:xfrm>
            <a:off x="14497763" y="301323"/>
            <a:ext cx="11802813" cy="12978807"/>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51"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3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p:cNvSpPr txBox="1"/>
          <p:nvPr/>
        </p:nvSpPr>
        <p:spPr>
          <a:xfrm>
            <a:off x="11046866" y="514350"/>
            <a:ext cx="6212434" cy="51435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135" name="Google Shape;135;p4"/>
          <p:cNvSpPr txBox="1"/>
          <p:nvPr/>
        </p:nvSpPr>
        <p:spPr>
          <a:xfrm>
            <a:off x="6100515" y="8963461"/>
            <a:ext cx="6086971" cy="7219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136" name="Google Shape;136;p4"/>
          <p:cNvSpPr txBox="1">
            <a:spLocks noGrp="1"/>
          </p:cNvSpPr>
          <p:nvPr>
            <p:ph type="title"/>
          </p:nvPr>
        </p:nvSpPr>
        <p:spPr>
          <a:xfrm>
            <a:off x="808874" y="1547067"/>
            <a:ext cx="16640925"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PODIATRY IN PRIMARY HEALTH CARE</a:t>
            </a:r>
            <a:endParaRPr/>
          </a:p>
        </p:txBody>
      </p:sp>
      <p:sp>
        <p:nvSpPr>
          <p:cNvPr id="137" name="Google Shape;137;p4"/>
          <p:cNvSpPr txBox="1">
            <a:spLocks noGrp="1"/>
          </p:cNvSpPr>
          <p:nvPr>
            <p:ph type="body" idx="1"/>
          </p:nvPr>
        </p:nvSpPr>
        <p:spPr>
          <a:xfrm>
            <a:off x="820907" y="3009900"/>
            <a:ext cx="16640924" cy="566725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4400"/>
              <a:buChar char="•"/>
            </a:pPr>
            <a:r>
              <a:rPr lang="en-US" sz="4400"/>
              <a:t>Literature has shown that most healthcare professionals do not adequately underline the value of foot health. Podiatry as part of the primary care system is defined as a branch of medicine focused on treating conditions of the foot, ankle, and lower leg. The practice of podiatry also includes diagnosing, treating, and managing different foot conditions, such as diabetic foot, rheumatoid foot, arthritic foot, corns and calluses, nail conditions, wounds, and others.</a:t>
            </a:r>
            <a:endParaRPr sz="4400"/>
          </a:p>
          <a:p>
            <a:pPr marL="0" lvl="0" indent="0" algn="l" rtl="0">
              <a:spcBef>
                <a:spcPts val="880"/>
              </a:spcBef>
              <a:spcAft>
                <a:spcPts val="0"/>
              </a:spcAft>
              <a:buClr>
                <a:schemeClr val="dk1"/>
              </a:buClr>
              <a:buSzPts val="4400"/>
              <a:buNone/>
            </a:pPr>
            <a:endParaRPr sz="4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5"/>
          <p:cNvSpPr txBox="1"/>
          <p:nvPr/>
        </p:nvSpPr>
        <p:spPr>
          <a:xfrm>
            <a:off x="725991" y="495053"/>
            <a:ext cx="11616191" cy="5143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144" name="Google Shape;144;p5"/>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5"/>
          <p:cNvSpPr/>
          <p:nvPr/>
        </p:nvSpPr>
        <p:spPr>
          <a:xfrm>
            <a:off x="14497763" y="301323"/>
            <a:ext cx="11802813" cy="12978807"/>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51"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5"/>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3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5"/>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5"/>
          <p:cNvSpPr txBox="1"/>
          <p:nvPr/>
        </p:nvSpPr>
        <p:spPr>
          <a:xfrm>
            <a:off x="11046866" y="514350"/>
            <a:ext cx="6212434" cy="51435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149" name="Google Shape;149;p5"/>
          <p:cNvSpPr txBox="1"/>
          <p:nvPr/>
        </p:nvSpPr>
        <p:spPr>
          <a:xfrm>
            <a:off x="6100515" y="8963461"/>
            <a:ext cx="6086971" cy="7219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150" name="Google Shape;150;p5"/>
          <p:cNvSpPr txBox="1">
            <a:spLocks noGrp="1"/>
          </p:cNvSpPr>
          <p:nvPr>
            <p:ph type="title"/>
          </p:nvPr>
        </p:nvSpPr>
        <p:spPr>
          <a:xfrm>
            <a:off x="808874" y="1547067"/>
            <a:ext cx="16640925"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AIM and METHODOLOGY</a:t>
            </a:r>
            <a:endParaRPr/>
          </a:p>
        </p:txBody>
      </p:sp>
      <p:sp>
        <p:nvSpPr>
          <p:cNvPr id="151" name="Google Shape;151;p5"/>
          <p:cNvSpPr txBox="1">
            <a:spLocks noGrp="1"/>
          </p:cNvSpPr>
          <p:nvPr>
            <p:ph type="body" idx="1"/>
          </p:nvPr>
        </p:nvSpPr>
        <p:spPr>
          <a:xfrm>
            <a:off x="820907" y="3009900"/>
            <a:ext cx="16640924" cy="566725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4400"/>
              <a:buChar char="•"/>
            </a:pPr>
            <a:r>
              <a:rPr lang="en-US" sz="4400"/>
              <a:t>The aim of the study was to investigate the role podiatrists play in the primary health care.</a:t>
            </a:r>
            <a:endParaRPr sz="4400"/>
          </a:p>
          <a:p>
            <a:pPr marL="342900" lvl="0" indent="-342900" algn="l" rtl="0">
              <a:spcBef>
                <a:spcPts val="0"/>
              </a:spcBef>
              <a:spcAft>
                <a:spcPts val="0"/>
              </a:spcAft>
              <a:buSzPts val="4400"/>
              <a:buChar char="•"/>
            </a:pPr>
            <a:r>
              <a:rPr lang="en-US" sz="4400"/>
              <a:t>Qualitative study to explore the perspective of the podiatrists in the following PHC:</a:t>
            </a:r>
            <a:endParaRPr sz="4400"/>
          </a:p>
          <a:p>
            <a:pPr marL="342900" lvl="0" indent="-342900" algn="l" rtl="0">
              <a:spcBef>
                <a:spcPts val="0"/>
              </a:spcBef>
              <a:spcAft>
                <a:spcPts val="0"/>
              </a:spcAft>
              <a:buSzPts val="4400"/>
              <a:buChar char="•"/>
            </a:pPr>
            <a:r>
              <a:rPr lang="en-US" sz="4400"/>
              <a:t>Riverlea Community Clinic</a:t>
            </a:r>
            <a:endParaRPr sz="4400"/>
          </a:p>
          <a:p>
            <a:pPr marL="342900" lvl="0" indent="-342900" algn="l" rtl="0">
              <a:spcBef>
                <a:spcPts val="0"/>
              </a:spcBef>
              <a:spcAft>
                <a:spcPts val="0"/>
              </a:spcAft>
              <a:buSzPts val="4400"/>
              <a:buChar char="•"/>
            </a:pPr>
            <a:r>
              <a:rPr lang="en-US" sz="4400"/>
              <a:t>Alexander Community Health Center</a:t>
            </a:r>
            <a:endParaRPr sz="4400"/>
          </a:p>
          <a:p>
            <a:pPr marL="342900" lvl="0" indent="-342900" algn="l" rtl="0">
              <a:spcBef>
                <a:spcPts val="0"/>
              </a:spcBef>
              <a:spcAft>
                <a:spcPts val="0"/>
              </a:spcAft>
              <a:buSzPts val="4400"/>
              <a:buChar char="•"/>
            </a:pPr>
            <a:r>
              <a:rPr lang="en-US" sz="4400"/>
              <a:t>Tembisa Community Clinic</a:t>
            </a:r>
            <a:endParaRPr sz="4400"/>
          </a:p>
          <a:p>
            <a:pPr marL="0" lvl="0" indent="0" algn="l" rtl="0">
              <a:spcBef>
                <a:spcPts val="880"/>
              </a:spcBef>
              <a:spcAft>
                <a:spcPts val="0"/>
              </a:spcAft>
              <a:buClr>
                <a:schemeClr val="dk1"/>
              </a:buClr>
              <a:buSzPts val="4400"/>
              <a:buNone/>
            </a:pPr>
            <a:endParaRPr sz="4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6"/>
          <p:cNvSpPr txBox="1"/>
          <p:nvPr/>
        </p:nvSpPr>
        <p:spPr>
          <a:xfrm>
            <a:off x="725991" y="495053"/>
            <a:ext cx="11616191" cy="5143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158" name="Google Shape;158;p6"/>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6"/>
          <p:cNvSpPr/>
          <p:nvPr/>
        </p:nvSpPr>
        <p:spPr>
          <a:xfrm>
            <a:off x="14497763" y="301323"/>
            <a:ext cx="11802813" cy="12978807"/>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51"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6"/>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3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6"/>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6"/>
          <p:cNvSpPr txBox="1"/>
          <p:nvPr/>
        </p:nvSpPr>
        <p:spPr>
          <a:xfrm>
            <a:off x="11046866" y="514350"/>
            <a:ext cx="6212434" cy="51435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163" name="Google Shape;163;p6"/>
          <p:cNvSpPr txBox="1"/>
          <p:nvPr/>
        </p:nvSpPr>
        <p:spPr>
          <a:xfrm>
            <a:off x="6100515" y="8963461"/>
            <a:ext cx="6086971" cy="7219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164" name="Google Shape;164;p6"/>
          <p:cNvSpPr txBox="1">
            <a:spLocks noGrp="1"/>
          </p:cNvSpPr>
          <p:nvPr>
            <p:ph type="title"/>
          </p:nvPr>
        </p:nvSpPr>
        <p:spPr>
          <a:xfrm>
            <a:off x="808874" y="1547067"/>
            <a:ext cx="16640925"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RESULT AND DISCUSSION</a:t>
            </a:r>
            <a:endParaRPr/>
          </a:p>
        </p:txBody>
      </p:sp>
      <p:sp>
        <p:nvSpPr>
          <p:cNvPr id="165" name="Google Shape;165;p6"/>
          <p:cNvSpPr txBox="1">
            <a:spLocks noGrp="1"/>
          </p:cNvSpPr>
          <p:nvPr>
            <p:ph type="body" idx="1"/>
          </p:nvPr>
        </p:nvSpPr>
        <p:spPr>
          <a:xfrm>
            <a:off x="820907" y="3009900"/>
            <a:ext cx="16640924" cy="566725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US" sz="4400"/>
              <a:t> As a result of these findings, it is evident that podiatry faces many challenges in the PHC. In addition, it is evident that podiatry faces poor perception among other healthcare professions in the PHC. The issue of podiatry not being included in the budget like other professions was also raised by participants. This is evidence that the Department of Health (DoH) should act on such matters so that other professionals could consider podiatry as a profession or give podiatry the value it deserves in the PHC.</a:t>
            </a:r>
            <a:endParaRPr sz="4400"/>
          </a:p>
          <a:p>
            <a:pPr marL="0" lvl="0" indent="0" algn="l" rtl="0">
              <a:spcBef>
                <a:spcPts val="814"/>
              </a:spcBef>
              <a:spcAft>
                <a:spcPts val="0"/>
              </a:spcAft>
              <a:buClr>
                <a:schemeClr val="dk1"/>
              </a:buClr>
              <a:buSzPct val="100000"/>
              <a:buNone/>
            </a:pPr>
            <a:br>
              <a:rPr lang="en-US" sz="4400"/>
            </a:br>
            <a:endParaRPr sz="4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f6979bfb62_0_15"/>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g2f6979bfb62_0_15"/>
          <p:cNvSpPr txBox="1"/>
          <p:nvPr/>
        </p:nvSpPr>
        <p:spPr>
          <a:xfrm>
            <a:off x="725991" y="495053"/>
            <a:ext cx="11616300" cy="461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172" name="Google Shape;172;g2f6979bfb62_0_15"/>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g2f6979bfb62_0_15"/>
          <p:cNvSpPr/>
          <p:nvPr/>
        </p:nvSpPr>
        <p:spPr>
          <a:xfrm>
            <a:off x="14497763" y="301323"/>
            <a:ext cx="11809820" cy="12986512"/>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44"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g2f6979bfb62_0_15"/>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4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g2f6979bfb62_0_15"/>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g2f6979bfb62_0_15"/>
          <p:cNvSpPr txBox="1"/>
          <p:nvPr/>
        </p:nvSpPr>
        <p:spPr>
          <a:xfrm>
            <a:off x="11046866" y="514350"/>
            <a:ext cx="6212400" cy="11082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177" name="Google Shape;177;g2f6979bfb62_0_15"/>
          <p:cNvSpPr txBox="1"/>
          <p:nvPr/>
        </p:nvSpPr>
        <p:spPr>
          <a:xfrm>
            <a:off x="6100515" y="8963461"/>
            <a:ext cx="6087000" cy="6465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178" name="Google Shape;178;g2f6979bfb62_0_15"/>
          <p:cNvSpPr txBox="1">
            <a:spLocks noGrp="1"/>
          </p:cNvSpPr>
          <p:nvPr>
            <p:ph type="title"/>
          </p:nvPr>
        </p:nvSpPr>
        <p:spPr>
          <a:xfrm>
            <a:off x="808874" y="1547067"/>
            <a:ext cx="166410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endParaRPr/>
          </a:p>
        </p:txBody>
      </p:sp>
      <p:sp>
        <p:nvSpPr>
          <p:cNvPr id="179" name="Google Shape;179;g2f6979bfb62_0_15"/>
          <p:cNvSpPr txBox="1">
            <a:spLocks noGrp="1"/>
          </p:cNvSpPr>
          <p:nvPr>
            <p:ph type="body" idx="1"/>
          </p:nvPr>
        </p:nvSpPr>
        <p:spPr>
          <a:xfrm>
            <a:off x="820907" y="3009900"/>
            <a:ext cx="16641000" cy="5667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4400"/>
          </a:p>
          <a:p>
            <a:pPr marL="0" lvl="0" indent="0" algn="l" rtl="0">
              <a:spcBef>
                <a:spcPts val="880"/>
              </a:spcBef>
              <a:spcAft>
                <a:spcPts val="0"/>
              </a:spcAft>
              <a:buClr>
                <a:schemeClr val="dk1"/>
              </a:buClr>
              <a:buSzPts val="4400"/>
              <a:buNone/>
            </a:pPr>
            <a:endParaRPr sz="4400"/>
          </a:p>
        </p:txBody>
      </p:sp>
      <p:pic>
        <p:nvPicPr>
          <p:cNvPr id="180" name="Google Shape;180;g2f6979bfb62_0_15" title="231219-N-HU933-1028"/>
          <p:cNvPicPr preferRelativeResize="0"/>
          <p:nvPr/>
        </p:nvPicPr>
        <p:blipFill>
          <a:blip r:embed="rId8">
            <a:alphaModFix/>
          </a:blip>
          <a:stretch>
            <a:fillRect/>
          </a:stretch>
        </p:blipFill>
        <p:spPr>
          <a:xfrm>
            <a:off x="820900" y="1383900"/>
            <a:ext cx="12170849" cy="96800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p:nvPr/>
        </p:nvSpPr>
        <p:spPr>
          <a:xfrm>
            <a:off x="1043544" y="8677157"/>
            <a:ext cx="2648900" cy="1002924"/>
          </a:xfrm>
          <a:custGeom>
            <a:avLst/>
            <a:gdLst/>
            <a:ahLst/>
            <a:cxnLst/>
            <a:rect l="l" t="t" r="r" b="b"/>
            <a:pathLst>
              <a:path w="2648900" h="1002924" extrusionOk="0">
                <a:moveTo>
                  <a:pt x="0" y="0"/>
                </a:moveTo>
                <a:lnTo>
                  <a:pt x="2648900" y="0"/>
                </a:lnTo>
                <a:lnTo>
                  <a:pt x="2648900" y="1002925"/>
                </a:lnTo>
                <a:lnTo>
                  <a:pt x="0" y="10029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25991" y="495053"/>
            <a:ext cx="11616191" cy="5143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b="1">
                <a:solidFill>
                  <a:srgbClr val="DCB05B"/>
                </a:solidFill>
                <a:latin typeface="Montserrat Black"/>
                <a:ea typeface="Montserrat Black"/>
                <a:cs typeface="Montserrat Black"/>
                <a:sym typeface="Montserrat Black"/>
              </a:rPr>
              <a:t>JOHANNESBURG HEALTH DISTRICT </a:t>
            </a:r>
            <a:endParaRPr/>
          </a:p>
        </p:txBody>
      </p:sp>
      <p:sp>
        <p:nvSpPr>
          <p:cNvPr id="187" name="Google Shape;187;p7"/>
          <p:cNvSpPr/>
          <p:nvPr/>
        </p:nvSpPr>
        <p:spPr>
          <a:xfrm>
            <a:off x="15018832" y="1547067"/>
            <a:ext cx="3636016" cy="9680082"/>
          </a:xfrm>
          <a:custGeom>
            <a:avLst/>
            <a:gdLst/>
            <a:ahLst/>
            <a:cxnLst/>
            <a:rect l="l" t="t" r="r" b="b"/>
            <a:pathLst>
              <a:path w="3636016" h="9680082" extrusionOk="0">
                <a:moveTo>
                  <a:pt x="0" y="0"/>
                </a:moveTo>
                <a:lnTo>
                  <a:pt x="3636016" y="0"/>
                </a:lnTo>
                <a:lnTo>
                  <a:pt x="3636016" y="9680082"/>
                </a:lnTo>
                <a:lnTo>
                  <a:pt x="0" y="9680082"/>
                </a:lnTo>
                <a:lnTo>
                  <a:pt x="0" y="0"/>
                </a:lnTo>
                <a:close/>
              </a:path>
            </a:pathLst>
          </a:custGeom>
          <a:blipFill rotWithShape="1">
            <a:blip r:embed="rId4">
              <a:alphaModFix amt="37000"/>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7"/>
          <p:cNvSpPr/>
          <p:nvPr/>
        </p:nvSpPr>
        <p:spPr>
          <a:xfrm>
            <a:off x="14497763" y="301323"/>
            <a:ext cx="11802813" cy="12978807"/>
          </a:xfrm>
          <a:custGeom>
            <a:avLst/>
            <a:gdLst/>
            <a:ahLst/>
            <a:cxnLst/>
            <a:rect l="l" t="t" r="r" b="b"/>
            <a:pathLst>
              <a:path w="14228699" h="15646400" extrusionOk="0">
                <a:moveTo>
                  <a:pt x="4891913" y="0"/>
                </a:moveTo>
                <a:lnTo>
                  <a:pt x="0" y="8473059"/>
                </a:lnTo>
                <a:lnTo>
                  <a:pt x="4141597" y="15646400"/>
                </a:lnTo>
                <a:lnTo>
                  <a:pt x="14228699" y="15646400"/>
                </a:lnTo>
                <a:lnTo>
                  <a:pt x="14228699" y="0"/>
                </a:lnTo>
                <a:close/>
              </a:path>
            </a:pathLst>
          </a:custGeom>
          <a:blipFill rotWithShape="1">
            <a:blip r:embed="rId5">
              <a:alphaModFix/>
            </a:blip>
            <a:stretch>
              <a:fillRect t="-22718" r="-160051" b="-227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7"/>
          <p:cNvSpPr/>
          <p:nvPr/>
        </p:nvSpPr>
        <p:spPr>
          <a:xfrm>
            <a:off x="14497763" y="301323"/>
            <a:ext cx="4678154" cy="12978807"/>
          </a:xfrm>
          <a:custGeom>
            <a:avLst/>
            <a:gdLst/>
            <a:ahLst/>
            <a:cxnLst/>
            <a:rect l="l" t="t" r="r" b="b"/>
            <a:pathLst>
              <a:path w="4678154" h="12978807" extrusionOk="0">
                <a:moveTo>
                  <a:pt x="0" y="0"/>
                </a:moveTo>
                <a:lnTo>
                  <a:pt x="4678154" y="0"/>
                </a:lnTo>
                <a:lnTo>
                  <a:pt x="4678154" y="12978807"/>
                </a:lnTo>
                <a:lnTo>
                  <a:pt x="0" y="12978807"/>
                </a:lnTo>
                <a:lnTo>
                  <a:pt x="0" y="0"/>
                </a:lnTo>
                <a:close/>
              </a:path>
            </a:pathLst>
          </a:custGeom>
          <a:blipFill rotWithShape="1">
            <a:blip r:embed="rId6">
              <a:alphaModFix amt="43999"/>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p:nvPr/>
        </p:nvSpPr>
        <p:spPr>
          <a:xfrm>
            <a:off x="15922068" y="8677157"/>
            <a:ext cx="1337232" cy="1002924"/>
          </a:xfrm>
          <a:custGeom>
            <a:avLst/>
            <a:gdLst/>
            <a:ahLst/>
            <a:cxnLst/>
            <a:rect l="l" t="t" r="r" b="b"/>
            <a:pathLst>
              <a:path w="1337232" h="1002924" extrusionOk="0">
                <a:moveTo>
                  <a:pt x="0" y="0"/>
                </a:moveTo>
                <a:lnTo>
                  <a:pt x="1337232" y="0"/>
                </a:lnTo>
                <a:lnTo>
                  <a:pt x="1337232" y="1002925"/>
                </a:lnTo>
                <a:lnTo>
                  <a:pt x="0" y="100292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7"/>
          <p:cNvSpPr txBox="1"/>
          <p:nvPr/>
        </p:nvSpPr>
        <p:spPr>
          <a:xfrm>
            <a:off x="11046866" y="514350"/>
            <a:ext cx="6212434" cy="51435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3000" b="1">
                <a:solidFill>
                  <a:srgbClr val="0063A0"/>
                </a:solidFill>
                <a:latin typeface="Montserrat Black"/>
                <a:ea typeface="Montserrat Black"/>
                <a:cs typeface="Montserrat Black"/>
                <a:sym typeface="Montserrat Black"/>
              </a:rPr>
              <a:t>2024 RESEARCH CONFERENCE</a:t>
            </a:r>
            <a:endParaRPr/>
          </a:p>
        </p:txBody>
      </p:sp>
      <p:sp>
        <p:nvSpPr>
          <p:cNvPr id="192" name="Google Shape;192;p7"/>
          <p:cNvSpPr txBox="1"/>
          <p:nvPr/>
        </p:nvSpPr>
        <p:spPr>
          <a:xfrm>
            <a:off x="6100515" y="8963461"/>
            <a:ext cx="6086971" cy="7219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a:solidFill>
                  <a:srgbClr val="765944"/>
                </a:solidFill>
                <a:latin typeface="Josefin Sans"/>
                <a:ea typeface="Josefin Sans"/>
                <a:cs typeface="Josefin Sans"/>
                <a:sym typeface="Josefin Sans"/>
              </a:rPr>
              <a:t>#JoburgResearch2024</a:t>
            </a:r>
            <a:endParaRPr/>
          </a:p>
        </p:txBody>
      </p:sp>
      <p:sp>
        <p:nvSpPr>
          <p:cNvPr id="193" name="Google Shape;193;p7"/>
          <p:cNvSpPr txBox="1">
            <a:spLocks noGrp="1"/>
          </p:cNvSpPr>
          <p:nvPr>
            <p:ph type="title"/>
          </p:nvPr>
        </p:nvSpPr>
        <p:spPr>
          <a:xfrm>
            <a:off x="808874" y="1547067"/>
            <a:ext cx="16640925"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CONTINUATION OF RESULTS AND DISCUSSION</a:t>
            </a:r>
            <a:endParaRPr/>
          </a:p>
        </p:txBody>
      </p:sp>
      <p:sp>
        <p:nvSpPr>
          <p:cNvPr id="194" name="Google Shape;194;p7"/>
          <p:cNvSpPr txBox="1">
            <a:spLocks noGrp="1"/>
          </p:cNvSpPr>
          <p:nvPr>
            <p:ph type="body" idx="1"/>
          </p:nvPr>
        </p:nvSpPr>
        <p:spPr>
          <a:xfrm>
            <a:off x="820907" y="3009900"/>
            <a:ext cx="16640924" cy="566725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4400"/>
              <a:buChar char="•"/>
            </a:pPr>
            <a:r>
              <a:rPr lang="en-US" sz="4400"/>
              <a:t>As is evident, podiatrists in primary care facilities play a significant role in diagnosing, treating, and preventing lower leg and foot conditions. The Department of Health (DoH) should take action to implement training workshops that will share knowledge about podiatry or other professions so that all healthcare professionals are familiar with each profession’s scope of practice. As a result, professionals will be less likely to make poor referrals.</a:t>
            </a:r>
            <a:endParaRPr sz="4400"/>
          </a:p>
          <a:p>
            <a:pPr marL="0" lvl="0" indent="0" algn="l" rtl="0">
              <a:spcBef>
                <a:spcPts val="880"/>
              </a:spcBef>
              <a:spcAft>
                <a:spcPts val="0"/>
              </a:spcAft>
              <a:buClr>
                <a:schemeClr val="dk1"/>
              </a:buClr>
              <a:buSzPts val="4400"/>
              <a:buNone/>
            </a:pPr>
            <a:endParaRPr sz="44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819</Words>
  <Application>Microsoft Macintosh PowerPoint</Application>
  <PresentationFormat>Custom</PresentationFormat>
  <Paragraphs>85</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Montserrat Black</vt:lpstr>
      <vt:lpstr>Montserrat Ultra-Bold</vt:lpstr>
      <vt:lpstr>Arial</vt:lpstr>
      <vt:lpstr>Josefin Sans</vt:lpstr>
      <vt:lpstr>Office Theme</vt:lpstr>
      <vt:lpstr>BY T.KHALO &amp; L.KUBHEKA</vt:lpstr>
      <vt:lpstr>INTRODUCTION</vt:lpstr>
      <vt:lpstr>PRIMARY HEALTH CARE</vt:lpstr>
      <vt:lpstr>PowerPoint Presentation</vt:lpstr>
      <vt:lpstr>PODIATRY IN PRIMARY HEALTH CARE</vt:lpstr>
      <vt:lpstr>AIM and METHODOLOGY</vt:lpstr>
      <vt:lpstr>RESULT AND DISCUSSION</vt:lpstr>
      <vt:lpstr>PowerPoint Presentation</vt:lpstr>
      <vt:lpstr>CONTINUATION OF RESULTS AND DISCUSSION</vt:lpstr>
      <vt:lpstr>LIMITATIONS</vt:lpstr>
      <vt:lpstr>RECOMMENDATIONS</vt:lpstr>
      <vt:lpstr>CONCLUSION</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lukayi dan</dc:creator>
  <cp:lastModifiedBy>Shabir Moosa</cp:lastModifiedBy>
  <cp:revision>1</cp:revision>
  <dcterms:created xsi:type="dcterms:W3CDTF">2006-08-16T00:00:00Z</dcterms:created>
  <dcterms:modified xsi:type="dcterms:W3CDTF">2024-08-27T17:15:55Z</dcterms:modified>
</cp:coreProperties>
</file>