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badi" panose="020B0604020104020204" pitchFamily="34" charset="0"/>
      <p:regular r:id="rId11"/>
    </p:embeddedFont>
    <p:embeddedFont>
      <p:font typeface="Josefin Sans" pitchFamily="2" charset="0"/>
      <p:regular r:id="rId12"/>
      <p:bold r:id="rId13"/>
    </p:embeddedFont>
    <p:embeddedFont>
      <p:font typeface="Montserrat Ultra-Bold"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51" d="100"/>
          <a:sy n="51"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TB</a:t>
            </a:r>
            <a:r>
              <a:rPr lang="en-ZA" baseline="0"/>
              <a:t> Screening, TPT initiation and Completion</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Results!$A$15</c:f>
              <c:strCache>
                <c:ptCount val="1"/>
                <c:pt idx="0">
                  <c:v>% Screened for TB </c:v>
                </c:pt>
              </c:strCache>
            </c:strRef>
          </c:tx>
          <c:spPr>
            <a:solidFill>
              <a:schemeClr val="accent1"/>
            </a:solidFill>
            <a:ln>
              <a:noFill/>
            </a:ln>
            <a:effectLst/>
          </c:spPr>
          <c:invertIfNegative val="0"/>
          <c:cat>
            <c:strRef>
              <c:f>Results!$B$14:$L$14</c:f>
              <c:strCache>
                <c:ptCount val="11"/>
                <c:pt idx="0">
                  <c:v>Chiawelo</c:v>
                </c:pt>
                <c:pt idx="1">
                  <c:v>Zola</c:v>
                </c:pt>
                <c:pt idx="2">
                  <c:v>Tladi</c:v>
                </c:pt>
                <c:pt idx="3">
                  <c:v>Mofolo</c:v>
                </c:pt>
                <c:pt idx="4">
                  <c:v>Orlando</c:v>
                </c:pt>
                <c:pt idx="5">
                  <c:v>Meadowlands</c:v>
                </c:pt>
                <c:pt idx="6">
                  <c:v>Lilian Ngoyi</c:v>
                </c:pt>
                <c:pt idx="7">
                  <c:v>M Maponya</c:v>
                </c:pt>
                <c:pt idx="8">
                  <c:v>Itereleng</c:v>
                </c:pt>
                <c:pt idx="9">
                  <c:v>Diepkloof</c:v>
                </c:pt>
                <c:pt idx="10">
                  <c:v>Average</c:v>
                </c:pt>
              </c:strCache>
            </c:strRef>
          </c:cat>
          <c:val>
            <c:numRef>
              <c:f>Results!$B$15:$L$15</c:f>
              <c:numCache>
                <c:formatCode>General</c:formatCode>
                <c:ptCount val="11"/>
                <c:pt idx="0">
                  <c:v>100</c:v>
                </c:pt>
                <c:pt idx="1">
                  <c:v>100</c:v>
                </c:pt>
                <c:pt idx="2">
                  <c:v>77.777777777777786</c:v>
                </c:pt>
                <c:pt idx="3">
                  <c:v>100</c:v>
                </c:pt>
                <c:pt idx="4">
                  <c:v>96.226415094339629</c:v>
                </c:pt>
                <c:pt idx="5">
                  <c:v>98.305084745762713</c:v>
                </c:pt>
                <c:pt idx="6">
                  <c:v>100</c:v>
                </c:pt>
                <c:pt idx="7">
                  <c:v>100</c:v>
                </c:pt>
                <c:pt idx="8">
                  <c:v>100</c:v>
                </c:pt>
                <c:pt idx="9">
                  <c:v>100</c:v>
                </c:pt>
                <c:pt idx="10">
                  <c:v>97.23092776178801</c:v>
                </c:pt>
              </c:numCache>
            </c:numRef>
          </c:val>
          <c:extLst>
            <c:ext xmlns:c16="http://schemas.microsoft.com/office/drawing/2014/chart" uri="{C3380CC4-5D6E-409C-BE32-E72D297353CC}">
              <c16:uniqueId val="{00000000-E085-485B-B75C-C052DC214DFA}"/>
            </c:ext>
          </c:extLst>
        </c:ser>
        <c:ser>
          <c:idx val="1"/>
          <c:order val="1"/>
          <c:tx>
            <c:strRef>
              <c:f>Results!$A$16</c:f>
              <c:strCache>
                <c:ptCount val="1"/>
                <c:pt idx="0">
                  <c:v>%Initiated on TPT</c:v>
                </c:pt>
              </c:strCache>
            </c:strRef>
          </c:tx>
          <c:spPr>
            <a:solidFill>
              <a:schemeClr val="accent2"/>
            </a:solidFill>
            <a:ln>
              <a:noFill/>
            </a:ln>
            <a:effectLst/>
          </c:spPr>
          <c:invertIfNegative val="0"/>
          <c:cat>
            <c:strRef>
              <c:f>Results!$B$14:$L$14</c:f>
              <c:strCache>
                <c:ptCount val="11"/>
                <c:pt idx="0">
                  <c:v>Chiawelo</c:v>
                </c:pt>
                <c:pt idx="1">
                  <c:v>Zola</c:v>
                </c:pt>
                <c:pt idx="2">
                  <c:v>Tladi</c:v>
                </c:pt>
                <c:pt idx="3">
                  <c:v>Mofolo</c:v>
                </c:pt>
                <c:pt idx="4">
                  <c:v>Orlando</c:v>
                </c:pt>
                <c:pt idx="5">
                  <c:v>Meadowlands</c:v>
                </c:pt>
                <c:pt idx="6">
                  <c:v>Lilian Ngoyi</c:v>
                </c:pt>
                <c:pt idx="7">
                  <c:v>M Maponya</c:v>
                </c:pt>
                <c:pt idx="8">
                  <c:v>Itereleng</c:v>
                </c:pt>
                <c:pt idx="9">
                  <c:v>Diepkloof</c:v>
                </c:pt>
                <c:pt idx="10">
                  <c:v>Average</c:v>
                </c:pt>
              </c:strCache>
            </c:strRef>
          </c:cat>
          <c:val>
            <c:numRef>
              <c:f>Results!$B$16:$L$16</c:f>
              <c:numCache>
                <c:formatCode>General</c:formatCode>
                <c:ptCount val="11"/>
                <c:pt idx="0">
                  <c:v>82.456140350877192</c:v>
                </c:pt>
                <c:pt idx="1">
                  <c:v>86.36363636363636</c:v>
                </c:pt>
                <c:pt idx="2">
                  <c:v>88.888888888888886</c:v>
                </c:pt>
                <c:pt idx="3">
                  <c:v>73.076923076923066</c:v>
                </c:pt>
                <c:pt idx="4">
                  <c:v>71.698113207547166</c:v>
                </c:pt>
                <c:pt idx="5">
                  <c:v>89.830508474576277</c:v>
                </c:pt>
                <c:pt idx="6">
                  <c:v>70</c:v>
                </c:pt>
                <c:pt idx="7">
                  <c:v>78.378378378378372</c:v>
                </c:pt>
                <c:pt idx="8">
                  <c:v>88.888888888888886</c:v>
                </c:pt>
                <c:pt idx="9">
                  <c:v>82.142857142857139</c:v>
                </c:pt>
                <c:pt idx="10">
                  <c:v>81.172433477257329</c:v>
                </c:pt>
              </c:numCache>
            </c:numRef>
          </c:val>
          <c:extLst>
            <c:ext xmlns:c16="http://schemas.microsoft.com/office/drawing/2014/chart" uri="{C3380CC4-5D6E-409C-BE32-E72D297353CC}">
              <c16:uniqueId val="{00000001-E085-485B-B75C-C052DC214DFA}"/>
            </c:ext>
          </c:extLst>
        </c:ser>
        <c:ser>
          <c:idx val="2"/>
          <c:order val="2"/>
          <c:tx>
            <c:strRef>
              <c:f>Results!$A$17</c:f>
              <c:strCache>
                <c:ptCount val="1"/>
                <c:pt idx="0">
                  <c:v>% TPT completed </c:v>
                </c:pt>
              </c:strCache>
            </c:strRef>
          </c:tx>
          <c:spPr>
            <a:solidFill>
              <a:schemeClr val="accent3"/>
            </a:solidFill>
            <a:ln>
              <a:noFill/>
            </a:ln>
            <a:effectLst/>
          </c:spPr>
          <c:invertIfNegative val="0"/>
          <c:cat>
            <c:strRef>
              <c:f>Results!$B$14:$L$14</c:f>
              <c:strCache>
                <c:ptCount val="11"/>
                <c:pt idx="0">
                  <c:v>Chiawelo</c:v>
                </c:pt>
                <c:pt idx="1">
                  <c:v>Zola</c:v>
                </c:pt>
                <c:pt idx="2">
                  <c:v>Tladi</c:v>
                </c:pt>
                <c:pt idx="3">
                  <c:v>Mofolo</c:v>
                </c:pt>
                <c:pt idx="4">
                  <c:v>Orlando</c:v>
                </c:pt>
                <c:pt idx="5">
                  <c:v>Meadowlands</c:v>
                </c:pt>
                <c:pt idx="6">
                  <c:v>Lilian Ngoyi</c:v>
                </c:pt>
                <c:pt idx="7">
                  <c:v>M Maponya</c:v>
                </c:pt>
                <c:pt idx="8">
                  <c:v>Itereleng</c:v>
                </c:pt>
                <c:pt idx="9">
                  <c:v>Diepkloof</c:v>
                </c:pt>
                <c:pt idx="10">
                  <c:v>Average</c:v>
                </c:pt>
              </c:strCache>
            </c:strRef>
          </c:cat>
          <c:val>
            <c:numRef>
              <c:f>Results!$B$17:$L$17</c:f>
              <c:numCache>
                <c:formatCode>General</c:formatCode>
                <c:ptCount val="11"/>
                <c:pt idx="0">
                  <c:v>82.978723404255319</c:v>
                </c:pt>
                <c:pt idx="1">
                  <c:v>63.157894736842103</c:v>
                </c:pt>
                <c:pt idx="2">
                  <c:v>87.5</c:v>
                </c:pt>
                <c:pt idx="3">
                  <c:v>68.421052631578945</c:v>
                </c:pt>
                <c:pt idx="4">
                  <c:v>73.68421052631578</c:v>
                </c:pt>
                <c:pt idx="5">
                  <c:v>75.471698113207552</c:v>
                </c:pt>
                <c:pt idx="6">
                  <c:v>82.142857142857139</c:v>
                </c:pt>
                <c:pt idx="7">
                  <c:v>93.103448275862064</c:v>
                </c:pt>
                <c:pt idx="8">
                  <c:v>65</c:v>
                </c:pt>
                <c:pt idx="9">
                  <c:v>95.652173913043484</c:v>
                </c:pt>
                <c:pt idx="10">
                  <c:v>78.711205874396242</c:v>
                </c:pt>
              </c:numCache>
            </c:numRef>
          </c:val>
          <c:extLst>
            <c:ext xmlns:c16="http://schemas.microsoft.com/office/drawing/2014/chart" uri="{C3380CC4-5D6E-409C-BE32-E72D297353CC}">
              <c16:uniqueId val="{00000002-E085-485B-B75C-C052DC214DFA}"/>
            </c:ext>
          </c:extLst>
        </c:ser>
        <c:dLbls>
          <c:showLegendKey val="0"/>
          <c:showVal val="0"/>
          <c:showCatName val="0"/>
          <c:showSerName val="0"/>
          <c:showPercent val="0"/>
          <c:showBubbleSize val="0"/>
        </c:dLbls>
        <c:gapWidth val="219"/>
        <c:overlap val="-27"/>
        <c:axId val="1304035471"/>
        <c:axId val="1304028271"/>
      </c:barChart>
      <c:catAx>
        <c:axId val="13040354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Facility</a:t>
                </a:r>
                <a:r>
                  <a:rPr lang="en-ZA" baseline="0"/>
                  <a:t> Name</a:t>
                </a:r>
                <a:endParaRPr lang="en-Z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028271"/>
        <c:crosses val="autoZero"/>
        <c:auto val="1"/>
        <c:lblAlgn val="ctr"/>
        <c:lblOffset val="100"/>
        <c:noMultiLvlLbl val="0"/>
      </c:catAx>
      <c:valAx>
        <c:axId val="1304028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03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%Viral</a:t>
            </a:r>
            <a:r>
              <a:rPr lang="en-ZA" baseline="0"/>
              <a:t> Load Completion and % TB NAAT Collected</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Results!$A$21</c:f>
              <c:strCache>
                <c:ptCount val="1"/>
                <c:pt idx="0">
                  <c:v>% VL completed in the past year </c:v>
                </c:pt>
              </c:strCache>
            </c:strRef>
          </c:tx>
          <c:spPr>
            <a:solidFill>
              <a:schemeClr val="accent1"/>
            </a:solidFill>
            <a:ln>
              <a:noFill/>
            </a:ln>
            <a:effectLst/>
          </c:spPr>
          <c:invertIfNegative val="0"/>
          <c:cat>
            <c:strRef>
              <c:f>Results!$B$20:$L$20</c:f>
              <c:strCache>
                <c:ptCount val="11"/>
                <c:pt idx="0">
                  <c:v>Chiawelo</c:v>
                </c:pt>
                <c:pt idx="1">
                  <c:v>Zola</c:v>
                </c:pt>
                <c:pt idx="2">
                  <c:v>Tladi</c:v>
                </c:pt>
                <c:pt idx="3">
                  <c:v>Mofolo</c:v>
                </c:pt>
                <c:pt idx="4">
                  <c:v>Orlando</c:v>
                </c:pt>
                <c:pt idx="5">
                  <c:v>Meadowlands</c:v>
                </c:pt>
                <c:pt idx="6">
                  <c:v>Lilian Ngoyi</c:v>
                </c:pt>
                <c:pt idx="7">
                  <c:v>M Maponya</c:v>
                </c:pt>
                <c:pt idx="8">
                  <c:v>Itereleng</c:v>
                </c:pt>
                <c:pt idx="9">
                  <c:v>Diepkloof</c:v>
                </c:pt>
                <c:pt idx="10">
                  <c:v>Average</c:v>
                </c:pt>
              </c:strCache>
            </c:strRef>
          </c:cat>
          <c:val>
            <c:numRef>
              <c:f>Results!$B$21:$L$21</c:f>
              <c:numCache>
                <c:formatCode>General</c:formatCode>
                <c:ptCount val="11"/>
                <c:pt idx="0">
                  <c:v>100</c:v>
                </c:pt>
                <c:pt idx="1">
                  <c:v>70.454545454545453</c:v>
                </c:pt>
                <c:pt idx="2">
                  <c:v>77.777777777777786</c:v>
                </c:pt>
                <c:pt idx="3">
                  <c:v>100</c:v>
                </c:pt>
                <c:pt idx="4">
                  <c:v>96.226415094339629</c:v>
                </c:pt>
                <c:pt idx="5">
                  <c:v>100</c:v>
                </c:pt>
                <c:pt idx="6">
                  <c:v>95</c:v>
                </c:pt>
                <c:pt idx="7">
                  <c:v>91.891891891891902</c:v>
                </c:pt>
                <c:pt idx="8">
                  <c:v>88.888888888888886</c:v>
                </c:pt>
                <c:pt idx="9">
                  <c:v>92.857142857142861</c:v>
                </c:pt>
                <c:pt idx="10">
                  <c:v>91.30966619645865</c:v>
                </c:pt>
              </c:numCache>
            </c:numRef>
          </c:val>
          <c:extLst>
            <c:ext xmlns:c16="http://schemas.microsoft.com/office/drawing/2014/chart" uri="{C3380CC4-5D6E-409C-BE32-E72D297353CC}">
              <c16:uniqueId val="{00000000-02DB-4C87-AE65-9FE64A8997A7}"/>
            </c:ext>
          </c:extLst>
        </c:ser>
        <c:ser>
          <c:idx val="1"/>
          <c:order val="1"/>
          <c:tx>
            <c:strRef>
              <c:f>Results!$A$22</c:f>
              <c:strCache>
                <c:ptCount val="1"/>
                <c:pt idx="0">
                  <c:v>% TB NAAT collected in the past year </c:v>
                </c:pt>
              </c:strCache>
            </c:strRef>
          </c:tx>
          <c:spPr>
            <a:solidFill>
              <a:schemeClr val="accent2"/>
            </a:solidFill>
            <a:ln>
              <a:noFill/>
            </a:ln>
            <a:effectLst/>
          </c:spPr>
          <c:invertIfNegative val="0"/>
          <c:cat>
            <c:strRef>
              <c:f>Results!$B$20:$L$20</c:f>
              <c:strCache>
                <c:ptCount val="11"/>
                <c:pt idx="0">
                  <c:v>Chiawelo</c:v>
                </c:pt>
                <c:pt idx="1">
                  <c:v>Zola</c:v>
                </c:pt>
                <c:pt idx="2">
                  <c:v>Tladi</c:v>
                </c:pt>
                <c:pt idx="3">
                  <c:v>Mofolo</c:v>
                </c:pt>
                <c:pt idx="4">
                  <c:v>Orlando</c:v>
                </c:pt>
                <c:pt idx="5">
                  <c:v>Meadowlands</c:v>
                </c:pt>
                <c:pt idx="6">
                  <c:v>Lilian Ngoyi</c:v>
                </c:pt>
                <c:pt idx="7">
                  <c:v>M Maponya</c:v>
                </c:pt>
                <c:pt idx="8">
                  <c:v>Itereleng</c:v>
                </c:pt>
                <c:pt idx="9">
                  <c:v>Diepkloof</c:v>
                </c:pt>
                <c:pt idx="10">
                  <c:v>Average</c:v>
                </c:pt>
              </c:strCache>
            </c:strRef>
          </c:cat>
          <c:val>
            <c:numRef>
              <c:f>Results!$B$22:$L$22</c:f>
              <c:numCache>
                <c:formatCode>General</c:formatCode>
                <c:ptCount val="11"/>
                <c:pt idx="0">
                  <c:v>3.5087719298245612</c:v>
                </c:pt>
                <c:pt idx="1">
                  <c:v>0</c:v>
                </c:pt>
                <c:pt idx="2">
                  <c:v>0</c:v>
                </c:pt>
                <c:pt idx="3">
                  <c:v>0</c:v>
                </c:pt>
                <c:pt idx="4">
                  <c:v>26.415094339622641</c:v>
                </c:pt>
                <c:pt idx="5">
                  <c:v>50.847457627118644</c:v>
                </c:pt>
                <c:pt idx="6">
                  <c:v>0</c:v>
                </c:pt>
                <c:pt idx="7">
                  <c:v>13.513513513513514</c:v>
                </c:pt>
                <c:pt idx="8">
                  <c:v>6.666666666666667</c:v>
                </c:pt>
                <c:pt idx="9">
                  <c:v>7.1428571428571423</c:v>
                </c:pt>
                <c:pt idx="10">
                  <c:v>10.809436121960317</c:v>
                </c:pt>
              </c:numCache>
            </c:numRef>
          </c:val>
          <c:extLst>
            <c:ext xmlns:c16="http://schemas.microsoft.com/office/drawing/2014/chart" uri="{C3380CC4-5D6E-409C-BE32-E72D297353CC}">
              <c16:uniqueId val="{00000001-02DB-4C87-AE65-9FE64A8997A7}"/>
            </c:ext>
          </c:extLst>
        </c:ser>
        <c:dLbls>
          <c:showLegendKey val="0"/>
          <c:showVal val="0"/>
          <c:showCatName val="0"/>
          <c:showSerName val="0"/>
          <c:showPercent val="0"/>
          <c:showBubbleSize val="0"/>
        </c:dLbls>
        <c:gapWidth val="219"/>
        <c:overlap val="-27"/>
        <c:axId val="1304032591"/>
        <c:axId val="1304033551"/>
      </c:barChart>
      <c:catAx>
        <c:axId val="130403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033551"/>
        <c:crosses val="autoZero"/>
        <c:auto val="1"/>
        <c:lblAlgn val="ctr"/>
        <c:lblOffset val="100"/>
        <c:noMultiLvlLbl val="0"/>
      </c:catAx>
      <c:valAx>
        <c:axId val="1304033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4032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B7DF6-1A01-4520-8155-B62EAB477C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6E698AED-2B37-4764-8983-A25A28367384}">
      <dgm:prSet custT="1"/>
      <dgm:spPr>
        <a:ln>
          <a:solidFill>
            <a:schemeClr val="tx1"/>
          </a:solidFill>
        </a:ln>
      </dgm:spPr>
      <dgm:t>
        <a:bodyPr/>
        <a:lstStyle/>
        <a:p>
          <a:r>
            <a:rPr lang="en-ZA" sz="3000" dirty="0"/>
            <a:t>Targeted Universal TB Testing (TUTT)  &amp; Integrated Screening</a:t>
          </a:r>
          <a:r>
            <a:rPr lang="en-ZA" sz="3000" b="1" dirty="0"/>
            <a:t> </a:t>
          </a:r>
        </a:p>
        <a:p>
          <a:r>
            <a:rPr lang="en-ZA" sz="2900" b="1" dirty="0"/>
            <a:t>=</a:t>
          </a:r>
        </a:p>
        <a:p>
          <a:r>
            <a:rPr lang="en-ZA" sz="2900" b="1" dirty="0">
              <a:solidFill>
                <a:schemeClr val="tx1"/>
              </a:solidFill>
            </a:rPr>
            <a:t>FINDING THE MISSING TB CASES</a:t>
          </a:r>
          <a:endParaRPr lang="en-ZA" sz="2900" dirty="0">
            <a:solidFill>
              <a:schemeClr val="tx1"/>
            </a:solidFill>
          </a:endParaRPr>
        </a:p>
      </dgm:t>
    </dgm:pt>
    <dgm:pt modelId="{B1D233D8-645B-40A4-9A4F-759F309D2F87}" type="parTrans" cxnId="{DBA4A21A-FCAB-4BA2-8F5A-CC15305664A2}">
      <dgm:prSet/>
      <dgm:spPr/>
      <dgm:t>
        <a:bodyPr/>
        <a:lstStyle/>
        <a:p>
          <a:endParaRPr lang="en-ZA"/>
        </a:p>
      </dgm:t>
    </dgm:pt>
    <dgm:pt modelId="{0FDB2501-C2FD-419D-BF85-F99C5BEE3491}" type="sibTrans" cxnId="{DBA4A21A-FCAB-4BA2-8F5A-CC15305664A2}">
      <dgm:prSet/>
      <dgm:spPr/>
      <dgm:t>
        <a:bodyPr/>
        <a:lstStyle/>
        <a:p>
          <a:endParaRPr lang="en-ZA"/>
        </a:p>
      </dgm:t>
    </dgm:pt>
    <dgm:pt modelId="{9D02E287-3890-4ACE-A168-2708AD99DE87}">
      <dgm:prSet custT="1"/>
      <dgm:spPr>
        <a:ln>
          <a:solidFill>
            <a:schemeClr val="tx1">
              <a:alpha val="90000"/>
            </a:schemeClr>
          </a:solidFill>
        </a:ln>
      </dgm:spPr>
      <dgm:t>
        <a:bodyPr/>
        <a:lstStyle/>
        <a:p>
          <a:r>
            <a:rPr lang="en-US" sz="2000" dirty="0">
              <a:solidFill>
                <a:schemeClr val="tx1"/>
              </a:solidFill>
            </a:rPr>
            <a:t>Pregnant Women (At first ANC Visit)</a:t>
          </a:r>
          <a:endParaRPr lang="en-ZA" sz="2000" dirty="0">
            <a:solidFill>
              <a:schemeClr val="tx1"/>
            </a:solidFill>
          </a:endParaRPr>
        </a:p>
      </dgm:t>
    </dgm:pt>
    <dgm:pt modelId="{923EA6F6-4BFB-499D-B5B2-4FD912F9B533}" type="parTrans" cxnId="{451D2F9D-2AE9-43AD-A9AB-D37D1F167EF8}">
      <dgm:prSet/>
      <dgm:spPr/>
      <dgm:t>
        <a:bodyPr/>
        <a:lstStyle/>
        <a:p>
          <a:endParaRPr lang="en-ZA"/>
        </a:p>
      </dgm:t>
    </dgm:pt>
    <dgm:pt modelId="{BC4FC853-AB57-4E78-A6E5-2B303B6BD481}" type="sibTrans" cxnId="{451D2F9D-2AE9-43AD-A9AB-D37D1F167EF8}">
      <dgm:prSet/>
      <dgm:spPr/>
      <dgm:t>
        <a:bodyPr/>
        <a:lstStyle/>
        <a:p>
          <a:endParaRPr lang="en-ZA"/>
        </a:p>
      </dgm:t>
    </dgm:pt>
    <dgm:pt modelId="{AC077214-64F1-4B40-9CB4-3001B5BE6CAD}">
      <dgm:prSet custT="1"/>
      <dgm:spPr>
        <a:ln>
          <a:solidFill>
            <a:schemeClr val="tx1">
              <a:alpha val="90000"/>
            </a:schemeClr>
          </a:solidFill>
        </a:ln>
      </dgm:spPr>
      <dgm:t>
        <a:bodyPr/>
        <a:lstStyle/>
        <a:p>
          <a:r>
            <a:rPr lang="en-US" sz="2000" dirty="0">
              <a:solidFill>
                <a:schemeClr val="tx1"/>
              </a:solidFill>
            </a:rPr>
            <a:t>PLHIV (At Diagnosis and at Annual Viral Load Completion)</a:t>
          </a:r>
          <a:endParaRPr lang="en-ZA" sz="2000" dirty="0">
            <a:solidFill>
              <a:schemeClr val="tx1"/>
            </a:solidFill>
          </a:endParaRPr>
        </a:p>
      </dgm:t>
    </dgm:pt>
    <dgm:pt modelId="{2777ECCE-E167-45C7-AF59-AE3312C0F86D}" type="parTrans" cxnId="{4680632A-7B6E-479D-B61C-533BF5D3BD17}">
      <dgm:prSet/>
      <dgm:spPr/>
      <dgm:t>
        <a:bodyPr/>
        <a:lstStyle/>
        <a:p>
          <a:endParaRPr lang="en-ZA"/>
        </a:p>
      </dgm:t>
    </dgm:pt>
    <dgm:pt modelId="{6EA0D2CC-56C7-429E-84E1-538C6E3CE325}" type="sibTrans" cxnId="{4680632A-7B6E-479D-B61C-533BF5D3BD17}">
      <dgm:prSet/>
      <dgm:spPr/>
      <dgm:t>
        <a:bodyPr/>
        <a:lstStyle/>
        <a:p>
          <a:endParaRPr lang="en-ZA"/>
        </a:p>
      </dgm:t>
    </dgm:pt>
    <dgm:pt modelId="{4285230E-8650-4A1F-AE3C-45AC488E2DFB}">
      <dgm:prSet custT="1"/>
      <dgm:spPr>
        <a:ln>
          <a:solidFill>
            <a:schemeClr val="tx1">
              <a:alpha val="90000"/>
            </a:schemeClr>
          </a:solidFill>
        </a:ln>
      </dgm:spPr>
      <dgm:t>
        <a:bodyPr/>
        <a:lstStyle/>
        <a:p>
          <a:r>
            <a:rPr lang="en-US" sz="2000" dirty="0">
              <a:solidFill>
                <a:schemeClr val="tx1"/>
              </a:solidFill>
            </a:rPr>
            <a:t>Close Contacts of TB Index Patients</a:t>
          </a:r>
          <a:endParaRPr lang="en-ZA" sz="2000" dirty="0">
            <a:solidFill>
              <a:schemeClr val="tx1"/>
            </a:solidFill>
          </a:endParaRPr>
        </a:p>
      </dgm:t>
    </dgm:pt>
    <dgm:pt modelId="{F473E997-BF67-4221-AF9D-136A4A79BC91}" type="parTrans" cxnId="{6540D7D9-E3D4-48FD-B1BB-64A5FEA55C6A}">
      <dgm:prSet/>
      <dgm:spPr/>
      <dgm:t>
        <a:bodyPr/>
        <a:lstStyle/>
        <a:p>
          <a:endParaRPr lang="en-ZA"/>
        </a:p>
      </dgm:t>
    </dgm:pt>
    <dgm:pt modelId="{BA1EA31B-15BE-4638-99F1-C40AC10A1B3F}" type="sibTrans" cxnId="{6540D7D9-E3D4-48FD-B1BB-64A5FEA55C6A}">
      <dgm:prSet/>
      <dgm:spPr/>
      <dgm:t>
        <a:bodyPr/>
        <a:lstStyle/>
        <a:p>
          <a:endParaRPr lang="en-ZA"/>
        </a:p>
      </dgm:t>
    </dgm:pt>
    <dgm:pt modelId="{5DE25BF2-DF23-477E-A143-11DF8FF1B84E}">
      <dgm:prSet custT="1"/>
      <dgm:spPr>
        <a:ln>
          <a:solidFill>
            <a:schemeClr val="tx1">
              <a:alpha val="90000"/>
            </a:schemeClr>
          </a:solidFill>
        </a:ln>
      </dgm:spPr>
      <dgm:t>
        <a:bodyPr/>
        <a:lstStyle/>
        <a:p>
          <a:r>
            <a:rPr lang="en-ZA" sz="2000" dirty="0">
              <a:solidFill>
                <a:schemeClr val="tx1"/>
              </a:solidFill>
            </a:rPr>
            <a:t>People who were successfully treated for TB in the past two years                                                                                                                                                      </a:t>
          </a:r>
        </a:p>
      </dgm:t>
    </dgm:pt>
    <dgm:pt modelId="{48E46F3F-B7EB-4EE6-92EC-CFA087D9A092}" type="parTrans" cxnId="{B3CC0FA8-1639-4C01-8ABB-6DB927309C55}">
      <dgm:prSet/>
      <dgm:spPr/>
      <dgm:t>
        <a:bodyPr/>
        <a:lstStyle/>
        <a:p>
          <a:endParaRPr lang="en-ZA"/>
        </a:p>
      </dgm:t>
    </dgm:pt>
    <dgm:pt modelId="{B5A50116-F36C-49AE-A45A-C7C79D09C8BC}" type="sibTrans" cxnId="{B3CC0FA8-1639-4C01-8ABB-6DB927309C55}">
      <dgm:prSet/>
      <dgm:spPr/>
      <dgm:t>
        <a:bodyPr/>
        <a:lstStyle/>
        <a:p>
          <a:endParaRPr lang="en-ZA"/>
        </a:p>
      </dgm:t>
    </dgm:pt>
    <dgm:pt modelId="{3EF9034F-1F21-4CEA-891B-CEA0818139F3}" type="pres">
      <dgm:prSet presAssocID="{02FB7DF6-1A01-4520-8155-B62EAB477C76}" presName="Name0" presStyleCnt="0">
        <dgm:presLayoutVars>
          <dgm:dir/>
          <dgm:animLvl val="lvl"/>
          <dgm:resizeHandles val="exact"/>
        </dgm:presLayoutVars>
      </dgm:prSet>
      <dgm:spPr/>
    </dgm:pt>
    <dgm:pt modelId="{8DE97E76-5C22-4081-AF28-00A29E296D82}" type="pres">
      <dgm:prSet presAssocID="{6E698AED-2B37-4764-8983-A25A28367384}" presName="linNode" presStyleCnt="0"/>
      <dgm:spPr/>
    </dgm:pt>
    <dgm:pt modelId="{7D9CCF11-526B-402F-825F-F4E5488497CB}" type="pres">
      <dgm:prSet presAssocID="{6E698AED-2B37-4764-8983-A25A28367384}" presName="parentText" presStyleLbl="node1" presStyleIdx="0" presStyleCnt="1" custScaleX="88390" custScaleY="46566" custLinFactNeighborX="-25447" custLinFactNeighborY="-2098">
        <dgm:presLayoutVars>
          <dgm:chMax val="1"/>
          <dgm:bulletEnabled val="1"/>
        </dgm:presLayoutVars>
      </dgm:prSet>
      <dgm:spPr/>
    </dgm:pt>
    <dgm:pt modelId="{986288DF-96D9-42C9-A381-E05675B15F53}" type="pres">
      <dgm:prSet presAssocID="{6E698AED-2B37-4764-8983-A25A28367384}" presName="descendantText" presStyleLbl="alignAccFollowNode1" presStyleIdx="0" presStyleCnt="1" custScaleX="50445" custScaleY="42059" custLinFactNeighborX="-44866" custLinFactNeighborY="-2565">
        <dgm:presLayoutVars>
          <dgm:bulletEnabled val="1"/>
        </dgm:presLayoutVars>
      </dgm:prSet>
      <dgm:spPr/>
    </dgm:pt>
  </dgm:ptLst>
  <dgm:cxnLst>
    <dgm:cxn modelId="{DBA4A21A-FCAB-4BA2-8F5A-CC15305664A2}" srcId="{02FB7DF6-1A01-4520-8155-B62EAB477C76}" destId="{6E698AED-2B37-4764-8983-A25A28367384}" srcOrd="0" destOrd="0" parTransId="{B1D233D8-645B-40A4-9A4F-759F309D2F87}" sibTransId="{0FDB2501-C2FD-419D-BF85-F99C5BEE3491}"/>
    <dgm:cxn modelId="{4680632A-7B6E-479D-B61C-533BF5D3BD17}" srcId="{6E698AED-2B37-4764-8983-A25A28367384}" destId="{AC077214-64F1-4B40-9CB4-3001B5BE6CAD}" srcOrd="1" destOrd="0" parTransId="{2777ECCE-E167-45C7-AF59-AE3312C0F86D}" sibTransId="{6EA0D2CC-56C7-429E-84E1-538C6E3CE325}"/>
    <dgm:cxn modelId="{6D442898-E64F-4176-88FD-DCB2C07D28DA}" type="presOf" srcId="{6E698AED-2B37-4764-8983-A25A28367384}" destId="{7D9CCF11-526B-402F-825F-F4E5488497CB}" srcOrd="0" destOrd="0" presId="urn:microsoft.com/office/officeart/2005/8/layout/vList5"/>
    <dgm:cxn modelId="{451D2F9D-2AE9-43AD-A9AB-D37D1F167EF8}" srcId="{6E698AED-2B37-4764-8983-A25A28367384}" destId="{9D02E287-3890-4ACE-A168-2708AD99DE87}" srcOrd="0" destOrd="0" parTransId="{923EA6F6-4BFB-499D-B5B2-4FD912F9B533}" sibTransId="{BC4FC853-AB57-4E78-A6E5-2B303B6BD481}"/>
    <dgm:cxn modelId="{B3CC0FA8-1639-4C01-8ABB-6DB927309C55}" srcId="{6E698AED-2B37-4764-8983-A25A28367384}" destId="{5DE25BF2-DF23-477E-A143-11DF8FF1B84E}" srcOrd="3" destOrd="0" parTransId="{48E46F3F-B7EB-4EE6-92EC-CFA087D9A092}" sibTransId="{B5A50116-F36C-49AE-A45A-C7C79D09C8BC}"/>
    <dgm:cxn modelId="{D5D4C3D5-C5A8-4D4D-A676-9D3E04C45B04}" type="presOf" srcId="{9D02E287-3890-4ACE-A168-2708AD99DE87}" destId="{986288DF-96D9-42C9-A381-E05675B15F53}" srcOrd="0" destOrd="0" presId="urn:microsoft.com/office/officeart/2005/8/layout/vList5"/>
    <dgm:cxn modelId="{7E5B35D8-6455-4322-BFD0-E38389DD5217}" type="presOf" srcId="{AC077214-64F1-4B40-9CB4-3001B5BE6CAD}" destId="{986288DF-96D9-42C9-A381-E05675B15F53}" srcOrd="0" destOrd="1" presId="urn:microsoft.com/office/officeart/2005/8/layout/vList5"/>
    <dgm:cxn modelId="{8D4653D8-B8FB-4377-ADB8-7B388BCCB55B}" type="presOf" srcId="{5DE25BF2-DF23-477E-A143-11DF8FF1B84E}" destId="{986288DF-96D9-42C9-A381-E05675B15F53}" srcOrd="0" destOrd="3" presId="urn:microsoft.com/office/officeart/2005/8/layout/vList5"/>
    <dgm:cxn modelId="{6540D7D9-E3D4-48FD-B1BB-64A5FEA55C6A}" srcId="{6E698AED-2B37-4764-8983-A25A28367384}" destId="{4285230E-8650-4A1F-AE3C-45AC488E2DFB}" srcOrd="2" destOrd="0" parTransId="{F473E997-BF67-4221-AF9D-136A4A79BC91}" sibTransId="{BA1EA31B-15BE-4638-99F1-C40AC10A1B3F}"/>
    <dgm:cxn modelId="{B4784EDB-99DE-43A7-802C-7164617F8466}" type="presOf" srcId="{4285230E-8650-4A1F-AE3C-45AC488E2DFB}" destId="{986288DF-96D9-42C9-A381-E05675B15F53}" srcOrd="0" destOrd="2" presId="urn:microsoft.com/office/officeart/2005/8/layout/vList5"/>
    <dgm:cxn modelId="{9651EDE7-8840-4058-ADD3-55CBE3E329E0}" type="presOf" srcId="{02FB7DF6-1A01-4520-8155-B62EAB477C76}" destId="{3EF9034F-1F21-4CEA-891B-CEA0818139F3}" srcOrd="0" destOrd="0" presId="urn:microsoft.com/office/officeart/2005/8/layout/vList5"/>
    <dgm:cxn modelId="{9EDA803C-1E11-4662-A36A-07A43CD11F11}" type="presParOf" srcId="{3EF9034F-1F21-4CEA-891B-CEA0818139F3}" destId="{8DE97E76-5C22-4081-AF28-00A29E296D82}" srcOrd="0" destOrd="0" presId="urn:microsoft.com/office/officeart/2005/8/layout/vList5"/>
    <dgm:cxn modelId="{9969D909-3DBE-40FF-BAEC-2127A869AC53}" type="presParOf" srcId="{8DE97E76-5C22-4081-AF28-00A29E296D82}" destId="{7D9CCF11-526B-402F-825F-F4E5488497CB}" srcOrd="0" destOrd="0" presId="urn:microsoft.com/office/officeart/2005/8/layout/vList5"/>
    <dgm:cxn modelId="{B9E25081-10CE-4444-B395-4EA83B65B748}" type="presParOf" srcId="{8DE97E76-5C22-4081-AF28-00A29E296D82}" destId="{986288DF-96D9-42C9-A381-E05675B15F53}"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288DF-96D9-42C9-A381-E05675B15F53}">
      <dsp:nvSpPr>
        <dsp:cNvPr id="0" name=""/>
        <dsp:cNvSpPr/>
      </dsp:nvSpPr>
      <dsp:spPr>
        <a:xfrm rot="5400000">
          <a:off x="6098543" y="912534"/>
          <a:ext cx="2286696" cy="4698761"/>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Pregnant Women (At first ANC Visit)</a:t>
          </a:r>
          <a:endParaRPr lang="en-ZA"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rPr>
            <a:t>PLHIV (At Diagnosis and at Annual Viral Load Completion)</a:t>
          </a:r>
          <a:endParaRPr lang="en-ZA"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rPr>
            <a:t>Close Contacts of TB Index Patients</a:t>
          </a:r>
          <a:endParaRPr lang="en-ZA" sz="2000" kern="1200" dirty="0">
            <a:solidFill>
              <a:schemeClr val="tx1"/>
            </a:solidFill>
          </a:endParaRPr>
        </a:p>
        <a:p>
          <a:pPr marL="228600" lvl="1" indent="-228600" algn="l" defTabSz="889000">
            <a:lnSpc>
              <a:spcPct val="90000"/>
            </a:lnSpc>
            <a:spcBef>
              <a:spcPct val="0"/>
            </a:spcBef>
            <a:spcAft>
              <a:spcPct val="15000"/>
            </a:spcAft>
            <a:buChar char="•"/>
          </a:pPr>
          <a:r>
            <a:rPr lang="en-ZA" sz="2000" kern="1200" dirty="0">
              <a:solidFill>
                <a:schemeClr val="tx1"/>
              </a:solidFill>
            </a:rPr>
            <a:t>People who were successfully treated for TB in the past two years                                                                                                                                                      </a:t>
          </a:r>
        </a:p>
      </dsp:txBody>
      <dsp:txXfrm rot="-5400000">
        <a:off x="4892511" y="2230194"/>
        <a:ext cx="4587134" cy="2063442"/>
      </dsp:txXfrm>
    </dsp:sp>
    <dsp:sp modelId="{7D9CCF11-526B-402F-825F-F4E5488497CB}">
      <dsp:nvSpPr>
        <dsp:cNvPr id="0" name=""/>
        <dsp:cNvSpPr/>
      </dsp:nvSpPr>
      <dsp:spPr>
        <a:xfrm>
          <a:off x="241790" y="1676452"/>
          <a:ext cx="4631171" cy="3164670"/>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ZA" sz="3000" kern="1200" dirty="0"/>
            <a:t>Targeted Universal TB Testing (TUTT)  &amp; Integrated Screening</a:t>
          </a:r>
          <a:r>
            <a:rPr lang="en-ZA" sz="3000" b="1" kern="1200" dirty="0"/>
            <a:t> </a:t>
          </a:r>
        </a:p>
        <a:p>
          <a:pPr marL="0" lvl="0" indent="0" algn="ctr" defTabSz="1333500">
            <a:lnSpc>
              <a:spcPct val="90000"/>
            </a:lnSpc>
            <a:spcBef>
              <a:spcPct val="0"/>
            </a:spcBef>
            <a:spcAft>
              <a:spcPct val="35000"/>
            </a:spcAft>
            <a:buNone/>
          </a:pPr>
          <a:r>
            <a:rPr lang="en-ZA" sz="2900" b="1" kern="1200" dirty="0"/>
            <a:t>=</a:t>
          </a:r>
        </a:p>
        <a:p>
          <a:pPr marL="0" lvl="0" indent="0" algn="ctr" defTabSz="1333500">
            <a:lnSpc>
              <a:spcPct val="90000"/>
            </a:lnSpc>
            <a:spcBef>
              <a:spcPct val="0"/>
            </a:spcBef>
            <a:spcAft>
              <a:spcPct val="35000"/>
            </a:spcAft>
            <a:buNone/>
          </a:pPr>
          <a:r>
            <a:rPr lang="en-ZA" sz="2900" b="1" kern="1200" dirty="0">
              <a:solidFill>
                <a:schemeClr val="tx1"/>
              </a:solidFill>
            </a:rPr>
            <a:t>FINDING THE MISSING TB CASES</a:t>
          </a:r>
          <a:endParaRPr lang="en-ZA" sz="2900" kern="1200" dirty="0">
            <a:solidFill>
              <a:schemeClr val="tx1"/>
            </a:solidFill>
          </a:endParaRPr>
        </a:p>
      </dsp:txBody>
      <dsp:txXfrm>
        <a:off x="396276" y="1830938"/>
        <a:ext cx="4322199" cy="28556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FF016-45E6-4CE7-B6AC-E2FC284BECBB}" type="datetimeFigureOut">
              <a:rPr lang="en-ZA" smtClean="0"/>
              <a:t>2024/08/20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B9A83-3861-4C95-A777-C8FAC66AA262}" type="slidenum">
              <a:rPr lang="en-ZA" smtClean="0"/>
              <a:t>‹#›</a:t>
            </a:fld>
            <a:endParaRPr lang="en-ZA"/>
          </a:p>
        </p:txBody>
      </p:sp>
    </p:spTree>
    <p:extLst>
      <p:ext uri="{BB962C8B-B14F-4D97-AF65-F5344CB8AC3E}">
        <p14:creationId xmlns:p14="http://schemas.microsoft.com/office/powerpoint/2010/main" val="75343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Initiated on TPT denominator is the total number of files audited</a:t>
            </a:r>
          </a:p>
          <a:p>
            <a:r>
              <a:rPr lang="en-ZA" dirty="0"/>
              <a:t>% TPT completed denominator is the number initiated not the total number of audited files.</a:t>
            </a:r>
          </a:p>
        </p:txBody>
      </p:sp>
      <p:sp>
        <p:nvSpPr>
          <p:cNvPr id="4" name="Slide Number Placeholder 3"/>
          <p:cNvSpPr>
            <a:spLocks noGrp="1"/>
          </p:cNvSpPr>
          <p:nvPr>
            <p:ph type="sldNum" sz="quarter" idx="5"/>
          </p:nvPr>
        </p:nvSpPr>
        <p:spPr/>
        <p:txBody>
          <a:bodyPr/>
          <a:lstStyle/>
          <a:p>
            <a:fld id="{3CFB9A83-3861-4C95-A777-C8FAC66AA262}" type="slidenum">
              <a:rPr lang="en-ZA" smtClean="0"/>
              <a:t>6</a:t>
            </a:fld>
            <a:endParaRPr lang="en-ZA"/>
          </a:p>
        </p:txBody>
      </p:sp>
    </p:spTree>
    <p:extLst>
      <p:ext uri="{BB962C8B-B14F-4D97-AF65-F5344CB8AC3E}">
        <p14:creationId xmlns:p14="http://schemas.microsoft.com/office/powerpoint/2010/main" val="123240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9.svg"/><Relationship Id="rId12"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jpeg"/><Relationship Id="rId10" Type="http://schemas.openxmlformats.org/officeDocument/2006/relationships/diagramLayout" Target="../diagrams/layout1.xml"/><Relationship Id="rId4" Type="http://schemas.openxmlformats.org/officeDocument/2006/relationships/image" Target="../media/image8.sv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8.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9.svg"/><Relationship Id="rId12"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jpeg"/><Relationship Id="rId5" Type="http://schemas.openxmlformats.org/officeDocument/2006/relationships/image" Target="../media/image3.jpeg"/><Relationship Id="rId10" Type="http://schemas.openxmlformats.org/officeDocument/2006/relationships/image" Target="../media/image13.svg"/><Relationship Id="rId4" Type="http://schemas.openxmlformats.org/officeDocument/2006/relationships/image" Target="../media/image8.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chart" Target="../charts/chart2.xml"/><Relationship Id="rId5" Type="http://schemas.openxmlformats.org/officeDocument/2006/relationships/image" Target="../media/image8.svg"/><Relationship Id="rId10" Type="http://schemas.openxmlformats.org/officeDocument/2006/relationships/chart" Target="../charts/chart1.xml"/><Relationship Id="rId4" Type="http://schemas.openxmlformats.org/officeDocument/2006/relationships/image" Target="../media/image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2160224" y="3276816"/>
            <a:ext cx="12858607" cy="2719253"/>
          </a:xfrm>
        </p:spPr>
        <p:txBody>
          <a:bodyPr>
            <a:noAutofit/>
          </a:bodyPr>
          <a:lstStyle/>
          <a:p>
            <a:r>
              <a:rPr lang="en-ZA" sz="3600" b="1" dirty="0">
                <a:latin typeface="Abadi" panose="020B0604020104020204" pitchFamily="34" charset="0"/>
                <a:ea typeface="Calibri" panose="020F0502020204030204" pitchFamily="34" charset="0"/>
                <a:cs typeface="Biome" panose="020B0502040204020203" pitchFamily="34" charset="0"/>
              </a:rPr>
              <a:t>A</a:t>
            </a:r>
            <a:r>
              <a:rPr lang="en-ZA" sz="3600" b="1" dirty="0">
                <a:effectLst/>
                <a:latin typeface="Abadi" panose="020B0604020104020204" pitchFamily="34" charset="0"/>
                <a:ea typeface="Calibri" panose="020F0502020204030204" pitchFamily="34" charset="0"/>
                <a:cs typeface="Biome" panose="020B0502040204020203" pitchFamily="34" charset="0"/>
              </a:rPr>
              <a:t>n Analysis of The </a:t>
            </a:r>
            <a:r>
              <a:rPr lang="en-ZA" sz="3600" b="1" dirty="0">
                <a:latin typeface="Abadi" panose="020B0604020104020204" pitchFamily="34" charset="0"/>
                <a:ea typeface="Calibri" panose="020F0502020204030204" pitchFamily="34" charset="0"/>
                <a:cs typeface="Biome" panose="020B0502040204020203" pitchFamily="34" charset="0"/>
              </a:rPr>
              <a:t>F</a:t>
            </a:r>
            <a:r>
              <a:rPr lang="en-ZA" sz="3600" b="1" dirty="0">
                <a:effectLst/>
                <a:latin typeface="Abadi" panose="020B0604020104020204" pitchFamily="34" charset="0"/>
                <a:ea typeface="Calibri" panose="020F0502020204030204" pitchFamily="34" charset="0"/>
                <a:cs typeface="Biome" panose="020B0502040204020203" pitchFamily="34" charset="0"/>
              </a:rPr>
              <a:t>indings </a:t>
            </a:r>
            <a:r>
              <a:rPr lang="en-ZA" sz="3600" b="1" dirty="0">
                <a:latin typeface="Abadi" panose="020B0604020104020204" pitchFamily="34" charset="0"/>
                <a:ea typeface="Calibri" panose="020F0502020204030204" pitchFamily="34" charset="0"/>
                <a:cs typeface="Biome" panose="020B0502040204020203" pitchFamily="34" charset="0"/>
              </a:rPr>
              <a:t>on F</a:t>
            </a:r>
            <a:r>
              <a:rPr lang="en-ZA" sz="3600" b="1" dirty="0">
                <a:effectLst/>
                <a:latin typeface="Abadi" panose="020B0604020104020204" pitchFamily="34" charset="0"/>
                <a:ea typeface="Calibri" panose="020F0502020204030204" pitchFamily="34" charset="0"/>
                <a:cs typeface="Biome" panose="020B0502040204020203" pitchFamily="34" charset="0"/>
              </a:rPr>
              <a:t>ile </a:t>
            </a:r>
            <a:r>
              <a:rPr lang="en-ZA" sz="3600" b="1" dirty="0">
                <a:latin typeface="Abadi" panose="020B0604020104020204" pitchFamily="34" charset="0"/>
                <a:ea typeface="Calibri" panose="020F0502020204030204" pitchFamily="34" charset="0"/>
                <a:cs typeface="Biome" panose="020B0502040204020203" pitchFamily="34" charset="0"/>
              </a:rPr>
              <a:t>A</a:t>
            </a:r>
            <a:r>
              <a:rPr lang="en-ZA" sz="3600" b="1" dirty="0">
                <a:effectLst/>
                <a:latin typeface="Abadi" panose="020B0604020104020204" pitchFamily="34" charset="0"/>
                <a:ea typeface="Calibri" panose="020F0502020204030204" pitchFamily="34" charset="0"/>
                <a:cs typeface="Biome" panose="020B0502040204020203" pitchFamily="34" charset="0"/>
              </a:rPr>
              <a:t>udits </a:t>
            </a:r>
            <a:r>
              <a:rPr lang="en-ZA" sz="3600" b="1" dirty="0">
                <a:latin typeface="Abadi" panose="020B0604020104020204" pitchFamily="34" charset="0"/>
                <a:ea typeface="Calibri" panose="020F0502020204030204" pitchFamily="34" charset="0"/>
                <a:cs typeface="Biome" panose="020B0502040204020203" pitchFamily="34" charset="0"/>
              </a:rPr>
              <a:t>C</a:t>
            </a:r>
            <a:r>
              <a:rPr lang="en-ZA" sz="3600" b="1" dirty="0">
                <a:effectLst/>
                <a:latin typeface="Abadi" panose="020B0604020104020204" pitchFamily="34" charset="0"/>
                <a:ea typeface="Calibri" panose="020F0502020204030204" pitchFamily="34" charset="0"/>
                <a:cs typeface="Biome" panose="020B0502040204020203" pitchFamily="34" charset="0"/>
              </a:rPr>
              <a:t>onducted, to Assess Tuberculosis  Screening, Targeted Universal TB Testing (TUTT), TB LAM Ag and TB Preventive Therapy for Clients on the Central Chronic Medicine and Distribution (CCMDD) Programme</a:t>
            </a:r>
            <a:br>
              <a:rPr lang="en-ZA" sz="2400" dirty="0">
                <a:effectLst/>
                <a:latin typeface="Abadi" panose="020B0604020104020204" pitchFamily="34" charset="0"/>
                <a:ea typeface="Calibri" panose="020F0502020204030204" pitchFamily="34" charset="0"/>
                <a:cs typeface="Times New Roman" panose="02020603050405020304" pitchFamily="18" charset="0"/>
              </a:rPr>
            </a:br>
            <a:endParaRPr lang="en-US" sz="2400" dirty="0">
              <a:latin typeface="Abadi" panose="020B0604020104020204" pitchFamily="34" charset="0"/>
            </a:endParaRP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4267200" y="5996069"/>
            <a:ext cx="8839200" cy="2967391"/>
          </a:xfrm>
        </p:spPr>
        <p:txBody>
          <a:bodyPr/>
          <a:lstStyle/>
          <a:p>
            <a:r>
              <a:rPr lang="en-US" dirty="0"/>
              <a:t>Presented by: Ms. T. Shabangu</a:t>
            </a:r>
          </a:p>
          <a:p>
            <a:r>
              <a:rPr lang="en-US" dirty="0"/>
              <a:t>Institute of Health Programs and Systems (IHPS)</a:t>
            </a:r>
          </a:p>
          <a:p>
            <a:r>
              <a:rPr lang="en-US" dirty="0"/>
              <a:t>Audit Team: Ms. K. Mabaso (IHPS)</a:t>
            </a:r>
          </a:p>
          <a:p>
            <a:r>
              <a:rPr lang="en-US" dirty="0"/>
              <a:t>            Ms. K. Mbengo (ANOVA)</a:t>
            </a:r>
          </a:p>
          <a:p>
            <a:r>
              <a:rPr lang="en-US" dirty="0"/>
              <a:t>         Mr. K. Nukeri (ANOVA)</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pPr algn="l"/>
            <a:r>
              <a:rPr lang="en-US" b="1" dirty="0">
                <a:latin typeface="Abadi" panose="020B0604020104020204" pitchFamily="34" charset="0"/>
              </a:rPr>
              <a:t>DISCUSSION POINTS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ZA" dirty="0"/>
              <a:t>BACKGROUND </a:t>
            </a:r>
          </a:p>
          <a:p>
            <a:r>
              <a:rPr lang="en-ZA" dirty="0"/>
              <a:t>OBJECTIVES</a:t>
            </a:r>
          </a:p>
          <a:p>
            <a:r>
              <a:rPr lang="en-ZA" dirty="0"/>
              <a:t>METHODS</a:t>
            </a:r>
          </a:p>
          <a:p>
            <a:r>
              <a:rPr lang="en-ZA" dirty="0"/>
              <a:t>FINDINGS AND </a:t>
            </a:r>
            <a:r>
              <a:rPr lang="en-US" dirty="0"/>
              <a:t>RESEARCH CHALLENGES</a:t>
            </a:r>
          </a:p>
          <a:p>
            <a:r>
              <a:rPr lang="en-ZA" dirty="0"/>
              <a:t>CONCLUSION AND RECOMMENDATIONS</a:t>
            </a:r>
          </a:p>
          <a:p>
            <a:r>
              <a:rPr lang="en-US"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fontScale="90000"/>
          </a:bodyPr>
          <a:lstStyle/>
          <a:p>
            <a:pPr algn="l"/>
            <a:r>
              <a:rPr lang="en-ZA" sz="4900" b="1" dirty="0">
                <a:latin typeface="Abadi" panose="020B0604020104020204" pitchFamily="34" charset="0"/>
              </a:rPr>
              <a:t>BACKGROUND</a:t>
            </a:r>
            <a:r>
              <a:rPr lang="en-ZA" sz="4900" dirty="0">
                <a:latin typeface="Abadi" panose="020B0604020104020204" pitchFamily="34" charset="0"/>
              </a:rPr>
              <a:t> </a:t>
            </a:r>
            <a:br>
              <a:rPr lang="en-ZA" dirty="0"/>
            </a:br>
            <a:endParaRPr lang="en-US" dirty="0"/>
          </a:p>
        </p:txBody>
      </p:sp>
      <p:graphicFrame>
        <p:nvGraphicFramePr>
          <p:cNvPr id="15" name="Content Placeholder 14">
            <a:extLst>
              <a:ext uri="{FF2B5EF4-FFF2-40B4-BE49-F238E27FC236}">
                <a16:creationId xmlns:a16="http://schemas.microsoft.com/office/drawing/2014/main" id="{1FB72810-E76C-4A7E-821A-C335777ADDCA}"/>
              </a:ext>
            </a:extLst>
          </p:cNvPr>
          <p:cNvGraphicFramePr>
            <a:graphicFrameLocks noGrp="1"/>
          </p:cNvGraphicFramePr>
          <p:nvPr>
            <p:ph idx="1"/>
            <p:extLst>
              <p:ext uri="{D42A27DB-BD31-4B8C-83A1-F6EECF244321}">
                <p14:modId xmlns:p14="http://schemas.microsoft.com/office/powerpoint/2010/main" val="1135457294"/>
              </p:ext>
            </p:extLst>
          </p:nvPr>
        </p:nvGraphicFramePr>
        <p:xfrm>
          <a:off x="464735" y="2019300"/>
          <a:ext cx="14554097" cy="68027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Rectangle: Rounded Corners 18">
            <a:extLst>
              <a:ext uri="{FF2B5EF4-FFF2-40B4-BE49-F238E27FC236}">
                <a16:creationId xmlns:a16="http://schemas.microsoft.com/office/drawing/2014/main" id="{11C01DB3-D0B3-A4B9-488A-F0F2C271A632}"/>
              </a:ext>
            </a:extLst>
          </p:cNvPr>
          <p:cNvSpPr/>
          <p:nvPr/>
        </p:nvSpPr>
        <p:spPr>
          <a:xfrm>
            <a:off x="9762684" y="3699964"/>
            <a:ext cx="4849604" cy="34905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3000" dirty="0"/>
              <a:t>Negative TB Screening </a:t>
            </a:r>
          </a:p>
          <a:p>
            <a:pPr algn="ctr"/>
            <a:r>
              <a:rPr lang="en-ZA" sz="3000" dirty="0"/>
              <a:t>= </a:t>
            </a:r>
          </a:p>
          <a:p>
            <a:pPr algn="ctr"/>
            <a:r>
              <a:rPr lang="en-ZA" sz="3400" b="1" dirty="0">
                <a:solidFill>
                  <a:schemeClr val="tx1"/>
                </a:solidFill>
              </a:rPr>
              <a:t>TB Preventive Therapy (TPT) where eligible</a:t>
            </a:r>
          </a:p>
        </p:txBody>
      </p:sp>
      <p:sp>
        <p:nvSpPr>
          <p:cNvPr id="21" name="Oval 20">
            <a:extLst>
              <a:ext uri="{FF2B5EF4-FFF2-40B4-BE49-F238E27FC236}">
                <a16:creationId xmlns:a16="http://schemas.microsoft.com/office/drawing/2014/main" id="{C8B0C9AA-88E2-3C30-5015-76435C24FCC5}"/>
              </a:ext>
            </a:extLst>
          </p:cNvPr>
          <p:cNvSpPr/>
          <p:nvPr/>
        </p:nvSpPr>
        <p:spPr>
          <a:xfrm>
            <a:off x="3429000" y="2568546"/>
            <a:ext cx="8534400" cy="136726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3000" dirty="0"/>
              <a:t>TB RECOVERY PLAN</a:t>
            </a:r>
          </a:p>
        </p:txBody>
      </p:sp>
    </p:spTree>
    <p:extLst>
      <p:ext uri="{BB962C8B-B14F-4D97-AF65-F5344CB8AC3E}">
        <p14:creationId xmlns:p14="http://schemas.microsoft.com/office/powerpoint/2010/main" val="364959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18375" y="1070424"/>
            <a:ext cx="16298025" cy="1002924"/>
          </a:xfrm>
        </p:spPr>
        <p:txBody>
          <a:bodyPr>
            <a:normAutofit/>
          </a:bodyPr>
          <a:lstStyle/>
          <a:p>
            <a:pPr algn="l"/>
            <a:r>
              <a:rPr lang="en-US" b="1" dirty="0">
                <a:latin typeface="Abadi" panose="020B0604020104020204" pitchFamily="34" charset="0"/>
              </a:rPr>
              <a:t>OBJECTIVES</a:t>
            </a:r>
          </a:p>
        </p:txBody>
      </p:sp>
      <p:pic>
        <p:nvPicPr>
          <p:cNvPr id="15" name="Content Placeholder 14">
            <a:extLst>
              <a:ext uri="{FF2B5EF4-FFF2-40B4-BE49-F238E27FC236}">
                <a16:creationId xmlns:a16="http://schemas.microsoft.com/office/drawing/2014/main" id="{08D210CD-A77F-0232-B242-7F5E75DE10AF}"/>
              </a:ext>
            </a:extLst>
          </p:cNvPr>
          <p:cNvPicPr>
            <a:picLocks noGrp="1" noChangeAspect="1"/>
          </p:cNvPicPr>
          <p:nvPr>
            <p:ph idx="1"/>
          </p:nvPr>
        </p:nvPicPr>
        <p:blipFill>
          <a:blip r:embed="rId9"/>
          <a:stretch>
            <a:fillRect/>
          </a:stretch>
        </p:blipFill>
        <p:spPr>
          <a:xfrm>
            <a:off x="422210" y="6182958"/>
            <a:ext cx="3972454" cy="2556975"/>
          </a:xfrm>
        </p:spPr>
      </p:pic>
      <p:sp>
        <p:nvSpPr>
          <p:cNvPr id="13" name="Rectangle: Rounded Corners 12">
            <a:extLst>
              <a:ext uri="{FF2B5EF4-FFF2-40B4-BE49-F238E27FC236}">
                <a16:creationId xmlns:a16="http://schemas.microsoft.com/office/drawing/2014/main" id="{A280F653-7D5E-03AC-74BA-C8D689867271}"/>
              </a:ext>
            </a:extLst>
          </p:cNvPr>
          <p:cNvSpPr/>
          <p:nvPr/>
        </p:nvSpPr>
        <p:spPr>
          <a:xfrm>
            <a:off x="457200" y="3802886"/>
            <a:ext cx="4170866" cy="21561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800" b="1" dirty="0">
                <a:latin typeface="Abadi" panose="020B0604020104020204" pitchFamily="34" charset="0"/>
              </a:rPr>
              <a:t>PLHIV ACCESSING ART THROUGH CCMDD, WITH ACTIVE PRESCRIPTIONS ON SYNCH</a:t>
            </a:r>
          </a:p>
        </p:txBody>
      </p:sp>
      <p:pic>
        <p:nvPicPr>
          <p:cNvPr id="16" name="Picture 15">
            <a:extLst>
              <a:ext uri="{FF2B5EF4-FFF2-40B4-BE49-F238E27FC236}">
                <a16:creationId xmlns:a16="http://schemas.microsoft.com/office/drawing/2014/main" id="{A13C0BD6-C2D0-2957-C9A3-D7B49049C8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544" y="2588641"/>
            <a:ext cx="3229726" cy="1143000"/>
          </a:xfrm>
          <a:prstGeom prst="rect">
            <a:avLst/>
          </a:prstGeom>
        </p:spPr>
      </p:pic>
      <p:sp>
        <p:nvSpPr>
          <p:cNvPr id="20" name="Arrow: Right 19">
            <a:extLst>
              <a:ext uri="{FF2B5EF4-FFF2-40B4-BE49-F238E27FC236}">
                <a16:creationId xmlns:a16="http://schemas.microsoft.com/office/drawing/2014/main" id="{C1072E65-15BB-A600-D1E5-4686A3855CA5}"/>
              </a:ext>
            </a:extLst>
          </p:cNvPr>
          <p:cNvSpPr/>
          <p:nvPr/>
        </p:nvSpPr>
        <p:spPr>
          <a:xfrm>
            <a:off x="4783096" y="3490955"/>
            <a:ext cx="2572504" cy="2949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b="1" dirty="0">
                <a:latin typeface="Abadi" panose="020B0604020104020204" pitchFamily="34" charset="0"/>
              </a:rPr>
              <a:t>SCREENED FOR TB AT EVERY SCRIPTING VISIT </a:t>
            </a:r>
            <a:r>
              <a:rPr lang="en-ZA" sz="4000" dirty="0">
                <a:solidFill>
                  <a:srgbClr val="FF0000"/>
                </a:solidFill>
                <a:latin typeface="Abadi" panose="020B0604020104020204" pitchFamily="34" charset="0"/>
              </a:rPr>
              <a:t>?</a:t>
            </a:r>
          </a:p>
        </p:txBody>
      </p:sp>
      <p:sp>
        <p:nvSpPr>
          <p:cNvPr id="25" name="Rectangle: Rounded Corners 24">
            <a:extLst>
              <a:ext uri="{FF2B5EF4-FFF2-40B4-BE49-F238E27FC236}">
                <a16:creationId xmlns:a16="http://schemas.microsoft.com/office/drawing/2014/main" id="{8D742FCE-D631-ACCD-B462-EE29F63D48B8}"/>
              </a:ext>
            </a:extLst>
          </p:cNvPr>
          <p:cNvSpPr/>
          <p:nvPr/>
        </p:nvSpPr>
        <p:spPr>
          <a:xfrm>
            <a:off x="7545637" y="3935812"/>
            <a:ext cx="4473345" cy="20232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3200" b="1" dirty="0">
                <a:highlight>
                  <a:srgbClr val="00FF00"/>
                </a:highlight>
                <a:latin typeface="Abadi" panose="020B0604020104020204" pitchFamily="34" charset="0"/>
              </a:rPr>
              <a:t>ACTIVE TB</a:t>
            </a:r>
          </a:p>
          <a:p>
            <a:pPr algn="ctr"/>
            <a:r>
              <a:rPr lang="en-ZA" sz="3200" b="1" dirty="0">
                <a:highlight>
                  <a:srgbClr val="FF0000"/>
                </a:highlight>
                <a:latin typeface="Abadi" panose="020B0604020104020204" pitchFamily="34" charset="0"/>
              </a:rPr>
              <a:t>CD4 COUNT LESS THAN 200</a:t>
            </a:r>
          </a:p>
          <a:p>
            <a:pPr algn="ctr"/>
            <a:endParaRPr lang="en-ZA" dirty="0"/>
          </a:p>
        </p:txBody>
      </p:sp>
      <p:sp>
        <p:nvSpPr>
          <p:cNvPr id="26" name="Arrow: Up 25">
            <a:extLst>
              <a:ext uri="{FF2B5EF4-FFF2-40B4-BE49-F238E27FC236}">
                <a16:creationId xmlns:a16="http://schemas.microsoft.com/office/drawing/2014/main" id="{3C238585-EACC-6D20-EA7E-7C5F3BBAC8A8}"/>
              </a:ext>
            </a:extLst>
          </p:cNvPr>
          <p:cNvSpPr/>
          <p:nvPr/>
        </p:nvSpPr>
        <p:spPr>
          <a:xfrm>
            <a:off x="8920492" y="3261080"/>
            <a:ext cx="1216385" cy="655813"/>
          </a:xfrm>
          <a:prstGeom prst="upArrow">
            <a:avLst>
              <a:gd name="adj1" fmla="val 50000"/>
              <a:gd name="adj2" fmla="val 317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highlight>
                  <a:srgbClr val="00FF00"/>
                </a:highlight>
                <a:latin typeface="Abadi" panose="020B0604020104020204" pitchFamily="34" charset="0"/>
              </a:rPr>
              <a:t>NO</a:t>
            </a:r>
          </a:p>
        </p:txBody>
      </p:sp>
      <p:sp>
        <p:nvSpPr>
          <p:cNvPr id="27" name="Oval 26">
            <a:extLst>
              <a:ext uri="{FF2B5EF4-FFF2-40B4-BE49-F238E27FC236}">
                <a16:creationId xmlns:a16="http://schemas.microsoft.com/office/drawing/2014/main" id="{3E9A3D9B-F6FD-4553-A565-355BCAC342EE}"/>
              </a:ext>
            </a:extLst>
          </p:cNvPr>
          <p:cNvSpPr/>
          <p:nvPr/>
        </p:nvSpPr>
        <p:spPr>
          <a:xfrm>
            <a:off x="8077200" y="1965434"/>
            <a:ext cx="2681236" cy="12653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b="1" dirty="0">
                <a:latin typeface="Abadi" panose="020B0604020104020204" pitchFamily="34" charset="0"/>
              </a:rPr>
              <a:t>TPT EVER INITIATED</a:t>
            </a:r>
            <a:r>
              <a:rPr lang="en-ZA" sz="4000" dirty="0">
                <a:solidFill>
                  <a:srgbClr val="FF0000"/>
                </a:solidFill>
                <a:latin typeface="Abadi" panose="020B0604020104020204" pitchFamily="34" charset="0"/>
              </a:rPr>
              <a:t>?</a:t>
            </a:r>
            <a:r>
              <a:rPr lang="en-ZA" sz="4000" dirty="0">
                <a:solidFill>
                  <a:srgbClr val="FF0000"/>
                </a:solidFill>
              </a:rPr>
              <a:t> </a:t>
            </a:r>
            <a:r>
              <a:rPr lang="en-ZA" dirty="0"/>
              <a:t> </a:t>
            </a:r>
          </a:p>
        </p:txBody>
      </p:sp>
      <p:sp>
        <p:nvSpPr>
          <p:cNvPr id="28" name="Arrow: Right 27">
            <a:extLst>
              <a:ext uri="{FF2B5EF4-FFF2-40B4-BE49-F238E27FC236}">
                <a16:creationId xmlns:a16="http://schemas.microsoft.com/office/drawing/2014/main" id="{9D20D6D3-8EC7-475A-4F12-5A2D7D19E949}"/>
              </a:ext>
            </a:extLst>
          </p:cNvPr>
          <p:cNvSpPr/>
          <p:nvPr/>
        </p:nvSpPr>
        <p:spPr>
          <a:xfrm>
            <a:off x="10829920" y="2255148"/>
            <a:ext cx="978408" cy="6785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YES</a:t>
            </a:r>
          </a:p>
        </p:txBody>
      </p:sp>
      <p:sp>
        <p:nvSpPr>
          <p:cNvPr id="29" name="Oval 28">
            <a:extLst>
              <a:ext uri="{FF2B5EF4-FFF2-40B4-BE49-F238E27FC236}">
                <a16:creationId xmlns:a16="http://schemas.microsoft.com/office/drawing/2014/main" id="{C59B0600-D28F-6D00-CA29-715842BFE67A}"/>
              </a:ext>
            </a:extLst>
          </p:cNvPr>
          <p:cNvSpPr/>
          <p:nvPr/>
        </p:nvSpPr>
        <p:spPr>
          <a:xfrm>
            <a:off x="11840193" y="1806032"/>
            <a:ext cx="2657570" cy="14550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b="1" dirty="0">
                <a:latin typeface="Abadi" panose="020B0604020104020204" pitchFamily="34" charset="0"/>
              </a:rPr>
              <a:t>WAS TPT   COMPLETED </a:t>
            </a:r>
            <a:r>
              <a:rPr lang="en-ZA" sz="4000" dirty="0">
                <a:solidFill>
                  <a:srgbClr val="FF0000"/>
                </a:solidFill>
                <a:latin typeface="Abadi" panose="020B0604020104020204" pitchFamily="34" charset="0"/>
              </a:rPr>
              <a:t>?</a:t>
            </a:r>
          </a:p>
        </p:txBody>
      </p:sp>
      <p:sp>
        <p:nvSpPr>
          <p:cNvPr id="30" name="Arrow: Down 29">
            <a:extLst>
              <a:ext uri="{FF2B5EF4-FFF2-40B4-BE49-F238E27FC236}">
                <a16:creationId xmlns:a16="http://schemas.microsoft.com/office/drawing/2014/main" id="{327567C7-0553-57C1-3D05-59F45D44AD52}"/>
              </a:ext>
            </a:extLst>
          </p:cNvPr>
          <p:cNvSpPr/>
          <p:nvPr/>
        </p:nvSpPr>
        <p:spPr>
          <a:xfrm>
            <a:off x="8988953" y="5959047"/>
            <a:ext cx="1147924" cy="9622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highlight>
                  <a:srgbClr val="FF0000"/>
                </a:highlight>
                <a:latin typeface="Abadi" panose="020B0604020104020204" pitchFamily="34" charset="0"/>
              </a:rPr>
              <a:t>YES</a:t>
            </a:r>
          </a:p>
        </p:txBody>
      </p:sp>
      <p:sp>
        <p:nvSpPr>
          <p:cNvPr id="31" name="Oval 30">
            <a:extLst>
              <a:ext uri="{FF2B5EF4-FFF2-40B4-BE49-F238E27FC236}">
                <a16:creationId xmlns:a16="http://schemas.microsoft.com/office/drawing/2014/main" id="{6CDB9564-F2CC-6652-7151-9DF5CBBB616F}"/>
              </a:ext>
            </a:extLst>
          </p:cNvPr>
          <p:cNvSpPr/>
          <p:nvPr/>
        </p:nvSpPr>
        <p:spPr>
          <a:xfrm>
            <a:off x="7772400" y="6941639"/>
            <a:ext cx="3635501" cy="13799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b="1" dirty="0">
                <a:effectLst/>
                <a:latin typeface="Abadi" panose="020B0604020104020204" pitchFamily="34" charset="0"/>
                <a:ea typeface="Calibri" panose="020F0502020204030204" pitchFamily="34" charset="0"/>
                <a:cs typeface="Biome" panose="020B0502040204020203" pitchFamily="34" charset="0"/>
              </a:rPr>
              <a:t>TB LAM AG </a:t>
            </a:r>
            <a:r>
              <a:rPr lang="en-ZA" sz="4000" b="1" dirty="0">
                <a:solidFill>
                  <a:srgbClr val="FF0000"/>
                </a:solidFill>
                <a:effectLst/>
                <a:latin typeface="Abadi" panose="020B0604020104020204" pitchFamily="34" charset="0"/>
                <a:ea typeface="Calibri" panose="020F0502020204030204" pitchFamily="34" charset="0"/>
                <a:cs typeface="Biome" panose="020B0502040204020203" pitchFamily="34" charset="0"/>
              </a:rPr>
              <a:t>?</a:t>
            </a:r>
            <a:endParaRPr lang="en-ZA" sz="4000" dirty="0">
              <a:solidFill>
                <a:srgbClr val="FF0000"/>
              </a:solidFill>
              <a:latin typeface="Abadi" panose="020B0604020104020204" pitchFamily="34" charset="0"/>
            </a:endParaRPr>
          </a:p>
        </p:txBody>
      </p:sp>
      <p:sp>
        <p:nvSpPr>
          <p:cNvPr id="32" name="Oval 31">
            <a:extLst>
              <a:ext uri="{FF2B5EF4-FFF2-40B4-BE49-F238E27FC236}">
                <a16:creationId xmlns:a16="http://schemas.microsoft.com/office/drawing/2014/main" id="{7541F5BF-D7DD-CF16-370A-B66375300CD9}"/>
              </a:ext>
            </a:extLst>
          </p:cNvPr>
          <p:cNvSpPr/>
          <p:nvPr/>
        </p:nvSpPr>
        <p:spPr>
          <a:xfrm>
            <a:off x="12342182" y="3472819"/>
            <a:ext cx="2288218" cy="2949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b="1" dirty="0">
                <a:latin typeface="Abadi" panose="020B0604020104020204" pitchFamily="34" charset="0"/>
              </a:rPr>
              <a:t>ANNUAL TB    NAAT </a:t>
            </a:r>
            <a:r>
              <a:rPr lang="en-ZA" sz="4000" dirty="0">
                <a:solidFill>
                  <a:srgbClr val="FF0000"/>
                </a:solidFill>
                <a:latin typeface="Abadi" panose="020B0604020104020204" pitchFamily="34" charset="0"/>
              </a:rPr>
              <a:t>?</a:t>
            </a:r>
          </a:p>
        </p:txBody>
      </p:sp>
    </p:spTree>
    <p:extLst>
      <p:ext uri="{BB962C8B-B14F-4D97-AF65-F5344CB8AC3E}">
        <p14:creationId xmlns:p14="http://schemas.microsoft.com/office/powerpoint/2010/main" val="137147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960132"/>
            <a:ext cx="16640925" cy="1143000"/>
          </a:xfrm>
        </p:spPr>
        <p:txBody>
          <a:bodyPr/>
          <a:lstStyle/>
          <a:p>
            <a:pPr algn="l"/>
            <a:r>
              <a:rPr lang="en-US" b="1" dirty="0">
                <a:latin typeface="Abadi" panose="020B0604020104020204" pitchFamily="34" charset="0"/>
              </a:rPr>
              <a:t>METHODS</a:t>
            </a:r>
          </a:p>
        </p:txBody>
      </p:sp>
      <p:pic>
        <p:nvPicPr>
          <p:cNvPr id="19" name="Graphic 14" descr="Marker with solid fill">
            <a:extLst>
              <a:ext uri="{FF2B5EF4-FFF2-40B4-BE49-F238E27FC236}">
                <a16:creationId xmlns:a16="http://schemas.microsoft.com/office/drawing/2014/main" id="{0C180D23-04D8-F55E-0F99-4984C0EACAC4}"/>
              </a:ext>
            </a:extLst>
          </p:cNvPr>
          <p:cNvPicPr>
            <a:picLocks noGrp="1" noChangeAspect="1"/>
          </p:cNvPicPr>
          <p:nvPr>
            <p:ph idx="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60796" y="1603846"/>
            <a:ext cx="964365" cy="964365"/>
          </a:xfrm>
          <a:prstGeom prst="rect">
            <a:avLst/>
          </a:prstGeom>
        </p:spPr>
      </p:pic>
      <p:sp>
        <p:nvSpPr>
          <p:cNvPr id="20" name="Isosceles Triangle 19">
            <a:extLst>
              <a:ext uri="{FF2B5EF4-FFF2-40B4-BE49-F238E27FC236}">
                <a16:creationId xmlns:a16="http://schemas.microsoft.com/office/drawing/2014/main" id="{CEF19CB4-EDC0-9F4E-B573-50F487E43D5F}"/>
              </a:ext>
            </a:extLst>
          </p:cNvPr>
          <p:cNvSpPr/>
          <p:nvPr/>
        </p:nvSpPr>
        <p:spPr>
          <a:xfrm>
            <a:off x="823537" y="2600064"/>
            <a:ext cx="3114058" cy="5640629"/>
          </a:xfrm>
          <a:prstGeom prst="triangle">
            <a:avLst>
              <a:gd name="adj" fmla="val 531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000" b="1" dirty="0">
                <a:latin typeface="Abadi" panose="020B0604020104020204" pitchFamily="34" charset="0"/>
              </a:rPr>
              <a:t>JHD </a:t>
            </a:r>
          </a:p>
          <a:p>
            <a:pPr algn="ctr"/>
            <a:r>
              <a:rPr lang="en-ZA" sz="2000" b="1" dirty="0">
                <a:latin typeface="Abadi" panose="020B0604020104020204" pitchFamily="34" charset="0"/>
              </a:rPr>
              <a:t>SUB-DISTRICT D</a:t>
            </a:r>
          </a:p>
          <a:p>
            <a:pPr algn="ctr"/>
            <a:r>
              <a:rPr lang="en-ZA" sz="2000" b="1" dirty="0">
                <a:latin typeface="Abadi" panose="020B0604020104020204" pitchFamily="34" charset="0"/>
              </a:rPr>
              <a:t>10 HIGH VOLUME FACILITIES</a:t>
            </a:r>
          </a:p>
          <a:p>
            <a:pPr algn="ctr"/>
            <a:r>
              <a:rPr lang="en-ZA" sz="2000" b="1" dirty="0">
                <a:latin typeface="Abadi" panose="020B0604020104020204" pitchFamily="34" charset="0"/>
              </a:rPr>
              <a:t>JULY 2024</a:t>
            </a:r>
          </a:p>
        </p:txBody>
      </p:sp>
      <p:pic>
        <p:nvPicPr>
          <p:cNvPr id="21" name="Picture 20" descr="Image result for stack of papers icon">
            <a:extLst>
              <a:ext uri="{FF2B5EF4-FFF2-40B4-BE49-F238E27FC236}">
                <a16:creationId xmlns:a16="http://schemas.microsoft.com/office/drawing/2014/main" id="{8DBE238F-B1FB-B7C4-43CC-D25AF62E4A8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680" t="5694" r="5538" b="13807"/>
          <a:stretch/>
        </p:blipFill>
        <p:spPr bwMode="auto">
          <a:xfrm>
            <a:off x="3368538" y="3199106"/>
            <a:ext cx="1689950" cy="1683002"/>
          </a:xfrm>
          <a:prstGeom prst="rect">
            <a:avLst/>
          </a:prstGeom>
          <a:noFill/>
          <a:extLst>
            <a:ext uri="{909E8E84-426E-40DD-AFC4-6F175D3DCCD1}">
              <a14:hiddenFill xmlns:a14="http://schemas.microsoft.com/office/drawing/2010/main">
                <a:solidFill>
                  <a:srgbClr val="FFFFFF"/>
                </a:solidFill>
              </a14:hiddenFill>
            </a:ext>
          </a:extLst>
        </p:spPr>
      </p:pic>
      <p:sp>
        <p:nvSpPr>
          <p:cNvPr id="22" name="Isosceles Triangle 21">
            <a:extLst>
              <a:ext uri="{FF2B5EF4-FFF2-40B4-BE49-F238E27FC236}">
                <a16:creationId xmlns:a16="http://schemas.microsoft.com/office/drawing/2014/main" id="{DF1C3BA7-0970-8967-DCA7-1862B2590312}"/>
              </a:ext>
            </a:extLst>
          </p:cNvPr>
          <p:cNvSpPr/>
          <p:nvPr/>
        </p:nvSpPr>
        <p:spPr>
          <a:xfrm>
            <a:off x="4460142" y="2193206"/>
            <a:ext cx="4584949" cy="60474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ZA" sz="2000" b="1" dirty="0">
                <a:latin typeface="Abadi" panose="020B0604020104020204" pitchFamily="34" charset="0"/>
              </a:rPr>
              <a:t>485 FILES IDENTIFIED FROM ACTIVE PRESCIPTIONS ON SYNCH </a:t>
            </a:r>
          </a:p>
          <a:p>
            <a:pPr marL="342900" indent="-342900" algn="ctr">
              <a:buFont typeface="Arial" panose="020B0604020202020204" pitchFamily="34" charset="0"/>
              <a:buChar char="•"/>
            </a:pPr>
            <a:r>
              <a:rPr lang="en-ZA" sz="2000" b="1" dirty="0">
                <a:latin typeface="Abadi" panose="020B0604020104020204" pitchFamily="34" charset="0"/>
              </a:rPr>
              <a:t>JAN 2023 TO APRIL 2024,</a:t>
            </a:r>
          </a:p>
          <a:p>
            <a:pPr marL="342900" indent="-342900" algn="ctr">
              <a:buFont typeface="Arial" panose="020B0604020202020204" pitchFamily="34" charset="0"/>
              <a:buChar char="•"/>
            </a:pPr>
            <a:r>
              <a:rPr lang="en-ZA" sz="2000" b="1" dirty="0">
                <a:latin typeface="Abadi" panose="020B0604020104020204" pitchFamily="34" charset="0"/>
              </a:rPr>
              <a:t>ART ONLY OR ART WITH CO-MORBIDITIES</a:t>
            </a:r>
          </a:p>
        </p:txBody>
      </p:sp>
      <p:sp>
        <p:nvSpPr>
          <p:cNvPr id="23" name="Isosceles Triangle 22">
            <a:extLst>
              <a:ext uri="{FF2B5EF4-FFF2-40B4-BE49-F238E27FC236}">
                <a16:creationId xmlns:a16="http://schemas.microsoft.com/office/drawing/2014/main" id="{6A9E9D98-8587-F180-9E1A-94A1CF10C1C5}"/>
              </a:ext>
            </a:extLst>
          </p:cNvPr>
          <p:cNvSpPr/>
          <p:nvPr/>
        </p:nvSpPr>
        <p:spPr>
          <a:xfrm>
            <a:off x="9567638" y="981360"/>
            <a:ext cx="4930125" cy="725933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ZA" b="1" dirty="0">
                <a:latin typeface="Abadi" panose="020B0604020104020204" pitchFamily="34" charset="0"/>
              </a:rPr>
              <a:t>398 FILES AUDITED</a:t>
            </a:r>
          </a:p>
          <a:p>
            <a:pPr marL="285750" indent="-285750" algn="ctr">
              <a:buFont typeface="Arial" panose="020B0604020202020204" pitchFamily="34" charset="0"/>
              <a:buChar char="•"/>
            </a:pPr>
            <a:r>
              <a:rPr lang="en-ZA" b="1" dirty="0">
                <a:latin typeface="Abadi" panose="020B0604020104020204" pitchFamily="34" charset="0"/>
              </a:rPr>
              <a:t>11 CLINICIANS INTERVIEWED</a:t>
            </a:r>
          </a:p>
          <a:p>
            <a:pPr marL="285750" indent="-285750" algn="ctr">
              <a:buFont typeface="Arial" panose="020B0604020202020204" pitchFamily="34" charset="0"/>
              <a:buChar char="•"/>
            </a:pPr>
            <a:r>
              <a:rPr lang="en-ZA" b="1" dirty="0">
                <a:latin typeface="Abadi" panose="020B0604020104020204" pitchFamily="34" charset="0"/>
              </a:rPr>
              <a:t>6 OF 11 WERE FROM THE MAINSTREAM SERVICE POINTS</a:t>
            </a:r>
          </a:p>
          <a:p>
            <a:pPr marL="285750" indent="-285750" algn="ctr">
              <a:buFont typeface="Arial" panose="020B0604020202020204" pitchFamily="34" charset="0"/>
              <a:buChar char="•"/>
            </a:pPr>
            <a:r>
              <a:rPr lang="en-ZA" b="1" dirty="0">
                <a:latin typeface="Abadi" panose="020B0604020104020204" pitchFamily="34" charset="0"/>
              </a:rPr>
              <a:t>5 OF 11 WERE FROM THE CHRONIC SERVICE POINT</a:t>
            </a:r>
          </a:p>
          <a:p>
            <a:pPr marL="285750" indent="-285750" algn="ctr">
              <a:buFont typeface="Arial" panose="020B0604020202020204" pitchFamily="34" charset="0"/>
              <a:buChar char="•"/>
            </a:pPr>
            <a:r>
              <a:rPr lang="en-ZA" b="1" dirty="0">
                <a:latin typeface="Abadi" panose="020B0604020104020204" pitchFamily="34" charset="0"/>
              </a:rPr>
              <a:t>6 QUESTIONS ADMINISTERED BY AUDIT TEAM</a:t>
            </a:r>
          </a:p>
          <a:p>
            <a:pPr marL="285750" indent="-285750" algn="ctr">
              <a:buFont typeface="Arial" panose="020B0604020202020204" pitchFamily="34" charset="0"/>
              <a:buChar char="•"/>
            </a:pPr>
            <a:endParaRPr lang="en-ZA" dirty="0"/>
          </a:p>
        </p:txBody>
      </p:sp>
      <p:pic>
        <p:nvPicPr>
          <p:cNvPr id="24" name="Picture 23" descr="Image result for wrong patient icon">
            <a:extLst>
              <a:ext uri="{FF2B5EF4-FFF2-40B4-BE49-F238E27FC236}">
                <a16:creationId xmlns:a16="http://schemas.microsoft.com/office/drawing/2014/main" id="{68BF7424-0331-8633-D0E6-2904E7BA9DD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9491" b="11561"/>
          <a:stretch/>
        </p:blipFill>
        <p:spPr bwMode="auto">
          <a:xfrm>
            <a:off x="8376236" y="3444242"/>
            <a:ext cx="1337710" cy="8521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list not done icon">
            <a:extLst>
              <a:ext uri="{FF2B5EF4-FFF2-40B4-BE49-F238E27FC236}">
                <a16:creationId xmlns:a16="http://schemas.microsoft.com/office/drawing/2014/main" id="{9D6E7CF3-0E41-F59F-3C0D-86088A8F8E18}"/>
              </a:ext>
            </a:extLst>
          </p:cNvPr>
          <p:cNvPicPr>
            <a:picLocks noChangeAspect="1" noChangeArrowheads="1"/>
          </p:cNvPicPr>
          <p:nvPr/>
        </p:nvPicPr>
        <p:blipFill>
          <a:blip r:embed="rId13" cstate="print">
            <a:biLevel thresh="75000"/>
            <a:extLst>
              <a:ext uri="{28A0092B-C50C-407E-A947-70E740481C1C}">
                <a14:useLocalDpi xmlns:a14="http://schemas.microsoft.com/office/drawing/2010/main" val="0"/>
              </a:ext>
            </a:extLst>
          </a:blip>
          <a:srcRect/>
          <a:stretch>
            <a:fillRect/>
          </a:stretch>
        </p:blipFill>
        <p:spPr bwMode="auto">
          <a:xfrm>
            <a:off x="13816615" y="2975860"/>
            <a:ext cx="936764" cy="93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3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18375" y="825841"/>
            <a:ext cx="16640925" cy="1143000"/>
          </a:xfrm>
        </p:spPr>
        <p:txBody>
          <a:bodyPr/>
          <a:lstStyle/>
          <a:p>
            <a:pPr algn="l"/>
            <a:r>
              <a:rPr lang="en-US" b="1" dirty="0">
                <a:latin typeface="Abadi" panose="020B0604020104020204" pitchFamily="34" charset="0"/>
              </a:rPr>
              <a:t>FINDINGS AND RESEARCH CHALLENGES</a:t>
            </a:r>
          </a:p>
        </p:txBody>
      </p:sp>
      <p:graphicFrame>
        <p:nvGraphicFramePr>
          <p:cNvPr id="13" name="Content Placeholder 12">
            <a:extLst>
              <a:ext uri="{FF2B5EF4-FFF2-40B4-BE49-F238E27FC236}">
                <a16:creationId xmlns:a16="http://schemas.microsoft.com/office/drawing/2014/main" id="{D6B9070D-7B6F-4BC9-BDAC-0EEE6F207497}"/>
              </a:ext>
            </a:extLst>
          </p:cNvPr>
          <p:cNvGraphicFramePr>
            <a:graphicFrameLocks noGrp="1"/>
          </p:cNvGraphicFramePr>
          <p:nvPr>
            <p:ph idx="1"/>
            <p:extLst>
              <p:ext uri="{D42A27DB-BD31-4B8C-83A1-F6EECF244321}">
                <p14:modId xmlns:p14="http://schemas.microsoft.com/office/powerpoint/2010/main" val="2259859940"/>
              </p:ext>
            </p:extLst>
          </p:nvPr>
        </p:nvGraphicFramePr>
        <p:xfrm>
          <a:off x="7586271" y="1651267"/>
          <a:ext cx="7701784" cy="421758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Chart 13">
            <a:extLst>
              <a:ext uri="{FF2B5EF4-FFF2-40B4-BE49-F238E27FC236}">
                <a16:creationId xmlns:a16="http://schemas.microsoft.com/office/drawing/2014/main" id="{F8E4EDC6-50C5-F0DD-E4DD-22A1A2C79F21}"/>
              </a:ext>
            </a:extLst>
          </p:cNvPr>
          <p:cNvGraphicFramePr/>
          <p:nvPr>
            <p:extLst>
              <p:ext uri="{D42A27DB-BD31-4B8C-83A1-F6EECF244321}">
                <p14:modId xmlns:p14="http://schemas.microsoft.com/office/powerpoint/2010/main" val="2088082521"/>
              </p:ext>
            </p:extLst>
          </p:nvPr>
        </p:nvGraphicFramePr>
        <p:xfrm>
          <a:off x="411064" y="4914900"/>
          <a:ext cx="7208935" cy="3374319"/>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Rounded Corners 14">
            <a:extLst>
              <a:ext uri="{FF2B5EF4-FFF2-40B4-BE49-F238E27FC236}">
                <a16:creationId xmlns:a16="http://schemas.microsoft.com/office/drawing/2014/main" id="{1B62DBE0-571D-E52B-D01B-2EDE6D8547BC}"/>
              </a:ext>
            </a:extLst>
          </p:cNvPr>
          <p:cNvSpPr/>
          <p:nvPr/>
        </p:nvSpPr>
        <p:spPr>
          <a:xfrm>
            <a:off x="8240686" y="5539958"/>
            <a:ext cx="6603591" cy="35579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2400" b="1" dirty="0">
              <a:latin typeface="Abadi" panose="020B0604020104020204" pitchFamily="34" charset="0"/>
            </a:endParaRPr>
          </a:p>
          <a:p>
            <a:pPr algn="ctr"/>
            <a:endParaRPr lang="en-ZA" sz="2400" b="1" dirty="0">
              <a:latin typeface="Abadi" panose="020B0604020104020204" pitchFamily="34" charset="0"/>
            </a:endParaRPr>
          </a:p>
          <a:p>
            <a:pPr algn="ctr"/>
            <a:endParaRPr lang="en-ZA" sz="2400" b="1" dirty="0">
              <a:latin typeface="Abadi" panose="020B0604020104020204" pitchFamily="34" charset="0"/>
            </a:endParaRPr>
          </a:p>
          <a:p>
            <a:pPr algn="ctr"/>
            <a:r>
              <a:rPr lang="en-ZA" sz="2400" b="1" dirty="0">
                <a:latin typeface="Abadi" panose="020B0604020104020204" pitchFamily="34" charset="0"/>
              </a:rPr>
              <a:t>RESEARCH CHALLENGES</a:t>
            </a:r>
            <a:endParaRPr lang="en-ZA" b="1" dirty="0">
              <a:latin typeface="Abadi" panose="020B0604020104020204" pitchFamily="34" charset="0"/>
            </a:endParaRPr>
          </a:p>
          <a:p>
            <a:pPr marL="285750" indent="-285750" algn="ctr">
              <a:buFont typeface="Arial" panose="020B0604020202020204" pitchFamily="34" charset="0"/>
              <a:buChar char="•"/>
            </a:pPr>
            <a:r>
              <a:rPr lang="en-ZA" b="1" dirty="0">
                <a:latin typeface="Abadi" panose="020B0604020104020204" pitchFamily="34" charset="0"/>
              </a:rPr>
              <a:t>MANAGEMENT AND STORAGE OF FILES (FILES NOT FOUND ON DAY OF AUDIT, DUPLICATE FILES) = REDUCED SAMPLE SIZE</a:t>
            </a:r>
          </a:p>
          <a:p>
            <a:pPr marL="285750" indent="-285750" algn="ctr">
              <a:buFont typeface="Arial" panose="020B0604020202020204" pitchFamily="34" charset="0"/>
              <a:buChar char="•"/>
            </a:pPr>
            <a:r>
              <a:rPr lang="en-ZA" b="1" dirty="0">
                <a:latin typeface="Abadi" panose="020B0604020104020204" pitchFamily="34" charset="0"/>
              </a:rPr>
              <a:t>DIFFERENT FILING SYSTEMS BETWEEN PROVINCIAL FACILITIES AND LOCAL AUTHORITY FACILITIES = AUDITS BEING CONDUCTED IN PROVINCIAL FACILITIES</a:t>
            </a:r>
          </a:p>
          <a:p>
            <a:pPr marL="285750" indent="-285750" algn="ctr">
              <a:buFont typeface="Arial" panose="020B0604020202020204" pitchFamily="34" charset="0"/>
              <a:buChar char="•"/>
            </a:pPr>
            <a:endParaRPr lang="en-ZA" b="1" dirty="0">
              <a:latin typeface="Abadi" panose="020B0604020104020204" pitchFamily="34" charset="0"/>
            </a:endParaRPr>
          </a:p>
          <a:p>
            <a:pPr marL="285750" indent="-285750" algn="ctr">
              <a:buFont typeface="Arial" panose="020B0604020202020204" pitchFamily="34" charset="0"/>
              <a:buChar char="•"/>
            </a:pPr>
            <a:r>
              <a:rPr lang="en-ZA" b="1" dirty="0">
                <a:latin typeface="Abadi" panose="020B0604020104020204" pitchFamily="34" charset="0"/>
              </a:rPr>
              <a:t>INCOMPLETE CLINICAL INFORMATION ON THE CLINICAL STATIONERY</a:t>
            </a:r>
          </a:p>
          <a:p>
            <a:pPr marL="285750" indent="-285750" algn="ctr">
              <a:buFont typeface="Arial" panose="020B0604020202020204" pitchFamily="34" charset="0"/>
              <a:buChar char="•"/>
            </a:pPr>
            <a:endParaRPr lang="en-ZA" b="1" dirty="0">
              <a:latin typeface="Abadi" panose="020B0604020104020204" pitchFamily="34" charset="0"/>
            </a:endParaRPr>
          </a:p>
          <a:p>
            <a:pPr marL="285750" indent="-285750" algn="ctr">
              <a:buFont typeface="Arial" panose="020B0604020202020204" pitchFamily="34" charset="0"/>
              <a:buChar char="•"/>
            </a:pPr>
            <a:endParaRPr lang="en-ZA" b="1" dirty="0">
              <a:latin typeface="Abadi" panose="020B0604020104020204" pitchFamily="34" charset="0"/>
            </a:endParaRPr>
          </a:p>
          <a:p>
            <a:pPr marL="285750" indent="-285750" algn="ctr">
              <a:buFont typeface="Arial" panose="020B0604020202020204" pitchFamily="34" charset="0"/>
              <a:buChar char="•"/>
            </a:pPr>
            <a:endParaRPr lang="en-ZA" b="1" dirty="0">
              <a:latin typeface="Abadi" panose="020B0604020104020204" pitchFamily="34" charset="0"/>
            </a:endParaRPr>
          </a:p>
          <a:p>
            <a:pPr marL="285750" indent="-285750" algn="ctr">
              <a:buFont typeface="Arial" panose="020B0604020202020204" pitchFamily="34" charset="0"/>
              <a:buChar char="•"/>
            </a:pPr>
            <a:endParaRPr lang="en-ZA" dirty="0"/>
          </a:p>
        </p:txBody>
      </p:sp>
    </p:spTree>
    <p:extLst>
      <p:ext uri="{BB962C8B-B14F-4D97-AF65-F5344CB8AC3E}">
        <p14:creationId xmlns:p14="http://schemas.microsoft.com/office/powerpoint/2010/main" val="114260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70929"/>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230734"/>
            <a:ext cx="16640925" cy="1143000"/>
          </a:xfrm>
        </p:spPr>
        <p:txBody>
          <a:bodyPr/>
          <a:lstStyle/>
          <a:p>
            <a:pPr algn="l"/>
            <a:r>
              <a:rPr lang="en-US" b="1" dirty="0">
                <a:latin typeface="Abadi" panose="020B0604020104020204" pitchFamily="34" charset="0"/>
              </a:rPr>
              <a:t>CONCLUSION AND RECOMMENDATIONS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6" y="2095499"/>
            <a:ext cx="16933694" cy="7584581"/>
          </a:xfrm>
        </p:spPr>
        <p:txBody>
          <a:bodyPr/>
          <a:lstStyle/>
          <a:p>
            <a:r>
              <a:rPr lang="en-US" sz="2400" dirty="0">
                <a:latin typeface="Abadi" panose="020B0604020104020204" pitchFamily="34" charset="0"/>
              </a:rPr>
              <a:t>TB SCREENING: 98% </a:t>
            </a:r>
          </a:p>
          <a:p>
            <a:endParaRPr lang="en-US" sz="2400" dirty="0"/>
          </a:p>
          <a:p>
            <a:r>
              <a:rPr lang="en-US" sz="2400" dirty="0">
                <a:latin typeface="Abadi" panose="020B0604020104020204" pitchFamily="34" charset="0"/>
              </a:rPr>
              <a:t>ANNUAL VIRAL LOAD COMPLETED: 95% </a:t>
            </a:r>
          </a:p>
          <a:p>
            <a:endParaRPr lang="en-US" sz="2400" dirty="0"/>
          </a:p>
          <a:p>
            <a:r>
              <a:rPr lang="en-US" sz="2400" dirty="0">
                <a:latin typeface="Abadi" panose="020B0604020104020204" pitchFamily="34" charset="0"/>
              </a:rPr>
              <a:t>TPT INITIATED: 81% </a:t>
            </a:r>
          </a:p>
          <a:p>
            <a:r>
              <a:rPr lang="en-US" sz="2400" dirty="0">
                <a:latin typeface="Abadi" panose="020B0604020104020204" pitchFamily="34" charset="0"/>
              </a:rPr>
              <a:t>TPT COMPLETED: 79%</a:t>
            </a:r>
          </a:p>
          <a:p>
            <a:pPr marL="0" indent="0">
              <a:buNone/>
            </a:pPr>
            <a:r>
              <a:rPr lang="en-US" sz="2400" dirty="0"/>
              <a:t> </a:t>
            </a:r>
          </a:p>
          <a:p>
            <a:r>
              <a:rPr lang="en-US" sz="2400" dirty="0">
                <a:latin typeface="Abadi" panose="020B0604020104020204" pitchFamily="34" charset="0"/>
              </a:rPr>
              <a:t>ANNUAL TB NAAT COMPLETED: 14%</a:t>
            </a:r>
          </a:p>
          <a:p>
            <a:endParaRPr lang="en-US" sz="2400" dirty="0"/>
          </a:p>
          <a:p>
            <a:r>
              <a:rPr lang="en-US" sz="2400" dirty="0">
                <a:latin typeface="Abadi" panose="020B0604020104020204" pitchFamily="34" charset="0"/>
              </a:rPr>
              <a:t>TB LAM (WHERE ELIGIBLE): 0% </a:t>
            </a:r>
          </a:p>
          <a:p>
            <a:pPr marL="0" indent="0">
              <a:buNone/>
            </a:pPr>
            <a:endParaRPr lang="en-US" sz="2400" dirty="0"/>
          </a:p>
          <a:p>
            <a:r>
              <a:rPr lang="en-US" sz="2000" dirty="0">
                <a:latin typeface="Abadi" panose="020B0604020104020204" pitchFamily="34" charset="0"/>
              </a:rPr>
              <a:t>50% OF MAINSTREAM CLINICIANS INTERVIEWED WERE TRAINED ON TUTT AND TB LAM</a:t>
            </a:r>
          </a:p>
          <a:p>
            <a:r>
              <a:rPr lang="en-US" sz="2000" dirty="0">
                <a:latin typeface="Abadi" panose="020B0604020104020204" pitchFamily="34" charset="0"/>
              </a:rPr>
              <a:t>83% OF MAINSTREAM CLINICIANS INTERVIEWED WERE  TRAINED ON TPT</a:t>
            </a:r>
          </a:p>
          <a:p>
            <a:r>
              <a:rPr lang="en-US" sz="2000" dirty="0">
                <a:latin typeface="Abadi" panose="020B0604020104020204" pitchFamily="34" charset="0"/>
              </a:rPr>
              <a:t>0% OF CHRONIC CLINICIANS INTERVIEWED WERE TRAINED ON TUTT</a:t>
            </a:r>
          </a:p>
          <a:p>
            <a:r>
              <a:rPr lang="en-US" sz="2000" dirty="0">
                <a:latin typeface="Abadi" panose="020B0604020104020204" pitchFamily="34" charset="0"/>
              </a:rPr>
              <a:t>20% OF CHRONIC CLINICIANS INTERVIEWED WERE TRAINED ON TPT AND TB LAM</a:t>
            </a:r>
          </a:p>
          <a:p>
            <a:endParaRPr lang="en-US" dirty="0"/>
          </a:p>
        </p:txBody>
      </p:sp>
      <p:sp>
        <p:nvSpPr>
          <p:cNvPr id="14" name="Flowchart: Process 13">
            <a:extLst>
              <a:ext uri="{FF2B5EF4-FFF2-40B4-BE49-F238E27FC236}">
                <a16:creationId xmlns:a16="http://schemas.microsoft.com/office/drawing/2014/main" id="{1189E474-D257-07EC-27D3-B64F2F5FB78C}"/>
              </a:ext>
            </a:extLst>
          </p:cNvPr>
          <p:cNvSpPr/>
          <p:nvPr/>
        </p:nvSpPr>
        <p:spPr>
          <a:xfrm>
            <a:off x="4378958" y="2114796"/>
            <a:ext cx="11027947" cy="576071"/>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latin typeface="Abadi" panose="020B0604020104020204" pitchFamily="34" charset="0"/>
              </a:rPr>
              <a:t>RECORDING OF SCREENING DONE ON CLINICAL STATIONERY PRIOR TO SUBMITTING PRESCRIPTION ON SYNCH</a:t>
            </a:r>
          </a:p>
        </p:txBody>
      </p:sp>
      <p:sp>
        <p:nvSpPr>
          <p:cNvPr id="15" name="Rectangle 14">
            <a:extLst>
              <a:ext uri="{FF2B5EF4-FFF2-40B4-BE49-F238E27FC236}">
                <a16:creationId xmlns:a16="http://schemas.microsoft.com/office/drawing/2014/main" id="{5BB03F07-CD9D-88FA-A789-E688257BBA9A}"/>
              </a:ext>
            </a:extLst>
          </p:cNvPr>
          <p:cNvSpPr/>
          <p:nvPr/>
        </p:nvSpPr>
        <p:spPr>
          <a:xfrm>
            <a:off x="6947273" y="2851549"/>
            <a:ext cx="8459632" cy="8104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ZA" b="1" dirty="0">
                <a:latin typeface="Abadi" panose="020B0604020104020204" pitchFamily="34" charset="0"/>
              </a:rPr>
              <a:t>TO ESTABLISH UNIFORMITY IN RECORDING VL COMPLETION ON CLINICAL STATIONERY</a:t>
            </a:r>
          </a:p>
          <a:p>
            <a:pPr marL="285750" indent="-285750" algn="ctr">
              <a:buFont typeface="Arial" panose="020B0604020202020204" pitchFamily="34" charset="0"/>
              <a:buChar char="•"/>
            </a:pPr>
            <a:r>
              <a:rPr lang="en-ZA" b="1" dirty="0">
                <a:latin typeface="Abadi" panose="020B0604020104020204" pitchFamily="34" charset="0"/>
              </a:rPr>
              <a:t>FOLLOW UP ON MISSED CLIENTS THROUGH TRACING STRATEGIES </a:t>
            </a:r>
          </a:p>
        </p:txBody>
      </p:sp>
      <p:sp>
        <p:nvSpPr>
          <p:cNvPr id="16" name="Rectangle 15">
            <a:extLst>
              <a:ext uri="{FF2B5EF4-FFF2-40B4-BE49-F238E27FC236}">
                <a16:creationId xmlns:a16="http://schemas.microsoft.com/office/drawing/2014/main" id="{4ACDE05B-F5CB-040E-996B-FE1ED46D5042}"/>
              </a:ext>
            </a:extLst>
          </p:cNvPr>
          <p:cNvSpPr/>
          <p:nvPr/>
        </p:nvSpPr>
        <p:spPr>
          <a:xfrm>
            <a:off x="4367716" y="3758215"/>
            <a:ext cx="11029196" cy="1019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ZA" b="1" dirty="0">
                <a:latin typeface="Abadi" panose="020B0604020104020204" pitchFamily="34" charset="0"/>
              </a:rPr>
              <a:t>TPT OUTCOMES TO BE RECORDED ON CLINICAL STATIONERY AND CAPTURED ON TIER</a:t>
            </a:r>
          </a:p>
          <a:p>
            <a:pPr marL="285750" indent="-285750" algn="ctr">
              <a:buFont typeface="Arial" panose="020B0604020202020204" pitchFamily="34" charset="0"/>
              <a:buChar char="•"/>
            </a:pPr>
            <a:r>
              <a:rPr lang="en-ZA" b="1" dirty="0">
                <a:latin typeface="Abadi" panose="020B0604020104020204" pitchFamily="34" charset="0"/>
              </a:rPr>
              <a:t>CLINICAL STATIONERY TO BE CHECKED FOR TPT OUTCOMES/INITIATION AT EVERY SCRIPTING DATE </a:t>
            </a:r>
          </a:p>
        </p:txBody>
      </p:sp>
      <p:sp>
        <p:nvSpPr>
          <p:cNvPr id="17" name="Rectangle 16">
            <a:extLst>
              <a:ext uri="{FF2B5EF4-FFF2-40B4-BE49-F238E27FC236}">
                <a16:creationId xmlns:a16="http://schemas.microsoft.com/office/drawing/2014/main" id="{E119B776-A5C8-E45A-D08D-FEE8D7B3E1A5}"/>
              </a:ext>
            </a:extLst>
          </p:cNvPr>
          <p:cNvSpPr/>
          <p:nvPr/>
        </p:nvSpPr>
        <p:spPr>
          <a:xfrm>
            <a:off x="6248399" y="4892568"/>
            <a:ext cx="9158506" cy="923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a:p>
            <a:pPr marL="285750" indent="-285750" algn="ctr">
              <a:buFont typeface="Arial" panose="020B0604020202020204" pitchFamily="34" charset="0"/>
              <a:buChar char="•"/>
            </a:pPr>
            <a:endParaRPr lang="en-ZA" dirty="0"/>
          </a:p>
          <a:p>
            <a:pPr marL="285750" indent="-285750" algn="ctr">
              <a:buFont typeface="Arial" panose="020B0604020202020204" pitchFamily="34" charset="0"/>
              <a:buChar char="•"/>
            </a:pPr>
            <a:r>
              <a:rPr lang="en-ZA" b="1" dirty="0">
                <a:latin typeface="Abadi" panose="020B0604020104020204" pitchFamily="34" charset="0"/>
              </a:rPr>
              <a:t>RECORDING OF TB NAAT COMPLETED ON THE CLINICAL STATIONERY BY TB FOCAL NURSES/CHRONIC SERVICES CLINICIANS </a:t>
            </a:r>
          </a:p>
          <a:p>
            <a:pPr marL="285750" indent="-285750" algn="ctr">
              <a:buFont typeface="Arial" panose="020B0604020202020204" pitchFamily="34" charset="0"/>
              <a:buChar char="•"/>
            </a:pPr>
            <a:r>
              <a:rPr lang="en-ZA" b="1" dirty="0">
                <a:latin typeface="Abadi" panose="020B0604020104020204" pitchFamily="34" charset="0"/>
              </a:rPr>
              <a:t>INTEGRATION OF TB TESTING IN CHRONIC SERVICE POINTS</a:t>
            </a:r>
          </a:p>
          <a:p>
            <a:pPr marL="285750" indent="-285750" algn="ctr">
              <a:buFont typeface="Arial" panose="020B0604020202020204" pitchFamily="34" charset="0"/>
              <a:buChar char="•"/>
            </a:pPr>
            <a:endParaRPr lang="en-ZA" dirty="0"/>
          </a:p>
          <a:p>
            <a:pPr algn="ctr"/>
            <a:endParaRPr lang="en-ZA" dirty="0"/>
          </a:p>
        </p:txBody>
      </p:sp>
      <p:sp>
        <p:nvSpPr>
          <p:cNvPr id="18" name="Rectangle 17">
            <a:extLst>
              <a:ext uri="{FF2B5EF4-FFF2-40B4-BE49-F238E27FC236}">
                <a16:creationId xmlns:a16="http://schemas.microsoft.com/office/drawing/2014/main" id="{03ACF41B-126D-B3D7-8033-F937DA3457CF}"/>
              </a:ext>
            </a:extLst>
          </p:cNvPr>
          <p:cNvSpPr/>
          <p:nvPr/>
        </p:nvSpPr>
        <p:spPr>
          <a:xfrm>
            <a:off x="5836781" y="6008738"/>
            <a:ext cx="9570124" cy="5890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a:p>
            <a:pPr marL="285750" indent="-285750" algn="ctr">
              <a:buFont typeface="Arial" panose="020B0604020202020204" pitchFamily="34" charset="0"/>
              <a:buChar char="•"/>
            </a:pPr>
            <a:r>
              <a:rPr lang="en-ZA" b="1" dirty="0">
                <a:latin typeface="Abadi" panose="020B0604020104020204" pitchFamily="34" charset="0"/>
              </a:rPr>
              <a:t>TB LAM TEST STRIPS TO BE MADE AVAILABLE AT THE DIFFERENT SERVICE POINTS WITHIN THE FACIITY</a:t>
            </a:r>
          </a:p>
          <a:p>
            <a:pPr algn="ctr"/>
            <a:endParaRPr lang="en-ZA" dirty="0"/>
          </a:p>
        </p:txBody>
      </p:sp>
      <p:sp>
        <p:nvSpPr>
          <p:cNvPr id="19" name="Right Brace 18">
            <a:extLst>
              <a:ext uri="{FF2B5EF4-FFF2-40B4-BE49-F238E27FC236}">
                <a16:creationId xmlns:a16="http://schemas.microsoft.com/office/drawing/2014/main" id="{5B21EE55-AAE0-50DF-260E-4BEF3F2DF67C}"/>
              </a:ext>
            </a:extLst>
          </p:cNvPr>
          <p:cNvSpPr/>
          <p:nvPr/>
        </p:nvSpPr>
        <p:spPr>
          <a:xfrm>
            <a:off x="10833765" y="6790189"/>
            <a:ext cx="313826" cy="17810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0" name="Rectangle 19">
            <a:extLst>
              <a:ext uri="{FF2B5EF4-FFF2-40B4-BE49-F238E27FC236}">
                <a16:creationId xmlns:a16="http://schemas.microsoft.com/office/drawing/2014/main" id="{AB011BC6-99E5-7D87-BEED-39DD8E7B3DE2}"/>
              </a:ext>
            </a:extLst>
          </p:cNvPr>
          <p:cNvSpPr/>
          <p:nvPr/>
        </p:nvSpPr>
        <p:spPr>
          <a:xfrm>
            <a:off x="11147592" y="6667383"/>
            <a:ext cx="4249320" cy="2388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ZA" sz="1400" dirty="0"/>
          </a:p>
          <a:p>
            <a:pPr marL="285750" indent="-285750" algn="ctr">
              <a:buFont typeface="Arial" panose="020B0604020202020204" pitchFamily="34" charset="0"/>
              <a:buChar char="•"/>
            </a:pPr>
            <a:r>
              <a:rPr lang="en-ZA" sz="1400" b="1" dirty="0">
                <a:latin typeface="Abadi" panose="020B0604020104020204" pitchFamily="34" charset="0"/>
              </a:rPr>
              <a:t>TUTT, TPT, TB LAM TRAINING TO INCLUDE CLINICIANS IN ALL AREAS OF THE FACILITY e.g. DMoC CLINICIANS</a:t>
            </a:r>
          </a:p>
          <a:p>
            <a:pPr marL="285750" indent="-285750" algn="ctr">
              <a:buFont typeface="Arial" panose="020B0604020202020204" pitchFamily="34" charset="0"/>
              <a:buChar char="•"/>
            </a:pPr>
            <a:r>
              <a:rPr lang="en-ZA" sz="1400" b="1" dirty="0">
                <a:latin typeface="Abadi" panose="020B0604020104020204" pitchFamily="34" charset="0"/>
              </a:rPr>
              <a:t>ON SITE TRAINING TO BE CONDUCTED AT IMPLEMENTATION OF NEW / REVISED GUIDELINES AND SOPs</a:t>
            </a:r>
          </a:p>
          <a:p>
            <a:pPr marL="285750" indent="-285750" algn="ctr">
              <a:buFont typeface="Arial" panose="020B0604020202020204" pitchFamily="34" charset="0"/>
              <a:buChar char="•"/>
            </a:pPr>
            <a:r>
              <a:rPr lang="en-ZA" sz="1400" b="1" dirty="0">
                <a:latin typeface="Abadi" panose="020B0604020104020204" pitchFamily="34" charset="0"/>
              </a:rPr>
              <a:t>IMPLEMENTATION OF GUIDELINES TO BE MONITORED AND RECORDED ACROSS ALL AREAS OF THE FACILITY </a:t>
            </a:r>
          </a:p>
          <a:p>
            <a:pPr marL="285750" indent="-285750" algn="ctr">
              <a:buFont typeface="Arial" panose="020B0604020202020204" pitchFamily="34" charset="0"/>
              <a:buChar char="•"/>
            </a:pPr>
            <a:endParaRPr lang="en-ZA" dirty="0"/>
          </a:p>
        </p:txBody>
      </p:sp>
    </p:spTree>
    <p:extLst>
      <p:ext uri="{BB962C8B-B14F-4D97-AF65-F5344CB8AC3E}">
        <p14:creationId xmlns:p14="http://schemas.microsoft.com/office/powerpoint/2010/main" val="237671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230734"/>
            <a:ext cx="16640925" cy="1143000"/>
          </a:xfrm>
        </p:spPr>
        <p:txBody>
          <a:bodyPr/>
          <a:lstStyle/>
          <a:p>
            <a:pPr algn="l"/>
            <a:r>
              <a:rPr lang="en-US" b="1" dirty="0">
                <a:latin typeface="Abadi" panose="020B0604020104020204" pitchFamily="34" charset="0"/>
              </a:rPr>
              <a:t>QUESTIONS</a:t>
            </a:r>
          </a:p>
        </p:txBody>
      </p:sp>
      <p:pic>
        <p:nvPicPr>
          <p:cNvPr id="13" name="Content Placeholder 12">
            <a:extLst>
              <a:ext uri="{FF2B5EF4-FFF2-40B4-BE49-F238E27FC236}">
                <a16:creationId xmlns:a16="http://schemas.microsoft.com/office/drawing/2014/main" id="{E1697188-ACE1-066C-8B08-F7C88D15833A}"/>
              </a:ext>
            </a:extLst>
          </p:cNvPr>
          <p:cNvPicPr>
            <a:picLocks noGrp="1" noChangeAspect="1"/>
          </p:cNvPicPr>
          <p:nvPr>
            <p:ph idx="1"/>
          </p:nvPr>
        </p:nvPicPr>
        <p:blipFill>
          <a:blip r:embed="rId9"/>
          <a:stretch>
            <a:fillRect/>
          </a:stretch>
        </p:blipFill>
        <p:spPr>
          <a:xfrm>
            <a:off x="1295399" y="2857500"/>
            <a:ext cx="13202363" cy="5714999"/>
          </a:xfrm>
          <a:prstGeom prst="rect">
            <a:avLst/>
          </a:prstGeom>
        </p:spPr>
      </p:pic>
    </p:spTree>
    <p:extLst>
      <p:ext uri="{BB962C8B-B14F-4D97-AF65-F5344CB8AC3E}">
        <p14:creationId xmlns:p14="http://schemas.microsoft.com/office/powerpoint/2010/main" val="191199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678</Words>
  <Application>Microsoft Office PowerPoint</Application>
  <PresentationFormat>Custom</PresentationFormat>
  <Paragraphs>124</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Abadi</vt:lpstr>
      <vt:lpstr>Arial</vt:lpstr>
      <vt:lpstr>Calibri</vt:lpstr>
      <vt:lpstr>Aptos</vt:lpstr>
      <vt:lpstr>Montserrat Ultra-Bold</vt:lpstr>
      <vt:lpstr>Josefin Sans</vt:lpstr>
      <vt:lpstr>Office Theme</vt:lpstr>
      <vt:lpstr>An Analysis of The Findings on File Audits Conducted, to Assess Tuberculosis  Screening, Targeted Universal TB Testing (TUTT), TB LAM Ag and TB Preventive Therapy for Clients on the Central Chronic Medicine and Distribution (CCMDD) Programme </vt:lpstr>
      <vt:lpstr>DISCUSSION POINTS</vt:lpstr>
      <vt:lpstr>BACKGROUND  </vt:lpstr>
      <vt:lpstr>OBJECTIVES</vt:lpstr>
      <vt:lpstr>METHODS</vt:lpstr>
      <vt:lpstr>FINDINGS AND RESEARCH CHALLENGES</vt:lpstr>
      <vt:lpstr>CONCLUSION AND 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Thembisile</dc:creator>
  <cp:lastModifiedBy>IHPS Apps</cp:lastModifiedBy>
  <cp:revision>10</cp:revision>
  <dcterms:created xsi:type="dcterms:W3CDTF">2006-08-16T00:00:00Z</dcterms:created>
  <dcterms:modified xsi:type="dcterms:W3CDTF">2024-08-20T14:23:11Z</dcterms:modified>
  <dc:identifier>DAGBbZIf2EI</dc:identifier>
</cp:coreProperties>
</file>