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3.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1.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handoutMasterIdLst>
    <p:handoutMasterId r:id="rId27"/>
  </p:handoutMasterIdLst>
  <p:sldIdLst>
    <p:sldId id="373" r:id="rId2"/>
    <p:sldId id="374" r:id="rId3"/>
    <p:sldId id="376" r:id="rId4"/>
    <p:sldId id="379" r:id="rId5"/>
    <p:sldId id="380" r:id="rId6"/>
    <p:sldId id="381" r:id="rId7"/>
    <p:sldId id="382" r:id="rId8"/>
    <p:sldId id="383" r:id="rId9"/>
    <p:sldId id="384" r:id="rId10"/>
    <p:sldId id="385" r:id="rId11"/>
    <p:sldId id="386" r:id="rId12"/>
    <p:sldId id="387" r:id="rId13"/>
    <p:sldId id="388" r:id="rId14"/>
    <p:sldId id="256" r:id="rId15"/>
    <p:sldId id="392" r:id="rId16"/>
    <p:sldId id="390" r:id="rId17"/>
    <p:sldId id="344" r:id="rId18"/>
    <p:sldId id="377" r:id="rId19"/>
    <p:sldId id="378" r:id="rId20"/>
    <p:sldId id="354" r:id="rId21"/>
    <p:sldId id="368" r:id="rId22"/>
    <p:sldId id="370" r:id="rId23"/>
    <p:sldId id="371" r:id="rId24"/>
    <p:sldId id="39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D73810-1760-1B73-655E-5D65782F0FE2}" name="Nicholas Dean" initials="ND" userId="S::nicholas.dean@wits-vida.org::312acefa-7786-4386-8106-a4f54cf29847" providerId="AD"/>
  <p188:author id="{4B550B72-E8DD-34D4-3205-4D6C28986F91}" name="Nicholas Dean" initials="ND" userId="47a3bdd132d73d28" providerId="Windows Live"/>
  <p188:author id="{E793DBB3-2A5E-2053-903E-AE6E87AD09D2}" name="Vicky Baillie" initials="VB" userId="S::vicky.baillie@wits-vida.org::ec37f8d2-ccb0-46f5-93fd-505e281ec55e" providerId="AD"/>
  <p188:author id="{1D7A56DE-0EAD-D3F9-3C88-FD64A12E50AB}" name="Courtney Olwagen" initials="CO" userId="S::courtney.olwagen@wits-vida.org::c187c0fa-1a7d-436f-9188-f33c2f1557c0" providerId="AD"/>
  <p188:author id="{B1A466FB-1219-27FB-66F8-9F8906A40108}" name="Lara Van Der Merwe" initials="LVDM" userId="S::lara.vandermerwe@wits-vida.org::2c7c25b3-5662-403d-afac-b4612b3a5fd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47AD"/>
    <a:srgbClr val="E81E76"/>
    <a:srgbClr val="FF99FF"/>
    <a:srgbClr val="66FF99"/>
    <a:srgbClr val="9999FF"/>
    <a:srgbClr val="19D3C4"/>
    <a:srgbClr val="C0504D"/>
    <a:srgbClr val="9BBB59"/>
    <a:srgbClr val="032C7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84" autoAdjust="0"/>
    <p:restoredTop sz="86441" autoAdjust="0"/>
  </p:normalViewPr>
  <p:slideViewPr>
    <p:cSldViewPr snapToGrid="0" snapToObjects="1">
      <p:cViewPr varScale="1">
        <p:scale>
          <a:sx n="93" d="100"/>
          <a:sy n="93" d="100"/>
        </p:scale>
        <p:origin x="354" y="66"/>
      </p:cViewPr>
      <p:guideLst/>
    </p:cSldViewPr>
  </p:slideViewPr>
  <p:notesTextViewPr>
    <p:cViewPr>
      <p:scale>
        <a:sx n="66" d="100"/>
        <a:sy n="66" d="100"/>
      </p:scale>
      <p:origin x="0" y="0"/>
    </p:cViewPr>
  </p:notesTextViewPr>
  <p:sorterViewPr>
    <p:cViewPr>
      <p:scale>
        <a:sx n="100" d="100"/>
        <a:sy n="100" d="100"/>
      </p:scale>
      <p:origin x="0" y="0"/>
    </p:cViewPr>
  </p:sorterViewPr>
  <p:notesViewPr>
    <p:cSldViewPr snapToGrid="0" snapToObjects="1">
      <p:cViewPr varScale="1">
        <p:scale>
          <a:sx n="85" d="100"/>
          <a:sy n="85" d="100"/>
        </p:scale>
        <p:origin x="388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witsvida-my.sharepoint.com/personal/courtney_olwagen_wits-vida_org/Documents/Desktop/Champs%20data%20for%20lara%20presentatio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all" spc="0" baseline="0">
                <a:solidFill>
                  <a:schemeClr val="tx1"/>
                </a:solidFill>
                <a:latin typeface="Verdana" panose="020B0604030504040204" pitchFamily="34" charset="0"/>
                <a:ea typeface="Verdana" panose="020B0604030504040204" pitchFamily="34" charset="0"/>
                <a:cs typeface="+mn-cs"/>
              </a:defRPr>
            </a:pPr>
            <a:r>
              <a:rPr lang="en-US" sz="2000" b="1">
                <a:solidFill>
                  <a:schemeClr val="tx1"/>
                </a:solidFill>
                <a:latin typeface="Verdana" panose="020B0604030504040204" pitchFamily="34" charset="0"/>
                <a:ea typeface="Verdana" panose="020B0604030504040204" pitchFamily="34" charset="0"/>
              </a:rPr>
              <a:t>Year</a:t>
            </a:r>
            <a:r>
              <a:rPr lang="en-US" sz="2000" b="1" baseline="0">
                <a:solidFill>
                  <a:schemeClr val="tx1"/>
                </a:solidFill>
                <a:latin typeface="Verdana" panose="020B0604030504040204" pitchFamily="34" charset="0"/>
                <a:ea typeface="Verdana" panose="020B0604030504040204" pitchFamily="34" charset="0"/>
              </a:rPr>
              <a:t> </a:t>
            </a:r>
            <a:r>
              <a:rPr lang="en-US" sz="2000" b="1">
                <a:solidFill>
                  <a:schemeClr val="tx1"/>
                </a:solidFill>
                <a:latin typeface="Verdana" panose="020B0604030504040204" pitchFamily="34" charset="0"/>
                <a:ea typeface="Verdana" panose="020B0604030504040204" pitchFamily="34" charset="0"/>
              </a:rPr>
              <a:t> </a:t>
            </a:r>
          </a:p>
        </c:rich>
      </c:tx>
      <c:layout>
        <c:manualLayout>
          <c:xMode val="edge"/>
          <c:yMode val="edge"/>
          <c:x val="0.44763905237534712"/>
          <c:y val="3.7037037037037035E-2"/>
        </c:manualLayout>
      </c:layout>
      <c:overlay val="0"/>
      <c:spPr>
        <a:noFill/>
        <a:ln>
          <a:noFill/>
        </a:ln>
        <a:effectLst/>
      </c:spPr>
      <c:txPr>
        <a:bodyPr rot="0" spcFirstLastPara="1" vertOverflow="ellipsis" vert="horz" wrap="square" anchor="ctr" anchorCtr="1"/>
        <a:lstStyle/>
        <a:p>
          <a:pPr>
            <a:defRPr sz="2000" b="1" i="0" u="none" strike="noStrike" kern="1200" cap="all" spc="0" baseline="0">
              <a:solidFill>
                <a:schemeClr val="tx1"/>
              </a:solidFill>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2.1286889211417512E-2"/>
          <c:y val="0.19001822935486726"/>
          <c:w val="0.95742622157716495"/>
          <c:h val="0.52537993582240461"/>
        </c:manualLayout>
      </c:layout>
      <c:lineChart>
        <c:grouping val="standard"/>
        <c:varyColors val="0"/>
        <c:ser>
          <c:idx val="0"/>
          <c:order val="0"/>
          <c:tx>
            <c:strRef>
              <c:f>'[Champs data for lara presentation.xlsx]Demographic '!$B$60</c:f>
              <c:strCache>
                <c:ptCount val="1"/>
                <c:pt idx="0">
                  <c:v>Year </c:v>
                </c:pt>
              </c:strCache>
            </c:strRef>
          </c:tx>
          <c:spPr>
            <a:ln w="76200" cap="rnd" cmpd="sng" algn="ctr">
              <a:solidFill>
                <a:schemeClr val="accent1">
                  <a:shade val="95000"/>
                  <a:satMod val="105000"/>
                </a:schemeClr>
              </a:solidFill>
              <a:round/>
            </a:ln>
            <a:effectLst/>
          </c:spPr>
          <c:marker>
            <c:symbol val="circle"/>
            <c:size val="17"/>
            <c:spPr>
              <a:solidFill>
                <a:schemeClr val="lt1"/>
              </a:solidFill>
              <a:ln w="76200">
                <a:no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strRef>
              <c:f>'[Champs data for lara presentation.xlsx]Demographic '!$A$61:$A$66</c:f>
              <c:strCache>
                <c:ptCount val="6"/>
                <c:pt idx="0">
                  <c:v>2018</c:v>
                </c:pt>
                <c:pt idx="1">
                  <c:v>2019</c:v>
                </c:pt>
                <c:pt idx="2">
                  <c:v>2020</c:v>
                </c:pt>
                <c:pt idx="3">
                  <c:v>2021</c:v>
                </c:pt>
                <c:pt idx="4">
                  <c:v>2022</c:v>
                </c:pt>
                <c:pt idx="5">
                  <c:v>2023</c:v>
                </c:pt>
              </c:strCache>
            </c:strRef>
          </c:cat>
          <c:val>
            <c:numRef>
              <c:f>'[Champs data for lara presentation.xlsx]Demographic '!$B$61:$B$66</c:f>
              <c:numCache>
                <c:formatCode>General</c:formatCode>
                <c:ptCount val="6"/>
                <c:pt idx="0">
                  <c:v>12</c:v>
                </c:pt>
                <c:pt idx="1">
                  <c:v>9</c:v>
                </c:pt>
                <c:pt idx="2">
                  <c:v>5</c:v>
                </c:pt>
                <c:pt idx="3">
                  <c:v>15</c:v>
                </c:pt>
                <c:pt idx="4">
                  <c:v>16</c:v>
                </c:pt>
                <c:pt idx="5">
                  <c:v>7</c:v>
                </c:pt>
              </c:numCache>
            </c:numRef>
          </c:val>
          <c:smooth val="0"/>
          <c:extLst>
            <c:ext xmlns:c16="http://schemas.microsoft.com/office/drawing/2014/chart" uri="{C3380CC4-5D6E-409C-BE32-E72D297353CC}">
              <c16:uniqueId val="{00000000-B5EC-478F-BC61-E1BC8925586D}"/>
            </c:ext>
          </c:extLst>
        </c:ser>
        <c:dLbls>
          <c:dLblPos val="ctr"/>
          <c:showLegendKey val="0"/>
          <c:showVal val="1"/>
          <c:showCatName val="0"/>
          <c:showSerName val="0"/>
          <c:showPercent val="0"/>
          <c:showBubbleSize val="0"/>
        </c:dLbls>
        <c:marker val="1"/>
        <c:smooth val="0"/>
        <c:axId val="730461184"/>
        <c:axId val="730461664"/>
      </c:lineChart>
      <c:catAx>
        <c:axId val="7304611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730461664"/>
        <c:crosses val="autoZero"/>
        <c:auto val="1"/>
        <c:lblAlgn val="ctr"/>
        <c:lblOffset val="100"/>
        <c:noMultiLvlLbl val="0"/>
      </c:catAx>
      <c:valAx>
        <c:axId val="730461664"/>
        <c:scaling>
          <c:orientation val="minMax"/>
        </c:scaling>
        <c:delete val="1"/>
        <c:axPos val="l"/>
        <c:numFmt formatCode="General" sourceLinked="1"/>
        <c:majorTickMark val="none"/>
        <c:minorTickMark val="none"/>
        <c:tickLblPos val="nextTo"/>
        <c:crossAx val="730461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tx1"/>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903382146714734E-2"/>
          <c:y val="5.7403501152649652E-2"/>
          <c:w val="0.79584537557070745"/>
          <c:h val="0.72004663841983385"/>
        </c:manualLayout>
      </c:layout>
      <c:barChart>
        <c:barDir val="col"/>
        <c:grouping val="clustered"/>
        <c:varyColors val="0"/>
        <c:ser>
          <c:idx val="0"/>
          <c:order val="0"/>
          <c:tx>
            <c:strRef>
              <c:f>'K-loci '!$D$1</c:f>
              <c:strCache>
                <c:ptCount val="1"/>
                <c:pt idx="0">
                  <c:v>K-loci </c:v>
                </c:pt>
              </c:strCache>
            </c:strRef>
          </c:tx>
          <c:spPr>
            <a:solidFill>
              <a:schemeClr val="accent1"/>
            </a:solidFill>
            <a:ln>
              <a:noFill/>
            </a:ln>
            <a:effectLst/>
          </c:spPr>
          <c:invertIfNegative val="0"/>
          <c:cat>
            <c:strRef>
              <c:f>'K-loci '!$A$2:$A$23</c:f>
              <c:strCache>
                <c:ptCount val="22"/>
                <c:pt idx="0">
                  <c:v>KL25</c:v>
                </c:pt>
                <c:pt idx="1">
                  <c:v>KL149</c:v>
                </c:pt>
                <c:pt idx="2">
                  <c:v>KL2</c:v>
                </c:pt>
                <c:pt idx="3">
                  <c:v>KL102</c:v>
                </c:pt>
                <c:pt idx="4">
                  <c:v>KL19</c:v>
                </c:pt>
                <c:pt idx="5">
                  <c:v>KL10</c:v>
                </c:pt>
                <c:pt idx="6">
                  <c:v>KL136</c:v>
                </c:pt>
                <c:pt idx="7">
                  <c:v>KL166</c:v>
                </c:pt>
                <c:pt idx="8">
                  <c:v>KL22</c:v>
                </c:pt>
                <c:pt idx="9">
                  <c:v>KL38</c:v>
                </c:pt>
                <c:pt idx="10">
                  <c:v>KL39</c:v>
                </c:pt>
                <c:pt idx="11">
                  <c:v>KL55</c:v>
                </c:pt>
                <c:pt idx="12">
                  <c:v>KL67</c:v>
                </c:pt>
                <c:pt idx="13">
                  <c:v>KL1</c:v>
                </c:pt>
                <c:pt idx="14">
                  <c:v>KL15</c:v>
                </c:pt>
                <c:pt idx="15">
                  <c:v>KL17</c:v>
                </c:pt>
                <c:pt idx="16">
                  <c:v>KL18</c:v>
                </c:pt>
                <c:pt idx="17">
                  <c:v>KL24</c:v>
                </c:pt>
                <c:pt idx="18">
                  <c:v>KL28</c:v>
                </c:pt>
                <c:pt idx="19">
                  <c:v>KL30</c:v>
                </c:pt>
                <c:pt idx="20">
                  <c:v>KL62</c:v>
                </c:pt>
                <c:pt idx="21">
                  <c:v>KL8</c:v>
                </c:pt>
              </c:strCache>
            </c:strRef>
          </c:cat>
          <c:val>
            <c:numRef>
              <c:f>'K-loci '!$D$2:$D$23</c:f>
              <c:numCache>
                <c:formatCode>General</c:formatCode>
                <c:ptCount val="22"/>
                <c:pt idx="0">
                  <c:v>34.375</c:v>
                </c:pt>
                <c:pt idx="1">
                  <c:v>9.375</c:v>
                </c:pt>
                <c:pt idx="2">
                  <c:v>7.8125</c:v>
                </c:pt>
                <c:pt idx="3">
                  <c:v>4.6875</c:v>
                </c:pt>
                <c:pt idx="4">
                  <c:v>4.6875</c:v>
                </c:pt>
                <c:pt idx="5">
                  <c:v>3.125</c:v>
                </c:pt>
                <c:pt idx="6">
                  <c:v>3.125</c:v>
                </c:pt>
                <c:pt idx="7">
                  <c:v>3.125</c:v>
                </c:pt>
                <c:pt idx="8">
                  <c:v>3.125</c:v>
                </c:pt>
                <c:pt idx="9">
                  <c:v>3.125</c:v>
                </c:pt>
                <c:pt idx="10">
                  <c:v>3.125</c:v>
                </c:pt>
                <c:pt idx="11">
                  <c:v>3.125</c:v>
                </c:pt>
                <c:pt idx="12">
                  <c:v>3.125</c:v>
                </c:pt>
                <c:pt idx="13">
                  <c:v>1.5625</c:v>
                </c:pt>
                <c:pt idx="14">
                  <c:v>1.5625</c:v>
                </c:pt>
                <c:pt idx="15">
                  <c:v>1.5625</c:v>
                </c:pt>
                <c:pt idx="16">
                  <c:v>1.5625</c:v>
                </c:pt>
                <c:pt idx="17">
                  <c:v>1.5625</c:v>
                </c:pt>
                <c:pt idx="18">
                  <c:v>1.5625</c:v>
                </c:pt>
                <c:pt idx="19">
                  <c:v>1.5625</c:v>
                </c:pt>
                <c:pt idx="20">
                  <c:v>1.5625</c:v>
                </c:pt>
                <c:pt idx="21">
                  <c:v>1.5625</c:v>
                </c:pt>
              </c:numCache>
            </c:numRef>
          </c:val>
          <c:extLst>
            <c:ext xmlns:c16="http://schemas.microsoft.com/office/drawing/2014/chart" uri="{C3380CC4-5D6E-409C-BE32-E72D297353CC}">
              <c16:uniqueId val="{00000000-FD8F-4C90-88A8-17B72F31B807}"/>
            </c:ext>
          </c:extLst>
        </c:ser>
        <c:dLbls>
          <c:showLegendKey val="0"/>
          <c:showVal val="0"/>
          <c:showCatName val="0"/>
          <c:showSerName val="0"/>
          <c:showPercent val="0"/>
          <c:showBubbleSize val="0"/>
        </c:dLbls>
        <c:gapWidth val="219"/>
        <c:overlap val="-27"/>
        <c:axId val="1046891776"/>
        <c:axId val="1046888896"/>
      </c:barChart>
      <c:lineChart>
        <c:grouping val="standard"/>
        <c:varyColors val="0"/>
        <c:ser>
          <c:idx val="1"/>
          <c:order val="1"/>
          <c:tx>
            <c:strRef>
              <c:f>'K-loci '!$E$1</c:f>
              <c:strCache>
                <c:ptCount val="1"/>
                <c:pt idx="0">
                  <c:v>Cumulative % </c:v>
                </c:pt>
              </c:strCache>
            </c:strRef>
          </c:tx>
          <c:spPr>
            <a:ln w="76200" cap="rnd">
              <a:solidFill>
                <a:schemeClr val="bg2">
                  <a:lumMod val="50000"/>
                </a:schemeClr>
              </a:solidFill>
              <a:prstDash val="sysDash"/>
              <a:round/>
            </a:ln>
            <a:effectLst/>
          </c:spPr>
          <c:marker>
            <c:symbol val="none"/>
          </c:marker>
          <c:cat>
            <c:strRef>
              <c:f>'K-loci '!$A$2:$A$23</c:f>
              <c:strCache>
                <c:ptCount val="22"/>
                <c:pt idx="0">
                  <c:v>KL25</c:v>
                </c:pt>
                <c:pt idx="1">
                  <c:v>KL149</c:v>
                </c:pt>
                <c:pt idx="2">
                  <c:v>KL2</c:v>
                </c:pt>
                <c:pt idx="3">
                  <c:v>KL102</c:v>
                </c:pt>
                <c:pt idx="4">
                  <c:v>KL19</c:v>
                </c:pt>
                <c:pt idx="5">
                  <c:v>KL10</c:v>
                </c:pt>
                <c:pt idx="6">
                  <c:v>KL136</c:v>
                </c:pt>
                <c:pt idx="7">
                  <c:v>KL166</c:v>
                </c:pt>
                <c:pt idx="8">
                  <c:v>KL22</c:v>
                </c:pt>
                <c:pt idx="9">
                  <c:v>KL38</c:v>
                </c:pt>
                <c:pt idx="10">
                  <c:v>KL39</c:v>
                </c:pt>
                <c:pt idx="11">
                  <c:v>KL55</c:v>
                </c:pt>
                <c:pt idx="12">
                  <c:v>KL67</c:v>
                </c:pt>
                <c:pt idx="13">
                  <c:v>KL1</c:v>
                </c:pt>
                <c:pt idx="14">
                  <c:v>KL15</c:v>
                </c:pt>
                <c:pt idx="15">
                  <c:v>KL17</c:v>
                </c:pt>
                <c:pt idx="16">
                  <c:v>KL18</c:v>
                </c:pt>
                <c:pt idx="17">
                  <c:v>KL24</c:v>
                </c:pt>
                <c:pt idx="18">
                  <c:v>KL28</c:v>
                </c:pt>
                <c:pt idx="19">
                  <c:v>KL30</c:v>
                </c:pt>
                <c:pt idx="20">
                  <c:v>KL62</c:v>
                </c:pt>
                <c:pt idx="21">
                  <c:v>KL8</c:v>
                </c:pt>
              </c:strCache>
            </c:strRef>
          </c:cat>
          <c:val>
            <c:numRef>
              <c:f>'K-loci '!$E$2:$E$23</c:f>
              <c:numCache>
                <c:formatCode>General</c:formatCode>
                <c:ptCount val="22"/>
                <c:pt idx="0">
                  <c:v>34.375</c:v>
                </c:pt>
                <c:pt idx="1">
                  <c:v>43.75</c:v>
                </c:pt>
                <c:pt idx="2">
                  <c:v>51.5625</c:v>
                </c:pt>
                <c:pt idx="3">
                  <c:v>56.25</c:v>
                </c:pt>
                <c:pt idx="4">
                  <c:v>60.9375</c:v>
                </c:pt>
                <c:pt idx="5">
                  <c:v>64.0625</c:v>
                </c:pt>
                <c:pt idx="6">
                  <c:v>67.1875</c:v>
                </c:pt>
                <c:pt idx="7">
                  <c:v>70.3125</c:v>
                </c:pt>
                <c:pt idx="8">
                  <c:v>73.4375</c:v>
                </c:pt>
                <c:pt idx="9">
                  <c:v>76.5625</c:v>
                </c:pt>
                <c:pt idx="10">
                  <c:v>79.6875</c:v>
                </c:pt>
                <c:pt idx="11">
                  <c:v>82.8125</c:v>
                </c:pt>
                <c:pt idx="12">
                  <c:v>85.9375</c:v>
                </c:pt>
                <c:pt idx="13">
                  <c:v>87.5</c:v>
                </c:pt>
                <c:pt idx="14">
                  <c:v>89.0625</c:v>
                </c:pt>
                <c:pt idx="15">
                  <c:v>90.625</c:v>
                </c:pt>
                <c:pt idx="16">
                  <c:v>92.1875</c:v>
                </c:pt>
                <c:pt idx="17">
                  <c:v>93.75</c:v>
                </c:pt>
                <c:pt idx="18">
                  <c:v>95.3125</c:v>
                </c:pt>
                <c:pt idx="19">
                  <c:v>96.875</c:v>
                </c:pt>
                <c:pt idx="20">
                  <c:v>98.4375</c:v>
                </c:pt>
                <c:pt idx="21">
                  <c:v>100</c:v>
                </c:pt>
              </c:numCache>
            </c:numRef>
          </c:val>
          <c:smooth val="0"/>
          <c:extLst>
            <c:ext xmlns:c16="http://schemas.microsoft.com/office/drawing/2014/chart" uri="{C3380CC4-5D6E-409C-BE32-E72D297353CC}">
              <c16:uniqueId val="{00000001-FD8F-4C90-88A8-17B72F31B807}"/>
            </c:ext>
          </c:extLst>
        </c:ser>
        <c:dLbls>
          <c:showLegendKey val="0"/>
          <c:showVal val="0"/>
          <c:showCatName val="0"/>
          <c:showSerName val="0"/>
          <c:showPercent val="0"/>
          <c:showBubbleSize val="0"/>
        </c:dLbls>
        <c:marker val="1"/>
        <c:smooth val="0"/>
        <c:axId val="458097279"/>
        <c:axId val="458096319"/>
      </c:lineChart>
      <c:catAx>
        <c:axId val="1046891776"/>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46888896"/>
        <c:crosses val="autoZero"/>
        <c:auto val="1"/>
        <c:lblAlgn val="ctr"/>
        <c:lblOffset val="100"/>
        <c:noMultiLvlLbl val="0"/>
      </c:catAx>
      <c:valAx>
        <c:axId val="1046888896"/>
        <c:scaling>
          <c:orientation val="minMax"/>
        </c:scaling>
        <c:delete val="0"/>
        <c:axPos val="l"/>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b="1" dirty="0"/>
                  <a:t>Percentage of cases </a:t>
                </a:r>
              </a:p>
            </c:rich>
          </c:tx>
          <c:layout>
            <c:manualLayout>
              <c:xMode val="edge"/>
              <c:yMode val="edge"/>
              <c:x val="3.4196533225166483E-3"/>
              <c:y val="0.1459670834092399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46891776"/>
        <c:crosses val="autoZero"/>
        <c:crossBetween val="between"/>
      </c:valAx>
      <c:valAx>
        <c:axId val="458096319"/>
        <c:scaling>
          <c:orientation val="minMax"/>
          <c:max val="100"/>
        </c:scaling>
        <c:delete val="0"/>
        <c:axPos val="r"/>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b="1" dirty="0"/>
                  <a:t>Cumulative</a:t>
                </a:r>
                <a:r>
                  <a:rPr lang="en-ZA" b="1" baseline="0" dirty="0"/>
                  <a:t> percentage </a:t>
                </a:r>
                <a:endParaRPr lang="en-ZA" b="1" dirty="0"/>
              </a:p>
            </c:rich>
          </c:tx>
          <c:layout>
            <c:manualLayout>
              <c:xMode val="edge"/>
              <c:yMode val="edge"/>
              <c:x val="0.96189124962286088"/>
              <c:y val="0.10183788851357524"/>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458097279"/>
        <c:crosses val="max"/>
        <c:crossBetween val="between"/>
      </c:valAx>
      <c:catAx>
        <c:axId val="458097279"/>
        <c:scaling>
          <c:orientation val="minMax"/>
        </c:scaling>
        <c:delete val="1"/>
        <c:axPos val="b"/>
        <c:numFmt formatCode="General" sourceLinked="1"/>
        <c:majorTickMark val="out"/>
        <c:minorTickMark val="none"/>
        <c:tickLblPos val="nextTo"/>
        <c:crossAx val="458096319"/>
        <c:crosses val="autoZero"/>
        <c:auto val="1"/>
        <c:lblAlgn val="ctr"/>
        <c:lblOffset val="100"/>
        <c:noMultiLvlLbl val="0"/>
      </c:catAx>
      <c:spPr>
        <a:noFill/>
        <a:ln>
          <a:noFill/>
        </a:ln>
        <a:effectLst/>
      </c:spPr>
    </c:plotArea>
    <c:legend>
      <c:legendPos val="b"/>
      <c:layout>
        <c:manualLayout>
          <c:xMode val="edge"/>
          <c:yMode val="edge"/>
          <c:x val="0.59455206399677352"/>
          <c:y val="0.21161391308765862"/>
          <c:w val="0.27446411070194165"/>
          <c:h val="0.138485170064760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Verdana" panose="020B0604030504040204" pitchFamily="34" charset="0"/>
          <a:ea typeface="Verdana" panose="020B0604030504040204" pitchFamily="34"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54829809634672"/>
          <c:y val="3.6452750586340746E-2"/>
          <c:w val="0.83460736190483853"/>
          <c:h val="0.70602385914564836"/>
        </c:manualLayout>
      </c:layout>
      <c:barChart>
        <c:barDir val="col"/>
        <c:grouping val="stacked"/>
        <c:varyColors val="0"/>
        <c:ser>
          <c:idx val="0"/>
          <c:order val="0"/>
          <c:tx>
            <c:strRef>
              <c:f>'K-loci '!$A$80</c:f>
              <c:strCache>
                <c:ptCount val="1"/>
                <c:pt idx="0">
                  <c:v>KL25</c:v>
                </c:pt>
              </c:strCache>
            </c:strRef>
          </c:tx>
          <c:spPr>
            <a:solidFill>
              <a:srgbClr val="9999FF"/>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'!$C$80:$U$80</c:f>
              <c:numCache>
                <c:formatCode>General</c:formatCode>
                <c:ptCount val="19"/>
                <c:pt idx="4">
                  <c:v>3</c:v>
                </c:pt>
                <c:pt idx="5">
                  <c:v>1</c:v>
                </c:pt>
                <c:pt idx="6">
                  <c:v>2</c:v>
                </c:pt>
                <c:pt idx="7">
                  <c:v>2</c:v>
                </c:pt>
                <c:pt idx="8">
                  <c:v>1</c:v>
                </c:pt>
                <c:pt idx="9">
                  <c:v>2</c:v>
                </c:pt>
                <c:pt idx="10">
                  <c:v>2</c:v>
                </c:pt>
                <c:pt idx="12">
                  <c:v>3</c:v>
                </c:pt>
                <c:pt idx="14">
                  <c:v>2</c:v>
                </c:pt>
                <c:pt idx="15">
                  <c:v>2</c:v>
                </c:pt>
                <c:pt idx="17">
                  <c:v>2</c:v>
                </c:pt>
              </c:numCache>
            </c:numRef>
          </c:val>
          <c:extLst>
            <c:ext xmlns:c16="http://schemas.microsoft.com/office/drawing/2014/chart" uri="{C3380CC4-5D6E-409C-BE32-E72D297353CC}">
              <c16:uniqueId val="{00000000-E783-4CD2-A4B4-27DABC93821E}"/>
            </c:ext>
          </c:extLst>
        </c:ser>
        <c:ser>
          <c:idx val="1"/>
          <c:order val="1"/>
          <c:tx>
            <c:strRef>
              <c:f>'K-loci '!$A$81</c:f>
              <c:strCache>
                <c:ptCount val="1"/>
                <c:pt idx="0">
                  <c:v>KL149</c:v>
                </c:pt>
              </c:strCache>
            </c:strRef>
          </c:tx>
          <c:spPr>
            <a:solidFill>
              <a:srgbClr val="00B0F0"/>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'!$C$81:$U$81</c:f>
              <c:numCache>
                <c:formatCode>General</c:formatCode>
                <c:ptCount val="19"/>
                <c:pt idx="1">
                  <c:v>1</c:v>
                </c:pt>
                <c:pt idx="3">
                  <c:v>1</c:v>
                </c:pt>
                <c:pt idx="12">
                  <c:v>1</c:v>
                </c:pt>
                <c:pt idx="14">
                  <c:v>1</c:v>
                </c:pt>
                <c:pt idx="17">
                  <c:v>2</c:v>
                </c:pt>
              </c:numCache>
            </c:numRef>
          </c:val>
          <c:extLst>
            <c:ext xmlns:c16="http://schemas.microsoft.com/office/drawing/2014/chart" uri="{C3380CC4-5D6E-409C-BE32-E72D297353CC}">
              <c16:uniqueId val="{00000001-E783-4CD2-A4B4-27DABC93821E}"/>
            </c:ext>
          </c:extLst>
        </c:ser>
        <c:ser>
          <c:idx val="2"/>
          <c:order val="2"/>
          <c:tx>
            <c:strRef>
              <c:f>'K-loci '!$A$82</c:f>
              <c:strCache>
                <c:ptCount val="1"/>
                <c:pt idx="0">
                  <c:v>KL2</c:v>
                </c:pt>
              </c:strCache>
            </c:strRef>
          </c:tx>
          <c:spPr>
            <a:solidFill>
              <a:schemeClr val="accent3"/>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'!$C$82:$U$82</c:f>
              <c:numCache>
                <c:formatCode>General</c:formatCode>
                <c:ptCount val="19"/>
                <c:pt idx="1">
                  <c:v>1</c:v>
                </c:pt>
                <c:pt idx="2">
                  <c:v>1</c:v>
                </c:pt>
                <c:pt idx="4">
                  <c:v>1</c:v>
                </c:pt>
                <c:pt idx="16">
                  <c:v>1</c:v>
                </c:pt>
                <c:pt idx="17">
                  <c:v>1</c:v>
                </c:pt>
              </c:numCache>
            </c:numRef>
          </c:val>
          <c:extLst>
            <c:ext xmlns:c16="http://schemas.microsoft.com/office/drawing/2014/chart" uri="{C3380CC4-5D6E-409C-BE32-E72D297353CC}">
              <c16:uniqueId val="{00000002-E783-4CD2-A4B4-27DABC93821E}"/>
            </c:ext>
          </c:extLst>
        </c:ser>
        <c:ser>
          <c:idx val="3"/>
          <c:order val="3"/>
          <c:tx>
            <c:strRef>
              <c:f>'K-loci '!$A$83</c:f>
              <c:strCache>
                <c:ptCount val="1"/>
                <c:pt idx="0">
                  <c:v>KL102</c:v>
                </c:pt>
              </c:strCache>
            </c:strRef>
          </c:tx>
          <c:spPr>
            <a:solidFill>
              <a:srgbClr val="00B050"/>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'!$C$83:$U$83</c:f>
              <c:numCache>
                <c:formatCode>General</c:formatCode>
                <c:ptCount val="19"/>
                <c:pt idx="12">
                  <c:v>1</c:v>
                </c:pt>
                <c:pt idx="15">
                  <c:v>1</c:v>
                </c:pt>
                <c:pt idx="18">
                  <c:v>1</c:v>
                </c:pt>
              </c:numCache>
            </c:numRef>
          </c:val>
          <c:extLst>
            <c:ext xmlns:c16="http://schemas.microsoft.com/office/drawing/2014/chart" uri="{C3380CC4-5D6E-409C-BE32-E72D297353CC}">
              <c16:uniqueId val="{00000003-E783-4CD2-A4B4-27DABC93821E}"/>
            </c:ext>
          </c:extLst>
        </c:ser>
        <c:ser>
          <c:idx val="4"/>
          <c:order val="4"/>
          <c:tx>
            <c:strRef>
              <c:f>'K-loci '!$A$84</c:f>
              <c:strCache>
                <c:ptCount val="1"/>
                <c:pt idx="0">
                  <c:v>KL19</c:v>
                </c:pt>
              </c:strCache>
            </c:strRef>
          </c:tx>
          <c:spPr>
            <a:solidFill>
              <a:srgbClr val="E81E76"/>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'!$C$84:$U$84</c:f>
              <c:numCache>
                <c:formatCode>General</c:formatCode>
                <c:ptCount val="19"/>
                <c:pt idx="0">
                  <c:v>3</c:v>
                </c:pt>
              </c:numCache>
            </c:numRef>
          </c:val>
          <c:extLst>
            <c:ext xmlns:c16="http://schemas.microsoft.com/office/drawing/2014/chart" uri="{C3380CC4-5D6E-409C-BE32-E72D297353CC}">
              <c16:uniqueId val="{00000004-E783-4CD2-A4B4-27DABC93821E}"/>
            </c:ext>
          </c:extLst>
        </c:ser>
        <c:ser>
          <c:idx val="5"/>
          <c:order val="5"/>
          <c:tx>
            <c:strRef>
              <c:f>'K-loci '!$A$85</c:f>
              <c:strCache>
                <c:ptCount val="1"/>
                <c:pt idx="0">
                  <c:v>KL10</c:v>
                </c:pt>
              </c:strCache>
            </c:strRef>
          </c:tx>
          <c:spPr>
            <a:solidFill>
              <a:srgbClr val="7030A0"/>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'!$C$85:$U$85</c:f>
              <c:numCache>
                <c:formatCode>General</c:formatCode>
                <c:ptCount val="19"/>
                <c:pt idx="8">
                  <c:v>1</c:v>
                </c:pt>
                <c:pt idx="18">
                  <c:v>1</c:v>
                </c:pt>
              </c:numCache>
            </c:numRef>
          </c:val>
          <c:extLst>
            <c:ext xmlns:c16="http://schemas.microsoft.com/office/drawing/2014/chart" uri="{C3380CC4-5D6E-409C-BE32-E72D297353CC}">
              <c16:uniqueId val="{00000005-E783-4CD2-A4B4-27DABC93821E}"/>
            </c:ext>
          </c:extLst>
        </c:ser>
        <c:ser>
          <c:idx val="6"/>
          <c:order val="6"/>
          <c:tx>
            <c:strRef>
              <c:f>'K-loci '!$A$86</c:f>
              <c:strCache>
                <c:ptCount val="1"/>
                <c:pt idx="0">
                  <c:v>KL136</c:v>
                </c:pt>
              </c:strCache>
            </c:strRef>
          </c:tx>
          <c:spPr>
            <a:solidFill>
              <a:schemeClr val="accent1">
                <a:lumMod val="60000"/>
              </a:schemeClr>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'!$C$86:$U$86</c:f>
              <c:numCache>
                <c:formatCode>General</c:formatCode>
                <c:ptCount val="19"/>
                <c:pt idx="12">
                  <c:v>1</c:v>
                </c:pt>
                <c:pt idx="14">
                  <c:v>1</c:v>
                </c:pt>
              </c:numCache>
            </c:numRef>
          </c:val>
          <c:extLst>
            <c:ext xmlns:c16="http://schemas.microsoft.com/office/drawing/2014/chart" uri="{C3380CC4-5D6E-409C-BE32-E72D297353CC}">
              <c16:uniqueId val="{00000006-E783-4CD2-A4B4-27DABC93821E}"/>
            </c:ext>
          </c:extLst>
        </c:ser>
        <c:ser>
          <c:idx val="7"/>
          <c:order val="7"/>
          <c:tx>
            <c:strRef>
              <c:f>'K-loci '!$A$87</c:f>
              <c:strCache>
                <c:ptCount val="1"/>
                <c:pt idx="0">
                  <c:v>KL166</c:v>
                </c:pt>
              </c:strCache>
            </c:strRef>
          </c:tx>
          <c:spPr>
            <a:solidFill>
              <a:schemeClr val="accent2">
                <a:lumMod val="60000"/>
              </a:schemeClr>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'!$C$87:$U$87</c:f>
              <c:numCache>
                <c:formatCode>General</c:formatCode>
                <c:ptCount val="19"/>
                <c:pt idx="9">
                  <c:v>2</c:v>
                </c:pt>
              </c:numCache>
            </c:numRef>
          </c:val>
          <c:extLst>
            <c:ext xmlns:c16="http://schemas.microsoft.com/office/drawing/2014/chart" uri="{C3380CC4-5D6E-409C-BE32-E72D297353CC}">
              <c16:uniqueId val="{00000007-E783-4CD2-A4B4-27DABC93821E}"/>
            </c:ext>
          </c:extLst>
        </c:ser>
        <c:ser>
          <c:idx val="8"/>
          <c:order val="8"/>
          <c:tx>
            <c:strRef>
              <c:f>'K-loci '!$A$88</c:f>
              <c:strCache>
                <c:ptCount val="1"/>
                <c:pt idx="0">
                  <c:v>KL22</c:v>
                </c:pt>
              </c:strCache>
            </c:strRef>
          </c:tx>
          <c:spPr>
            <a:solidFill>
              <a:srgbClr val="FFFF00"/>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'!$C$88:$U$88</c:f>
              <c:numCache>
                <c:formatCode>General</c:formatCode>
                <c:ptCount val="19"/>
                <c:pt idx="11">
                  <c:v>2</c:v>
                </c:pt>
              </c:numCache>
            </c:numRef>
          </c:val>
          <c:extLst>
            <c:ext xmlns:c16="http://schemas.microsoft.com/office/drawing/2014/chart" uri="{C3380CC4-5D6E-409C-BE32-E72D297353CC}">
              <c16:uniqueId val="{00000008-E783-4CD2-A4B4-27DABC93821E}"/>
            </c:ext>
          </c:extLst>
        </c:ser>
        <c:ser>
          <c:idx val="9"/>
          <c:order val="9"/>
          <c:tx>
            <c:strRef>
              <c:f>'K-loci '!$A$89</c:f>
              <c:strCache>
                <c:ptCount val="1"/>
                <c:pt idx="0">
                  <c:v>KL38</c:v>
                </c:pt>
              </c:strCache>
            </c:strRef>
          </c:tx>
          <c:spPr>
            <a:solidFill>
              <a:schemeClr val="accent4">
                <a:lumMod val="60000"/>
              </a:schemeClr>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'!$C$89:$U$89</c:f>
              <c:numCache>
                <c:formatCode>General</c:formatCode>
                <c:ptCount val="19"/>
                <c:pt idx="16">
                  <c:v>2</c:v>
                </c:pt>
              </c:numCache>
            </c:numRef>
          </c:val>
          <c:extLst>
            <c:ext xmlns:c16="http://schemas.microsoft.com/office/drawing/2014/chart" uri="{C3380CC4-5D6E-409C-BE32-E72D297353CC}">
              <c16:uniqueId val="{00000009-E783-4CD2-A4B4-27DABC93821E}"/>
            </c:ext>
          </c:extLst>
        </c:ser>
        <c:ser>
          <c:idx val="10"/>
          <c:order val="10"/>
          <c:tx>
            <c:strRef>
              <c:f>'K-loci '!$A$90</c:f>
              <c:strCache>
                <c:ptCount val="1"/>
                <c:pt idx="0">
                  <c:v>KL39</c:v>
                </c:pt>
              </c:strCache>
            </c:strRef>
          </c:tx>
          <c:spPr>
            <a:solidFill>
              <a:srgbClr val="FF99FF"/>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'!$C$90:$U$90</c:f>
              <c:numCache>
                <c:formatCode>General</c:formatCode>
                <c:ptCount val="19"/>
                <c:pt idx="15">
                  <c:v>2</c:v>
                </c:pt>
              </c:numCache>
            </c:numRef>
          </c:val>
          <c:extLst>
            <c:ext xmlns:c16="http://schemas.microsoft.com/office/drawing/2014/chart" uri="{C3380CC4-5D6E-409C-BE32-E72D297353CC}">
              <c16:uniqueId val="{0000000A-E783-4CD2-A4B4-27DABC93821E}"/>
            </c:ext>
          </c:extLst>
        </c:ser>
        <c:ser>
          <c:idx val="11"/>
          <c:order val="11"/>
          <c:tx>
            <c:strRef>
              <c:f>'K-loci '!$A$91</c:f>
              <c:strCache>
                <c:ptCount val="1"/>
                <c:pt idx="0">
                  <c:v>KL55</c:v>
                </c:pt>
              </c:strCache>
            </c:strRef>
          </c:tx>
          <c:spPr>
            <a:solidFill>
              <a:schemeClr val="accent6">
                <a:lumMod val="60000"/>
              </a:schemeClr>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'!$C$91:$U$91</c:f>
              <c:numCache>
                <c:formatCode>General</c:formatCode>
                <c:ptCount val="19"/>
                <c:pt idx="0">
                  <c:v>2</c:v>
                </c:pt>
              </c:numCache>
            </c:numRef>
          </c:val>
          <c:extLst>
            <c:ext xmlns:c16="http://schemas.microsoft.com/office/drawing/2014/chart" uri="{C3380CC4-5D6E-409C-BE32-E72D297353CC}">
              <c16:uniqueId val="{0000000B-E783-4CD2-A4B4-27DABC93821E}"/>
            </c:ext>
          </c:extLst>
        </c:ser>
        <c:ser>
          <c:idx val="12"/>
          <c:order val="12"/>
          <c:tx>
            <c:strRef>
              <c:f>'K-loci '!$A$92</c:f>
              <c:strCache>
                <c:ptCount val="1"/>
                <c:pt idx="0">
                  <c:v>KL67</c:v>
                </c:pt>
              </c:strCache>
            </c:strRef>
          </c:tx>
          <c:spPr>
            <a:solidFill>
              <a:srgbClr val="66FF99"/>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'!$C$92:$U$92</c:f>
              <c:numCache>
                <c:formatCode>General</c:formatCode>
                <c:ptCount val="19"/>
                <c:pt idx="13">
                  <c:v>1</c:v>
                </c:pt>
                <c:pt idx="14">
                  <c:v>1</c:v>
                </c:pt>
              </c:numCache>
            </c:numRef>
          </c:val>
          <c:extLst>
            <c:ext xmlns:c16="http://schemas.microsoft.com/office/drawing/2014/chart" uri="{C3380CC4-5D6E-409C-BE32-E72D297353CC}">
              <c16:uniqueId val="{0000000C-E783-4CD2-A4B4-27DABC93821E}"/>
            </c:ext>
          </c:extLst>
        </c:ser>
        <c:dLbls>
          <c:showLegendKey val="0"/>
          <c:showVal val="0"/>
          <c:showCatName val="0"/>
          <c:showSerName val="0"/>
          <c:showPercent val="0"/>
          <c:showBubbleSize val="0"/>
        </c:dLbls>
        <c:gapWidth val="2"/>
        <c:overlap val="100"/>
        <c:axId val="1235739152"/>
        <c:axId val="1235742512"/>
      </c:barChart>
      <c:catAx>
        <c:axId val="1235739152"/>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35742512"/>
        <c:crosses val="autoZero"/>
        <c:auto val="1"/>
        <c:lblAlgn val="ctr"/>
        <c:lblOffset val="100"/>
        <c:noMultiLvlLbl val="0"/>
      </c:catAx>
      <c:valAx>
        <c:axId val="1235742512"/>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b="1" dirty="0"/>
                  <a:t>Number of cases </a:t>
                </a:r>
              </a:p>
            </c:rich>
          </c:tx>
          <c:layout>
            <c:manualLayout>
              <c:xMode val="edge"/>
              <c:yMode val="edge"/>
              <c:x val="7.8318370082375317E-3"/>
              <c:y val="0.2343306162475362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35739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'K-loci '!$A$80</c:f>
              <c:strCache>
                <c:ptCount val="1"/>
                <c:pt idx="0">
                  <c:v>KL25</c:v>
                </c:pt>
              </c:strCache>
            </c:strRef>
          </c:tx>
          <c:spPr>
            <a:solidFill>
              <a:srgbClr val="9999FF"/>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'!$C$80:$U$80</c:f>
              <c:numCache>
                <c:formatCode>General</c:formatCode>
                <c:ptCount val="19"/>
                <c:pt idx="4">
                  <c:v>3</c:v>
                </c:pt>
                <c:pt idx="5">
                  <c:v>1</c:v>
                </c:pt>
                <c:pt idx="6">
                  <c:v>2</c:v>
                </c:pt>
                <c:pt idx="7">
                  <c:v>2</c:v>
                </c:pt>
                <c:pt idx="8">
                  <c:v>1</c:v>
                </c:pt>
                <c:pt idx="9">
                  <c:v>2</c:v>
                </c:pt>
                <c:pt idx="10">
                  <c:v>2</c:v>
                </c:pt>
                <c:pt idx="12">
                  <c:v>3</c:v>
                </c:pt>
                <c:pt idx="14">
                  <c:v>2</c:v>
                </c:pt>
                <c:pt idx="15">
                  <c:v>2</c:v>
                </c:pt>
                <c:pt idx="17">
                  <c:v>2</c:v>
                </c:pt>
              </c:numCache>
            </c:numRef>
          </c:val>
          <c:extLst>
            <c:ext xmlns:c16="http://schemas.microsoft.com/office/drawing/2014/chart" uri="{C3380CC4-5D6E-409C-BE32-E72D297353CC}">
              <c16:uniqueId val="{00000000-DD23-4FB9-9543-7481968CF8C9}"/>
            </c:ext>
          </c:extLst>
        </c:ser>
        <c:ser>
          <c:idx val="1"/>
          <c:order val="1"/>
          <c:tx>
            <c:strRef>
              <c:f>'K-loci '!$A$81</c:f>
              <c:strCache>
                <c:ptCount val="1"/>
                <c:pt idx="0">
                  <c:v>KL149</c:v>
                </c:pt>
              </c:strCache>
            </c:strRef>
          </c:tx>
          <c:spPr>
            <a:solidFill>
              <a:srgbClr val="00B0F0"/>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'!$C$81:$U$81</c:f>
              <c:numCache>
                <c:formatCode>General</c:formatCode>
                <c:ptCount val="19"/>
                <c:pt idx="1">
                  <c:v>1</c:v>
                </c:pt>
                <c:pt idx="3">
                  <c:v>1</c:v>
                </c:pt>
                <c:pt idx="12">
                  <c:v>1</c:v>
                </c:pt>
                <c:pt idx="14">
                  <c:v>1</c:v>
                </c:pt>
                <c:pt idx="17">
                  <c:v>2</c:v>
                </c:pt>
              </c:numCache>
            </c:numRef>
          </c:val>
          <c:extLst>
            <c:ext xmlns:c16="http://schemas.microsoft.com/office/drawing/2014/chart" uri="{C3380CC4-5D6E-409C-BE32-E72D297353CC}">
              <c16:uniqueId val="{00000001-DD23-4FB9-9543-7481968CF8C9}"/>
            </c:ext>
          </c:extLst>
        </c:ser>
        <c:ser>
          <c:idx val="2"/>
          <c:order val="2"/>
          <c:tx>
            <c:strRef>
              <c:f>'K-loci '!$A$82</c:f>
              <c:strCache>
                <c:ptCount val="1"/>
                <c:pt idx="0">
                  <c:v>KL2</c:v>
                </c:pt>
              </c:strCache>
            </c:strRef>
          </c:tx>
          <c:spPr>
            <a:solidFill>
              <a:schemeClr val="accent3"/>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'!$C$82:$U$82</c:f>
              <c:numCache>
                <c:formatCode>General</c:formatCode>
                <c:ptCount val="19"/>
                <c:pt idx="1">
                  <c:v>1</c:v>
                </c:pt>
                <c:pt idx="2">
                  <c:v>1</c:v>
                </c:pt>
                <c:pt idx="4">
                  <c:v>1</c:v>
                </c:pt>
                <c:pt idx="16">
                  <c:v>1</c:v>
                </c:pt>
                <c:pt idx="17">
                  <c:v>1</c:v>
                </c:pt>
              </c:numCache>
            </c:numRef>
          </c:val>
          <c:extLst>
            <c:ext xmlns:c16="http://schemas.microsoft.com/office/drawing/2014/chart" uri="{C3380CC4-5D6E-409C-BE32-E72D297353CC}">
              <c16:uniqueId val="{00000002-DD23-4FB9-9543-7481968CF8C9}"/>
            </c:ext>
          </c:extLst>
        </c:ser>
        <c:ser>
          <c:idx val="3"/>
          <c:order val="3"/>
          <c:tx>
            <c:strRef>
              <c:f>'K-loci '!$A$83</c:f>
              <c:strCache>
                <c:ptCount val="1"/>
                <c:pt idx="0">
                  <c:v>KL102</c:v>
                </c:pt>
              </c:strCache>
            </c:strRef>
          </c:tx>
          <c:spPr>
            <a:solidFill>
              <a:srgbClr val="00B050"/>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'!$C$83:$U$83</c:f>
              <c:numCache>
                <c:formatCode>General</c:formatCode>
                <c:ptCount val="19"/>
                <c:pt idx="12">
                  <c:v>1</c:v>
                </c:pt>
                <c:pt idx="15">
                  <c:v>1</c:v>
                </c:pt>
                <c:pt idx="18">
                  <c:v>1</c:v>
                </c:pt>
              </c:numCache>
            </c:numRef>
          </c:val>
          <c:extLst>
            <c:ext xmlns:c16="http://schemas.microsoft.com/office/drawing/2014/chart" uri="{C3380CC4-5D6E-409C-BE32-E72D297353CC}">
              <c16:uniqueId val="{00000003-DD23-4FB9-9543-7481968CF8C9}"/>
            </c:ext>
          </c:extLst>
        </c:ser>
        <c:ser>
          <c:idx val="4"/>
          <c:order val="4"/>
          <c:tx>
            <c:strRef>
              <c:f>'K-loci '!$A$84</c:f>
              <c:strCache>
                <c:ptCount val="1"/>
                <c:pt idx="0">
                  <c:v>KL19</c:v>
                </c:pt>
              </c:strCache>
            </c:strRef>
          </c:tx>
          <c:spPr>
            <a:solidFill>
              <a:srgbClr val="E81E76"/>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'!$C$84:$U$84</c:f>
              <c:numCache>
                <c:formatCode>General</c:formatCode>
                <c:ptCount val="19"/>
                <c:pt idx="0">
                  <c:v>3</c:v>
                </c:pt>
              </c:numCache>
            </c:numRef>
          </c:val>
          <c:extLst>
            <c:ext xmlns:c16="http://schemas.microsoft.com/office/drawing/2014/chart" uri="{C3380CC4-5D6E-409C-BE32-E72D297353CC}">
              <c16:uniqueId val="{00000004-DD23-4FB9-9543-7481968CF8C9}"/>
            </c:ext>
          </c:extLst>
        </c:ser>
        <c:ser>
          <c:idx val="5"/>
          <c:order val="5"/>
          <c:tx>
            <c:strRef>
              <c:f>'K-loci '!$A$85</c:f>
              <c:strCache>
                <c:ptCount val="1"/>
                <c:pt idx="0">
                  <c:v>KL10</c:v>
                </c:pt>
              </c:strCache>
            </c:strRef>
          </c:tx>
          <c:spPr>
            <a:solidFill>
              <a:srgbClr val="7030A0"/>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'!$C$85:$U$85</c:f>
              <c:numCache>
                <c:formatCode>General</c:formatCode>
                <c:ptCount val="19"/>
                <c:pt idx="8">
                  <c:v>1</c:v>
                </c:pt>
                <c:pt idx="18">
                  <c:v>1</c:v>
                </c:pt>
              </c:numCache>
            </c:numRef>
          </c:val>
          <c:extLst>
            <c:ext xmlns:c16="http://schemas.microsoft.com/office/drawing/2014/chart" uri="{C3380CC4-5D6E-409C-BE32-E72D297353CC}">
              <c16:uniqueId val="{00000005-DD23-4FB9-9543-7481968CF8C9}"/>
            </c:ext>
          </c:extLst>
        </c:ser>
        <c:ser>
          <c:idx val="6"/>
          <c:order val="6"/>
          <c:tx>
            <c:strRef>
              <c:f>'K-loci '!$A$86</c:f>
              <c:strCache>
                <c:ptCount val="1"/>
                <c:pt idx="0">
                  <c:v>KL136</c:v>
                </c:pt>
              </c:strCache>
            </c:strRef>
          </c:tx>
          <c:spPr>
            <a:solidFill>
              <a:schemeClr val="accent1">
                <a:lumMod val="60000"/>
              </a:schemeClr>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'!$C$86:$U$86</c:f>
              <c:numCache>
                <c:formatCode>General</c:formatCode>
                <c:ptCount val="19"/>
                <c:pt idx="12">
                  <c:v>1</c:v>
                </c:pt>
                <c:pt idx="14">
                  <c:v>1</c:v>
                </c:pt>
              </c:numCache>
            </c:numRef>
          </c:val>
          <c:extLst>
            <c:ext xmlns:c16="http://schemas.microsoft.com/office/drawing/2014/chart" uri="{C3380CC4-5D6E-409C-BE32-E72D297353CC}">
              <c16:uniqueId val="{00000006-DD23-4FB9-9543-7481968CF8C9}"/>
            </c:ext>
          </c:extLst>
        </c:ser>
        <c:ser>
          <c:idx val="7"/>
          <c:order val="7"/>
          <c:tx>
            <c:strRef>
              <c:f>'K-loci '!$A$87</c:f>
              <c:strCache>
                <c:ptCount val="1"/>
                <c:pt idx="0">
                  <c:v>KL166</c:v>
                </c:pt>
              </c:strCache>
            </c:strRef>
          </c:tx>
          <c:spPr>
            <a:solidFill>
              <a:schemeClr val="accent2">
                <a:lumMod val="60000"/>
              </a:schemeClr>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'!$C$87:$U$87</c:f>
              <c:numCache>
                <c:formatCode>General</c:formatCode>
                <c:ptCount val="19"/>
                <c:pt idx="9">
                  <c:v>2</c:v>
                </c:pt>
              </c:numCache>
            </c:numRef>
          </c:val>
          <c:extLst>
            <c:ext xmlns:c16="http://schemas.microsoft.com/office/drawing/2014/chart" uri="{C3380CC4-5D6E-409C-BE32-E72D297353CC}">
              <c16:uniqueId val="{00000007-DD23-4FB9-9543-7481968CF8C9}"/>
            </c:ext>
          </c:extLst>
        </c:ser>
        <c:ser>
          <c:idx val="8"/>
          <c:order val="8"/>
          <c:tx>
            <c:strRef>
              <c:f>'K-loci '!$A$88</c:f>
              <c:strCache>
                <c:ptCount val="1"/>
                <c:pt idx="0">
                  <c:v>KL22</c:v>
                </c:pt>
              </c:strCache>
            </c:strRef>
          </c:tx>
          <c:spPr>
            <a:solidFill>
              <a:schemeClr val="accent3">
                <a:lumMod val="60000"/>
              </a:schemeClr>
            </a:solidFill>
            <a:ln>
              <a:solidFill>
                <a:schemeClr val="tx1"/>
              </a:solidFill>
            </a:ln>
            <a:effectLst/>
          </c:spPr>
          <c:invertIfNegative val="0"/>
          <c:dPt>
            <c:idx val="11"/>
            <c:invertIfNegative val="0"/>
            <c:bubble3D val="0"/>
            <c:spPr>
              <a:solidFill>
                <a:srgbClr val="FFFF00"/>
              </a:solidFill>
              <a:ln>
                <a:solidFill>
                  <a:schemeClr val="tx1"/>
                </a:solidFill>
              </a:ln>
              <a:effectLst/>
            </c:spPr>
            <c:extLst>
              <c:ext xmlns:c16="http://schemas.microsoft.com/office/drawing/2014/chart" uri="{C3380CC4-5D6E-409C-BE32-E72D297353CC}">
                <c16:uniqueId val="{00000000-5608-4D6F-9F6C-9AA4875C4B35}"/>
              </c:ext>
            </c:extLst>
          </c:dPt>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'!$C$88:$U$88</c:f>
              <c:numCache>
                <c:formatCode>General</c:formatCode>
                <c:ptCount val="19"/>
                <c:pt idx="11">
                  <c:v>2</c:v>
                </c:pt>
              </c:numCache>
            </c:numRef>
          </c:val>
          <c:extLst>
            <c:ext xmlns:c16="http://schemas.microsoft.com/office/drawing/2014/chart" uri="{C3380CC4-5D6E-409C-BE32-E72D297353CC}">
              <c16:uniqueId val="{00000008-DD23-4FB9-9543-7481968CF8C9}"/>
            </c:ext>
          </c:extLst>
        </c:ser>
        <c:ser>
          <c:idx val="9"/>
          <c:order val="9"/>
          <c:tx>
            <c:strRef>
              <c:f>'K-loci '!$A$89</c:f>
              <c:strCache>
                <c:ptCount val="1"/>
                <c:pt idx="0">
                  <c:v>KL38</c:v>
                </c:pt>
              </c:strCache>
            </c:strRef>
          </c:tx>
          <c:spPr>
            <a:solidFill>
              <a:schemeClr val="accent4">
                <a:lumMod val="60000"/>
              </a:schemeClr>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'!$C$89:$U$89</c:f>
              <c:numCache>
                <c:formatCode>General</c:formatCode>
                <c:ptCount val="19"/>
                <c:pt idx="16">
                  <c:v>2</c:v>
                </c:pt>
              </c:numCache>
            </c:numRef>
          </c:val>
          <c:extLst>
            <c:ext xmlns:c16="http://schemas.microsoft.com/office/drawing/2014/chart" uri="{C3380CC4-5D6E-409C-BE32-E72D297353CC}">
              <c16:uniqueId val="{00000009-DD23-4FB9-9543-7481968CF8C9}"/>
            </c:ext>
          </c:extLst>
        </c:ser>
        <c:ser>
          <c:idx val="10"/>
          <c:order val="10"/>
          <c:tx>
            <c:strRef>
              <c:f>'K-loci '!$A$90</c:f>
              <c:strCache>
                <c:ptCount val="1"/>
                <c:pt idx="0">
                  <c:v>KL39</c:v>
                </c:pt>
              </c:strCache>
            </c:strRef>
          </c:tx>
          <c:spPr>
            <a:solidFill>
              <a:srgbClr val="FF99FF"/>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'!$C$90:$U$90</c:f>
              <c:numCache>
                <c:formatCode>General</c:formatCode>
                <c:ptCount val="19"/>
                <c:pt idx="15">
                  <c:v>2</c:v>
                </c:pt>
              </c:numCache>
            </c:numRef>
          </c:val>
          <c:extLst>
            <c:ext xmlns:c16="http://schemas.microsoft.com/office/drawing/2014/chart" uri="{C3380CC4-5D6E-409C-BE32-E72D297353CC}">
              <c16:uniqueId val="{0000000A-DD23-4FB9-9543-7481968CF8C9}"/>
            </c:ext>
          </c:extLst>
        </c:ser>
        <c:ser>
          <c:idx val="11"/>
          <c:order val="11"/>
          <c:tx>
            <c:strRef>
              <c:f>'K-loci '!$A$91</c:f>
              <c:strCache>
                <c:ptCount val="1"/>
                <c:pt idx="0">
                  <c:v>KL55</c:v>
                </c:pt>
              </c:strCache>
            </c:strRef>
          </c:tx>
          <c:spPr>
            <a:solidFill>
              <a:schemeClr val="accent6">
                <a:lumMod val="60000"/>
              </a:schemeClr>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'!$C$91:$U$91</c:f>
              <c:numCache>
                <c:formatCode>General</c:formatCode>
                <c:ptCount val="19"/>
                <c:pt idx="0">
                  <c:v>2</c:v>
                </c:pt>
              </c:numCache>
            </c:numRef>
          </c:val>
          <c:extLst>
            <c:ext xmlns:c16="http://schemas.microsoft.com/office/drawing/2014/chart" uri="{C3380CC4-5D6E-409C-BE32-E72D297353CC}">
              <c16:uniqueId val="{0000000B-DD23-4FB9-9543-7481968CF8C9}"/>
            </c:ext>
          </c:extLst>
        </c:ser>
        <c:ser>
          <c:idx val="12"/>
          <c:order val="12"/>
          <c:tx>
            <c:strRef>
              <c:f>'K-loci '!$A$92</c:f>
              <c:strCache>
                <c:ptCount val="1"/>
                <c:pt idx="0">
                  <c:v>KL67</c:v>
                </c:pt>
              </c:strCache>
            </c:strRef>
          </c:tx>
          <c:spPr>
            <a:solidFill>
              <a:srgbClr val="66FF99"/>
            </a:solidFill>
            <a:ln>
              <a:solidFill>
                <a:schemeClr val="tx1"/>
              </a:solidFill>
            </a:ln>
            <a:effectLst/>
          </c:spPr>
          <c:invertIfNegative val="0"/>
          <c:cat>
            <c:strRef>
              <c:f>'K-loci '!$C$79:$U$79</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'K-loci '!$C$92:$U$92</c:f>
              <c:numCache>
                <c:formatCode>General</c:formatCode>
                <c:ptCount val="19"/>
                <c:pt idx="13">
                  <c:v>1</c:v>
                </c:pt>
                <c:pt idx="14">
                  <c:v>1</c:v>
                </c:pt>
              </c:numCache>
            </c:numRef>
          </c:val>
          <c:extLst>
            <c:ext xmlns:c16="http://schemas.microsoft.com/office/drawing/2014/chart" uri="{C3380CC4-5D6E-409C-BE32-E72D297353CC}">
              <c16:uniqueId val="{0000000C-DD23-4FB9-9543-7481968CF8C9}"/>
            </c:ext>
          </c:extLst>
        </c:ser>
        <c:dLbls>
          <c:showLegendKey val="0"/>
          <c:showVal val="0"/>
          <c:showCatName val="0"/>
          <c:showSerName val="0"/>
          <c:showPercent val="0"/>
          <c:showBubbleSize val="0"/>
        </c:dLbls>
        <c:gapWidth val="2"/>
        <c:overlap val="100"/>
        <c:axId val="1235739152"/>
        <c:axId val="1235742512"/>
      </c:barChart>
      <c:catAx>
        <c:axId val="1235739152"/>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35742512"/>
        <c:crosses val="autoZero"/>
        <c:auto val="1"/>
        <c:lblAlgn val="ctr"/>
        <c:lblOffset val="100"/>
        <c:noMultiLvlLbl val="0"/>
      </c:catAx>
      <c:valAx>
        <c:axId val="1235742512"/>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b="1"/>
                  <a:t>Proportion </a:t>
                </a:r>
              </a:p>
            </c:rich>
          </c:tx>
          <c:layout>
            <c:manualLayout>
              <c:xMode val="edge"/>
              <c:yMode val="edge"/>
              <c:x val="2.158580049521764E-2"/>
              <c:y val="0.25931112092681413"/>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35739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059291768856757E-2"/>
          <c:y val="2.6542336446365875E-2"/>
          <c:w val="0.80009448818897633"/>
          <c:h val="0.86319096185539923"/>
        </c:manualLayout>
      </c:layout>
      <c:barChart>
        <c:barDir val="col"/>
        <c:grouping val="clustered"/>
        <c:varyColors val="0"/>
        <c:ser>
          <c:idx val="0"/>
          <c:order val="0"/>
          <c:tx>
            <c:strRef>
              <c:f>'O-loci '!$B$11</c:f>
              <c:strCache>
                <c:ptCount val="1"/>
                <c:pt idx="0">
                  <c:v>O-loci  </c:v>
                </c:pt>
              </c:strCache>
            </c:strRef>
          </c:tx>
          <c:spPr>
            <a:solidFill>
              <a:schemeClr val="accent6">
                <a:lumMod val="60000"/>
                <a:lumOff val="40000"/>
              </a:schemeClr>
            </a:solidFill>
            <a:ln w="28575">
              <a:solidFill>
                <a:schemeClr val="tx1"/>
              </a:solidFill>
            </a:ln>
            <a:effectLst/>
          </c:spPr>
          <c:invertIfNegative val="0"/>
          <c:cat>
            <c:strRef>
              <c:f>'O-loci '!$A$12:$A$17</c:f>
              <c:strCache>
                <c:ptCount val="6"/>
                <c:pt idx="0">
                  <c:v>O1/O2v2</c:v>
                </c:pt>
                <c:pt idx="1">
                  <c:v>O1/O2v1</c:v>
                </c:pt>
                <c:pt idx="2">
                  <c:v>O5</c:v>
                </c:pt>
                <c:pt idx="3">
                  <c:v>O4</c:v>
                </c:pt>
                <c:pt idx="4">
                  <c:v>O3b</c:v>
                </c:pt>
                <c:pt idx="5">
                  <c:v>OL101</c:v>
                </c:pt>
              </c:strCache>
            </c:strRef>
          </c:cat>
          <c:val>
            <c:numRef>
              <c:f>'O-loci '!$B$12:$B$17</c:f>
              <c:numCache>
                <c:formatCode>General</c:formatCode>
                <c:ptCount val="6"/>
                <c:pt idx="0">
                  <c:v>37.5</c:v>
                </c:pt>
                <c:pt idx="1">
                  <c:v>26.5625</c:v>
                </c:pt>
                <c:pt idx="2">
                  <c:v>25</c:v>
                </c:pt>
                <c:pt idx="3">
                  <c:v>4.6875</c:v>
                </c:pt>
                <c:pt idx="4">
                  <c:v>3.125</c:v>
                </c:pt>
                <c:pt idx="5">
                  <c:v>3.125</c:v>
                </c:pt>
              </c:numCache>
            </c:numRef>
          </c:val>
          <c:extLst>
            <c:ext xmlns:c16="http://schemas.microsoft.com/office/drawing/2014/chart" uri="{C3380CC4-5D6E-409C-BE32-E72D297353CC}">
              <c16:uniqueId val="{00000000-0EC7-4239-B0A0-2BE8D437DB91}"/>
            </c:ext>
          </c:extLst>
        </c:ser>
        <c:dLbls>
          <c:showLegendKey val="0"/>
          <c:showVal val="0"/>
          <c:showCatName val="0"/>
          <c:showSerName val="0"/>
          <c:showPercent val="0"/>
          <c:showBubbleSize val="0"/>
        </c:dLbls>
        <c:gapWidth val="219"/>
        <c:overlap val="-27"/>
        <c:axId val="972041936"/>
        <c:axId val="1011686944"/>
      </c:barChart>
      <c:lineChart>
        <c:grouping val="standard"/>
        <c:varyColors val="0"/>
        <c:ser>
          <c:idx val="1"/>
          <c:order val="1"/>
          <c:tx>
            <c:strRef>
              <c:f>'O-loci '!$C$11</c:f>
              <c:strCache>
                <c:ptCount val="1"/>
                <c:pt idx="0">
                  <c:v>Cumulative % </c:v>
                </c:pt>
              </c:strCache>
            </c:strRef>
          </c:tx>
          <c:spPr>
            <a:ln w="76200" cap="rnd">
              <a:solidFill>
                <a:schemeClr val="bg1">
                  <a:lumMod val="65000"/>
                </a:schemeClr>
              </a:solidFill>
              <a:prstDash val="sysDot"/>
              <a:round/>
            </a:ln>
            <a:effectLst/>
          </c:spPr>
          <c:marker>
            <c:symbol val="none"/>
          </c:marker>
          <c:cat>
            <c:strRef>
              <c:f>'O-loci '!$A$12:$A$17</c:f>
              <c:strCache>
                <c:ptCount val="6"/>
                <c:pt idx="0">
                  <c:v>O1/O2v2</c:v>
                </c:pt>
                <c:pt idx="1">
                  <c:v>O1/O2v1</c:v>
                </c:pt>
                <c:pt idx="2">
                  <c:v>O5</c:v>
                </c:pt>
                <c:pt idx="3">
                  <c:v>O4</c:v>
                </c:pt>
                <c:pt idx="4">
                  <c:v>O3b</c:v>
                </c:pt>
                <c:pt idx="5">
                  <c:v>OL101</c:v>
                </c:pt>
              </c:strCache>
            </c:strRef>
          </c:cat>
          <c:val>
            <c:numRef>
              <c:f>'O-loci '!$C$12:$C$17</c:f>
              <c:numCache>
                <c:formatCode>General</c:formatCode>
                <c:ptCount val="6"/>
                <c:pt idx="0">
                  <c:v>37.5</c:v>
                </c:pt>
                <c:pt idx="1">
                  <c:v>64.0625</c:v>
                </c:pt>
                <c:pt idx="2">
                  <c:v>89.0625</c:v>
                </c:pt>
                <c:pt idx="3">
                  <c:v>93.75</c:v>
                </c:pt>
                <c:pt idx="4">
                  <c:v>96.875</c:v>
                </c:pt>
                <c:pt idx="5">
                  <c:v>100</c:v>
                </c:pt>
              </c:numCache>
            </c:numRef>
          </c:val>
          <c:smooth val="0"/>
          <c:extLst>
            <c:ext xmlns:c16="http://schemas.microsoft.com/office/drawing/2014/chart" uri="{C3380CC4-5D6E-409C-BE32-E72D297353CC}">
              <c16:uniqueId val="{00000001-0EC7-4239-B0A0-2BE8D437DB91}"/>
            </c:ext>
          </c:extLst>
        </c:ser>
        <c:dLbls>
          <c:showLegendKey val="0"/>
          <c:showVal val="0"/>
          <c:showCatName val="0"/>
          <c:showSerName val="0"/>
          <c:showPercent val="0"/>
          <c:showBubbleSize val="0"/>
        </c:dLbls>
        <c:marker val="1"/>
        <c:smooth val="0"/>
        <c:axId val="1424810511"/>
        <c:axId val="1424812431"/>
      </c:lineChart>
      <c:catAx>
        <c:axId val="972041936"/>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11686944"/>
        <c:crosses val="autoZero"/>
        <c:auto val="1"/>
        <c:lblAlgn val="ctr"/>
        <c:lblOffset val="100"/>
        <c:noMultiLvlLbl val="0"/>
      </c:catAx>
      <c:valAx>
        <c:axId val="1011686944"/>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dirty="0"/>
                  <a:t>Percentage of cases  </a:t>
                </a:r>
              </a:p>
            </c:rich>
          </c:tx>
          <c:layout>
            <c:manualLayout>
              <c:xMode val="edge"/>
              <c:yMode val="edge"/>
              <c:x val="6.7725140914762748E-5"/>
              <c:y val="0.22764640408913941"/>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972041936"/>
        <c:crosses val="autoZero"/>
        <c:crossBetween val="between"/>
      </c:valAx>
      <c:valAx>
        <c:axId val="1424812431"/>
        <c:scaling>
          <c:orientation val="minMax"/>
          <c:max val="100"/>
        </c:scaling>
        <c:delete val="0"/>
        <c:axPos val="r"/>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dirty="0"/>
                  <a:t>Cumulative percentage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424810511"/>
        <c:crosses val="max"/>
        <c:crossBetween val="between"/>
      </c:valAx>
      <c:catAx>
        <c:axId val="1424810511"/>
        <c:scaling>
          <c:orientation val="minMax"/>
        </c:scaling>
        <c:delete val="1"/>
        <c:axPos val="b"/>
        <c:numFmt formatCode="General" sourceLinked="1"/>
        <c:majorTickMark val="out"/>
        <c:minorTickMark val="none"/>
        <c:tickLblPos val="nextTo"/>
        <c:crossAx val="1424812431"/>
        <c:crosses val="autoZero"/>
        <c:auto val="1"/>
        <c:lblAlgn val="ctr"/>
        <c:lblOffset val="100"/>
        <c:noMultiLvlLbl val="0"/>
      </c:catAx>
      <c:spPr>
        <a:noFill/>
        <a:ln>
          <a:noFill/>
        </a:ln>
        <a:effectLst/>
      </c:spPr>
    </c:plotArea>
    <c:legend>
      <c:legendPos val="r"/>
      <c:layout>
        <c:manualLayout>
          <c:xMode val="edge"/>
          <c:yMode val="edge"/>
          <c:x val="0.63546439481950001"/>
          <c:y val="0.28242826092148943"/>
          <c:w val="0.18748642485263112"/>
          <c:h val="0.1342284854419948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14968712811959"/>
          <c:y val="2.7296703972406099E-2"/>
          <c:w val="0.8407877294560594"/>
          <c:h val="0.59842886235147819"/>
        </c:manualLayout>
      </c:layout>
      <c:barChart>
        <c:barDir val="col"/>
        <c:grouping val="stacked"/>
        <c:varyColors val="0"/>
        <c:ser>
          <c:idx val="0"/>
          <c:order val="0"/>
          <c:tx>
            <c:strRef>
              <c:f>'[Champs data for lara presentation.xlsx]O-loci '!$A$33</c:f>
              <c:strCache>
                <c:ptCount val="1"/>
                <c:pt idx="0">
                  <c:v>O1/O2v1</c:v>
                </c:pt>
              </c:strCache>
            </c:strRef>
          </c:tx>
          <c:spPr>
            <a:solidFill>
              <a:schemeClr val="accent1">
                <a:lumMod val="60000"/>
                <a:lumOff val="40000"/>
              </a:schemeClr>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'!$B$33:$T$33</c:f>
              <c:numCache>
                <c:formatCode>General</c:formatCode>
                <c:ptCount val="19"/>
                <c:pt idx="1">
                  <c:v>2</c:v>
                </c:pt>
                <c:pt idx="2">
                  <c:v>1</c:v>
                </c:pt>
                <c:pt idx="4">
                  <c:v>1</c:v>
                </c:pt>
                <c:pt idx="5">
                  <c:v>2</c:v>
                </c:pt>
                <c:pt idx="7">
                  <c:v>1</c:v>
                </c:pt>
                <c:pt idx="8">
                  <c:v>1</c:v>
                </c:pt>
                <c:pt idx="9">
                  <c:v>2</c:v>
                </c:pt>
                <c:pt idx="10">
                  <c:v>1</c:v>
                </c:pt>
                <c:pt idx="11">
                  <c:v>2</c:v>
                </c:pt>
                <c:pt idx="12">
                  <c:v>1</c:v>
                </c:pt>
                <c:pt idx="16">
                  <c:v>3</c:v>
                </c:pt>
              </c:numCache>
            </c:numRef>
          </c:val>
          <c:extLst>
            <c:ext xmlns:c16="http://schemas.microsoft.com/office/drawing/2014/chart" uri="{C3380CC4-5D6E-409C-BE32-E72D297353CC}">
              <c16:uniqueId val="{00000000-0EBE-47FD-BE32-EC95E5246895}"/>
            </c:ext>
          </c:extLst>
        </c:ser>
        <c:ser>
          <c:idx val="1"/>
          <c:order val="1"/>
          <c:tx>
            <c:strRef>
              <c:f>'[Champs data for lara presentation.xlsx]O-loci '!$A$34</c:f>
              <c:strCache>
                <c:ptCount val="1"/>
                <c:pt idx="0">
                  <c:v>O1/O2v2</c:v>
                </c:pt>
              </c:strCache>
            </c:strRef>
          </c:tx>
          <c:spPr>
            <a:solidFill>
              <a:srgbClr val="66FF99"/>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'!$B$34:$T$34</c:f>
              <c:numCache>
                <c:formatCode>General</c:formatCode>
                <c:ptCount val="19"/>
                <c:pt idx="0">
                  <c:v>6</c:v>
                </c:pt>
                <c:pt idx="1">
                  <c:v>1</c:v>
                </c:pt>
                <c:pt idx="2">
                  <c:v>1</c:v>
                </c:pt>
                <c:pt idx="5">
                  <c:v>1</c:v>
                </c:pt>
                <c:pt idx="8">
                  <c:v>1</c:v>
                </c:pt>
                <c:pt idx="12">
                  <c:v>3</c:v>
                </c:pt>
                <c:pt idx="14">
                  <c:v>2</c:v>
                </c:pt>
                <c:pt idx="15">
                  <c:v>3</c:v>
                </c:pt>
                <c:pt idx="16">
                  <c:v>1</c:v>
                </c:pt>
                <c:pt idx="17">
                  <c:v>3</c:v>
                </c:pt>
                <c:pt idx="18">
                  <c:v>2</c:v>
                </c:pt>
              </c:numCache>
            </c:numRef>
          </c:val>
          <c:extLst>
            <c:ext xmlns:c16="http://schemas.microsoft.com/office/drawing/2014/chart" uri="{C3380CC4-5D6E-409C-BE32-E72D297353CC}">
              <c16:uniqueId val="{00000001-0EBE-47FD-BE32-EC95E5246895}"/>
            </c:ext>
          </c:extLst>
        </c:ser>
        <c:ser>
          <c:idx val="2"/>
          <c:order val="2"/>
          <c:tx>
            <c:strRef>
              <c:f>'[Champs data for lara presentation.xlsx]O-loci '!$A$35</c:f>
              <c:strCache>
                <c:ptCount val="1"/>
                <c:pt idx="0">
                  <c:v>O3b</c:v>
                </c:pt>
              </c:strCache>
            </c:strRef>
          </c:tx>
          <c:spPr>
            <a:solidFill>
              <a:schemeClr val="accent3"/>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'!$B$35:$T$35</c:f>
              <c:numCache>
                <c:formatCode>General</c:formatCode>
                <c:ptCount val="19"/>
                <c:pt idx="9">
                  <c:v>2</c:v>
                </c:pt>
              </c:numCache>
            </c:numRef>
          </c:val>
          <c:extLst>
            <c:ext xmlns:c16="http://schemas.microsoft.com/office/drawing/2014/chart" uri="{C3380CC4-5D6E-409C-BE32-E72D297353CC}">
              <c16:uniqueId val="{00000002-0EBE-47FD-BE32-EC95E5246895}"/>
            </c:ext>
          </c:extLst>
        </c:ser>
        <c:ser>
          <c:idx val="3"/>
          <c:order val="3"/>
          <c:tx>
            <c:strRef>
              <c:f>'[Champs data for lara presentation.xlsx]O-loci '!$A$36</c:f>
              <c:strCache>
                <c:ptCount val="1"/>
                <c:pt idx="0">
                  <c:v>O4</c:v>
                </c:pt>
              </c:strCache>
            </c:strRef>
          </c:tx>
          <c:spPr>
            <a:solidFill>
              <a:schemeClr val="accent4">
                <a:lumMod val="40000"/>
                <a:lumOff val="60000"/>
              </a:schemeClr>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'!$B$36:$T$36</c:f>
              <c:numCache>
                <c:formatCode>General</c:formatCode>
                <c:ptCount val="19"/>
                <c:pt idx="3">
                  <c:v>1</c:v>
                </c:pt>
                <c:pt idx="12">
                  <c:v>1</c:v>
                </c:pt>
                <c:pt idx="13">
                  <c:v>1</c:v>
                </c:pt>
              </c:numCache>
            </c:numRef>
          </c:val>
          <c:extLst>
            <c:ext xmlns:c16="http://schemas.microsoft.com/office/drawing/2014/chart" uri="{C3380CC4-5D6E-409C-BE32-E72D297353CC}">
              <c16:uniqueId val="{00000003-0EBE-47FD-BE32-EC95E5246895}"/>
            </c:ext>
          </c:extLst>
        </c:ser>
        <c:ser>
          <c:idx val="4"/>
          <c:order val="4"/>
          <c:tx>
            <c:strRef>
              <c:f>'[Champs data for lara presentation.xlsx]O-loci '!$A$37</c:f>
              <c:strCache>
                <c:ptCount val="1"/>
                <c:pt idx="0">
                  <c:v>O5</c:v>
                </c:pt>
              </c:strCache>
            </c:strRef>
          </c:tx>
          <c:spPr>
            <a:solidFill>
              <a:srgbClr val="FF99FF"/>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'!$B$37:$T$37</c:f>
              <c:numCache>
                <c:formatCode>General</c:formatCode>
                <c:ptCount val="19"/>
                <c:pt idx="4">
                  <c:v>3</c:v>
                </c:pt>
                <c:pt idx="6">
                  <c:v>2</c:v>
                </c:pt>
                <c:pt idx="7">
                  <c:v>1</c:v>
                </c:pt>
                <c:pt idx="8">
                  <c:v>1</c:v>
                </c:pt>
                <c:pt idx="10">
                  <c:v>1</c:v>
                </c:pt>
                <c:pt idx="12">
                  <c:v>2</c:v>
                </c:pt>
                <c:pt idx="14">
                  <c:v>2</c:v>
                </c:pt>
                <c:pt idx="15">
                  <c:v>2</c:v>
                </c:pt>
                <c:pt idx="17">
                  <c:v>2</c:v>
                </c:pt>
              </c:numCache>
            </c:numRef>
          </c:val>
          <c:extLst>
            <c:ext xmlns:c16="http://schemas.microsoft.com/office/drawing/2014/chart" uri="{C3380CC4-5D6E-409C-BE32-E72D297353CC}">
              <c16:uniqueId val="{00000004-0EBE-47FD-BE32-EC95E5246895}"/>
            </c:ext>
          </c:extLst>
        </c:ser>
        <c:ser>
          <c:idx val="5"/>
          <c:order val="5"/>
          <c:tx>
            <c:strRef>
              <c:f>'[Champs data for lara presentation.xlsx]O-loci '!$A$38</c:f>
              <c:strCache>
                <c:ptCount val="1"/>
                <c:pt idx="0">
                  <c:v>OL101</c:v>
                </c:pt>
              </c:strCache>
            </c:strRef>
          </c:tx>
          <c:spPr>
            <a:solidFill>
              <a:schemeClr val="accent2">
                <a:lumMod val="60000"/>
                <a:lumOff val="40000"/>
              </a:schemeClr>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'!$B$38:$T$38</c:f>
              <c:numCache>
                <c:formatCode>General</c:formatCode>
                <c:ptCount val="19"/>
                <c:pt idx="13">
                  <c:v>1</c:v>
                </c:pt>
                <c:pt idx="14">
                  <c:v>1</c:v>
                </c:pt>
              </c:numCache>
            </c:numRef>
          </c:val>
          <c:extLst>
            <c:ext xmlns:c16="http://schemas.microsoft.com/office/drawing/2014/chart" uri="{C3380CC4-5D6E-409C-BE32-E72D297353CC}">
              <c16:uniqueId val="{00000005-0EBE-47FD-BE32-EC95E5246895}"/>
            </c:ext>
          </c:extLst>
        </c:ser>
        <c:dLbls>
          <c:showLegendKey val="0"/>
          <c:showVal val="0"/>
          <c:showCatName val="0"/>
          <c:showSerName val="0"/>
          <c:showPercent val="0"/>
          <c:showBubbleSize val="0"/>
        </c:dLbls>
        <c:gapWidth val="5"/>
        <c:overlap val="100"/>
        <c:axId val="1237581712"/>
        <c:axId val="1237586992"/>
      </c:barChart>
      <c:catAx>
        <c:axId val="1237581712"/>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37586992"/>
        <c:crosses val="autoZero"/>
        <c:auto val="1"/>
        <c:lblAlgn val="ctr"/>
        <c:lblOffset val="100"/>
        <c:noMultiLvlLbl val="0"/>
      </c:catAx>
      <c:valAx>
        <c:axId val="1237586992"/>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sz="1600" b="1"/>
                  <a:t>Number of cases </a:t>
                </a:r>
              </a:p>
            </c:rich>
          </c:tx>
          <c:layout>
            <c:manualLayout>
              <c:xMode val="edge"/>
              <c:yMode val="edge"/>
              <c:x val="1.0782071888684042E-2"/>
              <c:y val="0.1766435044883115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237581712"/>
        <c:crosses val="autoZero"/>
        <c:crossBetween val="between"/>
      </c:valAx>
      <c:spPr>
        <a:noFill/>
        <a:ln>
          <a:noFill/>
        </a:ln>
        <a:effectLst/>
      </c:spPr>
    </c:plotArea>
    <c:legend>
      <c:legendPos val="b"/>
      <c:layout>
        <c:manualLayout>
          <c:xMode val="edge"/>
          <c:yMode val="edge"/>
          <c:x val="8.2116358250087021E-2"/>
          <c:y val="0.8565118399464956"/>
          <c:w val="0.86167126302952013"/>
          <c:h val="4.89011653022846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lumMod val="65000"/>
              <a:lumOff val="35000"/>
            </a:schemeClr>
          </a:solidFill>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65785638101227"/>
          <c:y val="2.9562380571220598E-2"/>
          <c:w val="0.80959686569130285"/>
          <c:h val="0.70566121055500919"/>
        </c:manualLayout>
      </c:layout>
      <c:barChart>
        <c:barDir val="col"/>
        <c:grouping val="percentStacked"/>
        <c:varyColors val="0"/>
        <c:ser>
          <c:idx val="0"/>
          <c:order val="0"/>
          <c:tx>
            <c:strRef>
              <c:f>'[Champs data for lara presentation.xlsx]O-loci '!$A$33</c:f>
              <c:strCache>
                <c:ptCount val="1"/>
                <c:pt idx="0">
                  <c:v>O1/O2v1</c:v>
                </c:pt>
              </c:strCache>
            </c:strRef>
          </c:tx>
          <c:spPr>
            <a:solidFill>
              <a:srgbClr val="9999FF"/>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'!$B$33:$T$33</c:f>
              <c:numCache>
                <c:formatCode>General</c:formatCode>
                <c:ptCount val="19"/>
                <c:pt idx="1">
                  <c:v>2</c:v>
                </c:pt>
                <c:pt idx="2">
                  <c:v>1</c:v>
                </c:pt>
                <c:pt idx="4">
                  <c:v>1</c:v>
                </c:pt>
                <c:pt idx="5">
                  <c:v>2</c:v>
                </c:pt>
                <c:pt idx="7">
                  <c:v>1</c:v>
                </c:pt>
                <c:pt idx="8">
                  <c:v>1</c:v>
                </c:pt>
                <c:pt idx="9">
                  <c:v>2</c:v>
                </c:pt>
                <c:pt idx="10">
                  <c:v>1</c:v>
                </c:pt>
                <c:pt idx="11">
                  <c:v>2</c:v>
                </c:pt>
                <c:pt idx="12">
                  <c:v>1</c:v>
                </c:pt>
                <c:pt idx="16">
                  <c:v>3</c:v>
                </c:pt>
              </c:numCache>
            </c:numRef>
          </c:val>
          <c:extLst>
            <c:ext xmlns:c16="http://schemas.microsoft.com/office/drawing/2014/chart" uri="{C3380CC4-5D6E-409C-BE32-E72D297353CC}">
              <c16:uniqueId val="{00000000-09CE-4866-9282-B20CA8E1C4E7}"/>
            </c:ext>
          </c:extLst>
        </c:ser>
        <c:ser>
          <c:idx val="1"/>
          <c:order val="1"/>
          <c:tx>
            <c:strRef>
              <c:f>'[Champs data for lara presentation.xlsx]O-loci '!$A$34</c:f>
              <c:strCache>
                <c:ptCount val="1"/>
                <c:pt idx="0">
                  <c:v>O1/O2v2</c:v>
                </c:pt>
              </c:strCache>
            </c:strRef>
          </c:tx>
          <c:spPr>
            <a:solidFill>
              <a:srgbClr val="66FF99"/>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'!$B$34:$T$34</c:f>
              <c:numCache>
                <c:formatCode>General</c:formatCode>
                <c:ptCount val="19"/>
                <c:pt idx="0">
                  <c:v>6</c:v>
                </c:pt>
                <c:pt idx="1">
                  <c:v>1</c:v>
                </c:pt>
                <c:pt idx="2">
                  <c:v>1</c:v>
                </c:pt>
                <c:pt idx="5">
                  <c:v>1</c:v>
                </c:pt>
                <c:pt idx="8">
                  <c:v>1</c:v>
                </c:pt>
                <c:pt idx="12">
                  <c:v>3</c:v>
                </c:pt>
                <c:pt idx="14">
                  <c:v>2</c:v>
                </c:pt>
                <c:pt idx="15">
                  <c:v>3</c:v>
                </c:pt>
                <c:pt idx="16">
                  <c:v>1</c:v>
                </c:pt>
                <c:pt idx="17">
                  <c:v>3</c:v>
                </c:pt>
                <c:pt idx="18">
                  <c:v>2</c:v>
                </c:pt>
              </c:numCache>
            </c:numRef>
          </c:val>
          <c:extLst>
            <c:ext xmlns:c16="http://schemas.microsoft.com/office/drawing/2014/chart" uri="{C3380CC4-5D6E-409C-BE32-E72D297353CC}">
              <c16:uniqueId val="{00000001-09CE-4866-9282-B20CA8E1C4E7}"/>
            </c:ext>
          </c:extLst>
        </c:ser>
        <c:ser>
          <c:idx val="2"/>
          <c:order val="2"/>
          <c:tx>
            <c:strRef>
              <c:f>'[Champs data for lara presentation.xlsx]O-loci '!$A$35</c:f>
              <c:strCache>
                <c:ptCount val="1"/>
                <c:pt idx="0">
                  <c:v>O3b</c:v>
                </c:pt>
              </c:strCache>
            </c:strRef>
          </c:tx>
          <c:spPr>
            <a:solidFill>
              <a:schemeClr val="accent3"/>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'!$B$35:$T$35</c:f>
              <c:numCache>
                <c:formatCode>General</c:formatCode>
                <c:ptCount val="19"/>
                <c:pt idx="9">
                  <c:v>2</c:v>
                </c:pt>
              </c:numCache>
            </c:numRef>
          </c:val>
          <c:extLst>
            <c:ext xmlns:c16="http://schemas.microsoft.com/office/drawing/2014/chart" uri="{C3380CC4-5D6E-409C-BE32-E72D297353CC}">
              <c16:uniqueId val="{00000002-09CE-4866-9282-B20CA8E1C4E7}"/>
            </c:ext>
          </c:extLst>
        </c:ser>
        <c:ser>
          <c:idx val="3"/>
          <c:order val="3"/>
          <c:tx>
            <c:strRef>
              <c:f>'[Champs data for lara presentation.xlsx]O-loci '!$A$36</c:f>
              <c:strCache>
                <c:ptCount val="1"/>
                <c:pt idx="0">
                  <c:v>O4</c:v>
                </c:pt>
              </c:strCache>
            </c:strRef>
          </c:tx>
          <c:spPr>
            <a:solidFill>
              <a:schemeClr val="accent4">
                <a:lumMod val="40000"/>
                <a:lumOff val="60000"/>
              </a:schemeClr>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'!$B$36:$T$36</c:f>
              <c:numCache>
                <c:formatCode>General</c:formatCode>
                <c:ptCount val="19"/>
                <c:pt idx="3">
                  <c:v>1</c:v>
                </c:pt>
                <c:pt idx="12">
                  <c:v>1</c:v>
                </c:pt>
                <c:pt idx="13">
                  <c:v>1</c:v>
                </c:pt>
              </c:numCache>
            </c:numRef>
          </c:val>
          <c:extLst>
            <c:ext xmlns:c16="http://schemas.microsoft.com/office/drawing/2014/chart" uri="{C3380CC4-5D6E-409C-BE32-E72D297353CC}">
              <c16:uniqueId val="{00000003-09CE-4866-9282-B20CA8E1C4E7}"/>
            </c:ext>
          </c:extLst>
        </c:ser>
        <c:ser>
          <c:idx val="4"/>
          <c:order val="4"/>
          <c:tx>
            <c:strRef>
              <c:f>'[Champs data for lara presentation.xlsx]O-loci '!$A$37</c:f>
              <c:strCache>
                <c:ptCount val="1"/>
                <c:pt idx="0">
                  <c:v>O5</c:v>
                </c:pt>
              </c:strCache>
            </c:strRef>
          </c:tx>
          <c:spPr>
            <a:solidFill>
              <a:srgbClr val="FF99FF"/>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'!$B$37:$T$37</c:f>
              <c:numCache>
                <c:formatCode>General</c:formatCode>
                <c:ptCount val="19"/>
                <c:pt idx="4">
                  <c:v>3</c:v>
                </c:pt>
                <c:pt idx="6">
                  <c:v>2</c:v>
                </c:pt>
                <c:pt idx="7">
                  <c:v>1</c:v>
                </c:pt>
                <c:pt idx="8">
                  <c:v>1</c:v>
                </c:pt>
                <c:pt idx="10">
                  <c:v>1</c:v>
                </c:pt>
                <c:pt idx="12">
                  <c:v>2</c:v>
                </c:pt>
                <c:pt idx="14">
                  <c:v>2</c:v>
                </c:pt>
                <c:pt idx="15">
                  <c:v>2</c:v>
                </c:pt>
                <c:pt idx="17">
                  <c:v>2</c:v>
                </c:pt>
              </c:numCache>
            </c:numRef>
          </c:val>
          <c:extLst>
            <c:ext xmlns:c16="http://schemas.microsoft.com/office/drawing/2014/chart" uri="{C3380CC4-5D6E-409C-BE32-E72D297353CC}">
              <c16:uniqueId val="{00000004-09CE-4866-9282-B20CA8E1C4E7}"/>
            </c:ext>
          </c:extLst>
        </c:ser>
        <c:ser>
          <c:idx val="5"/>
          <c:order val="5"/>
          <c:tx>
            <c:strRef>
              <c:f>'[Champs data for lara presentation.xlsx]O-loci '!$A$38</c:f>
              <c:strCache>
                <c:ptCount val="1"/>
                <c:pt idx="0">
                  <c:v>OL101</c:v>
                </c:pt>
              </c:strCache>
            </c:strRef>
          </c:tx>
          <c:spPr>
            <a:solidFill>
              <a:schemeClr val="accent2">
                <a:lumMod val="60000"/>
                <a:lumOff val="40000"/>
              </a:schemeClr>
            </a:solidFill>
            <a:ln>
              <a:solidFill>
                <a:schemeClr val="tx1"/>
              </a:solidFill>
            </a:ln>
            <a:effectLst/>
          </c:spPr>
          <c:invertIfNegative val="0"/>
          <c:cat>
            <c:strRef>
              <c:f>'[Champs data for lara presentation.xlsx]O-loci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presentation.xlsx]O-loci '!$B$38:$T$38</c:f>
              <c:numCache>
                <c:formatCode>General</c:formatCode>
                <c:ptCount val="19"/>
                <c:pt idx="13">
                  <c:v>1</c:v>
                </c:pt>
                <c:pt idx="14">
                  <c:v>1</c:v>
                </c:pt>
              </c:numCache>
            </c:numRef>
          </c:val>
          <c:extLst>
            <c:ext xmlns:c16="http://schemas.microsoft.com/office/drawing/2014/chart" uri="{C3380CC4-5D6E-409C-BE32-E72D297353CC}">
              <c16:uniqueId val="{00000005-09CE-4866-9282-B20CA8E1C4E7}"/>
            </c:ext>
          </c:extLst>
        </c:ser>
        <c:dLbls>
          <c:showLegendKey val="0"/>
          <c:showVal val="0"/>
          <c:showCatName val="0"/>
          <c:showSerName val="0"/>
          <c:showPercent val="0"/>
          <c:showBubbleSize val="0"/>
        </c:dLbls>
        <c:gapWidth val="5"/>
        <c:overlap val="100"/>
        <c:axId val="1237581712"/>
        <c:axId val="1237586992"/>
      </c:barChart>
      <c:catAx>
        <c:axId val="1237581712"/>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crossAx val="1237586992"/>
        <c:crosses val="autoZero"/>
        <c:auto val="1"/>
        <c:lblAlgn val="ctr"/>
        <c:lblOffset val="100"/>
        <c:noMultiLvlLbl val="0"/>
      </c:catAx>
      <c:valAx>
        <c:axId val="12375869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r>
                  <a:rPr lang="en-ZA" b="1" i="0"/>
                  <a:t>Proportion </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crossAx val="1237581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9852103710122"/>
          <c:y val="2.2231246980401492E-2"/>
          <c:w val="0.80079387081292419"/>
          <c:h val="0.87749930457731351"/>
        </c:manualLayout>
      </c:layout>
      <c:barChart>
        <c:barDir val="bar"/>
        <c:grouping val="percentStacked"/>
        <c:varyColors val="0"/>
        <c:ser>
          <c:idx val="0"/>
          <c:order val="0"/>
          <c:tx>
            <c:strRef>
              <c:f>'VF '!$B$1</c:f>
              <c:strCache>
                <c:ptCount val="1"/>
                <c:pt idx="0">
                  <c:v>0 -no yersinabactin, colibactin or aerobactin </c:v>
                </c:pt>
              </c:strCache>
            </c:strRef>
          </c:tx>
          <c:spPr>
            <a:solidFill>
              <a:schemeClr val="bg1">
                <a:lumMod val="75000"/>
              </a:schemeClr>
            </a:solidFill>
            <a:ln>
              <a:noFill/>
            </a:ln>
            <a:effectLst/>
          </c:spPr>
          <c:invertIfNegative val="0"/>
          <c:cat>
            <c:strRef>
              <c:f>'VF '!$A$2:$A$27</c:f>
              <c:strCache>
                <c:ptCount val="26"/>
                <c:pt idx="0">
                  <c:v>ST1414</c:v>
                </c:pt>
                <c:pt idx="1">
                  <c:v>ST152</c:v>
                </c:pt>
                <c:pt idx="2">
                  <c:v>ST17-1LV</c:v>
                </c:pt>
                <c:pt idx="3">
                  <c:v>ST23</c:v>
                </c:pt>
                <c:pt idx="4">
                  <c:v>ST25</c:v>
                </c:pt>
                <c:pt idx="5">
                  <c:v>ST26</c:v>
                </c:pt>
                <c:pt idx="6">
                  <c:v>ST297-1LV</c:v>
                </c:pt>
                <c:pt idx="7">
                  <c:v>ST3483-1LV</c:v>
                </c:pt>
                <c:pt idx="8">
                  <c:v>ST37</c:v>
                </c:pt>
                <c:pt idx="9">
                  <c:v>ST416</c:v>
                </c:pt>
                <c:pt idx="10">
                  <c:v>ST45</c:v>
                </c:pt>
                <c:pt idx="11">
                  <c:v>ST474</c:v>
                </c:pt>
                <c:pt idx="12">
                  <c:v>ST66</c:v>
                </c:pt>
                <c:pt idx="13">
                  <c:v>ST1207</c:v>
                </c:pt>
                <c:pt idx="14">
                  <c:v>ST1427</c:v>
                </c:pt>
                <c:pt idx="15">
                  <c:v>ST253</c:v>
                </c:pt>
                <c:pt idx="16">
                  <c:v>ST3280</c:v>
                </c:pt>
                <c:pt idx="17">
                  <c:v>ST35</c:v>
                </c:pt>
                <c:pt idx="18">
                  <c:v>ST985</c:v>
                </c:pt>
                <c:pt idx="19">
                  <c:v>ST14</c:v>
                </c:pt>
                <c:pt idx="20">
                  <c:v>ST20</c:v>
                </c:pt>
                <c:pt idx="21">
                  <c:v>ST29</c:v>
                </c:pt>
                <c:pt idx="22">
                  <c:v>ST307</c:v>
                </c:pt>
                <c:pt idx="23">
                  <c:v>ST39</c:v>
                </c:pt>
                <c:pt idx="24">
                  <c:v>ST607</c:v>
                </c:pt>
                <c:pt idx="25">
                  <c:v>ST17</c:v>
                </c:pt>
              </c:strCache>
            </c:strRef>
          </c:cat>
          <c:val>
            <c:numRef>
              <c:f>'VF '!$B$2:$B$27</c:f>
              <c:numCache>
                <c:formatCode>General</c:formatCode>
                <c:ptCount val="26"/>
                <c:pt idx="0">
                  <c:v>1</c:v>
                </c:pt>
                <c:pt idx="5">
                  <c:v>1</c:v>
                </c:pt>
                <c:pt idx="6">
                  <c:v>1</c:v>
                </c:pt>
                <c:pt idx="7">
                  <c:v>1</c:v>
                </c:pt>
                <c:pt idx="8">
                  <c:v>1</c:v>
                </c:pt>
                <c:pt idx="9">
                  <c:v>1</c:v>
                </c:pt>
                <c:pt idx="11">
                  <c:v>1</c:v>
                </c:pt>
                <c:pt idx="14">
                  <c:v>2</c:v>
                </c:pt>
                <c:pt idx="15">
                  <c:v>2</c:v>
                </c:pt>
                <c:pt idx="16">
                  <c:v>2</c:v>
                </c:pt>
                <c:pt idx="20">
                  <c:v>3</c:v>
                </c:pt>
                <c:pt idx="22">
                  <c:v>3</c:v>
                </c:pt>
                <c:pt idx="25">
                  <c:v>1</c:v>
                </c:pt>
              </c:numCache>
            </c:numRef>
          </c:val>
          <c:extLst>
            <c:ext xmlns:c16="http://schemas.microsoft.com/office/drawing/2014/chart" uri="{C3380CC4-5D6E-409C-BE32-E72D297353CC}">
              <c16:uniqueId val="{00000000-3082-4336-B98A-8985931B2D65}"/>
            </c:ext>
          </c:extLst>
        </c:ser>
        <c:ser>
          <c:idx val="1"/>
          <c:order val="1"/>
          <c:tx>
            <c:strRef>
              <c:f>'VF '!$C$1</c:f>
              <c:strCache>
                <c:ptCount val="1"/>
                <c:pt idx="0">
                  <c:v>1 - yersinabactin only </c:v>
                </c:pt>
              </c:strCache>
            </c:strRef>
          </c:tx>
          <c:spPr>
            <a:solidFill>
              <a:schemeClr val="accent4">
                <a:lumMod val="40000"/>
                <a:lumOff val="60000"/>
              </a:schemeClr>
            </a:solidFill>
            <a:ln>
              <a:noFill/>
            </a:ln>
            <a:effectLst/>
          </c:spPr>
          <c:invertIfNegative val="0"/>
          <c:cat>
            <c:strRef>
              <c:f>'VF '!$A$2:$A$27</c:f>
              <c:strCache>
                <c:ptCount val="26"/>
                <c:pt idx="0">
                  <c:v>ST1414</c:v>
                </c:pt>
                <c:pt idx="1">
                  <c:v>ST152</c:v>
                </c:pt>
                <c:pt idx="2">
                  <c:v>ST17-1LV</c:v>
                </c:pt>
                <c:pt idx="3">
                  <c:v>ST23</c:v>
                </c:pt>
                <c:pt idx="4">
                  <c:v>ST25</c:v>
                </c:pt>
                <c:pt idx="5">
                  <c:v>ST26</c:v>
                </c:pt>
                <c:pt idx="6">
                  <c:v>ST297-1LV</c:v>
                </c:pt>
                <c:pt idx="7">
                  <c:v>ST3483-1LV</c:v>
                </c:pt>
                <c:pt idx="8">
                  <c:v>ST37</c:v>
                </c:pt>
                <c:pt idx="9">
                  <c:v>ST416</c:v>
                </c:pt>
                <c:pt idx="10">
                  <c:v>ST45</c:v>
                </c:pt>
                <c:pt idx="11">
                  <c:v>ST474</c:v>
                </c:pt>
                <c:pt idx="12">
                  <c:v>ST66</c:v>
                </c:pt>
                <c:pt idx="13">
                  <c:v>ST1207</c:v>
                </c:pt>
                <c:pt idx="14">
                  <c:v>ST1427</c:v>
                </c:pt>
                <c:pt idx="15">
                  <c:v>ST253</c:v>
                </c:pt>
                <c:pt idx="16">
                  <c:v>ST3280</c:v>
                </c:pt>
                <c:pt idx="17">
                  <c:v>ST35</c:v>
                </c:pt>
                <c:pt idx="18">
                  <c:v>ST985</c:v>
                </c:pt>
                <c:pt idx="19">
                  <c:v>ST14</c:v>
                </c:pt>
                <c:pt idx="20">
                  <c:v>ST20</c:v>
                </c:pt>
                <c:pt idx="21">
                  <c:v>ST29</c:v>
                </c:pt>
                <c:pt idx="22">
                  <c:v>ST307</c:v>
                </c:pt>
                <c:pt idx="23">
                  <c:v>ST39</c:v>
                </c:pt>
                <c:pt idx="24">
                  <c:v>ST607</c:v>
                </c:pt>
                <c:pt idx="25">
                  <c:v>ST17</c:v>
                </c:pt>
              </c:strCache>
            </c:strRef>
          </c:cat>
          <c:val>
            <c:numRef>
              <c:f>'VF '!$C$2:$C$27</c:f>
              <c:numCache>
                <c:formatCode>General</c:formatCode>
                <c:ptCount val="26"/>
                <c:pt idx="1">
                  <c:v>1</c:v>
                </c:pt>
                <c:pt idx="2">
                  <c:v>1</c:v>
                </c:pt>
                <c:pt idx="4">
                  <c:v>1</c:v>
                </c:pt>
                <c:pt idx="10">
                  <c:v>1</c:v>
                </c:pt>
                <c:pt idx="13">
                  <c:v>2</c:v>
                </c:pt>
                <c:pt idx="17">
                  <c:v>2</c:v>
                </c:pt>
                <c:pt idx="18">
                  <c:v>2</c:v>
                </c:pt>
                <c:pt idx="19">
                  <c:v>3</c:v>
                </c:pt>
                <c:pt idx="21">
                  <c:v>3</c:v>
                </c:pt>
                <c:pt idx="23">
                  <c:v>5</c:v>
                </c:pt>
                <c:pt idx="24">
                  <c:v>6</c:v>
                </c:pt>
                <c:pt idx="25">
                  <c:v>15</c:v>
                </c:pt>
              </c:numCache>
            </c:numRef>
          </c:val>
          <c:extLst>
            <c:ext xmlns:c16="http://schemas.microsoft.com/office/drawing/2014/chart" uri="{C3380CC4-5D6E-409C-BE32-E72D297353CC}">
              <c16:uniqueId val="{00000001-3082-4336-B98A-8985931B2D65}"/>
            </c:ext>
          </c:extLst>
        </c:ser>
        <c:ser>
          <c:idx val="2"/>
          <c:order val="2"/>
          <c:tx>
            <c:strRef>
              <c:f>'VF '!$D$1</c:f>
              <c:strCache>
                <c:ptCount val="1"/>
                <c:pt idx="0">
                  <c:v>5 - yersinabactin with colibactin and aerobactin</c:v>
                </c:pt>
              </c:strCache>
            </c:strRef>
          </c:tx>
          <c:spPr>
            <a:solidFill>
              <a:schemeClr val="accent6">
                <a:lumMod val="40000"/>
                <a:lumOff val="60000"/>
              </a:schemeClr>
            </a:solidFill>
            <a:ln>
              <a:noFill/>
            </a:ln>
            <a:effectLst/>
          </c:spPr>
          <c:invertIfNegative val="0"/>
          <c:cat>
            <c:strRef>
              <c:f>'VF '!$A$2:$A$27</c:f>
              <c:strCache>
                <c:ptCount val="26"/>
                <c:pt idx="0">
                  <c:v>ST1414</c:v>
                </c:pt>
                <c:pt idx="1">
                  <c:v>ST152</c:v>
                </c:pt>
                <c:pt idx="2">
                  <c:v>ST17-1LV</c:v>
                </c:pt>
                <c:pt idx="3">
                  <c:v>ST23</c:v>
                </c:pt>
                <c:pt idx="4">
                  <c:v>ST25</c:v>
                </c:pt>
                <c:pt idx="5">
                  <c:v>ST26</c:v>
                </c:pt>
                <c:pt idx="6">
                  <c:v>ST297-1LV</c:v>
                </c:pt>
                <c:pt idx="7">
                  <c:v>ST3483-1LV</c:v>
                </c:pt>
                <c:pt idx="8">
                  <c:v>ST37</c:v>
                </c:pt>
                <c:pt idx="9">
                  <c:v>ST416</c:v>
                </c:pt>
                <c:pt idx="10">
                  <c:v>ST45</c:v>
                </c:pt>
                <c:pt idx="11">
                  <c:v>ST474</c:v>
                </c:pt>
                <c:pt idx="12">
                  <c:v>ST66</c:v>
                </c:pt>
                <c:pt idx="13">
                  <c:v>ST1207</c:v>
                </c:pt>
                <c:pt idx="14">
                  <c:v>ST1427</c:v>
                </c:pt>
                <c:pt idx="15">
                  <c:v>ST253</c:v>
                </c:pt>
                <c:pt idx="16">
                  <c:v>ST3280</c:v>
                </c:pt>
                <c:pt idx="17">
                  <c:v>ST35</c:v>
                </c:pt>
                <c:pt idx="18">
                  <c:v>ST985</c:v>
                </c:pt>
                <c:pt idx="19">
                  <c:v>ST14</c:v>
                </c:pt>
                <c:pt idx="20">
                  <c:v>ST20</c:v>
                </c:pt>
                <c:pt idx="21">
                  <c:v>ST29</c:v>
                </c:pt>
                <c:pt idx="22">
                  <c:v>ST307</c:v>
                </c:pt>
                <c:pt idx="23">
                  <c:v>ST39</c:v>
                </c:pt>
                <c:pt idx="24">
                  <c:v>ST607</c:v>
                </c:pt>
                <c:pt idx="25">
                  <c:v>ST17</c:v>
                </c:pt>
              </c:strCache>
            </c:strRef>
          </c:cat>
          <c:val>
            <c:numRef>
              <c:f>'VF '!$D$2:$D$27</c:f>
              <c:numCache>
                <c:formatCode>General</c:formatCode>
                <c:ptCount val="26"/>
                <c:pt idx="3">
                  <c:v>1</c:v>
                </c:pt>
                <c:pt idx="12">
                  <c:v>1</c:v>
                </c:pt>
              </c:numCache>
            </c:numRef>
          </c:val>
          <c:extLst>
            <c:ext xmlns:c16="http://schemas.microsoft.com/office/drawing/2014/chart" uri="{C3380CC4-5D6E-409C-BE32-E72D297353CC}">
              <c16:uniqueId val="{00000002-3082-4336-B98A-8985931B2D65}"/>
            </c:ext>
          </c:extLst>
        </c:ser>
        <c:dLbls>
          <c:showLegendKey val="0"/>
          <c:showVal val="0"/>
          <c:showCatName val="0"/>
          <c:showSerName val="0"/>
          <c:showPercent val="0"/>
          <c:showBubbleSize val="0"/>
        </c:dLbls>
        <c:gapWidth val="5"/>
        <c:overlap val="100"/>
        <c:axId val="474304815"/>
        <c:axId val="474295695"/>
      </c:barChart>
      <c:catAx>
        <c:axId val="474304815"/>
        <c:scaling>
          <c:orientation val="minMax"/>
        </c:scaling>
        <c:delete val="0"/>
        <c:axPos val="l"/>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474295695"/>
        <c:crosses val="autoZero"/>
        <c:auto val="1"/>
        <c:lblAlgn val="ctr"/>
        <c:lblOffset val="100"/>
        <c:noMultiLvlLbl val="0"/>
      </c:catAx>
      <c:valAx>
        <c:axId val="47429569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a:t>Proportion of isolates </a:t>
                </a:r>
              </a:p>
            </c:rich>
          </c:tx>
          <c:layout>
            <c:manualLayout>
              <c:xMode val="edge"/>
              <c:yMode val="edge"/>
              <c:x val="0.40358068086452042"/>
              <c:y val="0.9598115706877269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0%" sourceLinked="1"/>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474304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994464178685917"/>
          <c:y val="1.3189546152845479E-4"/>
          <c:w val="0.36193387394768534"/>
          <c:h val="0.6357219390141946"/>
        </c:manualLayout>
      </c:layout>
      <c:pieChart>
        <c:varyColors val="1"/>
        <c:ser>
          <c:idx val="0"/>
          <c:order val="0"/>
          <c:tx>
            <c:strRef>
              <c:f>'VF '!$B$32</c:f>
              <c:strCache>
                <c:ptCount val="1"/>
                <c:pt idx="0">
                  <c:v>Grand Total</c:v>
                </c:pt>
              </c:strCache>
            </c:strRef>
          </c:tx>
          <c:spPr>
            <a:solidFill>
              <a:schemeClr val="accent6">
                <a:lumMod val="60000"/>
                <a:lumOff val="40000"/>
              </a:schemeClr>
            </a:solidFill>
          </c:spPr>
          <c:explosion val="11"/>
          <c:dPt>
            <c:idx val="0"/>
            <c:bubble3D val="0"/>
            <c:spPr>
              <a:solidFill>
                <a:schemeClr val="bg1">
                  <a:lumMod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5D5-4FC2-85ED-FF7CB66B9A5B}"/>
              </c:ext>
            </c:extLst>
          </c:dPt>
          <c:dPt>
            <c:idx val="1"/>
            <c:bubble3D val="0"/>
            <c:spPr>
              <a:solidFill>
                <a:schemeClr val="accent4">
                  <a:lumMod val="40000"/>
                  <a:lumOff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5D5-4FC2-85ED-FF7CB66B9A5B}"/>
              </c:ext>
            </c:extLst>
          </c:dPt>
          <c:dPt>
            <c:idx val="2"/>
            <c:bubble3D val="0"/>
            <c:spPr>
              <a:solidFill>
                <a:schemeClr val="accent6">
                  <a:lumMod val="60000"/>
                  <a:lumOff val="4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5D5-4FC2-85ED-FF7CB66B9A5B}"/>
              </c:ext>
            </c:extLst>
          </c:dPt>
          <c:dLbls>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'VF '!$C$31:$E$31</c:f>
              <c:strCache>
                <c:ptCount val="3"/>
                <c:pt idx="0">
                  <c:v>No yersinabactin, colibactin or aerobactin </c:v>
                </c:pt>
                <c:pt idx="1">
                  <c:v>Yersinabactin only </c:v>
                </c:pt>
                <c:pt idx="2">
                  <c:v>Yersinabactin with colibactin and aerobactin</c:v>
                </c:pt>
              </c:strCache>
            </c:strRef>
          </c:cat>
          <c:val>
            <c:numRef>
              <c:f>'VF '!$C$32:$E$32</c:f>
              <c:numCache>
                <c:formatCode>General</c:formatCode>
                <c:ptCount val="3"/>
                <c:pt idx="0">
                  <c:v>20</c:v>
                </c:pt>
                <c:pt idx="1">
                  <c:v>42</c:v>
                </c:pt>
                <c:pt idx="2">
                  <c:v>2</c:v>
                </c:pt>
              </c:numCache>
            </c:numRef>
          </c:val>
          <c:extLst>
            <c:ext xmlns:c16="http://schemas.microsoft.com/office/drawing/2014/chart" uri="{C3380CC4-5D6E-409C-BE32-E72D297353CC}">
              <c16:uniqueId val="{00000006-E5D5-4FC2-85ED-FF7CB66B9A5B}"/>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
          <c:y val="0.69413925383990849"/>
          <c:w val="1"/>
          <c:h val="0.223280001690193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01422277112219"/>
          <c:y val="0.12515766154142724"/>
          <c:w val="0.89198576339101132"/>
          <c:h val="0.49971856238276569"/>
        </c:manualLayout>
      </c:layout>
      <c:barChart>
        <c:barDir val="col"/>
        <c:grouping val="clustered"/>
        <c:varyColors val="0"/>
        <c:ser>
          <c:idx val="0"/>
          <c:order val="0"/>
          <c:tx>
            <c:strRef>
              <c:f>Sheet17!$B$16</c:f>
              <c:strCache>
                <c:ptCount val="1"/>
                <c:pt idx="0">
                  <c:v>Overall </c:v>
                </c:pt>
              </c:strCache>
            </c:strRef>
          </c:tx>
          <c:spPr>
            <a:solidFill>
              <a:srgbClr val="FF99FF"/>
            </a:solidFill>
            <a:ln>
              <a:solidFill>
                <a:schemeClr val="tx1"/>
              </a:solidFill>
            </a:ln>
            <a:effectLst/>
          </c:spPr>
          <c:invertIfNegative val="0"/>
          <c:dLbls>
            <c:dLbl>
              <c:idx val="0"/>
              <c:tx>
                <c:rich>
                  <a:bodyPr/>
                  <a:lstStyle/>
                  <a:p>
                    <a:r>
                      <a:rPr lang="en-US"/>
                      <a:t>83%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242-469E-BB9E-B57EA66D1D1D}"/>
                </c:ext>
              </c:extLst>
            </c:dLbl>
            <c:dLbl>
              <c:idx val="1"/>
              <c:tx>
                <c:rich>
                  <a:bodyPr/>
                  <a:lstStyle/>
                  <a:p>
                    <a:fld id="{E2B8E1E5-905C-4423-9C28-1505E504625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242-469E-BB9E-B57EA66D1D1D}"/>
                </c:ext>
              </c:extLst>
            </c:dLbl>
            <c:dLbl>
              <c:idx val="2"/>
              <c:tx>
                <c:rich>
                  <a:bodyPr/>
                  <a:lstStyle/>
                  <a:p>
                    <a:r>
                      <a:rPr lang="en-US"/>
                      <a:t>77%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242-469E-BB9E-B57EA66D1D1D}"/>
                </c:ext>
              </c:extLst>
            </c:dLbl>
            <c:dLbl>
              <c:idx val="3"/>
              <c:tx>
                <c:rich>
                  <a:bodyPr/>
                  <a:lstStyle/>
                  <a:p>
                    <a:r>
                      <a:rPr lang="en-US"/>
                      <a:t>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242-469E-BB9E-B57EA66D1D1D}"/>
                </c:ext>
              </c:extLst>
            </c:dLbl>
            <c:dLbl>
              <c:idx val="4"/>
              <c:tx>
                <c:rich>
                  <a:bodyPr/>
                  <a:lstStyle/>
                  <a:p>
                    <a:r>
                      <a:rPr lang="en-US"/>
                      <a:t>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242-469E-BB9E-B57EA66D1D1D}"/>
                </c:ext>
              </c:extLst>
            </c:dLbl>
            <c:dLbl>
              <c:idx val="5"/>
              <c:tx>
                <c:rich>
                  <a:bodyPr/>
                  <a:lstStyle/>
                  <a:p>
                    <a:fld id="{DAEA9CC9-1485-4E80-AE3A-15B28C511CC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242-469E-BB9E-B57EA66D1D1D}"/>
                </c:ext>
              </c:extLst>
            </c:dLbl>
            <c:dLbl>
              <c:idx val="6"/>
              <c:tx>
                <c:rich>
                  <a:bodyPr/>
                  <a:lstStyle/>
                  <a:p>
                    <a:r>
                      <a:rPr lang="en-US"/>
                      <a:t>78%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D242-469E-BB9E-B57EA66D1D1D}"/>
                </c:ext>
              </c:extLst>
            </c:dLbl>
            <c:dLbl>
              <c:idx val="7"/>
              <c:tx>
                <c:rich>
                  <a:bodyPr/>
                  <a:lstStyle/>
                  <a:p>
                    <a:r>
                      <a:rPr lang="en-US"/>
                      <a:t>11%</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242-469E-BB9E-B57EA66D1D1D}"/>
                </c:ext>
              </c:extLst>
            </c:dLbl>
            <c:dLbl>
              <c:idx val="8"/>
              <c:tx>
                <c:rich>
                  <a:bodyPr/>
                  <a:lstStyle/>
                  <a:p>
                    <a:r>
                      <a:rPr lang="en-US"/>
                      <a:t>67%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D242-469E-BB9E-B57EA66D1D1D}"/>
                </c:ext>
              </c:extLst>
            </c:dLbl>
            <c:dLbl>
              <c:idx val="9"/>
              <c:tx>
                <c:rich>
                  <a:bodyPr/>
                  <a:lstStyle/>
                  <a:p>
                    <a:fld id="{22D389DD-845B-494E-A79C-18F33B6C71B3}"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242-469E-BB9E-B57EA66D1D1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Verdana" panose="020B0604030504040204" pitchFamily="34" charset="0"/>
                    <a:ea typeface="Verdana" panose="020B0604030504040204" pitchFamily="34" charset="0"/>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Sheet17!$A$17:$A$26</c:f>
              <c:strCache>
                <c:ptCount val="10"/>
                <c:pt idx="0">
                  <c:v>Aminoglycosides</c:v>
                </c:pt>
                <c:pt idx="1">
                  <c:v>Penicillins</c:v>
                </c:pt>
                <c:pt idx="2">
                  <c:v>Cephalosporins</c:v>
                </c:pt>
                <c:pt idx="3">
                  <c:v>Carbapenems</c:v>
                </c:pt>
                <c:pt idx="4">
                  <c:v>Polymyxin</c:v>
                </c:pt>
                <c:pt idx="5">
                  <c:v>Fluoroquinolones</c:v>
                </c:pt>
                <c:pt idx="6">
                  <c:v>Sulfonamides</c:v>
                </c:pt>
                <c:pt idx="7">
                  <c:v>Tetracyclines</c:v>
                </c:pt>
                <c:pt idx="8">
                  <c:v>ESBL </c:v>
                </c:pt>
                <c:pt idx="9">
                  <c:v>MDR </c:v>
                </c:pt>
              </c:strCache>
            </c:strRef>
          </c:cat>
          <c:val>
            <c:numRef>
              <c:f>Sheet17!$B$17:$B$26</c:f>
              <c:numCache>
                <c:formatCode>General</c:formatCode>
                <c:ptCount val="10"/>
                <c:pt idx="0">
                  <c:v>82.8125</c:v>
                </c:pt>
                <c:pt idx="1">
                  <c:v>93.75</c:v>
                </c:pt>
                <c:pt idx="2">
                  <c:v>76.5625</c:v>
                </c:pt>
                <c:pt idx="3">
                  <c:v>26.5625</c:v>
                </c:pt>
                <c:pt idx="4">
                  <c:v>3.125</c:v>
                </c:pt>
                <c:pt idx="5">
                  <c:v>45.3125</c:v>
                </c:pt>
                <c:pt idx="6">
                  <c:v>78.125</c:v>
                </c:pt>
                <c:pt idx="7">
                  <c:v>10.9375</c:v>
                </c:pt>
                <c:pt idx="8">
                  <c:v>66.666666666666657</c:v>
                </c:pt>
                <c:pt idx="9">
                  <c:v>82.8125</c:v>
                </c:pt>
              </c:numCache>
            </c:numRef>
          </c:val>
          <c:extLst>
            <c:ext xmlns:c16="http://schemas.microsoft.com/office/drawing/2014/chart" uri="{C3380CC4-5D6E-409C-BE32-E72D297353CC}">
              <c16:uniqueId val="{00000000-08AC-4E5C-86B8-C1C33175628E}"/>
            </c:ext>
          </c:extLst>
        </c:ser>
        <c:dLbls>
          <c:showLegendKey val="0"/>
          <c:showVal val="0"/>
          <c:showCatName val="0"/>
          <c:showSerName val="0"/>
          <c:showPercent val="0"/>
          <c:showBubbleSize val="0"/>
        </c:dLbls>
        <c:gapWidth val="219"/>
        <c:overlap val="-27"/>
        <c:axId val="766609247"/>
        <c:axId val="766600607"/>
      </c:barChart>
      <c:catAx>
        <c:axId val="766609247"/>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766600607"/>
        <c:crosses val="autoZero"/>
        <c:auto val="1"/>
        <c:lblAlgn val="ctr"/>
        <c:lblOffset val="100"/>
        <c:noMultiLvlLbl val="0"/>
      </c:catAx>
      <c:valAx>
        <c:axId val="766600607"/>
        <c:scaling>
          <c:orientation val="minMax"/>
          <c:max val="100"/>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dirty="0"/>
                  <a:t>Proportion of cases </a:t>
                </a:r>
              </a:p>
            </c:rich>
          </c:tx>
          <c:layout>
            <c:manualLayout>
              <c:xMode val="edge"/>
              <c:yMode val="edge"/>
              <c:x val="0"/>
              <c:y val="0.171845997335849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766609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5400000" vert="horz"/>
    <a:lstStyle/>
    <a:p>
      <a:pPr>
        <a:defRPr sz="16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Sheet17!$A$28</c:f>
              <c:strCache>
                <c:ptCount val="1"/>
                <c:pt idx="0">
                  <c:v>Average number of AMR classes </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Sheet17!$B$27:$H$27</c:f>
              <c:strCache>
                <c:ptCount val="7"/>
                <c:pt idx="0">
                  <c:v>Overall </c:v>
                </c:pt>
                <c:pt idx="1">
                  <c:v>2018</c:v>
                </c:pt>
                <c:pt idx="2">
                  <c:v>2019</c:v>
                </c:pt>
                <c:pt idx="3">
                  <c:v>2020</c:v>
                </c:pt>
                <c:pt idx="4">
                  <c:v>2021</c:v>
                </c:pt>
                <c:pt idx="5">
                  <c:v>2022</c:v>
                </c:pt>
                <c:pt idx="6">
                  <c:v>2023</c:v>
                </c:pt>
              </c:strCache>
            </c:strRef>
          </c:cat>
          <c:val>
            <c:numRef>
              <c:f>Sheet17!$B$28:$H$28</c:f>
              <c:numCache>
                <c:formatCode>General</c:formatCode>
                <c:ptCount val="7"/>
                <c:pt idx="0">
                  <c:v>4.17</c:v>
                </c:pt>
                <c:pt idx="1">
                  <c:v>3.75</c:v>
                </c:pt>
                <c:pt idx="2">
                  <c:v>4</c:v>
                </c:pt>
                <c:pt idx="3">
                  <c:v>4.2</c:v>
                </c:pt>
                <c:pt idx="4">
                  <c:v>4.2</c:v>
                </c:pt>
                <c:pt idx="5">
                  <c:v>4.13</c:v>
                </c:pt>
                <c:pt idx="6">
                  <c:v>5.14</c:v>
                </c:pt>
              </c:numCache>
            </c:numRef>
          </c:val>
          <c:smooth val="0"/>
          <c:extLst>
            <c:ext xmlns:c16="http://schemas.microsoft.com/office/drawing/2014/chart" uri="{C3380CC4-5D6E-409C-BE32-E72D297353CC}">
              <c16:uniqueId val="{00000000-86F5-495E-BFC5-D75C3BD06D3F}"/>
            </c:ext>
          </c:extLst>
        </c:ser>
        <c:dLbls>
          <c:dLblPos val="ctr"/>
          <c:showLegendKey val="0"/>
          <c:showVal val="1"/>
          <c:showCatName val="0"/>
          <c:showSerName val="0"/>
          <c:showPercent val="0"/>
          <c:showBubbleSize val="0"/>
        </c:dLbls>
        <c:marker val="1"/>
        <c:smooth val="0"/>
        <c:axId val="520722879"/>
        <c:axId val="520721919"/>
      </c:lineChart>
      <c:catAx>
        <c:axId val="52072287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520721919"/>
        <c:crosses val="autoZero"/>
        <c:auto val="1"/>
        <c:lblAlgn val="ctr"/>
        <c:lblOffset val="100"/>
        <c:noMultiLvlLbl val="0"/>
      </c:catAx>
      <c:valAx>
        <c:axId val="520721919"/>
        <c:scaling>
          <c:orientation val="minMax"/>
        </c:scaling>
        <c:delete val="1"/>
        <c:axPos val="l"/>
        <c:numFmt formatCode="General" sourceLinked="1"/>
        <c:majorTickMark val="none"/>
        <c:minorTickMark val="none"/>
        <c:tickLblPos val="nextTo"/>
        <c:crossAx val="520722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6550327816035215"/>
          <c:y val="8.7878377046721134E-2"/>
        </c:manualLayout>
      </c:layout>
      <c:overlay val="0"/>
      <c:spPr>
        <a:noFill/>
        <a:ln>
          <a:noFill/>
        </a:ln>
        <a:effectLst/>
      </c:spPr>
      <c:txPr>
        <a:bodyPr rot="0" spcFirstLastPara="1" vertOverflow="ellipsis" vert="horz" wrap="square" anchor="ctr" anchorCtr="1"/>
        <a:lstStyle/>
        <a:p>
          <a:pPr>
            <a:defRPr sz="1920" b="1" i="0" u="none" strike="noStrike" kern="1200" cap="all" spc="5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0.10688802698209601"/>
          <c:y val="0.22860855914974651"/>
          <c:w val="0.38362683052449698"/>
          <c:h val="0.6916786079001066"/>
        </c:manualLayout>
      </c:layout>
      <c:pieChart>
        <c:varyColors val="1"/>
        <c:ser>
          <c:idx val="0"/>
          <c:order val="0"/>
          <c:tx>
            <c:strRef>
              <c:f>'[Champs data for lara presentation.xlsx]Demographic '!$B$6</c:f>
              <c:strCache>
                <c:ptCount val="1"/>
                <c:pt idx="0">
                  <c:v>Case type </c:v>
                </c:pt>
              </c:strCache>
            </c:strRef>
          </c:tx>
          <c:spPr>
            <a:solidFill>
              <a:srgbClr val="19D3C4"/>
            </a:solidFill>
            <a:ln>
              <a:solidFill>
                <a:schemeClr val="tx1"/>
              </a:solidFill>
            </a:ln>
          </c:spPr>
          <c:explosion val="5"/>
          <c:dPt>
            <c:idx val="0"/>
            <c:bubble3D val="0"/>
            <c:spPr>
              <a:solidFill>
                <a:srgbClr val="19D3C4"/>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3D40-482B-A264-C4182451335C}"/>
              </c:ext>
            </c:extLst>
          </c:dPt>
          <c:dPt>
            <c:idx val="1"/>
            <c:bubble3D val="0"/>
            <c:spPr>
              <a:solidFill>
                <a:schemeClr val="accent1">
                  <a:lumMod val="40000"/>
                  <a:lumOff val="60000"/>
                </a:schemeClr>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3D40-482B-A264-C4182451335C}"/>
              </c:ext>
            </c:extLst>
          </c:dPt>
          <c:dPt>
            <c:idx val="2"/>
            <c:bubble3D val="0"/>
            <c:spPr>
              <a:solidFill>
                <a:srgbClr val="E81E76"/>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3D40-482B-A264-C4182451335C}"/>
              </c:ext>
            </c:extLst>
          </c:dPt>
          <c:dPt>
            <c:idx val="3"/>
            <c:bubble3D val="0"/>
            <c:spPr>
              <a:solidFill>
                <a:srgbClr val="66FF99"/>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3D40-482B-A264-C4182451335C}"/>
              </c:ext>
            </c:extLst>
          </c:dPt>
          <c:dLbls>
            <c:dLbl>
              <c:idx val="2"/>
              <c:layout>
                <c:manualLayout>
                  <c:x val="4.7729012141212154E-2"/>
                  <c:y val="-0.1820220572313035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D40-482B-A264-C4182451335C}"/>
                </c:ext>
              </c:extLst>
            </c:dLbl>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Verdana" panose="020B0604030504040204" pitchFamily="34" charset="0"/>
                    <a:ea typeface="Verdana" panose="020B0604030504040204" pitchFamily="34" charset="0"/>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'[Champs data for lara presentation.xlsx]Demographic '!$A$7:$A$10</c:f>
              <c:strCache>
                <c:ptCount val="4"/>
                <c:pt idx="0">
                  <c:v>Stillbirth</c:v>
                </c:pt>
                <c:pt idx="1">
                  <c:v>Early Neonate (1 to 6 days)</c:v>
                </c:pt>
                <c:pt idx="2">
                  <c:v>Late Neonate (7 to 27 days)</c:v>
                </c:pt>
                <c:pt idx="3">
                  <c:v>Infant</c:v>
                </c:pt>
              </c:strCache>
            </c:strRef>
          </c:cat>
          <c:val>
            <c:numRef>
              <c:f>'[Champs data for lara presentation.xlsx]Demographic '!$B$7:$B$10</c:f>
              <c:numCache>
                <c:formatCode>General</c:formatCode>
                <c:ptCount val="4"/>
                <c:pt idx="0">
                  <c:v>6</c:v>
                </c:pt>
                <c:pt idx="1">
                  <c:v>17</c:v>
                </c:pt>
                <c:pt idx="2">
                  <c:v>22</c:v>
                </c:pt>
                <c:pt idx="3">
                  <c:v>19</c:v>
                </c:pt>
              </c:numCache>
            </c:numRef>
          </c:val>
          <c:extLst>
            <c:ext xmlns:c16="http://schemas.microsoft.com/office/drawing/2014/chart" uri="{C3380CC4-5D6E-409C-BE32-E72D297353CC}">
              <c16:uniqueId val="{00000008-3D40-482B-A264-C4182451335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47566422628644761"/>
          <c:y val="0.27369933259076673"/>
          <c:w val="0.52043178037517956"/>
          <c:h val="0.4169558873420419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Verdana" panose="020B0604030504040204" pitchFamily="34" charset="0"/>
                <a:ea typeface="Verdana" panose="020B0604030504040204" pitchFamily="34" charset="0"/>
                <a:cs typeface="+mn-cs"/>
              </a:defRPr>
            </a:pPr>
            <a:r>
              <a:rPr lang="en-US" sz="2000" b="1" dirty="0"/>
              <a:t>Immediate COD </a:t>
            </a:r>
          </a:p>
        </c:rich>
      </c:tx>
      <c:layout>
        <c:manualLayout>
          <c:xMode val="edge"/>
          <c:yMode val="edge"/>
          <c:x val="0.29542175544059696"/>
          <c:y val="2.1825549434601896E-2"/>
        </c:manualLayout>
      </c:layout>
      <c:overlay val="0"/>
      <c:spPr>
        <a:solidFill>
          <a:srgbClr val="66FF99"/>
        </a:solidFill>
        <a:ln>
          <a:noFill/>
        </a:ln>
        <a:effectLst/>
      </c:spPr>
      <c:txPr>
        <a:bodyPr rot="0" spcFirstLastPara="1" vertOverflow="ellipsis" vert="horz" wrap="square" anchor="ctr" anchorCtr="1"/>
        <a:lstStyle/>
        <a:p>
          <a:pPr>
            <a:defRPr sz="2000" b="0" i="0" u="none" strike="noStrike" kern="1200" spc="0" baseline="0">
              <a:solidFill>
                <a:schemeClr val="tx1"/>
              </a:solidFill>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0.48886848074879424"/>
          <c:y val="0.10811366466537303"/>
          <c:w val="0.47070533743620885"/>
          <c:h val="0.69723646440430032"/>
        </c:manualLayout>
      </c:layout>
      <c:barChart>
        <c:barDir val="bar"/>
        <c:grouping val="clustered"/>
        <c:varyColors val="0"/>
        <c:ser>
          <c:idx val="0"/>
          <c:order val="0"/>
          <c:tx>
            <c:strRef>
              <c:f>'Demographic '!$B$33</c:f>
              <c:strCache>
                <c:ptCount val="1"/>
                <c:pt idx="0">
                  <c:v>Immediate COD </c:v>
                </c:pt>
              </c:strCache>
            </c:strRef>
          </c:tx>
          <c:spPr>
            <a:solidFill>
              <a:srgbClr val="66FF99"/>
            </a:solidFill>
            <a:ln w="19050">
              <a:solidFill>
                <a:schemeClr val="tx1"/>
              </a:solidFill>
            </a:ln>
            <a:effectLst/>
          </c:spPr>
          <c:invertIfNegative val="0"/>
          <c:cat>
            <c:strRef>
              <c:f>'Demographic '!$A$34:$A$39</c:f>
              <c:strCache>
                <c:ptCount val="6"/>
                <c:pt idx="0">
                  <c:v>Meningitis/Encephalitis</c:v>
                </c:pt>
                <c:pt idx="1">
                  <c:v>Other neonatal disorders</c:v>
                </c:pt>
                <c:pt idx="2">
                  <c:v>Lower respiratory infections</c:v>
                </c:pt>
                <c:pt idx="3">
                  <c:v>Immediate not Determined </c:v>
                </c:pt>
                <c:pt idx="4">
                  <c:v>Sepsis</c:v>
                </c:pt>
                <c:pt idx="5">
                  <c:v>Neonatal sepsis</c:v>
                </c:pt>
              </c:strCache>
            </c:strRef>
          </c:cat>
          <c:val>
            <c:numRef>
              <c:f>'Demographic '!$B$34:$B$39</c:f>
              <c:numCache>
                <c:formatCode>General</c:formatCode>
                <c:ptCount val="6"/>
                <c:pt idx="0">
                  <c:v>1</c:v>
                </c:pt>
                <c:pt idx="1">
                  <c:v>1</c:v>
                </c:pt>
                <c:pt idx="2">
                  <c:v>7</c:v>
                </c:pt>
                <c:pt idx="3">
                  <c:v>10</c:v>
                </c:pt>
                <c:pt idx="4">
                  <c:v>10</c:v>
                </c:pt>
                <c:pt idx="5">
                  <c:v>35</c:v>
                </c:pt>
              </c:numCache>
            </c:numRef>
          </c:val>
          <c:extLst>
            <c:ext xmlns:c16="http://schemas.microsoft.com/office/drawing/2014/chart" uri="{C3380CC4-5D6E-409C-BE32-E72D297353CC}">
              <c16:uniqueId val="{00000000-A5C0-4C28-B2C1-521050F150A1}"/>
            </c:ext>
          </c:extLst>
        </c:ser>
        <c:dLbls>
          <c:showLegendKey val="0"/>
          <c:showVal val="0"/>
          <c:showCatName val="0"/>
          <c:showSerName val="0"/>
          <c:showPercent val="0"/>
          <c:showBubbleSize val="0"/>
        </c:dLbls>
        <c:gapWidth val="182"/>
        <c:axId val="1081848112"/>
        <c:axId val="1081849072"/>
      </c:barChart>
      <c:catAx>
        <c:axId val="1081848112"/>
        <c:scaling>
          <c:orientation val="minMax"/>
        </c:scaling>
        <c:delete val="0"/>
        <c:axPos val="l"/>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rgbClr val="00B050"/>
                </a:solidFill>
                <a:latin typeface="Verdana" panose="020B0604030504040204" pitchFamily="34" charset="0"/>
                <a:ea typeface="Verdana" panose="020B0604030504040204" pitchFamily="34" charset="0"/>
                <a:cs typeface="+mn-cs"/>
              </a:defRPr>
            </a:pPr>
            <a:endParaRPr lang="en-US"/>
          </a:p>
        </c:txPr>
        <c:crossAx val="1081849072"/>
        <c:crosses val="autoZero"/>
        <c:auto val="1"/>
        <c:lblAlgn val="ctr"/>
        <c:lblOffset val="100"/>
        <c:noMultiLvlLbl val="0"/>
      </c:catAx>
      <c:valAx>
        <c:axId val="1081849072"/>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b="1" dirty="0">
                    <a:latin typeface="Verdana" panose="020B0604030504040204" pitchFamily="34" charset="0"/>
                    <a:ea typeface="Verdana" panose="020B0604030504040204" pitchFamily="34" charset="0"/>
                  </a:rPr>
                  <a:t>Number of cases </a:t>
                </a:r>
              </a:p>
            </c:rich>
          </c:tx>
          <c:layout>
            <c:manualLayout>
              <c:xMode val="edge"/>
              <c:yMode val="edge"/>
              <c:x val="0.51052165169039754"/>
              <c:y val="0.90081678692502398"/>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10818481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6775346763984679"/>
          <c:y val="6.068432958694512E-2"/>
        </c:manualLayout>
      </c:layout>
      <c:overlay val="0"/>
      <c:spPr>
        <a:solidFill>
          <a:srgbClr val="00B0F0"/>
        </a:solidFill>
        <a:ln>
          <a:noFill/>
        </a:ln>
        <a:effectLst/>
      </c:spPr>
      <c:txPr>
        <a:bodyPr rot="0" spcFirstLastPara="1" vertOverflow="ellipsis" vert="horz" wrap="square" anchor="ctr" anchorCtr="1"/>
        <a:lstStyle/>
        <a:p>
          <a:pPr>
            <a:defRPr sz="2000" b="1" i="0" u="none" strike="noStrike" kern="1200" spc="0" baseline="0">
              <a:solidFill>
                <a:schemeClr val="tx1"/>
              </a:solidFill>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0.52153451953865781"/>
          <c:y val="0.17225444911993404"/>
          <c:w val="0.41884837218219423"/>
          <c:h val="0.68370013121535289"/>
        </c:manualLayout>
      </c:layout>
      <c:barChart>
        <c:barDir val="bar"/>
        <c:grouping val="clustered"/>
        <c:varyColors val="0"/>
        <c:ser>
          <c:idx val="0"/>
          <c:order val="0"/>
          <c:tx>
            <c:strRef>
              <c:f>'Demographic '!$B$42</c:f>
              <c:strCache>
                <c:ptCount val="1"/>
                <c:pt idx="0">
                  <c:v>Underling COD </c:v>
                </c:pt>
              </c:strCache>
            </c:strRef>
          </c:tx>
          <c:spPr>
            <a:solidFill>
              <a:srgbClr val="00B0F0"/>
            </a:solidFill>
            <a:ln w="19050">
              <a:solidFill>
                <a:schemeClr val="tx1"/>
              </a:solidFill>
            </a:ln>
            <a:effectLst/>
          </c:spPr>
          <c:invertIfNegative val="0"/>
          <c:cat>
            <c:strRef>
              <c:f>'Demographic '!$A$43:$A$57</c:f>
              <c:strCache>
                <c:ptCount val="15"/>
                <c:pt idx="0">
                  <c:v>Diarrheal Diseases</c:v>
                </c:pt>
                <c:pt idx="1">
                  <c:v>Meningitis/Encephalitis</c:v>
                </c:pt>
                <c:pt idx="2">
                  <c:v>Neonatal encephalopathy</c:v>
                </c:pt>
                <c:pt idx="3">
                  <c:v>Other endocrine, metabolic, blood, and immune disorders</c:v>
                </c:pt>
                <c:pt idx="4">
                  <c:v>Other neurological disorders</c:v>
                </c:pt>
                <c:pt idx="5">
                  <c:v>Syphilis</c:v>
                </c:pt>
                <c:pt idx="6">
                  <c:v>HIV</c:v>
                </c:pt>
                <c:pt idx="7">
                  <c:v>Perinatal asphyxia/hypoxia</c:v>
                </c:pt>
                <c:pt idx="8">
                  <c:v>Congenital infection</c:v>
                </c:pt>
                <c:pt idx="9">
                  <c:v>Other infections</c:v>
                </c:pt>
                <c:pt idx="10">
                  <c:v>Lower respiratory infections</c:v>
                </c:pt>
                <c:pt idx="11">
                  <c:v>Sepsis</c:v>
                </c:pt>
                <c:pt idx="12">
                  <c:v>Neonatal sepsis</c:v>
                </c:pt>
                <c:pt idx="13">
                  <c:v>Congenital birth defects</c:v>
                </c:pt>
                <c:pt idx="14">
                  <c:v>Neonatal preterm birth complications</c:v>
                </c:pt>
              </c:strCache>
            </c:strRef>
          </c:cat>
          <c:val>
            <c:numRef>
              <c:f>'Demographic '!$B$43:$B$57</c:f>
              <c:numCache>
                <c:formatCode>General</c:formatCode>
                <c:ptCount val="15"/>
                <c:pt idx="0">
                  <c:v>1</c:v>
                </c:pt>
                <c:pt idx="1">
                  <c:v>1</c:v>
                </c:pt>
                <c:pt idx="2">
                  <c:v>1</c:v>
                </c:pt>
                <c:pt idx="3">
                  <c:v>1</c:v>
                </c:pt>
                <c:pt idx="4">
                  <c:v>1</c:v>
                </c:pt>
                <c:pt idx="5">
                  <c:v>1</c:v>
                </c:pt>
                <c:pt idx="6">
                  <c:v>2</c:v>
                </c:pt>
                <c:pt idx="7">
                  <c:v>2</c:v>
                </c:pt>
                <c:pt idx="8">
                  <c:v>3</c:v>
                </c:pt>
                <c:pt idx="9">
                  <c:v>3</c:v>
                </c:pt>
                <c:pt idx="10">
                  <c:v>4</c:v>
                </c:pt>
                <c:pt idx="11">
                  <c:v>4</c:v>
                </c:pt>
                <c:pt idx="12">
                  <c:v>6</c:v>
                </c:pt>
                <c:pt idx="13">
                  <c:v>7</c:v>
                </c:pt>
                <c:pt idx="14">
                  <c:v>27</c:v>
                </c:pt>
              </c:numCache>
            </c:numRef>
          </c:val>
          <c:extLst>
            <c:ext xmlns:c16="http://schemas.microsoft.com/office/drawing/2014/chart" uri="{C3380CC4-5D6E-409C-BE32-E72D297353CC}">
              <c16:uniqueId val="{00000000-D07D-4889-873F-EE7414287CA2}"/>
            </c:ext>
          </c:extLst>
        </c:ser>
        <c:dLbls>
          <c:showLegendKey val="0"/>
          <c:showVal val="0"/>
          <c:showCatName val="0"/>
          <c:showSerName val="0"/>
          <c:showPercent val="0"/>
          <c:showBubbleSize val="0"/>
        </c:dLbls>
        <c:gapWidth val="182"/>
        <c:axId val="1904021760"/>
        <c:axId val="1904023200"/>
      </c:barChart>
      <c:catAx>
        <c:axId val="1904021760"/>
        <c:scaling>
          <c:orientation val="minMax"/>
        </c:scaling>
        <c:delete val="0"/>
        <c:axPos val="l"/>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accent1">
                    <a:lumMod val="75000"/>
                  </a:schemeClr>
                </a:solidFill>
                <a:latin typeface="Verdana" panose="020B0604030504040204" pitchFamily="34" charset="0"/>
                <a:ea typeface="Verdana" panose="020B0604030504040204" pitchFamily="34" charset="0"/>
                <a:cs typeface="+mn-cs"/>
              </a:defRPr>
            </a:pPr>
            <a:endParaRPr lang="en-US"/>
          </a:p>
        </c:txPr>
        <c:crossAx val="1904023200"/>
        <c:crosses val="autoZero"/>
        <c:auto val="1"/>
        <c:lblAlgn val="ctr"/>
        <c:lblOffset val="100"/>
        <c:noMultiLvlLbl val="0"/>
      </c:catAx>
      <c:valAx>
        <c:axId val="190402320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sz="1600" b="1" dirty="0">
                    <a:latin typeface="Verdana" panose="020B0604030504040204" pitchFamily="34" charset="0"/>
                    <a:ea typeface="Verdana" panose="020B0604030504040204" pitchFamily="34" charset="0"/>
                  </a:rPr>
                  <a:t>Number of cases </a:t>
                </a:r>
              </a:p>
            </c:rich>
          </c:tx>
          <c:layout>
            <c:manualLayout>
              <c:xMode val="edge"/>
              <c:yMode val="edge"/>
              <c:x val="0.60467316643825453"/>
              <c:y val="0.92974009329536977"/>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Verdana" panose="020B0604030504040204" pitchFamily="34" charset="0"/>
                <a:ea typeface="Verdana" panose="020B0604030504040204" pitchFamily="34" charset="0"/>
                <a:cs typeface="+mn-cs"/>
              </a:defRPr>
            </a:pPr>
            <a:endParaRPr lang="en-US"/>
          </a:p>
        </c:txPr>
        <c:crossAx val="190402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18291203819573"/>
          <c:y val="2.4232846042407479E-2"/>
          <c:w val="0.50358149842048183"/>
          <c:h val="0.79541286302979086"/>
        </c:manualLayout>
      </c:layout>
      <c:barChart>
        <c:barDir val="col"/>
        <c:grouping val="percentStacked"/>
        <c:varyColors val="0"/>
        <c:ser>
          <c:idx val="0"/>
          <c:order val="0"/>
          <c:tx>
            <c:strRef>
              <c:f>'ST '!$F$2</c:f>
              <c:strCache>
                <c:ptCount val="1"/>
                <c:pt idx="0">
                  <c:v>ST17</c:v>
                </c:pt>
              </c:strCache>
            </c:strRef>
          </c:tx>
          <c:spPr>
            <a:solidFill>
              <a:schemeClr val="accent1"/>
            </a:solidFill>
            <a:ln>
              <a:noFill/>
            </a:ln>
            <a:effectLst/>
          </c:spPr>
          <c:invertIfNegative val="0"/>
          <c:cat>
            <c:strRef>
              <c:f>'ST '!$G$1:$H$1</c:f>
              <c:strCache>
                <c:ptCount val="2"/>
                <c:pt idx="0">
                  <c:v>CAI (n=10)</c:v>
                </c:pt>
                <c:pt idx="1">
                  <c:v>HAI (n=40)</c:v>
                </c:pt>
              </c:strCache>
            </c:strRef>
          </c:cat>
          <c:val>
            <c:numRef>
              <c:f>'ST '!$G$2:$H$2</c:f>
              <c:numCache>
                <c:formatCode>General</c:formatCode>
                <c:ptCount val="2"/>
                <c:pt idx="0">
                  <c:v>2</c:v>
                </c:pt>
                <c:pt idx="1">
                  <c:v>12</c:v>
                </c:pt>
              </c:numCache>
            </c:numRef>
          </c:val>
          <c:extLst>
            <c:ext xmlns:c16="http://schemas.microsoft.com/office/drawing/2014/chart" uri="{C3380CC4-5D6E-409C-BE32-E72D297353CC}">
              <c16:uniqueId val="{00000000-827E-4705-BE51-3C6E5D8AEF15}"/>
            </c:ext>
          </c:extLst>
        </c:ser>
        <c:ser>
          <c:idx val="1"/>
          <c:order val="1"/>
          <c:tx>
            <c:strRef>
              <c:f>'ST '!$F$3</c:f>
              <c:strCache>
                <c:ptCount val="1"/>
                <c:pt idx="0">
                  <c:v>ST607</c:v>
                </c:pt>
              </c:strCache>
            </c:strRef>
          </c:tx>
          <c:spPr>
            <a:solidFill>
              <a:schemeClr val="accent2"/>
            </a:solidFill>
            <a:ln>
              <a:noFill/>
            </a:ln>
            <a:effectLst/>
          </c:spPr>
          <c:invertIfNegative val="0"/>
          <c:cat>
            <c:strRef>
              <c:f>'ST '!$G$1:$H$1</c:f>
              <c:strCache>
                <c:ptCount val="2"/>
                <c:pt idx="0">
                  <c:v>CAI (n=10)</c:v>
                </c:pt>
                <c:pt idx="1">
                  <c:v>HAI (n=40)</c:v>
                </c:pt>
              </c:strCache>
            </c:strRef>
          </c:cat>
          <c:val>
            <c:numRef>
              <c:f>'ST '!$G$3:$H$3</c:f>
              <c:numCache>
                <c:formatCode>General</c:formatCode>
                <c:ptCount val="2"/>
                <c:pt idx="0">
                  <c:v>1</c:v>
                </c:pt>
                <c:pt idx="1">
                  <c:v>5</c:v>
                </c:pt>
              </c:numCache>
            </c:numRef>
          </c:val>
          <c:extLst>
            <c:ext xmlns:c16="http://schemas.microsoft.com/office/drawing/2014/chart" uri="{C3380CC4-5D6E-409C-BE32-E72D297353CC}">
              <c16:uniqueId val="{00000001-827E-4705-BE51-3C6E5D8AEF15}"/>
            </c:ext>
          </c:extLst>
        </c:ser>
        <c:ser>
          <c:idx val="2"/>
          <c:order val="2"/>
          <c:tx>
            <c:strRef>
              <c:f>'ST '!$F$4</c:f>
              <c:strCache>
                <c:ptCount val="1"/>
                <c:pt idx="0">
                  <c:v>ST39</c:v>
                </c:pt>
              </c:strCache>
            </c:strRef>
          </c:tx>
          <c:spPr>
            <a:solidFill>
              <a:schemeClr val="accent3"/>
            </a:solidFill>
            <a:ln>
              <a:noFill/>
            </a:ln>
            <a:effectLst/>
          </c:spPr>
          <c:invertIfNegative val="0"/>
          <c:cat>
            <c:strRef>
              <c:f>'ST '!$G$1:$H$1</c:f>
              <c:strCache>
                <c:ptCount val="2"/>
                <c:pt idx="0">
                  <c:v>CAI (n=10)</c:v>
                </c:pt>
                <c:pt idx="1">
                  <c:v>HAI (n=40)</c:v>
                </c:pt>
              </c:strCache>
            </c:strRef>
          </c:cat>
          <c:val>
            <c:numRef>
              <c:f>'ST '!$G$4:$H$4</c:f>
              <c:numCache>
                <c:formatCode>General</c:formatCode>
                <c:ptCount val="2"/>
                <c:pt idx="0">
                  <c:v>1</c:v>
                </c:pt>
                <c:pt idx="1">
                  <c:v>2</c:v>
                </c:pt>
              </c:numCache>
            </c:numRef>
          </c:val>
          <c:extLst>
            <c:ext xmlns:c16="http://schemas.microsoft.com/office/drawing/2014/chart" uri="{C3380CC4-5D6E-409C-BE32-E72D297353CC}">
              <c16:uniqueId val="{00000002-827E-4705-BE51-3C6E5D8AEF15}"/>
            </c:ext>
          </c:extLst>
        </c:ser>
        <c:ser>
          <c:idx val="3"/>
          <c:order val="3"/>
          <c:tx>
            <c:strRef>
              <c:f>'ST '!$F$5</c:f>
              <c:strCache>
                <c:ptCount val="1"/>
                <c:pt idx="0">
                  <c:v>ST14</c:v>
                </c:pt>
              </c:strCache>
            </c:strRef>
          </c:tx>
          <c:spPr>
            <a:solidFill>
              <a:schemeClr val="accent4"/>
            </a:solidFill>
            <a:ln>
              <a:noFill/>
            </a:ln>
            <a:effectLst/>
          </c:spPr>
          <c:invertIfNegative val="0"/>
          <c:cat>
            <c:strRef>
              <c:f>'ST '!$G$1:$H$1</c:f>
              <c:strCache>
                <c:ptCount val="2"/>
                <c:pt idx="0">
                  <c:v>CAI (n=10)</c:v>
                </c:pt>
                <c:pt idx="1">
                  <c:v>HAI (n=40)</c:v>
                </c:pt>
              </c:strCache>
            </c:strRef>
          </c:cat>
          <c:val>
            <c:numRef>
              <c:f>'ST '!$G$5:$H$5</c:f>
              <c:numCache>
                <c:formatCode>General</c:formatCode>
                <c:ptCount val="2"/>
                <c:pt idx="1">
                  <c:v>3</c:v>
                </c:pt>
              </c:numCache>
            </c:numRef>
          </c:val>
          <c:extLst>
            <c:ext xmlns:c16="http://schemas.microsoft.com/office/drawing/2014/chart" uri="{C3380CC4-5D6E-409C-BE32-E72D297353CC}">
              <c16:uniqueId val="{00000003-827E-4705-BE51-3C6E5D8AEF15}"/>
            </c:ext>
          </c:extLst>
        </c:ser>
        <c:ser>
          <c:idx val="4"/>
          <c:order val="4"/>
          <c:tx>
            <c:strRef>
              <c:f>'ST '!$F$6</c:f>
              <c:strCache>
                <c:ptCount val="1"/>
                <c:pt idx="0">
                  <c:v>ST20</c:v>
                </c:pt>
              </c:strCache>
            </c:strRef>
          </c:tx>
          <c:spPr>
            <a:solidFill>
              <a:schemeClr val="accent5"/>
            </a:solidFill>
            <a:ln>
              <a:noFill/>
            </a:ln>
            <a:effectLst/>
          </c:spPr>
          <c:invertIfNegative val="0"/>
          <c:cat>
            <c:strRef>
              <c:f>'ST '!$G$1:$H$1</c:f>
              <c:strCache>
                <c:ptCount val="2"/>
                <c:pt idx="0">
                  <c:v>CAI (n=10)</c:v>
                </c:pt>
                <c:pt idx="1">
                  <c:v>HAI (n=40)</c:v>
                </c:pt>
              </c:strCache>
            </c:strRef>
          </c:cat>
          <c:val>
            <c:numRef>
              <c:f>'ST '!$G$6:$H$6</c:f>
              <c:numCache>
                <c:formatCode>General</c:formatCode>
                <c:ptCount val="2"/>
                <c:pt idx="0">
                  <c:v>1</c:v>
                </c:pt>
              </c:numCache>
            </c:numRef>
          </c:val>
          <c:extLst>
            <c:ext xmlns:c16="http://schemas.microsoft.com/office/drawing/2014/chart" uri="{C3380CC4-5D6E-409C-BE32-E72D297353CC}">
              <c16:uniqueId val="{00000004-827E-4705-BE51-3C6E5D8AEF15}"/>
            </c:ext>
          </c:extLst>
        </c:ser>
        <c:ser>
          <c:idx val="5"/>
          <c:order val="5"/>
          <c:tx>
            <c:strRef>
              <c:f>'ST '!$F$7</c:f>
              <c:strCache>
                <c:ptCount val="1"/>
                <c:pt idx="0">
                  <c:v>ST29</c:v>
                </c:pt>
              </c:strCache>
            </c:strRef>
          </c:tx>
          <c:spPr>
            <a:solidFill>
              <a:schemeClr val="accent6"/>
            </a:solidFill>
            <a:ln>
              <a:noFill/>
            </a:ln>
            <a:effectLst/>
          </c:spPr>
          <c:invertIfNegative val="0"/>
          <c:cat>
            <c:strRef>
              <c:f>'ST '!$G$1:$H$1</c:f>
              <c:strCache>
                <c:ptCount val="2"/>
                <c:pt idx="0">
                  <c:v>CAI (n=10)</c:v>
                </c:pt>
                <c:pt idx="1">
                  <c:v>HAI (n=40)</c:v>
                </c:pt>
              </c:strCache>
            </c:strRef>
          </c:cat>
          <c:val>
            <c:numRef>
              <c:f>'ST '!$G$7:$H$7</c:f>
              <c:numCache>
                <c:formatCode>General</c:formatCode>
                <c:ptCount val="2"/>
                <c:pt idx="1">
                  <c:v>3</c:v>
                </c:pt>
              </c:numCache>
            </c:numRef>
          </c:val>
          <c:extLst>
            <c:ext xmlns:c16="http://schemas.microsoft.com/office/drawing/2014/chart" uri="{C3380CC4-5D6E-409C-BE32-E72D297353CC}">
              <c16:uniqueId val="{00000005-827E-4705-BE51-3C6E5D8AEF15}"/>
            </c:ext>
          </c:extLst>
        </c:ser>
        <c:ser>
          <c:idx val="6"/>
          <c:order val="6"/>
          <c:tx>
            <c:strRef>
              <c:f>'ST '!$F$8</c:f>
              <c:strCache>
                <c:ptCount val="1"/>
                <c:pt idx="0">
                  <c:v>ST307</c:v>
                </c:pt>
              </c:strCache>
            </c:strRef>
          </c:tx>
          <c:spPr>
            <a:solidFill>
              <a:schemeClr val="accent1">
                <a:lumMod val="60000"/>
              </a:schemeClr>
            </a:solidFill>
            <a:ln>
              <a:noFill/>
            </a:ln>
            <a:effectLst/>
          </c:spPr>
          <c:invertIfNegative val="0"/>
          <c:cat>
            <c:strRef>
              <c:f>'ST '!$G$1:$H$1</c:f>
              <c:strCache>
                <c:ptCount val="2"/>
                <c:pt idx="0">
                  <c:v>CAI (n=10)</c:v>
                </c:pt>
                <c:pt idx="1">
                  <c:v>HAI (n=40)</c:v>
                </c:pt>
              </c:strCache>
            </c:strRef>
          </c:cat>
          <c:val>
            <c:numRef>
              <c:f>'ST '!$G$8:$H$8</c:f>
              <c:numCache>
                <c:formatCode>General</c:formatCode>
                <c:ptCount val="2"/>
                <c:pt idx="1">
                  <c:v>1</c:v>
                </c:pt>
              </c:numCache>
            </c:numRef>
          </c:val>
          <c:extLst>
            <c:ext xmlns:c16="http://schemas.microsoft.com/office/drawing/2014/chart" uri="{C3380CC4-5D6E-409C-BE32-E72D297353CC}">
              <c16:uniqueId val="{00000006-827E-4705-BE51-3C6E5D8AEF15}"/>
            </c:ext>
          </c:extLst>
        </c:ser>
        <c:ser>
          <c:idx val="7"/>
          <c:order val="7"/>
          <c:tx>
            <c:strRef>
              <c:f>'ST '!$F$9</c:f>
              <c:strCache>
                <c:ptCount val="1"/>
                <c:pt idx="0">
                  <c:v>ST1207</c:v>
                </c:pt>
              </c:strCache>
            </c:strRef>
          </c:tx>
          <c:spPr>
            <a:solidFill>
              <a:schemeClr val="accent2">
                <a:lumMod val="60000"/>
              </a:schemeClr>
            </a:solidFill>
            <a:ln>
              <a:noFill/>
            </a:ln>
            <a:effectLst/>
          </c:spPr>
          <c:invertIfNegative val="0"/>
          <c:cat>
            <c:strRef>
              <c:f>'ST '!$G$1:$H$1</c:f>
              <c:strCache>
                <c:ptCount val="2"/>
                <c:pt idx="0">
                  <c:v>CAI (n=10)</c:v>
                </c:pt>
                <c:pt idx="1">
                  <c:v>HAI (n=40)</c:v>
                </c:pt>
              </c:strCache>
            </c:strRef>
          </c:cat>
          <c:val>
            <c:numRef>
              <c:f>'ST '!$G$9:$H$9</c:f>
              <c:numCache>
                <c:formatCode>General</c:formatCode>
                <c:ptCount val="2"/>
                <c:pt idx="1">
                  <c:v>2</c:v>
                </c:pt>
              </c:numCache>
            </c:numRef>
          </c:val>
          <c:extLst>
            <c:ext xmlns:c16="http://schemas.microsoft.com/office/drawing/2014/chart" uri="{C3380CC4-5D6E-409C-BE32-E72D297353CC}">
              <c16:uniqueId val="{00000007-827E-4705-BE51-3C6E5D8AEF15}"/>
            </c:ext>
          </c:extLst>
        </c:ser>
        <c:ser>
          <c:idx val="8"/>
          <c:order val="8"/>
          <c:tx>
            <c:strRef>
              <c:f>'ST '!$F$10</c:f>
              <c:strCache>
                <c:ptCount val="1"/>
                <c:pt idx="0">
                  <c:v>ST1427</c:v>
                </c:pt>
              </c:strCache>
            </c:strRef>
          </c:tx>
          <c:spPr>
            <a:solidFill>
              <a:schemeClr val="accent3">
                <a:lumMod val="60000"/>
              </a:schemeClr>
            </a:solidFill>
            <a:ln>
              <a:noFill/>
            </a:ln>
            <a:effectLst/>
          </c:spPr>
          <c:invertIfNegative val="0"/>
          <c:cat>
            <c:strRef>
              <c:f>'ST '!$G$1:$H$1</c:f>
              <c:strCache>
                <c:ptCount val="2"/>
                <c:pt idx="0">
                  <c:v>CAI (n=10)</c:v>
                </c:pt>
                <c:pt idx="1">
                  <c:v>HAI (n=40)</c:v>
                </c:pt>
              </c:strCache>
            </c:strRef>
          </c:cat>
          <c:val>
            <c:numRef>
              <c:f>'ST '!$G$10:$H$10</c:f>
              <c:numCache>
                <c:formatCode>General</c:formatCode>
                <c:ptCount val="2"/>
                <c:pt idx="1">
                  <c:v>2</c:v>
                </c:pt>
              </c:numCache>
            </c:numRef>
          </c:val>
          <c:extLst>
            <c:ext xmlns:c16="http://schemas.microsoft.com/office/drawing/2014/chart" uri="{C3380CC4-5D6E-409C-BE32-E72D297353CC}">
              <c16:uniqueId val="{00000008-827E-4705-BE51-3C6E5D8AEF15}"/>
            </c:ext>
          </c:extLst>
        </c:ser>
        <c:ser>
          <c:idx val="9"/>
          <c:order val="9"/>
          <c:tx>
            <c:strRef>
              <c:f>'ST '!$F$11</c:f>
              <c:strCache>
                <c:ptCount val="1"/>
                <c:pt idx="0">
                  <c:v>ST253</c:v>
                </c:pt>
              </c:strCache>
            </c:strRef>
          </c:tx>
          <c:spPr>
            <a:solidFill>
              <a:schemeClr val="accent4">
                <a:lumMod val="60000"/>
              </a:schemeClr>
            </a:solidFill>
            <a:ln>
              <a:noFill/>
            </a:ln>
            <a:effectLst/>
          </c:spPr>
          <c:invertIfNegative val="0"/>
          <c:cat>
            <c:strRef>
              <c:f>'ST '!$G$1:$H$1</c:f>
              <c:strCache>
                <c:ptCount val="2"/>
                <c:pt idx="0">
                  <c:v>CAI (n=10)</c:v>
                </c:pt>
                <c:pt idx="1">
                  <c:v>HAI (n=40)</c:v>
                </c:pt>
              </c:strCache>
            </c:strRef>
          </c:cat>
          <c:val>
            <c:numRef>
              <c:f>'ST '!$G$11:$H$11</c:f>
              <c:numCache>
                <c:formatCode>General</c:formatCode>
                <c:ptCount val="2"/>
                <c:pt idx="1">
                  <c:v>2</c:v>
                </c:pt>
              </c:numCache>
            </c:numRef>
          </c:val>
          <c:extLst>
            <c:ext xmlns:c16="http://schemas.microsoft.com/office/drawing/2014/chart" uri="{C3380CC4-5D6E-409C-BE32-E72D297353CC}">
              <c16:uniqueId val="{00000009-827E-4705-BE51-3C6E5D8AEF15}"/>
            </c:ext>
          </c:extLst>
        </c:ser>
        <c:ser>
          <c:idx val="10"/>
          <c:order val="10"/>
          <c:tx>
            <c:strRef>
              <c:f>'ST '!$F$12</c:f>
              <c:strCache>
                <c:ptCount val="1"/>
                <c:pt idx="0">
                  <c:v>ST3280</c:v>
                </c:pt>
              </c:strCache>
            </c:strRef>
          </c:tx>
          <c:spPr>
            <a:solidFill>
              <a:schemeClr val="accent5">
                <a:lumMod val="60000"/>
              </a:schemeClr>
            </a:solidFill>
            <a:ln>
              <a:noFill/>
            </a:ln>
            <a:effectLst/>
          </c:spPr>
          <c:invertIfNegative val="0"/>
          <c:cat>
            <c:strRef>
              <c:f>'ST '!$G$1:$H$1</c:f>
              <c:strCache>
                <c:ptCount val="2"/>
                <c:pt idx="0">
                  <c:v>CAI (n=10)</c:v>
                </c:pt>
                <c:pt idx="1">
                  <c:v>HAI (n=40)</c:v>
                </c:pt>
              </c:strCache>
            </c:strRef>
          </c:cat>
          <c:val>
            <c:numRef>
              <c:f>'ST '!$G$12:$H$12</c:f>
              <c:numCache>
                <c:formatCode>General</c:formatCode>
                <c:ptCount val="2"/>
                <c:pt idx="0">
                  <c:v>1</c:v>
                </c:pt>
                <c:pt idx="1">
                  <c:v>1</c:v>
                </c:pt>
              </c:numCache>
            </c:numRef>
          </c:val>
          <c:extLst>
            <c:ext xmlns:c16="http://schemas.microsoft.com/office/drawing/2014/chart" uri="{C3380CC4-5D6E-409C-BE32-E72D297353CC}">
              <c16:uniqueId val="{0000000A-827E-4705-BE51-3C6E5D8AEF15}"/>
            </c:ext>
          </c:extLst>
        </c:ser>
        <c:ser>
          <c:idx val="11"/>
          <c:order val="11"/>
          <c:tx>
            <c:strRef>
              <c:f>'ST '!$F$13</c:f>
              <c:strCache>
                <c:ptCount val="1"/>
                <c:pt idx="0">
                  <c:v>ST35</c:v>
                </c:pt>
              </c:strCache>
            </c:strRef>
          </c:tx>
          <c:spPr>
            <a:solidFill>
              <a:schemeClr val="accent6">
                <a:lumMod val="60000"/>
              </a:schemeClr>
            </a:solidFill>
            <a:ln>
              <a:noFill/>
            </a:ln>
            <a:effectLst/>
          </c:spPr>
          <c:invertIfNegative val="0"/>
          <c:cat>
            <c:strRef>
              <c:f>'ST '!$G$1:$H$1</c:f>
              <c:strCache>
                <c:ptCount val="2"/>
                <c:pt idx="0">
                  <c:v>CAI (n=10)</c:v>
                </c:pt>
                <c:pt idx="1">
                  <c:v>HAI (n=40)</c:v>
                </c:pt>
              </c:strCache>
            </c:strRef>
          </c:cat>
          <c:val>
            <c:numRef>
              <c:f>'ST '!$G$13:$H$13</c:f>
              <c:numCache>
                <c:formatCode>General</c:formatCode>
                <c:ptCount val="2"/>
                <c:pt idx="0">
                  <c:v>1</c:v>
                </c:pt>
                <c:pt idx="1">
                  <c:v>1</c:v>
                </c:pt>
              </c:numCache>
            </c:numRef>
          </c:val>
          <c:extLst>
            <c:ext xmlns:c16="http://schemas.microsoft.com/office/drawing/2014/chart" uri="{C3380CC4-5D6E-409C-BE32-E72D297353CC}">
              <c16:uniqueId val="{0000000B-827E-4705-BE51-3C6E5D8AEF15}"/>
            </c:ext>
          </c:extLst>
        </c:ser>
        <c:ser>
          <c:idx val="12"/>
          <c:order val="12"/>
          <c:tx>
            <c:strRef>
              <c:f>'ST '!$F$14</c:f>
              <c:strCache>
                <c:ptCount val="1"/>
                <c:pt idx="0">
                  <c:v>ST985</c:v>
                </c:pt>
              </c:strCache>
            </c:strRef>
          </c:tx>
          <c:spPr>
            <a:solidFill>
              <a:schemeClr val="accent1">
                <a:lumMod val="80000"/>
                <a:lumOff val="20000"/>
              </a:schemeClr>
            </a:solidFill>
            <a:ln>
              <a:noFill/>
            </a:ln>
            <a:effectLst/>
          </c:spPr>
          <c:invertIfNegative val="0"/>
          <c:cat>
            <c:strRef>
              <c:f>'ST '!$G$1:$H$1</c:f>
              <c:strCache>
                <c:ptCount val="2"/>
                <c:pt idx="0">
                  <c:v>CAI (n=10)</c:v>
                </c:pt>
                <c:pt idx="1">
                  <c:v>HAI (n=40)</c:v>
                </c:pt>
              </c:strCache>
            </c:strRef>
          </c:cat>
          <c:val>
            <c:numRef>
              <c:f>'ST '!$G$14:$H$14</c:f>
              <c:numCache>
                <c:formatCode>General</c:formatCode>
                <c:ptCount val="2"/>
                <c:pt idx="1">
                  <c:v>1</c:v>
                </c:pt>
              </c:numCache>
            </c:numRef>
          </c:val>
          <c:extLst>
            <c:ext xmlns:c16="http://schemas.microsoft.com/office/drawing/2014/chart" uri="{C3380CC4-5D6E-409C-BE32-E72D297353CC}">
              <c16:uniqueId val="{0000000C-827E-4705-BE51-3C6E5D8AEF15}"/>
            </c:ext>
          </c:extLst>
        </c:ser>
        <c:ser>
          <c:idx val="13"/>
          <c:order val="13"/>
          <c:tx>
            <c:strRef>
              <c:f>'ST '!$F$15</c:f>
              <c:strCache>
                <c:ptCount val="1"/>
                <c:pt idx="0">
                  <c:v>ST1414</c:v>
                </c:pt>
              </c:strCache>
            </c:strRef>
          </c:tx>
          <c:spPr>
            <a:solidFill>
              <a:schemeClr val="accent2">
                <a:lumMod val="80000"/>
                <a:lumOff val="20000"/>
              </a:schemeClr>
            </a:solidFill>
            <a:ln>
              <a:noFill/>
            </a:ln>
            <a:effectLst/>
          </c:spPr>
          <c:invertIfNegative val="0"/>
          <c:cat>
            <c:strRef>
              <c:f>'ST '!$G$1:$H$1</c:f>
              <c:strCache>
                <c:ptCount val="2"/>
                <c:pt idx="0">
                  <c:v>CAI (n=10)</c:v>
                </c:pt>
                <c:pt idx="1">
                  <c:v>HAI (n=40)</c:v>
                </c:pt>
              </c:strCache>
            </c:strRef>
          </c:cat>
          <c:val>
            <c:numRef>
              <c:f>'ST '!$G$15:$H$15</c:f>
              <c:numCache>
                <c:formatCode>General</c:formatCode>
                <c:ptCount val="2"/>
                <c:pt idx="1">
                  <c:v>1</c:v>
                </c:pt>
              </c:numCache>
            </c:numRef>
          </c:val>
          <c:extLst>
            <c:ext xmlns:c16="http://schemas.microsoft.com/office/drawing/2014/chart" uri="{C3380CC4-5D6E-409C-BE32-E72D297353CC}">
              <c16:uniqueId val="{0000000D-827E-4705-BE51-3C6E5D8AEF15}"/>
            </c:ext>
          </c:extLst>
        </c:ser>
        <c:ser>
          <c:idx val="14"/>
          <c:order val="14"/>
          <c:tx>
            <c:strRef>
              <c:f>'ST '!$F$16</c:f>
              <c:strCache>
                <c:ptCount val="1"/>
                <c:pt idx="0">
                  <c:v>ST152</c:v>
                </c:pt>
              </c:strCache>
            </c:strRef>
          </c:tx>
          <c:spPr>
            <a:solidFill>
              <a:schemeClr val="accent3">
                <a:lumMod val="80000"/>
                <a:lumOff val="20000"/>
              </a:schemeClr>
            </a:solidFill>
            <a:ln>
              <a:noFill/>
            </a:ln>
            <a:effectLst/>
          </c:spPr>
          <c:invertIfNegative val="0"/>
          <c:cat>
            <c:strRef>
              <c:f>'ST '!$G$1:$H$1</c:f>
              <c:strCache>
                <c:ptCount val="2"/>
                <c:pt idx="0">
                  <c:v>CAI (n=10)</c:v>
                </c:pt>
                <c:pt idx="1">
                  <c:v>HAI (n=40)</c:v>
                </c:pt>
              </c:strCache>
            </c:strRef>
          </c:cat>
          <c:val>
            <c:numRef>
              <c:f>'ST '!$G$16:$H$16</c:f>
              <c:numCache>
                <c:formatCode>General</c:formatCode>
                <c:ptCount val="2"/>
                <c:pt idx="0">
                  <c:v>1</c:v>
                </c:pt>
              </c:numCache>
            </c:numRef>
          </c:val>
          <c:extLst>
            <c:ext xmlns:c16="http://schemas.microsoft.com/office/drawing/2014/chart" uri="{C3380CC4-5D6E-409C-BE32-E72D297353CC}">
              <c16:uniqueId val="{0000000E-827E-4705-BE51-3C6E5D8AEF15}"/>
            </c:ext>
          </c:extLst>
        </c:ser>
        <c:ser>
          <c:idx val="15"/>
          <c:order val="15"/>
          <c:tx>
            <c:strRef>
              <c:f>'ST '!$F$17</c:f>
              <c:strCache>
                <c:ptCount val="1"/>
                <c:pt idx="0">
                  <c:v>ST17-1LV</c:v>
                </c:pt>
              </c:strCache>
            </c:strRef>
          </c:tx>
          <c:spPr>
            <a:solidFill>
              <a:schemeClr val="accent4">
                <a:lumMod val="80000"/>
                <a:lumOff val="20000"/>
              </a:schemeClr>
            </a:solidFill>
            <a:ln>
              <a:noFill/>
            </a:ln>
            <a:effectLst/>
          </c:spPr>
          <c:invertIfNegative val="0"/>
          <c:cat>
            <c:strRef>
              <c:f>'ST '!$G$1:$H$1</c:f>
              <c:strCache>
                <c:ptCount val="2"/>
                <c:pt idx="0">
                  <c:v>CAI (n=10)</c:v>
                </c:pt>
                <c:pt idx="1">
                  <c:v>HAI (n=40)</c:v>
                </c:pt>
              </c:strCache>
            </c:strRef>
          </c:cat>
          <c:val>
            <c:numRef>
              <c:f>'ST '!$G$17:$H$17</c:f>
              <c:numCache>
                <c:formatCode>General</c:formatCode>
                <c:ptCount val="2"/>
              </c:numCache>
            </c:numRef>
          </c:val>
          <c:extLst>
            <c:ext xmlns:c16="http://schemas.microsoft.com/office/drawing/2014/chart" uri="{C3380CC4-5D6E-409C-BE32-E72D297353CC}">
              <c16:uniqueId val="{0000000F-827E-4705-BE51-3C6E5D8AEF15}"/>
            </c:ext>
          </c:extLst>
        </c:ser>
        <c:ser>
          <c:idx val="16"/>
          <c:order val="16"/>
          <c:tx>
            <c:strRef>
              <c:f>'ST '!$F$18</c:f>
              <c:strCache>
                <c:ptCount val="1"/>
                <c:pt idx="0">
                  <c:v>ST23</c:v>
                </c:pt>
              </c:strCache>
            </c:strRef>
          </c:tx>
          <c:spPr>
            <a:solidFill>
              <a:schemeClr val="accent5">
                <a:lumMod val="80000"/>
                <a:lumOff val="20000"/>
              </a:schemeClr>
            </a:solidFill>
            <a:ln>
              <a:noFill/>
            </a:ln>
            <a:effectLst/>
          </c:spPr>
          <c:invertIfNegative val="0"/>
          <c:cat>
            <c:strRef>
              <c:f>'ST '!$G$1:$H$1</c:f>
              <c:strCache>
                <c:ptCount val="2"/>
                <c:pt idx="0">
                  <c:v>CAI (n=10)</c:v>
                </c:pt>
                <c:pt idx="1">
                  <c:v>HAI (n=40)</c:v>
                </c:pt>
              </c:strCache>
            </c:strRef>
          </c:cat>
          <c:val>
            <c:numRef>
              <c:f>'ST '!$G$18:$H$18</c:f>
              <c:numCache>
                <c:formatCode>General</c:formatCode>
                <c:ptCount val="2"/>
                <c:pt idx="0">
                  <c:v>1</c:v>
                </c:pt>
              </c:numCache>
            </c:numRef>
          </c:val>
          <c:extLst>
            <c:ext xmlns:c16="http://schemas.microsoft.com/office/drawing/2014/chart" uri="{C3380CC4-5D6E-409C-BE32-E72D297353CC}">
              <c16:uniqueId val="{00000010-827E-4705-BE51-3C6E5D8AEF15}"/>
            </c:ext>
          </c:extLst>
        </c:ser>
        <c:ser>
          <c:idx val="17"/>
          <c:order val="17"/>
          <c:tx>
            <c:strRef>
              <c:f>'ST '!$F$19</c:f>
              <c:strCache>
                <c:ptCount val="1"/>
                <c:pt idx="0">
                  <c:v>ST25</c:v>
                </c:pt>
              </c:strCache>
            </c:strRef>
          </c:tx>
          <c:spPr>
            <a:solidFill>
              <a:schemeClr val="accent6">
                <a:lumMod val="80000"/>
                <a:lumOff val="20000"/>
              </a:schemeClr>
            </a:solidFill>
            <a:ln>
              <a:noFill/>
            </a:ln>
            <a:effectLst/>
          </c:spPr>
          <c:invertIfNegative val="0"/>
          <c:cat>
            <c:strRef>
              <c:f>'ST '!$G$1:$H$1</c:f>
              <c:strCache>
                <c:ptCount val="2"/>
                <c:pt idx="0">
                  <c:v>CAI (n=10)</c:v>
                </c:pt>
                <c:pt idx="1">
                  <c:v>HAI (n=40)</c:v>
                </c:pt>
              </c:strCache>
            </c:strRef>
          </c:cat>
          <c:val>
            <c:numRef>
              <c:f>'ST '!$G$19:$H$19</c:f>
              <c:numCache>
                <c:formatCode>General</c:formatCode>
                <c:ptCount val="2"/>
              </c:numCache>
            </c:numRef>
          </c:val>
          <c:extLst>
            <c:ext xmlns:c16="http://schemas.microsoft.com/office/drawing/2014/chart" uri="{C3380CC4-5D6E-409C-BE32-E72D297353CC}">
              <c16:uniqueId val="{00000011-827E-4705-BE51-3C6E5D8AEF15}"/>
            </c:ext>
          </c:extLst>
        </c:ser>
        <c:ser>
          <c:idx val="18"/>
          <c:order val="18"/>
          <c:tx>
            <c:strRef>
              <c:f>'ST '!$F$20</c:f>
              <c:strCache>
                <c:ptCount val="1"/>
                <c:pt idx="0">
                  <c:v>ST26</c:v>
                </c:pt>
              </c:strCache>
            </c:strRef>
          </c:tx>
          <c:spPr>
            <a:solidFill>
              <a:schemeClr val="accent1">
                <a:lumMod val="80000"/>
              </a:schemeClr>
            </a:solidFill>
            <a:ln>
              <a:noFill/>
            </a:ln>
            <a:effectLst/>
          </c:spPr>
          <c:invertIfNegative val="0"/>
          <c:cat>
            <c:strRef>
              <c:f>'ST '!$G$1:$H$1</c:f>
              <c:strCache>
                <c:ptCount val="2"/>
                <c:pt idx="0">
                  <c:v>CAI (n=10)</c:v>
                </c:pt>
                <c:pt idx="1">
                  <c:v>HAI (n=40)</c:v>
                </c:pt>
              </c:strCache>
            </c:strRef>
          </c:cat>
          <c:val>
            <c:numRef>
              <c:f>'ST '!$G$20:$H$20</c:f>
              <c:numCache>
                <c:formatCode>General</c:formatCode>
                <c:ptCount val="2"/>
              </c:numCache>
            </c:numRef>
          </c:val>
          <c:extLst>
            <c:ext xmlns:c16="http://schemas.microsoft.com/office/drawing/2014/chart" uri="{C3380CC4-5D6E-409C-BE32-E72D297353CC}">
              <c16:uniqueId val="{00000012-827E-4705-BE51-3C6E5D8AEF15}"/>
            </c:ext>
          </c:extLst>
        </c:ser>
        <c:ser>
          <c:idx val="19"/>
          <c:order val="19"/>
          <c:tx>
            <c:strRef>
              <c:f>'ST '!$F$21</c:f>
              <c:strCache>
                <c:ptCount val="1"/>
                <c:pt idx="0">
                  <c:v>ST297-1LV</c:v>
                </c:pt>
              </c:strCache>
            </c:strRef>
          </c:tx>
          <c:spPr>
            <a:solidFill>
              <a:schemeClr val="accent2">
                <a:lumMod val="80000"/>
              </a:schemeClr>
            </a:solidFill>
            <a:ln>
              <a:noFill/>
            </a:ln>
            <a:effectLst/>
          </c:spPr>
          <c:invertIfNegative val="0"/>
          <c:cat>
            <c:strRef>
              <c:f>'ST '!$G$1:$H$1</c:f>
              <c:strCache>
                <c:ptCount val="2"/>
                <c:pt idx="0">
                  <c:v>CAI (n=10)</c:v>
                </c:pt>
                <c:pt idx="1">
                  <c:v>HAI (n=40)</c:v>
                </c:pt>
              </c:strCache>
            </c:strRef>
          </c:cat>
          <c:val>
            <c:numRef>
              <c:f>'ST '!$G$21:$H$21</c:f>
              <c:numCache>
                <c:formatCode>General</c:formatCode>
                <c:ptCount val="2"/>
                <c:pt idx="1">
                  <c:v>1</c:v>
                </c:pt>
              </c:numCache>
            </c:numRef>
          </c:val>
          <c:extLst>
            <c:ext xmlns:c16="http://schemas.microsoft.com/office/drawing/2014/chart" uri="{C3380CC4-5D6E-409C-BE32-E72D297353CC}">
              <c16:uniqueId val="{00000013-827E-4705-BE51-3C6E5D8AEF15}"/>
            </c:ext>
          </c:extLst>
        </c:ser>
        <c:ser>
          <c:idx val="20"/>
          <c:order val="20"/>
          <c:tx>
            <c:strRef>
              <c:f>'ST '!$F$22</c:f>
              <c:strCache>
                <c:ptCount val="1"/>
                <c:pt idx="0">
                  <c:v>ST3483-1LV</c:v>
                </c:pt>
              </c:strCache>
            </c:strRef>
          </c:tx>
          <c:spPr>
            <a:solidFill>
              <a:schemeClr val="accent3">
                <a:lumMod val="80000"/>
              </a:schemeClr>
            </a:solidFill>
            <a:ln>
              <a:noFill/>
            </a:ln>
            <a:effectLst/>
          </c:spPr>
          <c:invertIfNegative val="0"/>
          <c:cat>
            <c:strRef>
              <c:f>'ST '!$G$1:$H$1</c:f>
              <c:strCache>
                <c:ptCount val="2"/>
                <c:pt idx="0">
                  <c:v>CAI (n=10)</c:v>
                </c:pt>
                <c:pt idx="1">
                  <c:v>HAI (n=40)</c:v>
                </c:pt>
              </c:strCache>
            </c:strRef>
          </c:cat>
          <c:val>
            <c:numRef>
              <c:f>'ST '!$G$22:$H$22</c:f>
              <c:numCache>
                <c:formatCode>General</c:formatCode>
                <c:ptCount val="2"/>
                <c:pt idx="0">
                  <c:v>1</c:v>
                </c:pt>
              </c:numCache>
            </c:numRef>
          </c:val>
          <c:extLst>
            <c:ext xmlns:c16="http://schemas.microsoft.com/office/drawing/2014/chart" uri="{C3380CC4-5D6E-409C-BE32-E72D297353CC}">
              <c16:uniqueId val="{00000014-827E-4705-BE51-3C6E5D8AEF15}"/>
            </c:ext>
          </c:extLst>
        </c:ser>
        <c:ser>
          <c:idx val="21"/>
          <c:order val="21"/>
          <c:tx>
            <c:strRef>
              <c:f>'ST '!$F$23</c:f>
              <c:strCache>
                <c:ptCount val="1"/>
                <c:pt idx="0">
                  <c:v>ST37</c:v>
                </c:pt>
              </c:strCache>
            </c:strRef>
          </c:tx>
          <c:spPr>
            <a:solidFill>
              <a:schemeClr val="accent4">
                <a:lumMod val="80000"/>
              </a:schemeClr>
            </a:solidFill>
            <a:ln>
              <a:noFill/>
            </a:ln>
            <a:effectLst/>
          </c:spPr>
          <c:invertIfNegative val="0"/>
          <c:cat>
            <c:strRef>
              <c:f>'ST '!$G$1:$H$1</c:f>
              <c:strCache>
                <c:ptCount val="2"/>
                <c:pt idx="0">
                  <c:v>CAI (n=10)</c:v>
                </c:pt>
                <c:pt idx="1">
                  <c:v>HAI (n=40)</c:v>
                </c:pt>
              </c:strCache>
            </c:strRef>
          </c:cat>
          <c:val>
            <c:numRef>
              <c:f>'ST '!$G$23:$H$23</c:f>
              <c:numCache>
                <c:formatCode>General</c:formatCode>
                <c:ptCount val="2"/>
                <c:pt idx="1">
                  <c:v>1</c:v>
                </c:pt>
              </c:numCache>
            </c:numRef>
          </c:val>
          <c:extLst>
            <c:ext xmlns:c16="http://schemas.microsoft.com/office/drawing/2014/chart" uri="{C3380CC4-5D6E-409C-BE32-E72D297353CC}">
              <c16:uniqueId val="{00000015-827E-4705-BE51-3C6E5D8AEF15}"/>
            </c:ext>
          </c:extLst>
        </c:ser>
        <c:ser>
          <c:idx val="22"/>
          <c:order val="22"/>
          <c:tx>
            <c:strRef>
              <c:f>'ST '!$F$24</c:f>
              <c:strCache>
                <c:ptCount val="1"/>
                <c:pt idx="0">
                  <c:v>ST416</c:v>
                </c:pt>
              </c:strCache>
            </c:strRef>
          </c:tx>
          <c:spPr>
            <a:solidFill>
              <a:schemeClr val="accent5">
                <a:lumMod val="80000"/>
              </a:schemeClr>
            </a:solidFill>
            <a:ln>
              <a:noFill/>
            </a:ln>
            <a:effectLst/>
          </c:spPr>
          <c:invertIfNegative val="0"/>
          <c:cat>
            <c:strRef>
              <c:f>'ST '!$G$1:$H$1</c:f>
              <c:strCache>
                <c:ptCount val="2"/>
                <c:pt idx="0">
                  <c:v>CAI (n=10)</c:v>
                </c:pt>
                <c:pt idx="1">
                  <c:v>HAI (n=40)</c:v>
                </c:pt>
              </c:strCache>
            </c:strRef>
          </c:cat>
          <c:val>
            <c:numRef>
              <c:f>'ST '!$G$24:$H$24</c:f>
              <c:numCache>
                <c:formatCode>General</c:formatCode>
                <c:ptCount val="2"/>
                <c:pt idx="1">
                  <c:v>1</c:v>
                </c:pt>
              </c:numCache>
            </c:numRef>
          </c:val>
          <c:extLst>
            <c:ext xmlns:c16="http://schemas.microsoft.com/office/drawing/2014/chart" uri="{C3380CC4-5D6E-409C-BE32-E72D297353CC}">
              <c16:uniqueId val="{00000016-827E-4705-BE51-3C6E5D8AEF15}"/>
            </c:ext>
          </c:extLst>
        </c:ser>
        <c:ser>
          <c:idx val="23"/>
          <c:order val="23"/>
          <c:tx>
            <c:strRef>
              <c:f>'ST '!$F$25</c:f>
              <c:strCache>
                <c:ptCount val="1"/>
                <c:pt idx="0">
                  <c:v>ST45</c:v>
                </c:pt>
              </c:strCache>
            </c:strRef>
          </c:tx>
          <c:spPr>
            <a:solidFill>
              <a:schemeClr val="accent6">
                <a:lumMod val="80000"/>
              </a:schemeClr>
            </a:solidFill>
            <a:ln>
              <a:noFill/>
            </a:ln>
            <a:effectLst/>
          </c:spPr>
          <c:invertIfNegative val="0"/>
          <c:cat>
            <c:strRef>
              <c:f>'ST '!$G$1:$H$1</c:f>
              <c:strCache>
                <c:ptCount val="2"/>
                <c:pt idx="0">
                  <c:v>CAI (n=10)</c:v>
                </c:pt>
                <c:pt idx="1">
                  <c:v>HAI (n=40)</c:v>
                </c:pt>
              </c:strCache>
            </c:strRef>
          </c:cat>
          <c:val>
            <c:numRef>
              <c:f>'ST '!$G$25:$H$25</c:f>
              <c:numCache>
                <c:formatCode>General</c:formatCode>
                <c:ptCount val="2"/>
              </c:numCache>
            </c:numRef>
          </c:val>
          <c:extLst>
            <c:ext xmlns:c16="http://schemas.microsoft.com/office/drawing/2014/chart" uri="{C3380CC4-5D6E-409C-BE32-E72D297353CC}">
              <c16:uniqueId val="{00000017-827E-4705-BE51-3C6E5D8AEF15}"/>
            </c:ext>
          </c:extLst>
        </c:ser>
        <c:ser>
          <c:idx val="24"/>
          <c:order val="24"/>
          <c:tx>
            <c:strRef>
              <c:f>'ST '!$F$26</c:f>
              <c:strCache>
                <c:ptCount val="1"/>
                <c:pt idx="0">
                  <c:v>ST474</c:v>
                </c:pt>
              </c:strCache>
            </c:strRef>
          </c:tx>
          <c:spPr>
            <a:solidFill>
              <a:schemeClr val="accent1">
                <a:lumMod val="60000"/>
                <a:lumOff val="40000"/>
              </a:schemeClr>
            </a:solidFill>
            <a:ln>
              <a:noFill/>
            </a:ln>
            <a:effectLst/>
          </c:spPr>
          <c:invertIfNegative val="0"/>
          <c:cat>
            <c:strRef>
              <c:f>'ST '!$G$1:$H$1</c:f>
              <c:strCache>
                <c:ptCount val="2"/>
                <c:pt idx="0">
                  <c:v>CAI (n=10)</c:v>
                </c:pt>
                <c:pt idx="1">
                  <c:v>HAI (n=40)</c:v>
                </c:pt>
              </c:strCache>
            </c:strRef>
          </c:cat>
          <c:val>
            <c:numRef>
              <c:f>'ST '!$G$26:$H$26</c:f>
              <c:numCache>
                <c:formatCode>General</c:formatCode>
                <c:ptCount val="2"/>
                <c:pt idx="1">
                  <c:v>1</c:v>
                </c:pt>
              </c:numCache>
            </c:numRef>
          </c:val>
          <c:extLst>
            <c:ext xmlns:c16="http://schemas.microsoft.com/office/drawing/2014/chart" uri="{C3380CC4-5D6E-409C-BE32-E72D297353CC}">
              <c16:uniqueId val="{00000018-827E-4705-BE51-3C6E5D8AEF15}"/>
            </c:ext>
          </c:extLst>
        </c:ser>
        <c:ser>
          <c:idx val="25"/>
          <c:order val="25"/>
          <c:tx>
            <c:strRef>
              <c:f>'ST '!$F$27</c:f>
              <c:strCache>
                <c:ptCount val="1"/>
                <c:pt idx="0">
                  <c:v>ST66</c:v>
                </c:pt>
              </c:strCache>
            </c:strRef>
          </c:tx>
          <c:spPr>
            <a:solidFill>
              <a:schemeClr val="accent2">
                <a:lumMod val="60000"/>
                <a:lumOff val="40000"/>
              </a:schemeClr>
            </a:solidFill>
            <a:ln>
              <a:noFill/>
            </a:ln>
            <a:effectLst/>
          </c:spPr>
          <c:invertIfNegative val="0"/>
          <c:cat>
            <c:strRef>
              <c:f>'ST '!$G$1:$H$1</c:f>
              <c:strCache>
                <c:ptCount val="2"/>
                <c:pt idx="0">
                  <c:v>CAI (n=10)</c:v>
                </c:pt>
                <c:pt idx="1">
                  <c:v>HAI (n=40)</c:v>
                </c:pt>
              </c:strCache>
            </c:strRef>
          </c:cat>
          <c:val>
            <c:numRef>
              <c:f>'ST '!$G$27:$H$27</c:f>
              <c:numCache>
                <c:formatCode>General</c:formatCode>
                <c:ptCount val="2"/>
              </c:numCache>
            </c:numRef>
          </c:val>
          <c:extLst>
            <c:ext xmlns:c16="http://schemas.microsoft.com/office/drawing/2014/chart" uri="{C3380CC4-5D6E-409C-BE32-E72D297353CC}">
              <c16:uniqueId val="{00000019-827E-4705-BE51-3C6E5D8AEF15}"/>
            </c:ext>
          </c:extLst>
        </c:ser>
        <c:dLbls>
          <c:showLegendKey val="0"/>
          <c:showVal val="0"/>
          <c:showCatName val="0"/>
          <c:showSerName val="0"/>
          <c:showPercent val="0"/>
          <c:showBubbleSize val="0"/>
        </c:dLbls>
        <c:gapWidth val="15"/>
        <c:overlap val="100"/>
        <c:axId val="820995232"/>
        <c:axId val="820995712"/>
      </c:barChart>
      <c:catAx>
        <c:axId val="820995232"/>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5400000" spcFirstLastPara="1" vertOverflow="ellipsis"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820995712"/>
        <c:crosses val="autoZero"/>
        <c:auto val="1"/>
        <c:lblAlgn val="ctr"/>
        <c:lblOffset val="100"/>
        <c:noMultiLvlLbl val="0"/>
      </c:catAx>
      <c:valAx>
        <c:axId val="820995712"/>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ZA" sz="2000"/>
                  <a:t>Proportion </a:t>
                </a:r>
              </a:p>
            </c:rich>
          </c:tx>
          <c:layout>
            <c:manualLayout>
              <c:xMode val="edge"/>
              <c:yMode val="edge"/>
              <c:x val="1.9264527996321137E-2"/>
              <c:y val="0.2872767030481647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28575">
            <a:solidFill>
              <a:sysClr val="windowText" lastClr="000000"/>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20995232"/>
        <c:crosses val="autoZero"/>
        <c:crossBetween val="between"/>
      </c:valAx>
      <c:spPr>
        <a:noFill/>
        <a:ln>
          <a:noFill/>
        </a:ln>
        <a:effectLst/>
      </c:spPr>
    </c:plotArea>
    <c:legend>
      <c:legendPos val="b"/>
      <c:layout>
        <c:manualLayout>
          <c:xMode val="edge"/>
          <c:yMode val="edge"/>
          <c:x val="0.70957636466028862"/>
          <c:y val="1.957638421810487E-3"/>
          <c:w val="0.26079948549283055"/>
          <c:h val="0.8162991739588260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295204917080426"/>
          <c:y val="4.3874082641327326E-2"/>
          <c:w val="0.58197473941590949"/>
          <c:h val="0.782898368030709"/>
        </c:manualLayout>
      </c:layout>
      <c:barChart>
        <c:barDir val="col"/>
        <c:grouping val="percentStacked"/>
        <c:varyColors val="0"/>
        <c:ser>
          <c:idx val="0"/>
          <c:order val="0"/>
          <c:tx>
            <c:strRef>
              <c:f>'ST '!$L$2</c:f>
              <c:strCache>
                <c:ptCount val="1"/>
                <c:pt idx="0">
                  <c:v>ST17</c:v>
                </c:pt>
              </c:strCache>
            </c:strRef>
          </c:tx>
          <c:spPr>
            <a:solidFill>
              <a:schemeClr val="accent1"/>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'!$M$2:$P$2</c:f>
              <c:numCache>
                <c:formatCode>General</c:formatCode>
                <c:ptCount val="4"/>
                <c:pt idx="0">
                  <c:v>1</c:v>
                </c:pt>
                <c:pt idx="1">
                  <c:v>3</c:v>
                </c:pt>
                <c:pt idx="2">
                  <c:v>8</c:v>
                </c:pt>
                <c:pt idx="3">
                  <c:v>4</c:v>
                </c:pt>
              </c:numCache>
            </c:numRef>
          </c:val>
          <c:extLst>
            <c:ext xmlns:c16="http://schemas.microsoft.com/office/drawing/2014/chart" uri="{C3380CC4-5D6E-409C-BE32-E72D297353CC}">
              <c16:uniqueId val="{00000000-32DB-4276-935E-DDBEB215B0EC}"/>
            </c:ext>
          </c:extLst>
        </c:ser>
        <c:ser>
          <c:idx val="1"/>
          <c:order val="1"/>
          <c:tx>
            <c:strRef>
              <c:f>'ST '!$L$3</c:f>
              <c:strCache>
                <c:ptCount val="1"/>
                <c:pt idx="0">
                  <c:v>ST607</c:v>
                </c:pt>
              </c:strCache>
            </c:strRef>
          </c:tx>
          <c:spPr>
            <a:solidFill>
              <a:schemeClr val="accent2"/>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'!$M$3:$P$3</c:f>
              <c:numCache>
                <c:formatCode>General</c:formatCode>
                <c:ptCount val="4"/>
                <c:pt idx="0">
                  <c:v>1</c:v>
                </c:pt>
                <c:pt idx="1">
                  <c:v>2</c:v>
                </c:pt>
                <c:pt idx="2">
                  <c:v>1</c:v>
                </c:pt>
                <c:pt idx="3">
                  <c:v>2</c:v>
                </c:pt>
              </c:numCache>
            </c:numRef>
          </c:val>
          <c:extLst>
            <c:ext xmlns:c16="http://schemas.microsoft.com/office/drawing/2014/chart" uri="{C3380CC4-5D6E-409C-BE32-E72D297353CC}">
              <c16:uniqueId val="{00000001-32DB-4276-935E-DDBEB215B0EC}"/>
            </c:ext>
          </c:extLst>
        </c:ser>
        <c:ser>
          <c:idx val="2"/>
          <c:order val="2"/>
          <c:tx>
            <c:strRef>
              <c:f>'ST '!$L$4</c:f>
              <c:strCache>
                <c:ptCount val="1"/>
                <c:pt idx="0">
                  <c:v>ST39</c:v>
                </c:pt>
              </c:strCache>
            </c:strRef>
          </c:tx>
          <c:spPr>
            <a:solidFill>
              <a:schemeClr val="accent3"/>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'!$M$4:$P$4</c:f>
              <c:numCache>
                <c:formatCode>General</c:formatCode>
                <c:ptCount val="4"/>
                <c:pt idx="0">
                  <c:v>1</c:v>
                </c:pt>
                <c:pt idx="1">
                  <c:v>2</c:v>
                </c:pt>
                <c:pt idx="3">
                  <c:v>2</c:v>
                </c:pt>
              </c:numCache>
            </c:numRef>
          </c:val>
          <c:extLst>
            <c:ext xmlns:c16="http://schemas.microsoft.com/office/drawing/2014/chart" uri="{C3380CC4-5D6E-409C-BE32-E72D297353CC}">
              <c16:uniqueId val="{00000002-32DB-4276-935E-DDBEB215B0EC}"/>
            </c:ext>
          </c:extLst>
        </c:ser>
        <c:ser>
          <c:idx val="3"/>
          <c:order val="3"/>
          <c:tx>
            <c:strRef>
              <c:f>'ST '!$L$5</c:f>
              <c:strCache>
                <c:ptCount val="1"/>
                <c:pt idx="0">
                  <c:v>ST14</c:v>
                </c:pt>
              </c:strCache>
            </c:strRef>
          </c:tx>
          <c:spPr>
            <a:solidFill>
              <a:schemeClr val="accent4"/>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'!$M$5:$P$5</c:f>
              <c:numCache>
                <c:formatCode>General</c:formatCode>
                <c:ptCount val="4"/>
                <c:pt idx="1">
                  <c:v>2</c:v>
                </c:pt>
                <c:pt idx="2">
                  <c:v>1</c:v>
                </c:pt>
              </c:numCache>
            </c:numRef>
          </c:val>
          <c:extLst>
            <c:ext xmlns:c16="http://schemas.microsoft.com/office/drawing/2014/chart" uri="{C3380CC4-5D6E-409C-BE32-E72D297353CC}">
              <c16:uniqueId val="{00000003-32DB-4276-935E-DDBEB215B0EC}"/>
            </c:ext>
          </c:extLst>
        </c:ser>
        <c:ser>
          <c:idx val="4"/>
          <c:order val="4"/>
          <c:tx>
            <c:strRef>
              <c:f>'ST '!$L$6</c:f>
              <c:strCache>
                <c:ptCount val="1"/>
                <c:pt idx="0">
                  <c:v>ST20</c:v>
                </c:pt>
              </c:strCache>
            </c:strRef>
          </c:tx>
          <c:spPr>
            <a:solidFill>
              <a:schemeClr val="accent5"/>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'!$M$6:$P$6</c:f>
              <c:numCache>
                <c:formatCode>General</c:formatCode>
                <c:ptCount val="4"/>
                <c:pt idx="1">
                  <c:v>2</c:v>
                </c:pt>
                <c:pt idx="3">
                  <c:v>1</c:v>
                </c:pt>
              </c:numCache>
            </c:numRef>
          </c:val>
          <c:extLst>
            <c:ext xmlns:c16="http://schemas.microsoft.com/office/drawing/2014/chart" uri="{C3380CC4-5D6E-409C-BE32-E72D297353CC}">
              <c16:uniqueId val="{00000004-32DB-4276-935E-DDBEB215B0EC}"/>
            </c:ext>
          </c:extLst>
        </c:ser>
        <c:ser>
          <c:idx val="5"/>
          <c:order val="5"/>
          <c:tx>
            <c:strRef>
              <c:f>'ST '!$L$7</c:f>
              <c:strCache>
                <c:ptCount val="1"/>
                <c:pt idx="0">
                  <c:v>ST29</c:v>
                </c:pt>
              </c:strCache>
            </c:strRef>
          </c:tx>
          <c:spPr>
            <a:solidFill>
              <a:schemeClr val="accent6"/>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'!$M$7:$P$7</c:f>
              <c:numCache>
                <c:formatCode>General</c:formatCode>
                <c:ptCount val="4"/>
                <c:pt idx="1">
                  <c:v>1</c:v>
                </c:pt>
                <c:pt idx="2">
                  <c:v>1</c:v>
                </c:pt>
                <c:pt idx="3">
                  <c:v>1</c:v>
                </c:pt>
              </c:numCache>
            </c:numRef>
          </c:val>
          <c:extLst>
            <c:ext xmlns:c16="http://schemas.microsoft.com/office/drawing/2014/chart" uri="{C3380CC4-5D6E-409C-BE32-E72D297353CC}">
              <c16:uniqueId val="{00000005-32DB-4276-935E-DDBEB215B0EC}"/>
            </c:ext>
          </c:extLst>
        </c:ser>
        <c:ser>
          <c:idx val="6"/>
          <c:order val="6"/>
          <c:tx>
            <c:strRef>
              <c:f>'ST '!$L$8</c:f>
              <c:strCache>
                <c:ptCount val="1"/>
                <c:pt idx="0">
                  <c:v>ST307</c:v>
                </c:pt>
              </c:strCache>
            </c:strRef>
          </c:tx>
          <c:spPr>
            <a:solidFill>
              <a:schemeClr val="accent1">
                <a:lumMod val="6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'!$M$8:$P$8</c:f>
              <c:numCache>
                <c:formatCode>General</c:formatCode>
                <c:ptCount val="4"/>
                <c:pt idx="2">
                  <c:v>2</c:v>
                </c:pt>
                <c:pt idx="3">
                  <c:v>1</c:v>
                </c:pt>
              </c:numCache>
            </c:numRef>
          </c:val>
          <c:extLst>
            <c:ext xmlns:c16="http://schemas.microsoft.com/office/drawing/2014/chart" uri="{C3380CC4-5D6E-409C-BE32-E72D297353CC}">
              <c16:uniqueId val="{00000006-32DB-4276-935E-DDBEB215B0EC}"/>
            </c:ext>
          </c:extLst>
        </c:ser>
        <c:ser>
          <c:idx val="7"/>
          <c:order val="7"/>
          <c:tx>
            <c:strRef>
              <c:f>'ST '!$L$9</c:f>
              <c:strCache>
                <c:ptCount val="1"/>
                <c:pt idx="0">
                  <c:v>ST1207</c:v>
                </c:pt>
              </c:strCache>
            </c:strRef>
          </c:tx>
          <c:spPr>
            <a:solidFill>
              <a:schemeClr val="accent2">
                <a:lumMod val="6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'!$M$9:$P$9</c:f>
              <c:numCache>
                <c:formatCode>General</c:formatCode>
                <c:ptCount val="4"/>
                <c:pt idx="2">
                  <c:v>2</c:v>
                </c:pt>
              </c:numCache>
            </c:numRef>
          </c:val>
          <c:extLst>
            <c:ext xmlns:c16="http://schemas.microsoft.com/office/drawing/2014/chart" uri="{C3380CC4-5D6E-409C-BE32-E72D297353CC}">
              <c16:uniqueId val="{00000007-32DB-4276-935E-DDBEB215B0EC}"/>
            </c:ext>
          </c:extLst>
        </c:ser>
        <c:ser>
          <c:idx val="8"/>
          <c:order val="8"/>
          <c:tx>
            <c:strRef>
              <c:f>'ST '!$L$10</c:f>
              <c:strCache>
                <c:ptCount val="1"/>
                <c:pt idx="0">
                  <c:v>ST1427</c:v>
                </c:pt>
              </c:strCache>
            </c:strRef>
          </c:tx>
          <c:spPr>
            <a:solidFill>
              <a:schemeClr val="accent3">
                <a:lumMod val="6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'!$M$10:$P$10</c:f>
              <c:numCache>
                <c:formatCode>General</c:formatCode>
                <c:ptCount val="4"/>
                <c:pt idx="2">
                  <c:v>1</c:v>
                </c:pt>
                <c:pt idx="3">
                  <c:v>1</c:v>
                </c:pt>
              </c:numCache>
            </c:numRef>
          </c:val>
          <c:extLst>
            <c:ext xmlns:c16="http://schemas.microsoft.com/office/drawing/2014/chart" uri="{C3380CC4-5D6E-409C-BE32-E72D297353CC}">
              <c16:uniqueId val="{00000008-32DB-4276-935E-DDBEB215B0EC}"/>
            </c:ext>
          </c:extLst>
        </c:ser>
        <c:ser>
          <c:idx val="9"/>
          <c:order val="9"/>
          <c:tx>
            <c:strRef>
              <c:f>'ST '!$L$11</c:f>
              <c:strCache>
                <c:ptCount val="1"/>
                <c:pt idx="0">
                  <c:v>ST253</c:v>
                </c:pt>
              </c:strCache>
            </c:strRef>
          </c:tx>
          <c:spPr>
            <a:solidFill>
              <a:schemeClr val="accent4">
                <a:lumMod val="6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'!$M$11:$P$11</c:f>
              <c:numCache>
                <c:formatCode>General</c:formatCode>
                <c:ptCount val="4"/>
                <c:pt idx="1">
                  <c:v>2</c:v>
                </c:pt>
              </c:numCache>
            </c:numRef>
          </c:val>
          <c:extLst>
            <c:ext xmlns:c16="http://schemas.microsoft.com/office/drawing/2014/chart" uri="{C3380CC4-5D6E-409C-BE32-E72D297353CC}">
              <c16:uniqueId val="{00000009-32DB-4276-935E-DDBEB215B0EC}"/>
            </c:ext>
          </c:extLst>
        </c:ser>
        <c:ser>
          <c:idx val="10"/>
          <c:order val="10"/>
          <c:tx>
            <c:strRef>
              <c:f>'ST '!$L$12</c:f>
              <c:strCache>
                <c:ptCount val="1"/>
                <c:pt idx="0">
                  <c:v>ST3280</c:v>
                </c:pt>
              </c:strCache>
            </c:strRef>
          </c:tx>
          <c:spPr>
            <a:solidFill>
              <a:schemeClr val="accent5">
                <a:lumMod val="6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'!$M$12:$P$12</c:f>
              <c:numCache>
                <c:formatCode>General</c:formatCode>
                <c:ptCount val="4"/>
                <c:pt idx="3">
                  <c:v>2</c:v>
                </c:pt>
              </c:numCache>
            </c:numRef>
          </c:val>
          <c:extLst>
            <c:ext xmlns:c16="http://schemas.microsoft.com/office/drawing/2014/chart" uri="{C3380CC4-5D6E-409C-BE32-E72D297353CC}">
              <c16:uniqueId val="{0000000A-32DB-4276-935E-DDBEB215B0EC}"/>
            </c:ext>
          </c:extLst>
        </c:ser>
        <c:ser>
          <c:idx val="11"/>
          <c:order val="11"/>
          <c:tx>
            <c:strRef>
              <c:f>'ST '!$L$13</c:f>
              <c:strCache>
                <c:ptCount val="1"/>
                <c:pt idx="0">
                  <c:v>ST35</c:v>
                </c:pt>
              </c:strCache>
            </c:strRef>
          </c:tx>
          <c:spPr>
            <a:solidFill>
              <a:schemeClr val="accent6">
                <a:lumMod val="6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'!$M$13:$P$13</c:f>
              <c:numCache>
                <c:formatCode>General</c:formatCode>
                <c:ptCount val="4"/>
                <c:pt idx="0">
                  <c:v>1</c:v>
                </c:pt>
                <c:pt idx="2">
                  <c:v>1</c:v>
                </c:pt>
              </c:numCache>
            </c:numRef>
          </c:val>
          <c:extLst>
            <c:ext xmlns:c16="http://schemas.microsoft.com/office/drawing/2014/chart" uri="{C3380CC4-5D6E-409C-BE32-E72D297353CC}">
              <c16:uniqueId val="{0000000B-32DB-4276-935E-DDBEB215B0EC}"/>
            </c:ext>
          </c:extLst>
        </c:ser>
        <c:ser>
          <c:idx val="12"/>
          <c:order val="12"/>
          <c:tx>
            <c:strRef>
              <c:f>'ST '!$L$14</c:f>
              <c:strCache>
                <c:ptCount val="1"/>
                <c:pt idx="0">
                  <c:v>ST985</c:v>
                </c:pt>
              </c:strCache>
            </c:strRef>
          </c:tx>
          <c:spPr>
            <a:solidFill>
              <a:schemeClr val="accent1">
                <a:lumMod val="80000"/>
                <a:lumOff val="2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'!$M$14:$P$14</c:f>
              <c:numCache>
                <c:formatCode>General</c:formatCode>
                <c:ptCount val="4"/>
                <c:pt idx="2">
                  <c:v>1</c:v>
                </c:pt>
                <c:pt idx="3">
                  <c:v>1</c:v>
                </c:pt>
              </c:numCache>
            </c:numRef>
          </c:val>
          <c:extLst>
            <c:ext xmlns:c16="http://schemas.microsoft.com/office/drawing/2014/chart" uri="{C3380CC4-5D6E-409C-BE32-E72D297353CC}">
              <c16:uniqueId val="{0000000C-32DB-4276-935E-DDBEB215B0EC}"/>
            </c:ext>
          </c:extLst>
        </c:ser>
        <c:ser>
          <c:idx val="13"/>
          <c:order val="13"/>
          <c:tx>
            <c:strRef>
              <c:f>'ST '!$L$15</c:f>
              <c:strCache>
                <c:ptCount val="1"/>
                <c:pt idx="0">
                  <c:v>ST1414</c:v>
                </c:pt>
              </c:strCache>
            </c:strRef>
          </c:tx>
          <c:spPr>
            <a:solidFill>
              <a:schemeClr val="accent2">
                <a:lumMod val="80000"/>
                <a:lumOff val="2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'!$M$15:$P$15</c:f>
              <c:numCache>
                <c:formatCode>General</c:formatCode>
                <c:ptCount val="4"/>
                <c:pt idx="3">
                  <c:v>1</c:v>
                </c:pt>
              </c:numCache>
            </c:numRef>
          </c:val>
          <c:extLst>
            <c:ext xmlns:c16="http://schemas.microsoft.com/office/drawing/2014/chart" uri="{C3380CC4-5D6E-409C-BE32-E72D297353CC}">
              <c16:uniqueId val="{0000000D-32DB-4276-935E-DDBEB215B0EC}"/>
            </c:ext>
          </c:extLst>
        </c:ser>
        <c:ser>
          <c:idx val="14"/>
          <c:order val="14"/>
          <c:tx>
            <c:strRef>
              <c:f>'ST '!$L$16</c:f>
              <c:strCache>
                <c:ptCount val="1"/>
                <c:pt idx="0">
                  <c:v>ST152</c:v>
                </c:pt>
              </c:strCache>
            </c:strRef>
          </c:tx>
          <c:spPr>
            <a:solidFill>
              <a:schemeClr val="accent3">
                <a:lumMod val="80000"/>
                <a:lumOff val="2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'!$M$16:$P$16</c:f>
              <c:numCache>
                <c:formatCode>General</c:formatCode>
                <c:ptCount val="4"/>
                <c:pt idx="1">
                  <c:v>1</c:v>
                </c:pt>
              </c:numCache>
            </c:numRef>
          </c:val>
          <c:extLst>
            <c:ext xmlns:c16="http://schemas.microsoft.com/office/drawing/2014/chart" uri="{C3380CC4-5D6E-409C-BE32-E72D297353CC}">
              <c16:uniqueId val="{0000000E-32DB-4276-935E-DDBEB215B0EC}"/>
            </c:ext>
          </c:extLst>
        </c:ser>
        <c:ser>
          <c:idx val="15"/>
          <c:order val="15"/>
          <c:tx>
            <c:strRef>
              <c:f>'ST '!$L$17</c:f>
              <c:strCache>
                <c:ptCount val="1"/>
                <c:pt idx="0">
                  <c:v>ST17-1LV</c:v>
                </c:pt>
              </c:strCache>
            </c:strRef>
          </c:tx>
          <c:spPr>
            <a:solidFill>
              <a:schemeClr val="accent4">
                <a:lumMod val="80000"/>
                <a:lumOff val="2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'!$M$17:$P$17</c:f>
              <c:numCache>
                <c:formatCode>General</c:formatCode>
                <c:ptCount val="4"/>
                <c:pt idx="2">
                  <c:v>1</c:v>
                </c:pt>
              </c:numCache>
            </c:numRef>
          </c:val>
          <c:extLst>
            <c:ext xmlns:c16="http://schemas.microsoft.com/office/drawing/2014/chart" uri="{C3380CC4-5D6E-409C-BE32-E72D297353CC}">
              <c16:uniqueId val="{0000000F-32DB-4276-935E-DDBEB215B0EC}"/>
            </c:ext>
          </c:extLst>
        </c:ser>
        <c:ser>
          <c:idx val="16"/>
          <c:order val="16"/>
          <c:tx>
            <c:strRef>
              <c:f>'ST '!$L$18</c:f>
              <c:strCache>
                <c:ptCount val="1"/>
                <c:pt idx="0">
                  <c:v>ST23</c:v>
                </c:pt>
              </c:strCache>
            </c:strRef>
          </c:tx>
          <c:spPr>
            <a:solidFill>
              <a:schemeClr val="accent5">
                <a:lumMod val="80000"/>
                <a:lumOff val="2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'!$M$18:$P$18</c:f>
              <c:numCache>
                <c:formatCode>General</c:formatCode>
                <c:ptCount val="4"/>
                <c:pt idx="3">
                  <c:v>1</c:v>
                </c:pt>
              </c:numCache>
            </c:numRef>
          </c:val>
          <c:extLst>
            <c:ext xmlns:c16="http://schemas.microsoft.com/office/drawing/2014/chart" uri="{C3380CC4-5D6E-409C-BE32-E72D297353CC}">
              <c16:uniqueId val="{00000010-32DB-4276-935E-DDBEB215B0EC}"/>
            </c:ext>
          </c:extLst>
        </c:ser>
        <c:ser>
          <c:idx val="17"/>
          <c:order val="17"/>
          <c:tx>
            <c:strRef>
              <c:f>'ST '!$L$19</c:f>
              <c:strCache>
                <c:ptCount val="1"/>
                <c:pt idx="0">
                  <c:v>ST25</c:v>
                </c:pt>
              </c:strCache>
            </c:strRef>
          </c:tx>
          <c:spPr>
            <a:solidFill>
              <a:schemeClr val="accent6">
                <a:lumMod val="80000"/>
                <a:lumOff val="2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'!$M$19:$P$19</c:f>
              <c:numCache>
                <c:formatCode>General</c:formatCode>
                <c:ptCount val="4"/>
                <c:pt idx="2">
                  <c:v>1</c:v>
                </c:pt>
              </c:numCache>
            </c:numRef>
          </c:val>
          <c:extLst>
            <c:ext xmlns:c16="http://schemas.microsoft.com/office/drawing/2014/chart" uri="{C3380CC4-5D6E-409C-BE32-E72D297353CC}">
              <c16:uniqueId val="{00000011-32DB-4276-935E-DDBEB215B0EC}"/>
            </c:ext>
          </c:extLst>
        </c:ser>
        <c:ser>
          <c:idx val="18"/>
          <c:order val="18"/>
          <c:tx>
            <c:strRef>
              <c:f>'ST '!$L$20</c:f>
              <c:strCache>
                <c:ptCount val="1"/>
                <c:pt idx="0">
                  <c:v>ST26</c:v>
                </c:pt>
              </c:strCache>
            </c:strRef>
          </c:tx>
          <c:spPr>
            <a:solidFill>
              <a:schemeClr val="accent1">
                <a:lumMod val="8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'!$M$20:$P$20</c:f>
              <c:numCache>
                <c:formatCode>General</c:formatCode>
                <c:ptCount val="4"/>
                <c:pt idx="1">
                  <c:v>1</c:v>
                </c:pt>
              </c:numCache>
            </c:numRef>
          </c:val>
          <c:extLst>
            <c:ext xmlns:c16="http://schemas.microsoft.com/office/drawing/2014/chart" uri="{C3380CC4-5D6E-409C-BE32-E72D297353CC}">
              <c16:uniqueId val="{00000012-32DB-4276-935E-DDBEB215B0EC}"/>
            </c:ext>
          </c:extLst>
        </c:ser>
        <c:ser>
          <c:idx val="19"/>
          <c:order val="19"/>
          <c:tx>
            <c:strRef>
              <c:f>'ST '!$L$21</c:f>
              <c:strCache>
                <c:ptCount val="1"/>
                <c:pt idx="0">
                  <c:v>ST297-1LV</c:v>
                </c:pt>
              </c:strCache>
            </c:strRef>
          </c:tx>
          <c:spPr>
            <a:solidFill>
              <a:schemeClr val="accent2">
                <a:lumMod val="8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'!$M$21:$P$21</c:f>
              <c:numCache>
                <c:formatCode>General</c:formatCode>
                <c:ptCount val="4"/>
                <c:pt idx="3">
                  <c:v>1</c:v>
                </c:pt>
              </c:numCache>
            </c:numRef>
          </c:val>
          <c:extLst>
            <c:ext xmlns:c16="http://schemas.microsoft.com/office/drawing/2014/chart" uri="{C3380CC4-5D6E-409C-BE32-E72D297353CC}">
              <c16:uniqueId val="{00000013-32DB-4276-935E-DDBEB215B0EC}"/>
            </c:ext>
          </c:extLst>
        </c:ser>
        <c:ser>
          <c:idx val="20"/>
          <c:order val="20"/>
          <c:tx>
            <c:strRef>
              <c:f>'ST '!$L$22</c:f>
              <c:strCache>
                <c:ptCount val="1"/>
                <c:pt idx="0">
                  <c:v>ST3483-1LV</c:v>
                </c:pt>
              </c:strCache>
            </c:strRef>
          </c:tx>
          <c:spPr>
            <a:solidFill>
              <a:schemeClr val="accent3">
                <a:lumMod val="8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'!$M$22:$P$22</c:f>
              <c:numCache>
                <c:formatCode>General</c:formatCode>
                <c:ptCount val="4"/>
                <c:pt idx="0">
                  <c:v>1</c:v>
                </c:pt>
              </c:numCache>
            </c:numRef>
          </c:val>
          <c:extLst>
            <c:ext xmlns:c16="http://schemas.microsoft.com/office/drawing/2014/chart" uri="{C3380CC4-5D6E-409C-BE32-E72D297353CC}">
              <c16:uniqueId val="{00000014-32DB-4276-935E-DDBEB215B0EC}"/>
            </c:ext>
          </c:extLst>
        </c:ser>
        <c:ser>
          <c:idx val="21"/>
          <c:order val="21"/>
          <c:tx>
            <c:strRef>
              <c:f>'ST '!$L$23</c:f>
              <c:strCache>
                <c:ptCount val="1"/>
                <c:pt idx="0">
                  <c:v>ST37</c:v>
                </c:pt>
              </c:strCache>
            </c:strRef>
          </c:tx>
          <c:spPr>
            <a:solidFill>
              <a:schemeClr val="accent4">
                <a:lumMod val="8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'!$M$23:$P$23</c:f>
              <c:numCache>
                <c:formatCode>General</c:formatCode>
                <c:ptCount val="4"/>
                <c:pt idx="1">
                  <c:v>1</c:v>
                </c:pt>
              </c:numCache>
            </c:numRef>
          </c:val>
          <c:extLst>
            <c:ext xmlns:c16="http://schemas.microsoft.com/office/drawing/2014/chart" uri="{C3380CC4-5D6E-409C-BE32-E72D297353CC}">
              <c16:uniqueId val="{00000015-32DB-4276-935E-DDBEB215B0EC}"/>
            </c:ext>
          </c:extLst>
        </c:ser>
        <c:ser>
          <c:idx val="22"/>
          <c:order val="22"/>
          <c:tx>
            <c:strRef>
              <c:f>'ST '!$L$24</c:f>
              <c:strCache>
                <c:ptCount val="1"/>
                <c:pt idx="0">
                  <c:v>ST416</c:v>
                </c:pt>
              </c:strCache>
            </c:strRef>
          </c:tx>
          <c:spPr>
            <a:solidFill>
              <a:schemeClr val="accent5">
                <a:lumMod val="8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'!$M$24:$P$24</c:f>
              <c:numCache>
                <c:formatCode>General</c:formatCode>
                <c:ptCount val="4"/>
                <c:pt idx="2">
                  <c:v>1</c:v>
                </c:pt>
              </c:numCache>
            </c:numRef>
          </c:val>
          <c:extLst>
            <c:ext xmlns:c16="http://schemas.microsoft.com/office/drawing/2014/chart" uri="{C3380CC4-5D6E-409C-BE32-E72D297353CC}">
              <c16:uniqueId val="{00000016-32DB-4276-935E-DDBEB215B0EC}"/>
            </c:ext>
          </c:extLst>
        </c:ser>
        <c:ser>
          <c:idx val="23"/>
          <c:order val="23"/>
          <c:tx>
            <c:strRef>
              <c:f>'ST '!$L$25</c:f>
              <c:strCache>
                <c:ptCount val="1"/>
                <c:pt idx="0">
                  <c:v>ST45</c:v>
                </c:pt>
              </c:strCache>
            </c:strRef>
          </c:tx>
          <c:spPr>
            <a:solidFill>
              <a:schemeClr val="accent6">
                <a:lumMod val="8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'!$M$25:$P$25</c:f>
              <c:numCache>
                <c:formatCode>General</c:formatCode>
                <c:ptCount val="4"/>
                <c:pt idx="3">
                  <c:v>1</c:v>
                </c:pt>
              </c:numCache>
            </c:numRef>
          </c:val>
          <c:extLst>
            <c:ext xmlns:c16="http://schemas.microsoft.com/office/drawing/2014/chart" uri="{C3380CC4-5D6E-409C-BE32-E72D297353CC}">
              <c16:uniqueId val="{00000017-32DB-4276-935E-DDBEB215B0EC}"/>
            </c:ext>
          </c:extLst>
        </c:ser>
        <c:ser>
          <c:idx val="24"/>
          <c:order val="24"/>
          <c:tx>
            <c:strRef>
              <c:f>'ST '!$L$26</c:f>
              <c:strCache>
                <c:ptCount val="1"/>
                <c:pt idx="0">
                  <c:v>ST474</c:v>
                </c:pt>
              </c:strCache>
            </c:strRef>
          </c:tx>
          <c:spPr>
            <a:solidFill>
              <a:schemeClr val="accent1">
                <a:lumMod val="60000"/>
                <a:lumOff val="4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'!$M$26:$P$26</c:f>
              <c:numCache>
                <c:formatCode>General</c:formatCode>
                <c:ptCount val="4"/>
                <c:pt idx="2">
                  <c:v>1</c:v>
                </c:pt>
              </c:numCache>
            </c:numRef>
          </c:val>
          <c:extLst>
            <c:ext xmlns:c16="http://schemas.microsoft.com/office/drawing/2014/chart" uri="{C3380CC4-5D6E-409C-BE32-E72D297353CC}">
              <c16:uniqueId val="{00000018-32DB-4276-935E-DDBEB215B0EC}"/>
            </c:ext>
          </c:extLst>
        </c:ser>
        <c:ser>
          <c:idx val="25"/>
          <c:order val="25"/>
          <c:tx>
            <c:strRef>
              <c:f>'ST '!$L$27</c:f>
              <c:strCache>
                <c:ptCount val="1"/>
                <c:pt idx="0">
                  <c:v>ST66</c:v>
                </c:pt>
              </c:strCache>
            </c:strRef>
          </c:tx>
          <c:spPr>
            <a:solidFill>
              <a:schemeClr val="accent2">
                <a:lumMod val="60000"/>
                <a:lumOff val="40000"/>
              </a:schemeClr>
            </a:solidFill>
            <a:ln>
              <a:noFill/>
            </a:ln>
            <a:effectLst/>
          </c:spPr>
          <c:invertIfNegative val="0"/>
          <c:cat>
            <c:strRef>
              <c:f>'ST '!$M$1:$P$1</c:f>
              <c:strCache>
                <c:ptCount val="4"/>
                <c:pt idx="0">
                  <c:v>Stillbirth (n=6)</c:v>
                </c:pt>
                <c:pt idx="1">
                  <c:v>Early Neonate (n=17)</c:v>
                </c:pt>
                <c:pt idx="2">
                  <c:v>Late Neonate (n=22)</c:v>
                </c:pt>
                <c:pt idx="3">
                  <c:v>Infant (n=19)</c:v>
                </c:pt>
              </c:strCache>
            </c:strRef>
          </c:cat>
          <c:val>
            <c:numRef>
              <c:f>'ST '!$M$27:$P$27</c:f>
              <c:numCache>
                <c:formatCode>General</c:formatCode>
                <c:ptCount val="4"/>
                <c:pt idx="0">
                  <c:v>1</c:v>
                </c:pt>
              </c:numCache>
            </c:numRef>
          </c:val>
          <c:extLst>
            <c:ext xmlns:c16="http://schemas.microsoft.com/office/drawing/2014/chart" uri="{C3380CC4-5D6E-409C-BE32-E72D297353CC}">
              <c16:uniqueId val="{00000019-32DB-4276-935E-DDBEB215B0EC}"/>
            </c:ext>
          </c:extLst>
        </c:ser>
        <c:dLbls>
          <c:showLegendKey val="0"/>
          <c:showVal val="0"/>
          <c:showCatName val="0"/>
          <c:showSerName val="0"/>
          <c:showPercent val="0"/>
          <c:showBubbleSize val="0"/>
        </c:dLbls>
        <c:gapWidth val="30"/>
        <c:overlap val="100"/>
        <c:axId val="1081254016"/>
        <c:axId val="1081262176"/>
      </c:barChart>
      <c:catAx>
        <c:axId val="1081254016"/>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81262176"/>
        <c:crosses val="autoZero"/>
        <c:auto val="1"/>
        <c:lblAlgn val="ctr"/>
        <c:lblOffset val="100"/>
        <c:noMultiLvlLbl val="0"/>
      </c:catAx>
      <c:valAx>
        <c:axId val="1081262176"/>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ZA" sz="2000" b="0"/>
                  <a:t>Proportion </a:t>
                </a:r>
              </a:p>
            </c:rich>
          </c:tx>
          <c:layout>
            <c:manualLayout>
              <c:xMode val="edge"/>
              <c:yMode val="edge"/>
              <c:x val="3.9544942848364198E-2"/>
              <c:y val="0.31743002279875521"/>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81254016"/>
        <c:crosses val="autoZero"/>
        <c:crossBetween val="between"/>
      </c:valAx>
      <c:spPr>
        <a:noFill/>
        <a:ln>
          <a:noFill/>
        </a:ln>
        <a:effectLst/>
      </c:spPr>
    </c:plotArea>
    <c:legend>
      <c:legendPos val="b"/>
      <c:layout>
        <c:manualLayout>
          <c:xMode val="edge"/>
          <c:yMode val="edge"/>
          <c:x val="0.80201838095754485"/>
          <c:y val="4.3485262629456428E-2"/>
          <c:w val="0.1979816494290802"/>
          <c:h val="0.7830519545356209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'[Champs data for lara presentation.xlsx]K-loci '!$A$52</c:f>
              <c:strCache>
                <c:ptCount val="1"/>
                <c:pt idx="0">
                  <c:v>KL1</c:v>
                </c:pt>
              </c:strCache>
            </c:strRef>
          </c:tx>
          <c:spPr>
            <a:solidFill>
              <a:schemeClr val="accent1"/>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'!$B$52:$C$52</c:f>
              <c:numCache>
                <c:formatCode>General</c:formatCode>
                <c:ptCount val="2"/>
                <c:pt idx="0">
                  <c:v>1</c:v>
                </c:pt>
              </c:numCache>
            </c:numRef>
          </c:val>
          <c:extLst>
            <c:ext xmlns:c16="http://schemas.microsoft.com/office/drawing/2014/chart" uri="{C3380CC4-5D6E-409C-BE32-E72D297353CC}">
              <c16:uniqueId val="{00000000-94C3-4B61-803A-ECB86DC60842}"/>
            </c:ext>
          </c:extLst>
        </c:ser>
        <c:ser>
          <c:idx val="1"/>
          <c:order val="1"/>
          <c:tx>
            <c:strRef>
              <c:f>'[Champs data for lara presentation.xlsx]K-loci '!$A$53</c:f>
              <c:strCache>
                <c:ptCount val="1"/>
                <c:pt idx="0">
                  <c:v>KL10</c:v>
                </c:pt>
              </c:strCache>
            </c:strRef>
          </c:tx>
          <c:spPr>
            <a:solidFill>
              <a:schemeClr val="accent2"/>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'!$B$53:$C$53</c:f>
              <c:numCache>
                <c:formatCode>General</c:formatCode>
                <c:ptCount val="2"/>
                <c:pt idx="1">
                  <c:v>1</c:v>
                </c:pt>
              </c:numCache>
            </c:numRef>
          </c:val>
          <c:extLst>
            <c:ext xmlns:c16="http://schemas.microsoft.com/office/drawing/2014/chart" uri="{C3380CC4-5D6E-409C-BE32-E72D297353CC}">
              <c16:uniqueId val="{00000001-94C3-4B61-803A-ECB86DC60842}"/>
            </c:ext>
          </c:extLst>
        </c:ser>
        <c:ser>
          <c:idx val="2"/>
          <c:order val="2"/>
          <c:tx>
            <c:strRef>
              <c:f>'[Champs data for lara presentation.xlsx]K-loci '!$A$54</c:f>
              <c:strCache>
                <c:ptCount val="1"/>
                <c:pt idx="0">
                  <c:v>KL102</c:v>
                </c:pt>
              </c:strCache>
            </c:strRef>
          </c:tx>
          <c:spPr>
            <a:solidFill>
              <a:schemeClr val="accent3"/>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'!$B$54:$C$54</c:f>
              <c:numCache>
                <c:formatCode>General</c:formatCode>
                <c:ptCount val="2"/>
                <c:pt idx="1">
                  <c:v>1</c:v>
                </c:pt>
              </c:numCache>
            </c:numRef>
          </c:val>
          <c:extLst>
            <c:ext xmlns:c16="http://schemas.microsoft.com/office/drawing/2014/chart" uri="{C3380CC4-5D6E-409C-BE32-E72D297353CC}">
              <c16:uniqueId val="{00000002-94C3-4B61-803A-ECB86DC60842}"/>
            </c:ext>
          </c:extLst>
        </c:ser>
        <c:ser>
          <c:idx val="3"/>
          <c:order val="3"/>
          <c:tx>
            <c:strRef>
              <c:f>'[Champs data for lara presentation.xlsx]K-loci '!$A$55</c:f>
              <c:strCache>
                <c:ptCount val="1"/>
                <c:pt idx="0">
                  <c:v>KL136</c:v>
                </c:pt>
              </c:strCache>
            </c:strRef>
          </c:tx>
          <c:spPr>
            <a:solidFill>
              <a:schemeClr val="accent4"/>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'!$B$55:$C$55</c:f>
              <c:numCache>
                <c:formatCode>General</c:formatCode>
                <c:ptCount val="2"/>
                <c:pt idx="1">
                  <c:v>2</c:v>
                </c:pt>
              </c:numCache>
            </c:numRef>
          </c:val>
          <c:extLst>
            <c:ext xmlns:c16="http://schemas.microsoft.com/office/drawing/2014/chart" uri="{C3380CC4-5D6E-409C-BE32-E72D297353CC}">
              <c16:uniqueId val="{00000003-94C3-4B61-803A-ECB86DC60842}"/>
            </c:ext>
          </c:extLst>
        </c:ser>
        <c:ser>
          <c:idx val="4"/>
          <c:order val="4"/>
          <c:tx>
            <c:strRef>
              <c:f>'[Champs data for lara presentation.xlsx]K-loci '!$A$56</c:f>
              <c:strCache>
                <c:ptCount val="1"/>
                <c:pt idx="0">
                  <c:v>KL149</c:v>
                </c:pt>
              </c:strCache>
            </c:strRef>
          </c:tx>
          <c:spPr>
            <a:solidFill>
              <a:schemeClr val="accent5"/>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'!$B$56:$C$56</c:f>
              <c:numCache>
                <c:formatCode>General</c:formatCode>
                <c:ptCount val="2"/>
                <c:pt idx="0">
                  <c:v>2</c:v>
                </c:pt>
                <c:pt idx="1">
                  <c:v>2</c:v>
                </c:pt>
              </c:numCache>
            </c:numRef>
          </c:val>
          <c:extLst>
            <c:ext xmlns:c16="http://schemas.microsoft.com/office/drawing/2014/chart" uri="{C3380CC4-5D6E-409C-BE32-E72D297353CC}">
              <c16:uniqueId val="{00000004-94C3-4B61-803A-ECB86DC60842}"/>
            </c:ext>
          </c:extLst>
        </c:ser>
        <c:ser>
          <c:idx val="5"/>
          <c:order val="5"/>
          <c:tx>
            <c:strRef>
              <c:f>'[Champs data for lara presentation.xlsx]K-loci '!$A$57</c:f>
              <c:strCache>
                <c:ptCount val="1"/>
                <c:pt idx="0">
                  <c:v>KL15</c:v>
                </c:pt>
              </c:strCache>
            </c:strRef>
          </c:tx>
          <c:spPr>
            <a:solidFill>
              <a:schemeClr val="accent6"/>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'!$B$57:$C$57</c:f>
              <c:numCache>
                <c:formatCode>General</c:formatCode>
                <c:ptCount val="2"/>
                <c:pt idx="1">
                  <c:v>1</c:v>
                </c:pt>
              </c:numCache>
            </c:numRef>
          </c:val>
          <c:extLst>
            <c:ext xmlns:c16="http://schemas.microsoft.com/office/drawing/2014/chart" uri="{C3380CC4-5D6E-409C-BE32-E72D297353CC}">
              <c16:uniqueId val="{00000005-94C3-4B61-803A-ECB86DC60842}"/>
            </c:ext>
          </c:extLst>
        </c:ser>
        <c:ser>
          <c:idx val="6"/>
          <c:order val="6"/>
          <c:tx>
            <c:strRef>
              <c:f>'[Champs data for lara presentation.xlsx]K-loci '!$A$58</c:f>
              <c:strCache>
                <c:ptCount val="1"/>
                <c:pt idx="0">
                  <c:v>KL166</c:v>
                </c:pt>
              </c:strCache>
            </c:strRef>
          </c:tx>
          <c:spPr>
            <a:solidFill>
              <a:schemeClr val="accent1">
                <a:lumMod val="6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'!$B$58:$C$58</c:f>
              <c:numCache>
                <c:formatCode>General</c:formatCode>
                <c:ptCount val="2"/>
                <c:pt idx="0">
                  <c:v>1</c:v>
                </c:pt>
                <c:pt idx="1">
                  <c:v>1</c:v>
                </c:pt>
              </c:numCache>
            </c:numRef>
          </c:val>
          <c:extLst>
            <c:ext xmlns:c16="http://schemas.microsoft.com/office/drawing/2014/chart" uri="{C3380CC4-5D6E-409C-BE32-E72D297353CC}">
              <c16:uniqueId val="{00000006-94C3-4B61-803A-ECB86DC60842}"/>
            </c:ext>
          </c:extLst>
        </c:ser>
        <c:ser>
          <c:idx val="7"/>
          <c:order val="7"/>
          <c:tx>
            <c:strRef>
              <c:f>'[Champs data for lara presentation.xlsx]K-loci '!$A$59</c:f>
              <c:strCache>
                <c:ptCount val="1"/>
                <c:pt idx="0">
                  <c:v>KL17</c:v>
                </c:pt>
              </c:strCache>
            </c:strRef>
          </c:tx>
          <c:spPr>
            <a:solidFill>
              <a:schemeClr val="accent2">
                <a:lumMod val="6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'!$B$59:$C$59</c:f>
              <c:numCache>
                <c:formatCode>General</c:formatCode>
                <c:ptCount val="2"/>
                <c:pt idx="1">
                  <c:v>1</c:v>
                </c:pt>
              </c:numCache>
            </c:numRef>
          </c:val>
          <c:extLst>
            <c:ext xmlns:c16="http://schemas.microsoft.com/office/drawing/2014/chart" uri="{C3380CC4-5D6E-409C-BE32-E72D297353CC}">
              <c16:uniqueId val="{00000007-94C3-4B61-803A-ECB86DC60842}"/>
            </c:ext>
          </c:extLst>
        </c:ser>
        <c:ser>
          <c:idx val="8"/>
          <c:order val="8"/>
          <c:tx>
            <c:strRef>
              <c:f>'[Champs data for lara presentation.xlsx]K-loci '!$A$60</c:f>
              <c:strCache>
                <c:ptCount val="1"/>
                <c:pt idx="0">
                  <c:v>KL18</c:v>
                </c:pt>
              </c:strCache>
            </c:strRef>
          </c:tx>
          <c:spPr>
            <a:solidFill>
              <a:schemeClr val="accent3">
                <a:lumMod val="6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'!$B$60:$C$60</c:f>
              <c:numCache>
                <c:formatCode>General</c:formatCode>
                <c:ptCount val="2"/>
                <c:pt idx="0">
                  <c:v>1</c:v>
                </c:pt>
              </c:numCache>
            </c:numRef>
          </c:val>
          <c:extLst>
            <c:ext xmlns:c16="http://schemas.microsoft.com/office/drawing/2014/chart" uri="{C3380CC4-5D6E-409C-BE32-E72D297353CC}">
              <c16:uniqueId val="{00000008-94C3-4B61-803A-ECB86DC60842}"/>
            </c:ext>
          </c:extLst>
        </c:ser>
        <c:ser>
          <c:idx val="9"/>
          <c:order val="9"/>
          <c:tx>
            <c:strRef>
              <c:f>'[Champs data for lara presentation.xlsx]K-loci '!$A$61</c:f>
              <c:strCache>
                <c:ptCount val="1"/>
                <c:pt idx="0">
                  <c:v>KL19</c:v>
                </c:pt>
              </c:strCache>
            </c:strRef>
          </c:tx>
          <c:spPr>
            <a:solidFill>
              <a:schemeClr val="accent4">
                <a:lumMod val="6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'!$B$61:$C$61</c:f>
              <c:numCache>
                <c:formatCode>General</c:formatCode>
                <c:ptCount val="2"/>
                <c:pt idx="1">
                  <c:v>3</c:v>
                </c:pt>
              </c:numCache>
            </c:numRef>
          </c:val>
          <c:extLst>
            <c:ext xmlns:c16="http://schemas.microsoft.com/office/drawing/2014/chart" uri="{C3380CC4-5D6E-409C-BE32-E72D297353CC}">
              <c16:uniqueId val="{00000009-94C3-4B61-803A-ECB86DC60842}"/>
            </c:ext>
          </c:extLst>
        </c:ser>
        <c:ser>
          <c:idx val="10"/>
          <c:order val="10"/>
          <c:tx>
            <c:strRef>
              <c:f>'[Champs data for lara presentation.xlsx]K-loci '!$A$62</c:f>
              <c:strCache>
                <c:ptCount val="1"/>
                <c:pt idx="0">
                  <c:v>KL2</c:v>
                </c:pt>
              </c:strCache>
            </c:strRef>
          </c:tx>
          <c:spPr>
            <a:solidFill>
              <a:schemeClr val="accent5">
                <a:lumMod val="6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'!$B$62:$C$62</c:f>
              <c:numCache>
                <c:formatCode>General</c:formatCode>
                <c:ptCount val="2"/>
                <c:pt idx="1">
                  <c:v>3</c:v>
                </c:pt>
              </c:numCache>
            </c:numRef>
          </c:val>
          <c:extLst>
            <c:ext xmlns:c16="http://schemas.microsoft.com/office/drawing/2014/chart" uri="{C3380CC4-5D6E-409C-BE32-E72D297353CC}">
              <c16:uniqueId val="{0000000A-94C3-4B61-803A-ECB86DC60842}"/>
            </c:ext>
          </c:extLst>
        </c:ser>
        <c:ser>
          <c:idx val="11"/>
          <c:order val="11"/>
          <c:tx>
            <c:strRef>
              <c:f>'[Champs data for lara presentation.xlsx]K-loci '!$A$63</c:f>
              <c:strCache>
                <c:ptCount val="1"/>
                <c:pt idx="0">
                  <c:v>KL22</c:v>
                </c:pt>
              </c:strCache>
            </c:strRef>
          </c:tx>
          <c:spPr>
            <a:solidFill>
              <a:schemeClr val="accent6">
                <a:lumMod val="6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'!$B$63:$C$63</c:f>
              <c:numCache>
                <c:formatCode>General</c:formatCode>
                <c:ptCount val="2"/>
                <c:pt idx="0">
                  <c:v>1</c:v>
                </c:pt>
                <c:pt idx="1">
                  <c:v>1</c:v>
                </c:pt>
              </c:numCache>
            </c:numRef>
          </c:val>
          <c:extLst>
            <c:ext xmlns:c16="http://schemas.microsoft.com/office/drawing/2014/chart" uri="{C3380CC4-5D6E-409C-BE32-E72D297353CC}">
              <c16:uniqueId val="{0000000B-94C3-4B61-803A-ECB86DC60842}"/>
            </c:ext>
          </c:extLst>
        </c:ser>
        <c:ser>
          <c:idx val="12"/>
          <c:order val="12"/>
          <c:tx>
            <c:strRef>
              <c:f>'[Champs data for lara presentation.xlsx]K-loci '!$A$64</c:f>
              <c:strCache>
                <c:ptCount val="1"/>
                <c:pt idx="0">
                  <c:v>KL24</c:v>
                </c:pt>
              </c:strCache>
            </c:strRef>
          </c:tx>
          <c:spPr>
            <a:solidFill>
              <a:schemeClr val="accent1">
                <a:lumMod val="80000"/>
                <a:lumOff val="2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'!$B$64:$C$64</c:f>
              <c:numCache>
                <c:formatCode>General</c:formatCode>
                <c:ptCount val="2"/>
              </c:numCache>
            </c:numRef>
          </c:val>
          <c:extLst>
            <c:ext xmlns:c16="http://schemas.microsoft.com/office/drawing/2014/chart" uri="{C3380CC4-5D6E-409C-BE32-E72D297353CC}">
              <c16:uniqueId val="{0000000C-94C3-4B61-803A-ECB86DC60842}"/>
            </c:ext>
          </c:extLst>
        </c:ser>
        <c:ser>
          <c:idx val="13"/>
          <c:order val="13"/>
          <c:tx>
            <c:strRef>
              <c:f>'[Champs data for lara presentation.xlsx]K-loci '!$A$65</c:f>
              <c:strCache>
                <c:ptCount val="1"/>
                <c:pt idx="0">
                  <c:v>KL25</c:v>
                </c:pt>
              </c:strCache>
            </c:strRef>
          </c:tx>
          <c:spPr>
            <a:solidFill>
              <a:schemeClr val="accent2">
                <a:lumMod val="80000"/>
                <a:lumOff val="2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'!$B$65:$C$65</c:f>
              <c:numCache>
                <c:formatCode>General</c:formatCode>
                <c:ptCount val="2"/>
                <c:pt idx="0">
                  <c:v>3</c:v>
                </c:pt>
                <c:pt idx="1">
                  <c:v>16</c:v>
                </c:pt>
              </c:numCache>
            </c:numRef>
          </c:val>
          <c:extLst>
            <c:ext xmlns:c16="http://schemas.microsoft.com/office/drawing/2014/chart" uri="{C3380CC4-5D6E-409C-BE32-E72D297353CC}">
              <c16:uniqueId val="{0000000D-94C3-4B61-803A-ECB86DC60842}"/>
            </c:ext>
          </c:extLst>
        </c:ser>
        <c:ser>
          <c:idx val="14"/>
          <c:order val="14"/>
          <c:tx>
            <c:strRef>
              <c:f>'[Champs data for lara presentation.xlsx]K-loci '!$A$66</c:f>
              <c:strCache>
                <c:ptCount val="1"/>
                <c:pt idx="0">
                  <c:v>KL28</c:v>
                </c:pt>
              </c:strCache>
            </c:strRef>
          </c:tx>
          <c:spPr>
            <a:solidFill>
              <a:schemeClr val="accent3">
                <a:lumMod val="80000"/>
                <a:lumOff val="2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'!$B$66:$C$66</c:f>
              <c:numCache>
                <c:formatCode>General</c:formatCode>
                <c:ptCount val="2"/>
                <c:pt idx="0">
                  <c:v>1</c:v>
                </c:pt>
              </c:numCache>
            </c:numRef>
          </c:val>
          <c:extLst>
            <c:ext xmlns:c16="http://schemas.microsoft.com/office/drawing/2014/chart" uri="{C3380CC4-5D6E-409C-BE32-E72D297353CC}">
              <c16:uniqueId val="{0000000E-94C3-4B61-803A-ECB86DC60842}"/>
            </c:ext>
          </c:extLst>
        </c:ser>
        <c:ser>
          <c:idx val="15"/>
          <c:order val="15"/>
          <c:tx>
            <c:strRef>
              <c:f>'[Champs data for lara presentation.xlsx]K-loci '!$A$67</c:f>
              <c:strCache>
                <c:ptCount val="1"/>
                <c:pt idx="0">
                  <c:v>KL30</c:v>
                </c:pt>
              </c:strCache>
            </c:strRef>
          </c:tx>
          <c:spPr>
            <a:solidFill>
              <a:schemeClr val="accent4">
                <a:lumMod val="80000"/>
                <a:lumOff val="2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'!$B$67:$C$67</c:f>
              <c:numCache>
                <c:formatCode>General</c:formatCode>
                <c:ptCount val="2"/>
                <c:pt idx="1">
                  <c:v>1</c:v>
                </c:pt>
              </c:numCache>
            </c:numRef>
          </c:val>
          <c:extLst>
            <c:ext xmlns:c16="http://schemas.microsoft.com/office/drawing/2014/chart" uri="{C3380CC4-5D6E-409C-BE32-E72D297353CC}">
              <c16:uniqueId val="{0000000F-94C3-4B61-803A-ECB86DC60842}"/>
            </c:ext>
          </c:extLst>
        </c:ser>
        <c:ser>
          <c:idx val="16"/>
          <c:order val="16"/>
          <c:tx>
            <c:strRef>
              <c:f>'[Champs data for lara presentation.xlsx]K-loci '!$A$68</c:f>
              <c:strCache>
                <c:ptCount val="1"/>
                <c:pt idx="0">
                  <c:v>KL38</c:v>
                </c:pt>
              </c:strCache>
            </c:strRef>
          </c:tx>
          <c:spPr>
            <a:solidFill>
              <a:schemeClr val="accent5">
                <a:lumMod val="80000"/>
                <a:lumOff val="2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'!$B$68:$C$68</c:f>
              <c:numCache>
                <c:formatCode>General</c:formatCode>
                <c:ptCount val="2"/>
              </c:numCache>
            </c:numRef>
          </c:val>
          <c:extLst>
            <c:ext xmlns:c16="http://schemas.microsoft.com/office/drawing/2014/chart" uri="{C3380CC4-5D6E-409C-BE32-E72D297353CC}">
              <c16:uniqueId val="{00000010-94C3-4B61-803A-ECB86DC60842}"/>
            </c:ext>
          </c:extLst>
        </c:ser>
        <c:ser>
          <c:idx val="17"/>
          <c:order val="17"/>
          <c:tx>
            <c:strRef>
              <c:f>'[Champs data for lara presentation.xlsx]K-loci '!$A$69</c:f>
              <c:strCache>
                <c:ptCount val="1"/>
                <c:pt idx="0">
                  <c:v>KL39</c:v>
                </c:pt>
              </c:strCache>
            </c:strRef>
          </c:tx>
          <c:spPr>
            <a:solidFill>
              <a:schemeClr val="accent6">
                <a:lumMod val="80000"/>
                <a:lumOff val="2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'!$B$69:$C$69</c:f>
              <c:numCache>
                <c:formatCode>General</c:formatCode>
                <c:ptCount val="2"/>
                <c:pt idx="1">
                  <c:v>1</c:v>
                </c:pt>
              </c:numCache>
            </c:numRef>
          </c:val>
          <c:extLst>
            <c:ext xmlns:c16="http://schemas.microsoft.com/office/drawing/2014/chart" uri="{C3380CC4-5D6E-409C-BE32-E72D297353CC}">
              <c16:uniqueId val="{00000011-94C3-4B61-803A-ECB86DC60842}"/>
            </c:ext>
          </c:extLst>
        </c:ser>
        <c:ser>
          <c:idx val="18"/>
          <c:order val="18"/>
          <c:tx>
            <c:strRef>
              <c:f>'[Champs data for lara presentation.xlsx]K-loci '!$A$70</c:f>
              <c:strCache>
                <c:ptCount val="1"/>
                <c:pt idx="0">
                  <c:v>KL55</c:v>
                </c:pt>
              </c:strCache>
            </c:strRef>
          </c:tx>
          <c:spPr>
            <a:solidFill>
              <a:schemeClr val="accent1">
                <a:lumMod val="8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'!$B$70:$C$70</c:f>
              <c:numCache>
                <c:formatCode>General</c:formatCode>
                <c:ptCount val="2"/>
                <c:pt idx="1">
                  <c:v>2</c:v>
                </c:pt>
              </c:numCache>
            </c:numRef>
          </c:val>
          <c:extLst>
            <c:ext xmlns:c16="http://schemas.microsoft.com/office/drawing/2014/chart" uri="{C3380CC4-5D6E-409C-BE32-E72D297353CC}">
              <c16:uniqueId val="{00000012-94C3-4B61-803A-ECB86DC60842}"/>
            </c:ext>
          </c:extLst>
        </c:ser>
        <c:ser>
          <c:idx val="19"/>
          <c:order val="19"/>
          <c:tx>
            <c:strRef>
              <c:f>'[Champs data for lara presentation.xlsx]K-loci '!$A$71</c:f>
              <c:strCache>
                <c:ptCount val="1"/>
                <c:pt idx="0">
                  <c:v>KL62</c:v>
                </c:pt>
              </c:strCache>
            </c:strRef>
          </c:tx>
          <c:spPr>
            <a:solidFill>
              <a:schemeClr val="accent2">
                <a:lumMod val="8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'!$B$71:$C$71</c:f>
              <c:numCache>
                <c:formatCode>General</c:formatCode>
                <c:ptCount val="2"/>
                <c:pt idx="1">
                  <c:v>1</c:v>
                </c:pt>
              </c:numCache>
            </c:numRef>
          </c:val>
          <c:extLst>
            <c:ext xmlns:c16="http://schemas.microsoft.com/office/drawing/2014/chart" uri="{C3380CC4-5D6E-409C-BE32-E72D297353CC}">
              <c16:uniqueId val="{00000013-94C3-4B61-803A-ECB86DC60842}"/>
            </c:ext>
          </c:extLst>
        </c:ser>
        <c:ser>
          <c:idx val="20"/>
          <c:order val="20"/>
          <c:tx>
            <c:strRef>
              <c:f>'[Champs data for lara presentation.xlsx]K-loci '!$A$72</c:f>
              <c:strCache>
                <c:ptCount val="1"/>
                <c:pt idx="0">
                  <c:v>KL67</c:v>
                </c:pt>
              </c:strCache>
            </c:strRef>
          </c:tx>
          <c:spPr>
            <a:solidFill>
              <a:schemeClr val="accent3">
                <a:lumMod val="8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'!$B$72:$C$72</c:f>
              <c:numCache>
                <c:formatCode>General</c:formatCode>
                <c:ptCount val="2"/>
                <c:pt idx="1">
                  <c:v>2</c:v>
                </c:pt>
              </c:numCache>
            </c:numRef>
          </c:val>
          <c:extLst>
            <c:ext xmlns:c16="http://schemas.microsoft.com/office/drawing/2014/chart" uri="{C3380CC4-5D6E-409C-BE32-E72D297353CC}">
              <c16:uniqueId val="{00000014-94C3-4B61-803A-ECB86DC60842}"/>
            </c:ext>
          </c:extLst>
        </c:ser>
        <c:ser>
          <c:idx val="21"/>
          <c:order val="21"/>
          <c:tx>
            <c:strRef>
              <c:f>'[Champs data for lara presentation.xlsx]K-loci '!$A$73</c:f>
              <c:strCache>
                <c:ptCount val="1"/>
                <c:pt idx="0">
                  <c:v>KL8</c:v>
                </c:pt>
              </c:strCache>
            </c:strRef>
          </c:tx>
          <c:spPr>
            <a:solidFill>
              <a:schemeClr val="accent4">
                <a:lumMod val="80000"/>
              </a:schemeClr>
            </a:solidFill>
            <a:ln>
              <a:noFill/>
            </a:ln>
            <a:effectLst/>
          </c:spPr>
          <c:invertIfNegative val="0"/>
          <c:cat>
            <c:strRef>
              <c:f>'[Champs data for lara presentation.xlsx]K-loci '!$B$51:$C$51</c:f>
              <c:strCache>
                <c:ptCount val="2"/>
                <c:pt idx="0">
                  <c:v>Community acquired (n=10)</c:v>
                </c:pt>
                <c:pt idx="1">
                  <c:v>Hospital acquired (n=40)</c:v>
                </c:pt>
              </c:strCache>
            </c:strRef>
          </c:cat>
          <c:val>
            <c:numRef>
              <c:f>'[Champs data for lara presentation.xlsx]K-loci '!$B$73:$C$73</c:f>
              <c:numCache>
                <c:formatCode>General</c:formatCode>
                <c:ptCount val="2"/>
                <c:pt idx="1">
                  <c:v>1</c:v>
                </c:pt>
              </c:numCache>
            </c:numRef>
          </c:val>
          <c:extLst>
            <c:ext xmlns:c16="http://schemas.microsoft.com/office/drawing/2014/chart" uri="{C3380CC4-5D6E-409C-BE32-E72D297353CC}">
              <c16:uniqueId val="{00000015-94C3-4B61-803A-ECB86DC60842}"/>
            </c:ext>
          </c:extLst>
        </c:ser>
        <c:dLbls>
          <c:showLegendKey val="0"/>
          <c:showVal val="0"/>
          <c:showCatName val="0"/>
          <c:showSerName val="0"/>
          <c:showPercent val="0"/>
          <c:showBubbleSize val="0"/>
        </c:dLbls>
        <c:gapWidth val="5"/>
        <c:overlap val="100"/>
        <c:axId val="664183392"/>
        <c:axId val="664197792"/>
      </c:barChart>
      <c:catAx>
        <c:axId val="664183392"/>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664197792"/>
        <c:crosses val="autoZero"/>
        <c:auto val="1"/>
        <c:lblAlgn val="ctr"/>
        <c:lblOffset val="100"/>
        <c:noMultiLvlLbl val="0"/>
      </c:catAx>
      <c:valAx>
        <c:axId val="664197792"/>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sz="1800" b="0" dirty="0"/>
                  <a:t>Proportion </a:t>
                </a:r>
              </a:p>
            </c:rich>
          </c:tx>
          <c:layout>
            <c:manualLayout>
              <c:xMode val="edge"/>
              <c:yMode val="edge"/>
              <c:x val="1.6640587101999619E-2"/>
              <c:y val="0.29157180405614996"/>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6641833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'K-loci '!$A$26</c:f>
              <c:strCache>
                <c:ptCount val="1"/>
                <c:pt idx="0">
                  <c:v>KL1</c:v>
                </c:pt>
              </c:strCache>
            </c:strRef>
          </c:tx>
          <c:spPr>
            <a:solidFill>
              <a:schemeClr val="accent1"/>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'!$B$26:$E$26</c:f>
              <c:numCache>
                <c:formatCode>General</c:formatCode>
                <c:ptCount val="4"/>
                <c:pt idx="3">
                  <c:v>1</c:v>
                </c:pt>
              </c:numCache>
            </c:numRef>
          </c:val>
          <c:extLst>
            <c:ext xmlns:c16="http://schemas.microsoft.com/office/drawing/2014/chart" uri="{C3380CC4-5D6E-409C-BE32-E72D297353CC}">
              <c16:uniqueId val="{00000000-E978-4E12-A0E9-B7711B63AEAF}"/>
            </c:ext>
          </c:extLst>
        </c:ser>
        <c:ser>
          <c:idx val="1"/>
          <c:order val="1"/>
          <c:tx>
            <c:strRef>
              <c:f>'K-loci '!$A$27</c:f>
              <c:strCache>
                <c:ptCount val="1"/>
                <c:pt idx="0">
                  <c:v>KL10</c:v>
                </c:pt>
              </c:strCache>
            </c:strRef>
          </c:tx>
          <c:spPr>
            <a:solidFill>
              <a:schemeClr val="accent2"/>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'!$B$27:$E$27</c:f>
              <c:numCache>
                <c:formatCode>General</c:formatCode>
                <c:ptCount val="4"/>
                <c:pt idx="1">
                  <c:v>1</c:v>
                </c:pt>
                <c:pt idx="3">
                  <c:v>1</c:v>
                </c:pt>
              </c:numCache>
            </c:numRef>
          </c:val>
          <c:extLst>
            <c:ext xmlns:c16="http://schemas.microsoft.com/office/drawing/2014/chart" uri="{C3380CC4-5D6E-409C-BE32-E72D297353CC}">
              <c16:uniqueId val="{00000001-E978-4E12-A0E9-B7711B63AEAF}"/>
            </c:ext>
          </c:extLst>
        </c:ser>
        <c:ser>
          <c:idx val="2"/>
          <c:order val="2"/>
          <c:tx>
            <c:strRef>
              <c:f>'K-loci '!$A$28</c:f>
              <c:strCache>
                <c:ptCount val="1"/>
                <c:pt idx="0">
                  <c:v>KL102</c:v>
                </c:pt>
              </c:strCache>
            </c:strRef>
          </c:tx>
          <c:spPr>
            <a:solidFill>
              <a:schemeClr val="accent3"/>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'!$B$28:$E$28</c:f>
              <c:numCache>
                <c:formatCode>General</c:formatCode>
                <c:ptCount val="4"/>
                <c:pt idx="2">
                  <c:v>2</c:v>
                </c:pt>
                <c:pt idx="3">
                  <c:v>1</c:v>
                </c:pt>
              </c:numCache>
            </c:numRef>
          </c:val>
          <c:extLst>
            <c:ext xmlns:c16="http://schemas.microsoft.com/office/drawing/2014/chart" uri="{C3380CC4-5D6E-409C-BE32-E72D297353CC}">
              <c16:uniqueId val="{00000002-E978-4E12-A0E9-B7711B63AEAF}"/>
            </c:ext>
          </c:extLst>
        </c:ser>
        <c:ser>
          <c:idx val="3"/>
          <c:order val="3"/>
          <c:tx>
            <c:strRef>
              <c:f>'K-loci '!$A$29</c:f>
              <c:strCache>
                <c:ptCount val="1"/>
                <c:pt idx="0">
                  <c:v>KL136</c:v>
                </c:pt>
              </c:strCache>
            </c:strRef>
          </c:tx>
          <c:spPr>
            <a:solidFill>
              <a:schemeClr val="accent4"/>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'!$B$29:$E$29</c:f>
              <c:numCache>
                <c:formatCode>General</c:formatCode>
                <c:ptCount val="4"/>
                <c:pt idx="2">
                  <c:v>2</c:v>
                </c:pt>
              </c:numCache>
            </c:numRef>
          </c:val>
          <c:extLst>
            <c:ext xmlns:c16="http://schemas.microsoft.com/office/drawing/2014/chart" uri="{C3380CC4-5D6E-409C-BE32-E72D297353CC}">
              <c16:uniqueId val="{00000003-E978-4E12-A0E9-B7711B63AEAF}"/>
            </c:ext>
          </c:extLst>
        </c:ser>
        <c:ser>
          <c:idx val="4"/>
          <c:order val="4"/>
          <c:tx>
            <c:strRef>
              <c:f>'K-loci '!$A$30</c:f>
              <c:strCache>
                <c:ptCount val="1"/>
                <c:pt idx="0">
                  <c:v>KL149</c:v>
                </c:pt>
              </c:strCache>
            </c:strRef>
          </c:tx>
          <c:spPr>
            <a:solidFill>
              <a:schemeClr val="accent5"/>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'!$B$30:$E$30</c:f>
              <c:numCache>
                <c:formatCode>General</c:formatCode>
                <c:ptCount val="4"/>
                <c:pt idx="0">
                  <c:v>1</c:v>
                </c:pt>
                <c:pt idx="1">
                  <c:v>3</c:v>
                </c:pt>
                <c:pt idx="3">
                  <c:v>2</c:v>
                </c:pt>
              </c:numCache>
            </c:numRef>
          </c:val>
          <c:extLst>
            <c:ext xmlns:c16="http://schemas.microsoft.com/office/drawing/2014/chart" uri="{C3380CC4-5D6E-409C-BE32-E72D297353CC}">
              <c16:uniqueId val="{00000004-E978-4E12-A0E9-B7711B63AEAF}"/>
            </c:ext>
          </c:extLst>
        </c:ser>
        <c:ser>
          <c:idx val="5"/>
          <c:order val="5"/>
          <c:tx>
            <c:strRef>
              <c:f>'K-loci '!$A$31</c:f>
              <c:strCache>
                <c:ptCount val="1"/>
                <c:pt idx="0">
                  <c:v>KL15</c:v>
                </c:pt>
              </c:strCache>
            </c:strRef>
          </c:tx>
          <c:spPr>
            <a:solidFill>
              <a:schemeClr val="accent6"/>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'!$B$31:$E$31</c:f>
              <c:numCache>
                <c:formatCode>General</c:formatCode>
                <c:ptCount val="4"/>
                <c:pt idx="1">
                  <c:v>1</c:v>
                </c:pt>
              </c:numCache>
            </c:numRef>
          </c:val>
          <c:extLst>
            <c:ext xmlns:c16="http://schemas.microsoft.com/office/drawing/2014/chart" uri="{C3380CC4-5D6E-409C-BE32-E72D297353CC}">
              <c16:uniqueId val="{00000005-E978-4E12-A0E9-B7711B63AEAF}"/>
            </c:ext>
          </c:extLst>
        </c:ser>
        <c:ser>
          <c:idx val="6"/>
          <c:order val="6"/>
          <c:tx>
            <c:strRef>
              <c:f>'K-loci '!$A$32</c:f>
              <c:strCache>
                <c:ptCount val="1"/>
                <c:pt idx="0">
                  <c:v>KL166</c:v>
                </c:pt>
              </c:strCache>
            </c:strRef>
          </c:tx>
          <c:spPr>
            <a:solidFill>
              <a:schemeClr val="accent1">
                <a:lumMod val="6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'!$B$32:$E$32</c:f>
              <c:numCache>
                <c:formatCode>General</c:formatCode>
                <c:ptCount val="4"/>
                <c:pt idx="3">
                  <c:v>2</c:v>
                </c:pt>
              </c:numCache>
            </c:numRef>
          </c:val>
          <c:extLst>
            <c:ext xmlns:c16="http://schemas.microsoft.com/office/drawing/2014/chart" uri="{C3380CC4-5D6E-409C-BE32-E72D297353CC}">
              <c16:uniqueId val="{00000006-E978-4E12-A0E9-B7711B63AEAF}"/>
            </c:ext>
          </c:extLst>
        </c:ser>
        <c:ser>
          <c:idx val="7"/>
          <c:order val="7"/>
          <c:tx>
            <c:strRef>
              <c:f>'K-loci '!$A$33</c:f>
              <c:strCache>
                <c:ptCount val="1"/>
                <c:pt idx="0">
                  <c:v>KL17</c:v>
                </c:pt>
              </c:strCache>
            </c:strRef>
          </c:tx>
          <c:spPr>
            <a:solidFill>
              <a:schemeClr val="accent2">
                <a:lumMod val="6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'!$B$33:$E$33</c:f>
              <c:numCache>
                <c:formatCode>General</c:formatCode>
                <c:ptCount val="4"/>
                <c:pt idx="2">
                  <c:v>1</c:v>
                </c:pt>
              </c:numCache>
            </c:numRef>
          </c:val>
          <c:extLst>
            <c:ext xmlns:c16="http://schemas.microsoft.com/office/drawing/2014/chart" uri="{C3380CC4-5D6E-409C-BE32-E72D297353CC}">
              <c16:uniqueId val="{00000007-E978-4E12-A0E9-B7711B63AEAF}"/>
            </c:ext>
          </c:extLst>
        </c:ser>
        <c:ser>
          <c:idx val="8"/>
          <c:order val="8"/>
          <c:tx>
            <c:strRef>
              <c:f>'K-loci '!$A$34</c:f>
              <c:strCache>
                <c:ptCount val="1"/>
                <c:pt idx="0">
                  <c:v>KL18</c:v>
                </c:pt>
              </c:strCache>
            </c:strRef>
          </c:tx>
          <c:spPr>
            <a:solidFill>
              <a:schemeClr val="accent3">
                <a:lumMod val="6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'!$B$34:$E$34</c:f>
              <c:numCache>
                <c:formatCode>General</c:formatCode>
                <c:ptCount val="4"/>
                <c:pt idx="0">
                  <c:v>1</c:v>
                </c:pt>
              </c:numCache>
            </c:numRef>
          </c:val>
          <c:extLst>
            <c:ext xmlns:c16="http://schemas.microsoft.com/office/drawing/2014/chart" uri="{C3380CC4-5D6E-409C-BE32-E72D297353CC}">
              <c16:uniqueId val="{00000008-E978-4E12-A0E9-B7711B63AEAF}"/>
            </c:ext>
          </c:extLst>
        </c:ser>
        <c:ser>
          <c:idx val="9"/>
          <c:order val="9"/>
          <c:tx>
            <c:strRef>
              <c:f>'K-loci '!$A$35</c:f>
              <c:strCache>
                <c:ptCount val="1"/>
                <c:pt idx="0">
                  <c:v>KL19</c:v>
                </c:pt>
              </c:strCache>
            </c:strRef>
          </c:tx>
          <c:spPr>
            <a:solidFill>
              <a:schemeClr val="accent4">
                <a:lumMod val="6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'!$B$35:$E$35</c:f>
              <c:numCache>
                <c:formatCode>General</c:formatCode>
                <c:ptCount val="4"/>
                <c:pt idx="1">
                  <c:v>1</c:v>
                </c:pt>
                <c:pt idx="2">
                  <c:v>1</c:v>
                </c:pt>
                <c:pt idx="3">
                  <c:v>1</c:v>
                </c:pt>
              </c:numCache>
            </c:numRef>
          </c:val>
          <c:extLst>
            <c:ext xmlns:c16="http://schemas.microsoft.com/office/drawing/2014/chart" uri="{C3380CC4-5D6E-409C-BE32-E72D297353CC}">
              <c16:uniqueId val="{00000009-E978-4E12-A0E9-B7711B63AEAF}"/>
            </c:ext>
          </c:extLst>
        </c:ser>
        <c:ser>
          <c:idx val="10"/>
          <c:order val="10"/>
          <c:tx>
            <c:strRef>
              <c:f>'K-loci '!$A$36</c:f>
              <c:strCache>
                <c:ptCount val="1"/>
                <c:pt idx="0">
                  <c:v>KL2</c:v>
                </c:pt>
              </c:strCache>
            </c:strRef>
          </c:tx>
          <c:spPr>
            <a:solidFill>
              <a:schemeClr val="accent5">
                <a:lumMod val="6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'!$B$36:$E$36</c:f>
              <c:numCache>
                <c:formatCode>General</c:formatCode>
                <c:ptCount val="4"/>
                <c:pt idx="0">
                  <c:v>1</c:v>
                </c:pt>
                <c:pt idx="1">
                  <c:v>2</c:v>
                </c:pt>
                <c:pt idx="2">
                  <c:v>2</c:v>
                </c:pt>
              </c:numCache>
            </c:numRef>
          </c:val>
          <c:extLst>
            <c:ext xmlns:c16="http://schemas.microsoft.com/office/drawing/2014/chart" uri="{C3380CC4-5D6E-409C-BE32-E72D297353CC}">
              <c16:uniqueId val="{0000000A-E978-4E12-A0E9-B7711B63AEAF}"/>
            </c:ext>
          </c:extLst>
        </c:ser>
        <c:ser>
          <c:idx val="11"/>
          <c:order val="11"/>
          <c:tx>
            <c:strRef>
              <c:f>'K-loci '!$A$37</c:f>
              <c:strCache>
                <c:ptCount val="1"/>
                <c:pt idx="0">
                  <c:v>KL22</c:v>
                </c:pt>
              </c:strCache>
            </c:strRef>
          </c:tx>
          <c:spPr>
            <a:solidFill>
              <a:schemeClr val="accent6">
                <a:lumMod val="6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'!$B$37:$E$37</c:f>
              <c:numCache>
                <c:formatCode>General</c:formatCode>
                <c:ptCount val="4"/>
                <c:pt idx="0">
                  <c:v>1</c:v>
                </c:pt>
                <c:pt idx="2">
                  <c:v>1</c:v>
                </c:pt>
              </c:numCache>
            </c:numRef>
          </c:val>
          <c:extLst>
            <c:ext xmlns:c16="http://schemas.microsoft.com/office/drawing/2014/chart" uri="{C3380CC4-5D6E-409C-BE32-E72D297353CC}">
              <c16:uniqueId val="{0000000B-E978-4E12-A0E9-B7711B63AEAF}"/>
            </c:ext>
          </c:extLst>
        </c:ser>
        <c:ser>
          <c:idx val="12"/>
          <c:order val="12"/>
          <c:tx>
            <c:strRef>
              <c:f>'K-loci '!$A$38</c:f>
              <c:strCache>
                <c:ptCount val="1"/>
                <c:pt idx="0">
                  <c:v>KL24</c:v>
                </c:pt>
              </c:strCache>
            </c:strRef>
          </c:tx>
          <c:spPr>
            <a:solidFill>
              <a:schemeClr val="accent1">
                <a:lumMod val="80000"/>
                <a:lumOff val="2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'!$B$38:$E$38</c:f>
              <c:numCache>
                <c:formatCode>General</c:formatCode>
                <c:ptCount val="4"/>
                <c:pt idx="3">
                  <c:v>1</c:v>
                </c:pt>
              </c:numCache>
            </c:numRef>
          </c:val>
          <c:extLst>
            <c:ext xmlns:c16="http://schemas.microsoft.com/office/drawing/2014/chart" uri="{C3380CC4-5D6E-409C-BE32-E72D297353CC}">
              <c16:uniqueId val="{0000000C-E978-4E12-A0E9-B7711B63AEAF}"/>
            </c:ext>
          </c:extLst>
        </c:ser>
        <c:ser>
          <c:idx val="13"/>
          <c:order val="13"/>
          <c:tx>
            <c:strRef>
              <c:f>'K-loci '!$A$39</c:f>
              <c:strCache>
                <c:ptCount val="1"/>
                <c:pt idx="0">
                  <c:v>KL25</c:v>
                </c:pt>
              </c:strCache>
            </c:strRef>
          </c:tx>
          <c:spPr>
            <a:solidFill>
              <a:schemeClr val="accent2">
                <a:lumMod val="80000"/>
                <a:lumOff val="2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'!$B$39:$E$39</c:f>
              <c:numCache>
                <c:formatCode>General</c:formatCode>
                <c:ptCount val="4"/>
                <c:pt idx="0">
                  <c:v>2</c:v>
                </c:pt>
                <c:pt idx="1">
                  <c:v>5</c:v>
                </c:pt>
                <c:pt idx="2">
                  <c:v>10</c:v>
                </c:pt>
                <c:pt idx="3">
                  <c:v>5</c:v>
                </c:pt>
              </c:numCache>
            </c:numRef>
          </c:val>
          <c:extLst>
            <c:ext xmlns:c16="http://schemas.microsoft.com/office/drawing/2014/chart" uri="{C3380CC4-5D6E-409C-BE32-E72D297353CC}">
              <c16:uniqueId val="{0000000D-E978-4E12-A0E9-B7711B63AEAF}"/>
            </c:ext>
          </c:extLst>
        </c:ser>
        <c:ser>
          <c:idx val="14"/>
          <c:order val="14"/>
          <c:tx>
            <c:strRef>
              <c:f>'K-loci '!$A$40</c:f>
              <c:strCache>
                <c:ptCount val="1"/>
                <c:pt idx="0">
                  <c:v>KL28</c:v>
                </c:pt>
              </c:strCache>
            </c:strRef>
          </c:tx>
          <c:spPr>
            <a:solidFill>
              <a:schemeClr val="accent3">
                <a:lumMod val="80000"/>
                <a:lumOff val="2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'!$B$40:$E$40</c:f>
              <c:numCache>
                <c:formatCode>General</c:formatCode>
                <c:ptCount val="4"/>
                <c:pt idx="3">
                  <c:v>1</c:v>
                </c:pt>
              </c:numCache>
            </c:numRef>
          </c:val>
          <c:extLst>
            <c:ext xmlns:c16="http://schemas.microsoft.com/office/drawing/2014/chart" uri="{C3380CC4-5D6E-409C-BE32-E72D297353CC}">
              <c16:uniqueId val="{0000000E-E978-4E12-A0E9-B7711B63AEAF}"/>
            </c:ext>
          </c:extLst>
        </c:ser>
        <c:ser>
          <c:idx val="15"/>
          <c:order val="15"/>
          <c:tx>
            <c:strRef>
              <c:f>'K-loci '!$A$41</c:f>
              <c:strCache>
                <c:ptCount val="1"/>
                <c:pt idx="0">
                  <c:v>KL30</c:v>
                </c:pt>
              </c:strCache>
            </c:strRef>
          </c:tx>
          <c:spPr>
            <a:solidFill>
              <a:schemeClr val="accent4">
                <a:lumMod val="80000"/>
                <a:lumOff val="2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'!$B$41:$E$41</c:f>
              <c:numCache>
                <c:formatCode>General</c:formatCode>
                <c:ptCount val="4"/>
                <c:pt idx="2">
                  <c:v>1</c:v>
                </c:pt>
              </c:numCache>
            </c:numRef>
          </c:val>
          <c:extLst>
            <c:ext xmlns:c16="http://schemas.microsoft.com/office/drawing/2014/chart" uri="{C3380CC4-5D6E-409C-BE32-E72D297353CC}">
              <c16:uniqueId val="{0000000F-E978-4E12-A0E9-B7711B63AEAF}"/>
            </c:ext>
          </c:extLst>
        </c:ser>
        <c:ser>
          <c:idx val="16"/>
          <c:order val="16"/>
          <c:tx>
            <c:strRef>
              <c:f>'K-loci '!$A$42</c:f>
              <c:strCache>
                <c:ptCount val="1"/>
                <c:pt idx="0">
                  <c:v>KL38</c:v>
                </c:pt>
              </c:strCache>
            </c:strRef>
          </c:tx>
          <c:spPr>
            <a:solidFill>
              <a:schemeClr val="accent5">
                <a:lumMod val="80000"/>
                <a:lumOff val="2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'!$B$42:$E$42</c:f>
              <c:numCache>
                <c:formatCode>General</c:formatCode>
                <c:ptCount val="4"/>
                <c:pt idx="1">
                  <c:v>2</c:v>
                </c:pt>
              </c:numCache>
            </c:numRef>
          </c:val>
          <c:extLst>
            <c:ext xmlns:c16="http://schemas.microsoft.com/office/drawing/2014/chart" uri="{C3380CC4-5D6E-409C-BE32-E72D297353CC}">
              <c16:uniqueId val="{00000010-E978-4E12-A0E9-B7711B63AEAF}"/>
            </c:ext>
          </c:extLst>
        </c:ser>
        <c:ser>
          <c:idx val="17"/>
          <c:order val="17"/>
          <c:tx>
            <c:strRef>
              <c:f>'K-loci '!$A$43</c:f>
              <c:strCache>
                <c:ptCount val="1"/>
                <c:pt idx="0">
                  <c:v>KL39</c:v>
                </c:pt>
              </c:strCache>
            </c:strRef>
          </c:tx>
          <c:spPr>
            <a:solidFill>
              <a:schemeClr val="accent6">
                <a:lumMod val="80000"/>
                <a:lumOff val="2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'!$B$43:$E$43</c:f>
              <c:numCache>
                <c:formatCode>General</c:formatCode>
                <c:ptCount val="4"/>
                <c:pt idx="2">
                  <c:v>1</c:v>
                </c:pt>
                <c:pt idx="3">
                  <c:v>1</c:v>
                </c:pt>
              </c:numCache>
            </c:numRef>
          </c:val>
          <c:extLst>
            <c:ext xmlns:c16="http://schemas.microsoft.com/office/drawing/2014/chart" uri="{C3380CC4-5D6E-409C-BE32-E72D297353CC}">
              <c16:uniqueId val="{00000011-E978-4E12-A0E9-B7711B63AEAF}"/>
            </c:ext>
          </c:extLst>
        </c:ser>
        <c:ser>
          <c:idx val="18"/>
          <c:order val="18"/>
          <c:tx>
            <c:strRef>
              <c:f>'K-loci '!$A$44</c:f>
              <c:strCache>
                <c:ptCount val="1"/>
                <c:pt idx="0">
                  <c:v>KL55</c:v>
                </c:pt>
              </c:strCache>
            </c:strRef>
          </c:tx>
          <c:spPr>
            <a:solidFill>
              <a:schemeClr val="accent1">
                <a:lumMod val="8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'!$B$44:$E$44</c:f>
              <c:numCache>
                <c:formatCode>General</c:formatCode>
                <c:ptCount val="4"/>
                <c:pt idx="1">
                  <c:v>2</c:v>
                </c:pt>
              </c:numCache>
            </c:numRef>
          </c:val>
          <c:extLst>
            <c:ext xmlns:c16="http://schemas.microsoft.com/office/drawing/2014/chart" uri="{C3380CC4-5D6E-409C-BE32-E72D297353CC}">
              <c16:uniqueId val="{00000012-E978-4E12-A0E9-B7711B63AEAF}"/>
            </c:ext>
          </c:extLst>
        </c:ser>
        <c:ser>
          <c:idx val="19"/>
          <c:order val="19"/>
          <c:tx>
            <c:strRef>
              <c:f>'K-loci '!$A$45</c:f>
              <c:strCache>
                <c:ptCount val="1"/>
                <c:pt idx="0">
                  <c:v>KL62</c:v>
                </c:pt>
              </c:strCache>
            </c:strRef>
          </c:tx>
          <c:spPr>
            <a:solidFill>
              <a:schemeClr val="accent2">
                <a:lumMod val="8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'!$B$45:$E$45</c:f>
              <c:numCache>
                <c:formatCode>General</c:formatCode>
                <c:ptCount val="4"/>
                <c:pt idx="3">
                  <c:v>1</c:v>
                </c:pt>
              </c:numCache>
            </c:numRef>
          </c:val>
          <c:extLst>
            <c:ext xmlns:c16="http://schemas.microsoft.com/office/drawing/2014/chart" uri="{C3380CC4-5D6E-409C-BE32-E72D297353CC}">
              <c16:uniqueId val="{00000013-E978-4E12-A0E9-B7711B63AEAF}"/>
            </c:ext>
          </c:extLst>
        </c:ser>
        <c:ser>
          <c:idx val="20"/>
          <c:order val="20"/>
          <c:tx>
            <c:strRef>
              <c:f>'K-loci '!$A$46</c:f>
              <c:strCache>
                <c:ptCount val="1"/>
                <c:pt idx="0">
                  <c:v>KL67</c:v>
                </c:pt>
              </c:strCache>
            </c:strRef>
          </c:tx>
          <c:spPr>
            <a:solidFill>
              <a:schemeClr val="accent3">
                <a:lumMod val="8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'!$B$46:$E$46</c:f>
              <c:numCache>
                <c:formatCode>General</c:formatCode>
                <c:ptCount val="4"/>
                <c:pt idx="2">
                  <c:v>1</c:v>
                </c:pt>
                <c:pt idx="3">
                  <c:v>1</c:v>
                </c:pt>
              </c:numCache>
            </c:numRef>
          </c:val>
          <c:extLst>
            <c:ext xmlns:c16="http://schemas.microsoft.com/office/drawing/2014/chart" uri="{C3380CC4-5D6E-409C-BE32-E72D297353CC}">
              <c16:uniqueId val="{00000014-E978-4E12-A0E9-B7711B63AEAF}"/>
            </c:ext>
          </c:extLst>
        </c:ser>
        <c:ser>
          <c:idx val="21"/>
          <c:order val="21"/>
          <c:tx>
            <c:strRef>
              <c:f>'K-loci '!$A$47</c:f>
              <c:strCache>
                <c:ptCount val="1"/>
                <c:pt idx="0">
                  <c:v>KL8</c:v>
                </c:pt>
              </c:strCache>
            </c:strRef>
          </c:tx>
          <c:spPr>
            <a:solidFill>
              <a:schemeClr val="accent4">
                <a:lumMod val="80000"/>
              </a:schemeClr>
            </a:solidFill>
            <a:ln>
              <a:noFill/>
            </a:ln>
            <a:effectLst/>
          </c:spPr>
          <c:invertIfNegative val="0"/>
          <c:cat>
            <c:strRef>
              <c:f>'K-loci '!$B$25:$E$25</c:f>
              <c:strCache>
                <c:ptCount val="4"/>
                <c:pt idx="0">
                  <c:v>Stillbirth (n=6)</c:v>
                </c:pt>
                <c:pt idx="1">
                  <c:v>Early Neonate (n=17)</c:v>
                </c:pt>
                <c:pt idx="2">
                  <c:v>Late Neonate (n=22)</c:v>
                </c:pt>
                <c:pt idx="3">
                  <c:v>Infant (n=19)</c:v>
                </c:pt>
              </c:strCache>
            </c:strRef>
          </c:cat>
          <c:val>
            <c:numRef>
              <c:f>'K-loci '!$B$47:$E$47</c:f>
              <c:numCache>
                <c:formatCode>General</c:formatCode>
                <c:ptCount val="4"/>
                <c:pt idx="3">
                  <c:v>1</c:v>
                </c:pt>
              </c:numCache>
            </c:numRef>
          </c:val>
          <c:extLst>
            <c:ext xmlns:c16="http://schemas.microsoft.com/office/drawing/2014/chart" uri="{C3380CC4-5D6E-409C-BE32-E72D297353CC}">
              <c16:uniqueId val="{00000015-E978-4E12-A0E9-B7711B63AEAF}"/>
            </c:ext>
          </c:extLst>
        </c:ser>
        <c:dLbls>
          <c:showLegendKey val="0"/>
          <c:showVal val="0"/>
          <c:showCatName val="0"/>
          <c:showSerName val="0"/>
          <c:showPercent val="0"/>
          <c:showBubbleSize val="0"/>
        </c:dLbls>
        <c:gapWidth val="5"/>
        <c:overlap val="100"/>
        <c:axId val="310864176"/>
        <c:axId val="818254176"/>
      </c:barChart>
      <c:catAx>
        <c:axId val="310864176"/>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18254176"/>
        <c:crosses val="autoZero"/>
        <c:auto val="1"/>
        <c:lblAlgn val="ctr"/>
        <c:lblOffset val="100"/>
        <c:noMultiLvlLbl val="0"/>
      </c:catAx>
      <c:valAx>
        <c:axId val="818254176"/>
        <c:scaling>
          <c:orientation val="minMax"/>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sz="1800" dirty="0"/>
                  <a:t>Proportion </a:t>
                </a:r>
              </a:p>
            </c:rich>
          </c:tx>
          <c:layout>
            <c:manualLayout>
              <c:xMode val="edge"/>
              <c:yMode val="edge"/>
              <c:x val="2.509132849909505E-2"/>
              <c:y val="0.28936975981781832"/>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310864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48054366488042"/>
          <c:y val="3.5326968498469689E-2"/>
          <c:w val="0.70790487498097832"/>
          <c:h val="0.80170052224495991"/>
        </c:manualLayout>
      </c:layout>
      <c:barChart>
        <c:barDir val="col"/>
        <c:grouping val="percentStacked"/>
        <c:varyColors val="0"/>
        <c:ser>
          <c:idx val="0"/>
          <c:order val="0"/>
          <c:tx>
            <c:strRef>
              <c:f>'O-loci '!$A$2</c:f>
              <c:strCache>
                <c:ptCount val="1"/>
                <c:pt idx="0">
                  <c:v>O1/O2v1</c:v>
                </c:pt>
              </c:strCache>
            </c:strRef>
          </c:tx>
          <c:spPr>
            <a:solidFill>
              <a:schemeClr val="accent1"/>
            </a:solidFill>
            <a:ln>
              <a:noFill/>
            </a:ln>
            <a:effectLst/>
          </c:spPr>
          <c:invertIfNegative val="0"/>
          <c:cat>
            <c:strRef>
              <c:f>'O-loci '!$B$1:$C$1</c:f>
              <c:strCache>
                <c:ptCount val="2"/>
                <c:pt idx="0">
                  <c:v>CAI (n=10) </c:v>
                </c:pt>
                <c:pt idx="1">
                  <c:v>HAI (n=40) </c:v>
                </c:pt>
              </c:strCache>
            </c:strRef>
          </c:cat>
          <c:val>
            <c:numRef>
              <c:f>'O-loci '!$B$2:$C$2</c:f>
              <c:numCache>
                <c:formatCode>General</c:formatCode>
                <c:ptCount val="2"/>
                <c:pt idx="0">
                  <c:v>3</c:v>
                </c:pt>
                <c:pt idx="1">
                  <c:v>11</c:v>
                </c:pt>
              </c:numCache>
            </c:numRef>
          </c:val>
          <c:extLst>
            <c:ext xmlns:c16="http://schemas.microsoft.com/office/drawing/2014/chart" uri="{C3380CC4-5D6E-409C-BE32-E72D297353CC}">
              <c16:uniqueId val="{00000000-A15B-4046-BBF4-6116AEC13CD4}"/>
            </c:ext>
          </c:extLst>
        </c:ser>
        <c:ser>
          <c:idx val="1"/>
          <c:order val="1"/>
          <c:tx>
            <c:strRef>
              <c:f>'O-loci '!$A$3</c:f>
              <c:strCache>
                <c:ptCount val="1"/>
                <c:pt idx="0">
                  <c:v>O1/O2v2</c:v>
                </c:pt>
              </c:strCache>
            </c:strRef>
          </c:tx>
          <c:spPr>
            <a:solidFill>
              <a:schemeClr val="accent2"/>
            </a:solidFill>
            <a:ln>
              <a:noFill/>
            </a:ln>
            <a:effectLst/>
          </c:spPr>
          <c:invertIfNegative val="0"/>
          <c:cat>
            <c:strRef>
              <c:f>'O-loci '!$B$1:$C$1</c:f>
              <c:strCache>
                <c:ptCount val="2"/>
                <c:pt idx="0">
                  <c:v>CAI (n=10) </c:v>
                </c:pt>
                <c:pt idx="1">
                  <c:v>HAI (n=40) </c:v>
                </c:pt>
              </c:strCache>
            </c:strRef>
          </c:cat>
          <c:val>
            <c:numRef>
              <c:f>'O-loci '!$B$3:$C$3</c:f>
              <c:numCache>
                <c:formatCode>General</c:formatCode>
                <c:ptCount val="2"/>
                <c:pt idx="0">
                  <c:v>3</c:v>
                </c:pt>
                <c:pt idx="1">
                  <c:v>13</c:v>
                </c:pt>
              </c:numCache>
            </c:numRef>
          </c:val>
          <c:extLst>
            <c:ext xmlns:c16="http://schemas.microsoft.com/office/drawing/2014/chart" uri="{C3380CC4-5D6E-409C-BE32-E72D297353CC}">
              <c16:uniqueId val="{00000001-A15B-4046-BBF4-6116AEC13CD4}"/>
            </c:ext>
          </c:extLst>
        </c:ser>
        <c:ser>
          <c:idx val="2"/>
          <c:order val="2"/>
          <c:tx>
            <c:strRef>
              <c:f>'O-loci '!$A$4</c:f>
              <c:strCache>
                <c:ptCount val="1"/>
                <c:pt idx="0">
                  <c:v>O3b</c:v>
                </c:pt>
              </c:strCache>
            </c:strRef>
          </c:tx>
          <c:spPr>
            <a:solidFill>
              <a:schemeClr val="accent3"/>
            </a:solidFill>
            <a:ln>
              <a:noFill/>
            </a:ln>
            <a:effectLst/>
          </c:spPr>
          <c:invertIfNegative val="0"/>
          <c:cat>
            <c:strRef>
              <c:f>'O-loci '!$B$1:$C$1</c:f>
              <c:strCache>
                <c:ptCount val="2"/>
                <c:pt idx="0">
                  <c:v>CAI (n=10) </c:v>
                </c:pt>
                <c:pt idx="1">
                  <c:v>HAI (n=40) </c:v>
                </c:pt>
              </c:strCache>
            </c:strRef>
          </c:cat>
          <c:val>
            <c:numRef>
              <c:f>'O-loci '!$B$4:$C$4</c:f>
              <c:numCache>
                <c:formatCode>General</c:formatCode>
                <c:ptCount val="2"/>
                <c:pt idx="0">
                  <c:v>1</c:v>
                </c:pt>
                <c:pt idx="1">
                  <c:v>1</c:v>
                </c:pt>
              </c:numCache>
            </c:numRef>
          </c:val>
          <c:extLst>
            <c:ext xmlns:c16="http://schemas.microsoft.com/office/drawing/2014/chart" uri="{C3380CC4-5D6E-409C-BE32-E72D297353CC}">
              <c16:uniqueId val="{00000002-A15B-4046-BBF4-6116AEC13CD4}"/>
            </c:ext>
          </c:extLst>
        </c:ser>
        <c:ser>
          <c:idx val="3"/>
          <c:order val="3"/>
          <c:tx>
            <c:strRef>
              <c:f>'O-loci '!$A$5</c:f>
              <c:strCache>
                <c:ptCount val="1"/>
                <c:pt idx="0">
                  <c:v>O4</c:v>
                </c:pt>
              </c:strCache>
            </c:strRef>
          </c:tx>
          <c:spPr>
            <a:solidFill>
              <a:schemeClr val="accent4"/>
            </a:solidFill>
            <a:ln>
              <a:noFill/>
            </a:ln>
            <a:effectLst/>
          </c:spPr>
          <c:invertIfNegative val="0"/>
          <c:cat>
            <c:strRef>
              <c:f>'O-loci '!$B$1:$C$1</c:f>
              <c:strCache>
                <c:ptCount val="2"/>
                <c:pt idx="0">
                  <c:v>CAI (n=10) </c:v>
                </c:pt>
                <c:pt idx="1">
                  <c:v>HAI (n=40) </c:v>
                </c:pt>
              </c:strCache>
            </c:strRef>
          </c:cat>
          <c:val>
            <c:numRef>
              <c:f>'O-loci '!$B$5:$C$5</c:f>
              <c:numCache>
                <c:formatCode>General</c:formatCode>
                <c:ptCount val="2"/>
                <c:pt idx="0">
                  <c:v>1</c:v>
                </c:pt>
                <c:pt idx="1">
                  <c:v>2</c:v>
                </c:pt>
              </c:numCache>
            </c:numRef>
          </c:val>
          <c:extLst>
            <c:ext xmlns:c16="http://schemas.microsoft.com/office/drawing/2014/chart" uri="{C3380CC4-5D6E-409C-BE32-E72D297353CC}">
              <c16:uniqueId val="{00000003-A15B-4046-BBF4-6116AEC13CD4}"/>
            </c:ext>
          </c:extLst>
        </c:ser>
        <c:ser>
          <c:idx val="4"/>
          <c:order val="4"/>
          <c:tx>
            <c:strRef>
              <c:f>'O-loci '!$A$6</c:f>
              <c:strCache>
                <c:ptCount val="1"/>
                <c:pt idx="0">
                  <c:v>O5</c:v>
                </c:pt>
              </c:strCache>
            </c:strRef>
          </c:tx>
          <c:spPr>
            <a:solidFill>
              <a:schemeClr val="accent5"/>
            </a:solidFill>
            <a:ln>
              <a:noFill/>
            </a:ln>
            <a:effectLst/>
          </c:spPr>
          <c:invertIfNegative val="0"/>
          <c:cat>
            <c:strRef>
              <c:f>'O-loci '!$B$1:$C$1</c:f>
              <c:strCache>
                <c:ptCount val="2"/>
                <c:pt idx="0">
                  <c:v>CAI (n=10) </c:v>
                </c:pt>
                <c:pt idx="1">
                  <c:v>HAI (n=40) </c:v>
                </c:pt>
              </c:strCache>
            </c:strRef>
          </c:cat>
          <c:val>
            <c:numRef>
              <c:f>'O-loci '!$B$6:$C$6</c:f>
              <c:numCache>
                <c:formatCode>General</c:formatCode>
                <c:ptCount val="2"/>
                <c:pt idx="0">
                  <c:v>2</c:v>
                </c:pt>
                <c:pt idx="1">
                  <c:v>11</c:v>
                </c:pt>
              </c:numCache>
            </c:numRef>
          </c:val>
          <c:extLst>
            <c:ext xmlns:c16="http://schemas.microsoft.com/office/drawing/2014/chart" uri="{C3380CC4-5D6E-409C-BE32-E72D297353CC}">
              <c16:uniqueId val="{00000004-A15B-4046-BBF4-6116AEC13CD4}"/>
            </c:ext>
          </c:extLst>
        </c:ser>
        <c:ser>
          <c:idx val="5"/>
          <c:order val="5"/>
          <c:tx>
            <c:strRef>
              <c:f>'O-loci '!$A$7</c:f>
              <c:strCache>
                <c:ptCount val="1"/>
                <c:pt idx="0">
                  <c:v>OL101</c:v>
                </c:pt>
              </c:strCache>
            </c:strRef>
          </c:tx>
          <c:spPr>
            <a:solidFill>
              <a:schemeClr val="accent6"/>
            </a:solidFill>
            <a:ln>
              <a:noFill/>
            </a:ln>
            <a:effectLst/>
          </c:spPr>
          <c:invertIfNegative val="0"/>
          <c:cat>
            <c:strRef>
              <c:f>'O-loci '!$B$1:$C$1</c:f>
              <c:strCache>
                <c:ptCount val="2"/>
                <c:pt idx="0">
                  <c:v>CAI (n=10) </c:v>
                </c:pt>
                <c:pt idx="1">
                  <c:v>HAI (n=40) </c:v>
                </c:pt>
              </c:strCache>
            </c:strRef>
          </c:cat>
          <c:val>
            <c:numRef>
              <c:f>'O-loci '!$B$7:$C$7</c:f>
              <c:numCache>
                <c:formatCode>General</c:formatCode>
                <c:ptCount val="2"/>
                <c:pt idx="1">
                  <c:v>2</c:v>
                </c:pt>
              </c:numCache>
            </c:numRef>
          </c:val>
          <c:extLst>
            <c:ext xmlns:c16="http://schemas.microsoft.com/office/drawing/2014/chart" uri="{C3380CC4-5D6E-409C-BE32-E72D297353CC}">
              <c16:uniqueId val="{00000005-A15B-4046-BBF4-6116AEC13CD4}"/>
            </c:ext>
          </c:extLst>
        </c:ser>
        <c:dLbls>
          <c:showLegendKey val="0"/>
          <c:showVal val="0"/>
          <c:showCatName val="0"/>
          <c:showSerName val="0"/>
          <c:showPercent val="0"/>
          <c:showBubbleSize val="0"/>
        </c:dLbls>
        <c:gapWidth val="1"/>
        <c:overlap val="100"/>
        <c:axId val="1908731104"/>
        <c:axId val="650434400"/>
      </c:barChart>
      <c:catAx>
        <c:axId val="1908731104"/>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650434400"/>
        <c:crosses val="autoZero"/>
        <c:auto val="1"/>
        <c:lblAlgn val="ctr"/>
        <c:lblOffset val="100"/>
        <c:noMultiLvlLbl val="0"/>
      </c:catAx>
      <c:valAx>
        <c:axId val="650434400"/>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dirty="0"/>
                  <a:t>Proportion </a:t>
                </a:r>
              </a:p>
            </c:rich>
          </c:tx>
          <c:layout>
            <c:manualLayout>
              <c:xMode val="edge"/>
              <c:yMode val="edge"/>
              <c:x val="7.8534015225704898E-3"/>
              <c:y val="0.2982283046149933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908731104"/>
        <c:crosses val="autoZero"/>
        <c:crossBetween val="between"/>
      </c:valAx>
      <c:spPr>
        <a:noFill/>
        <a:ln>
          <a:noFill/>
        </a:ln>
        <a:effectLst/>
      </c:spPr>
    </c:plotArea>
    <c:legend>
      <c:legendPos val="b"/>
      <c:layout>
        <c:manualLayout>
          <c:xMode val="edge"/>
          <c:yMode val="edge"/>
          <c:x val="1.7894676775334101E-2"/>
          <c:y val="0.93636148890479598"/>
          <c:w val="0.9821053753338469"/>
          <c:h val="5.0002147458840372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'O-loci '!$A$23</c:f>
              <c:strCache>
                <c:ptCount val="1"/>
                <c:pt idx="0">
                  <c:v>O1/O2v1</c:v>
                </c:pt>
              </c:strCache>
            </c:strRef>
          </c:tx>
          <c:spPr>
            <a:solidFill>
              <a:schemeClr val="accent1"/>
            </a:solidFill>
            <a:ln>
              <a:noFill/>
            </a:ln>
            <a:effectLst/>
          </c:spPr>
          <c:invertIfNegative val="0"/>
          <c:cat>
            <c:strRef>
              <c:f>'O-loci '!$B$22:$E$22</c:f>
              <c:strCache>
                <c:ptCount val="4"/>
                <c:pt idx="0">
                  <c:v>Stillbirth (n=6)</c:v>
                </c:pt>
                <c:pt idx="1">
                  <c:v>Early Neonate (n=17)</c:v>
                </c:pt>
                <c:pt idx="2">
                  <c:v>Late Neonate (n=22)</c:v>
                </c:pt>
                <c:pt idx="3">
                  <c:v>Infant (n=19) </c:v>
                </c:pt>
              </c:strCache>
            </c:strRef>
          </c:cat>
          <c:val>
            <c:numRef>
              <c:f>'O-loci '!$B$23:$E$23</c:f>
              <c:numCache>
                <c:formatCode>General</c:formatCode>
                <c:ptCount val="4"/>
                <c:pt idx="0">
                  <c:v>3</c:v>
                </c:pt>
                <c:pt idx="1">
                  <c:v>6</c:v>
                </c:pt>
                <c:pt idx="2">
                  <c:v>3</c:v>
                </c:pt>
                <c:pt idx="3">
                  <c:v>5</c:v>
                </c:pt>
              </c:numCache>
            </c:numRef>
          </c:val>
          <c:extLst>
            <c:ext xmlns:c16="http://schemas.microsoft.com/office/drawing/2014/chart" uri="{C3380CC4-5D6E-409C-BE32-E72D297353CC}">
              <c16:uniqueId val="{00000000-0FAA-4AC1-9613-A35F52CF9AA7}"/>
            </c:ext>
          </c:extLst>
        </c:ser>
        <c:ser>
          <c:idx val="1"/>
          <c:order val="1"/>
          <c:tx>
            <c:strRef>
              <c:f>'O-loci '!$A$24</c:f>
              <c:strCache>
                <c:ptCount val="1"/>
                <c:pt idx="0">
                  <c:v>O1/O2v2</c:v>
                </c:pt>
              </c:strCache>
            </c:strRef>
          </c:tx>
          <c:spPr>
            <a:solidFill>
              <a:schemeClr val="accent2"/>
            </a:solidFill>
            <a:ln>
              <a:noFill/>
            </a:ln>
            <a:effectLst/>
          </c:spPr>
          <c:invertIfNegative val="0"/>
          <c:cat>
            <c:strRef>
              <c:f>'O-loci '!$B$22:$E$22</c:f>
              <c:strCache>
                <c:ptCount val="4"/>
                <c:pt idx="0">
                  <c:v>Stillbirth (n=6)</c:v>
                </c:pt>
                <c:pt idx="1">
                  <c:v>Early Neonate (n=17)</c:v>
                </c:pt>
                <c:pt idx="2">
                  <c:v>Late Neonate (n=22)</c:v>
                </c:pt>
                <c:pt idx="3">
                  <c:v>Infant (n=19) </c:v>
                </c:pt>
              </c:strCache>
            </c:strRef>
          </c:cat>
          <c:val>
            <c:numRef>
              <c:f>'O-loci '!$B$24:$E$24</c:f>
              <c:numCache>
                <c:formatCode>General</c:formatCode>
                <c:ptCount val="4"/>
                <c:pt idx="0">
                  <c:v>2</c:v>
                </c:pt>
                <c:pt idx="1">
                  <c:v>6</c:v>
                </c:pt>
                <c:pt idx="2">
                  <c:v>8</c:v>
                </c:pt>
                <c:pt idx="3">
                  <c:v>8</c:v>
                </c:pt>
              </c:numCache>
            </c:numRef>
          </c:val>
          <c:extLst>
            <c:ext xmlns:c16="http://schemas.microsoft.com/office/drawing/2014/chart" uri="{C3380CC4-5D6E-409C-BE32-E72D297353CC}">
              <c16:uniqueId val="{00000001-0FAA-4AC1-9613-A35F52CF9AA7}"/>
            </c:ext>
          </c:extLst>
        </c:ser>
        <c:ser>
          <c:idx val="2"/>
          <c:order val="2"/>
          <c:tx>
            <c:strRef>
              <c:f>'O-loci '!$A$25</c:f>
              <c:strCache>
                <c:ptCount val="1"/>
                <c:pt idx="0">
                  <c:v>O3b</c:v>
                </c:pt>
              </c:strCache>
            </c:strRef>
          </c:tx>
          <c:spPr>
            <a:solidFill>
              <a:schemeClr val="accent3"/>
            </a:solidFill>
            <a:ln>
              <a:noFill/>
            </a:ln>
            <a:effectLst/>
          </c:spPr>
          <c:invertIfNegative val="0"/>
          <c:cat>
            <c:strRef>
              <c:f>'O-loci '!$B$22:$E$22</c:f>
              <c:strCache>
                <c:ptCount val="4"/>
                <c:pt idx="0">
                  <c:v>Stillbirth (n=6)</c:v>
                </c:pt>
                <c:pt idx="1">
                  <c:v>Early Neonate (n=17)</c:v>
                </c:pt>
                <c:pt idx="2">
                  <c:v>Late Neonate (n=22)</c:v>
                </c:pt>
                <c:pt idx="3">
                  <c:v>Infant (n=19) </c:v>
                </c:pt>
              </c:strCache>
            </c:strRef>
          </c:cat>
          <c:val>
            <c:numRef>
              <c:f>'O-loci '!$B$25:$E$25</c:f>
              <c:numCache>
                <c:formatCode>General</c:formatCode>
                <c:ptCount val="4"/>
                <c:pt idx="3">
                  <c:v>2</c:v>
                </c:pt>
              </c:numCache>
            </c:numRef>
          </c:val>
          <c:extLst>
            <c:ext xmlns:c16="http://schemas.microsoft.com/office/drawing/2014/chart" uri="{C3380CC4-5D6E-409C-BE32-E72D297353CC}">
              <c16:uniqueId val="{00000002-0FAA-4AC1-9613-A35F52CF9AA7}"/>
            </c:ext>
          </c:extLst>
        </c:ser>
        <c:ser>
          <c:idx val="3"/>
          <c:order val="3"/>
          <c:tx>
            <c:strRef>
              <c:f>'O-loci '!$A$26</c:f>
              <c:strCache>
                <c:ptCount val="1"/>
                <c:pt idx="0">
                  <c:v>O4</c:v>
                </c:pt>
              </c:strCache>
            </c:strRef>
          </c:tx>
          <c:spPr>
            <a:solidFill>
              <a:schemeClr val="accent4"/>
            </a:solidFill>
            <a:ln>
              <a:noFill/>
            </a:ln>
            <a:effectLst/>
          </c:spPr>
          <c:invertIfNegative val="0"/>
          <c:cat>
            <c:strRef>
              <c:f>'O-loci '!$B$22:$E$22</c:f>
              <c:strCache>
                <c:ptCount val="4"/>
                <c:pt idx="0">
                  <c:v>Stillbirth (n=6)</c:v>
                </c:pt>
                <c:pt idx="1">
                  <c:v>Early Neonate (n=17)</c:v>
                </c:pt>
                <c:pt idx="2">
                  <c:v>Late Neonate (n=22)</c:v>
                </c:pt>
                <c:pt idx="3">
                  <c:v>Infant (n=19) </c:v>
                </c:pt>
              </c:strCache>
            </c:strRef>
          </c:cat>
          <c:val>
            <c:numRef>
              <c:f>'O-loci '!$B$26:$E$26</c:f>
              <c:numCache>
                <c:formatCode>General</c:formatCode>
                <c:ptCount val="4"/>
                <c:pt idx="1">
                  <c:v>2</c:v>
                </c:pt>
                <c:pt idx="2">
                  <c:v>1</c:v>
                </c:pt>
              </c:numCache>
            </c:numRef>
          </c:val>
          <c:extLst>
            <c:ext xmlns:c16="http://schemas.microsoft.com/office/drawing/2014/chart" uri="{C3380CC4-5D6E-409C-BE32-E72D297353CC}">
              <c16:uniqueId val="{00000003-0FAA-4AC1-9613-A35F52CF9AA7}"/>
            </c:ext>
          </c:extLst>
        </c:ser>
        <c:ser>
          <c:idx val="4"/>
          <c:order val="4"/>
          <c:tx>
            <c:strRef>
              <c:f>'O-loci '!$A$27</c:f>
              <c:strCache>
                <c:ptCount val="1"/>
                <c:pt idx="0">
                  <c:v>O5</c:v>
                </c:pt>
              </c:strCache>
            </c:strRef>
          </c:tx>
          <c:spPr>
            <a:solidFill>
              <a:schemeClr val="accent5"/>
            </a:solidFill>
            <a:ln>
              <a:noFill/>
            </a:ln>
            <a:effectLst/>
          </c:spPr>
          <c:invertIfNegative val="0"/>
          <c:cat>
            <c:strRef>
              <c:f>'O-loci '!$B$22:$E$22</c:f>
              <c:strCache>
                <c:ptCount val="4"/>
                <c:pt idx="0">
                  <c:v>Stillbirth (n=6)</c:v>
                </c:pt>
                <c:pt idx="1">
                  <c:v>Early Neonate (n=17)</c:v>
                </c:pt>
                <c:pt idx="2">
                  <c:v>Late Neonate (n=22)</c:v>
                </c:pt>
                <c:pt idx="3">
                  <c:v>Infant (n=19) </c:v>
                </c:pt>
              </c:strCache>
            </c:strRef>
          </c:cat>
          <c:val>
            <c:numRef>
              <c:f>'O-loci '!$B$27:$E$27</c:f>
              <c:numCache>
                <c:formatCode>General</c:formatCode>
                <c:ptCount val="4"/>
                <c:pt idx="0">
                  <c:v>1</c:v>
                </c:pt>
                <c:pt idx="1">
                  <c:v>3</c:v>
                </c:pt>
                <c:pt idx="2">
                  <c:v>9</c:v>
                </c:pt>
                <c:pt idx="3">
                  <c:v>3</c:v>
                </c:pt>
              </c:numCache>
            </c:numRef>
          </c:val>
          <c:extLst>
            <c:ext xmlns:c16="http://schemas.microsoft.com/office/drawing/2014/chart" uri="{C3380CC4-5D6E-409C-BE32-E72D297353CC}">
              <c16:uniqueId val="{00000004-0FAA-4AC1-9613-A35F52CF9AA7}"/>
            </c:ext>
          </c:extLst>
        </c:ser>
        <c:ser>
          <c:idx val="5"/>
          <c:order val="5"/>
          <c:tx>
            <c:strRef>
              <c:f>'O-loci '!$A$28</c:f>
              <c:strCache>
                <c:ptCount val="1"/>
                <c:pt idx="0">
                  <c:v>OL101</c:v>
                </c:pt>
              </c:strCache>
            </c:strRef>
          </c:tx>
          <c:spPr>
            <a:solidFill>
              <a:schemeClr val="accent6"/>
            </a:solidFill>
            <a:ln>
              <a:noFill/>
            </a:ln>
            <a:effectLst/>
          </c:spPr>
          <c:invertIfNegative val="0"/>
          <c:cat>
            <c:strRef>
              <c:f>'O-loci '!$B$22:$E$22</c:f>
              <c:strCache>
                <c:ptCount val="4"/>
                <c:pt idx="0">
                  <c:v>Stillbirth (n=6)</c:v>
                </c:pt>
                <c:pt idx="1">
                  <c:v>Early Neonate (n=17)</c:v>
                </c:pt>
                <c:pt idx="2">
                  <c:v>Late Neonate (n=22)</c:v>
                </c:pt>
                <c:pt idx="3">
                  <c:v>Infant (n=19) </c:v>
                </c:pt>
              </c:strCache>
            </c:strRef>
          </c:cat>
          <c:val>
            <c:numRef>
              <c:f>'O-loci '!$B$28:$E$28</c:f>
              <c:numCache>
                <c:formatCode>General</c:formatCode>
                <c:ptCount val="4"/>
                <c:pt idx="2">
                  <c:v>1</c:v>
                </c:pt>
                <c:pt idx="3">
                  <c:v>1</c:v>
                </c:pt>
              </c:numCache>
            </c:numRef>
          </c:val>
          <c:extLst>
            <c:ext xmlns:c16="http://schemas.microsoft.com/office/drawing/2014/chart" uri="{C3380CC4-5D6E-409C-BE32-E72D297353CC}">
              <c16:uniqueId val="{00000005-0FAA-4AC1-9613-A35F52CF9AA7}"/>
            </c:ext>
          </c:extLst>
        </c:ser>
        <c:dLbls>
          <c:showLegendKey val="0"/>
          <c:showVal val="0"/>
          <c:showCatName val="0"/>
          <c:showSerName val="0"/>
          <c:showPercent val="0"/>
          <c:showBubbleSize val="0"/>
        </c:dLbls>
        <c:gapWidth val="3"/>
        <c:overlap val="100"/>
        <c:axId val="1007101536"/>
        <c:axId val="1007102496"/>
      </c:barChart>
      <c:catAx>
        <c:axId val="1007101536"/>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07102496"/>
        <c:crosses val="autoZero"/>
        <c:auto val="1"/>
        <c:lblAlgn val="ctr"/>
        <c:lblOffset val="100"/>
        <c:noMultiLvlLbl val="0"/>
      </c:catAx>
      <c:valAx>
        <c:axId val="1007102496"/>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dirty="0"/>
                  <a:t>Proportion </a:t>
                </a:r>
              </a:p>
            </c:rich>
          </c:tx>
          <c:layout>
            <c:manualLayout>
              <c:xMode val="edge"/>
              <c:yMode val="edge"/>
              <c:x val="1.356181973992274E-2"/>
              <c:y val="0.2940499114675472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1007101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01422277112219"/>
          <c:y val="0.12515766154142724"/>
          <c:w val="0.89198576339101132"/>
          <c:h val="0.49971856238276569"/>
        </c:manualLayout>
      </c:layout>
      <c:barChart>
        <c:barDir val="col"/>
        <c:grouping val="clustered"/>
        <c:varyColors val="0"/>
        <c:ser>
          <c:idx val="0"/>
          <c:order val="0"/>
          <c:tx>
            <c:strRef>
              <c:f>Sheet17!$B$16</c:f>
              <c:strCache>
                <c:ptCount val="1"/>
                <c:pt idx="0">
                  <c:v>Overall </c:v>
                </c:pt>
              </c:strCache>
            </c:strRef>
          </c:tx>
          <c:spPr>
            <a:solidFill>
              <a:srgbClr val="FF99FF"/>
            </a:solidFill>
            <a:ln>
              <a:solidFill>
                <a:schemeClr val="tx1"/>
              </a:solidFill>
            </a:ln>
            <a:effectLst/>
          </c:spPr>
          <c:invertIfNegative val="0"/>
          <c:cat>
            <c:strRef>
              <c:f>Sheet17!$A$17:$A$26</c:f>
              <c:strCache>
                <c:ptCount val="10"/>
                <c:pt idx="0">
                  <c:v>Aminoglycosides</c:v>
                </c:pt>
                <c:pt idx="1">
                  <c:v>Penicillins</c:v>
                </c:pt>
                <c:pt idx="2">
                  <c:v>Cephalosporins</c:v>
                </c:pt>
                <c:pt idx="3">
                  <c:v>Carbapenems</c:v>
                </c:pt>
                <c:pt idx="4">
                  <c:v>Polymyxin</c:v>
                </c:pt>
                <c:pt idx="5">
                  <c:v>Fluoroquinolones</c:v>
                </c:pt>
                <c:pt idx="6">
                  <c:v>Sulfonamides</c:v>
                </c:pt>
                <c:pt idx="7">
                  <c:v>Tetracyclines</c:v>
                </c:pt>
                <c:pt idx="8">
                  <c:v>ESBL </c:v>
                </c:pt>
                <c:pt idx="9">
                  <c:v>MDR </c:v>
                </c:pt>
              </c:strCache>
            </c:strRef>
          </c:cat>
          <c:val>
            <c:numRef>
              <c:f>Sheet17!$B$17:$B$26</c:f>
              <c:numCache>
                <c:formatCode>General</c:formatCode>
                <c:ptCount val="10"/>
                <c:pt idx="0">
                  <c:v>82.8125</c:v>
                </c:pt>
                <c:pt idx="1">
                  <c:v>93.75</c:v>
                </c:pt>
                <c:pt idx="2">
                  <c:v>76.5625</c:v>
                </c:pt>
                <c:pt idx="3">
                  <c:v>26.5625</c:v>
                </c:pt>
                <c:pt idx="4">
                  <c:v>3.125</c:v>
                </c:pt>
                <c:pt idx="5">
                  <c:v>45.3125</c:v>
                </c:pt>
                <c:pt idx="6">
                  <c:v>78.125</c:v>
                </c:pt>
                <c:pt idx="7">
                  <c:v>10.9375</c:v>
                </c:pt>
                <c:pt idx="8">
                  <c:v>66.666666666666657</c:v>
                </c:pt>
                <c:pt idx="9">
                  <c:v>82.8125</c:v>
                </c:pt>
              </c:numCache>
            </c:numRef>
          </c:val>
          <c:extLst>
            <c:ext xmlns:c16="http://schemas.microsoft.com/office/drawing/2014/chart" uri="{C3380CC4-5D6E-409C-BE32-E72D297353CC}">
              <c16:uniqueId val="{00000000-08AC-4E5C-86B8-C1C33175628E}"/>
            </c:ext>
          </c:extLst>
        </c:ser>
        <c:ser>
          <c:idx val="1"/>
          <c:order val="1"/>
          <c:tx>
            <c:strRef>
              <c:f>Sheet17!$C$16</c:f>
              <c:strCache>
                <c:ptCount val="1"/>
                <c:pt idx="0">
                  <c:v>2018</c:v>
                </c:pt>
              </c:strCache>
            </c:strRef>
          </c:tx>
          <c:spPr>
            <a:solidFill>
              <a:srgbClr val="66FF99"/>
            </a:solidFill>
            <a:ln>
              <a:solidFill>
                <a:schemeClr val="tx1"/>
              </a:solidFill>
            </a:ln>
            <a:effectLst/>
          </c:spPr>
          <c:invertIfNegative val="0"/>
          <c:cat>
            <c:strRef>
              <c:f>Sheet17!$A$17:$A$26</c:f>
              <c:strCache>
                <c:ptCount val="10"/>
                <c:pt idx="0">
                  <c:v>Aminoglycosides</c:v>
                </c:pt>
                <c:pt idx="1">
                  <c:v>Penicillins</c:v>
                </c:pt>
                <c:pt idx="2">
                  <c:v>Cephalosporins</c:v>
                </c:pt>
                <c:pt idx="3">
                  <c:v>Carbapenems</c:v>
                </c:pt>
                <c:pt idx="4">
                  <c:v>Polymyxin</c:v>
                </c:pt>
                <c:pt idx="5">
                  <c:v>Fluoroquinolones</c:v>
                </c:pt>
                <c:pt idx="6">
                  <c:v>Sulfonamides</c:v>
                </c:pt>
                <c:pt idx="7">
                  <c:v>Tetracyclines</c:v>
                </c:pt>
                <c:pt idx="8">
                  <c:v>ESBL </c:v>
                </c:pt>
                <c:pt idx="9">
                  <c:v>MDR </c:v>
                </c:pt>
              </c:strCache>
            </c:strRef>
          </c:cat>
          <c:val>
            <c:numRef>
              <c:f>Sheet17!$C$17:$C$26</c:f>
              <c:numCache>
                <c:formatCode>General</c:formatCode>
                <c:ptCount val="10"/>
                <c:pt idx="0">
                  <c:v>66.666666666666657</c:v>
                </c:pt>
                <c:pt idx="1">
                  <c:v>100</c:v>
                </c:pt>
                <c:pt idx="2">
                  <c:v>66.666666666666657</c:v>
                </c:pt>
                <c:pt idx="3">
                  <c:v>16.666666666666664</c:v>
                </c:pt>
                <c:pt idx="4">
                  <c:v>0</c:v>
                </c:pt>
                <c:pt idx="5">
                  <c:v>50</c:v>
                </c:pt>
                <c:pt idx="6">
                  <c:v>66.666666666666657</c:v>
                </c:pt>
                <c:pt idx="7">
                  <c:v>8.3333333333333321</c:v>
                </c:pt>
                <c:pt idx="8">
                  <c:v>88.888888888888886</c:v>
                </c:pt>
                <c:pt idx="9">
                  <c:v>66.666666666666657</c:v>
                </c:pt>
              </c:numCache>
            </c:numRef>
          </c:val>
          <c:extLst>
            <c:ext xmlns:c16="http://schemas.microsoft.com/office/drawing/2014/chart" uri="{C3380CC4-5D6E-409C-BE32-E72D297353CC}">
              <c16:uniqueId val="{00000001-08AC-4E5C-86B8-C1C33175628E}"/>
            </c:ext>
          </c:extLst>
        </c:ser>
        <c:ser>
          <c:idx val="2"/>
          <c:order val="2"/>
          <c:tx>
            <c:strRef>
              <c:f>Sheet17!$D$16</c:f>
              <c:strCache>
                <c:ptCount val="1"/>
                <c:pt idx="0">
                  <c:v>2019</c:v>
                </c:pt>
              </c:strCache>
            </c:strRef>
          </c:tx>
          <c:spPr>
            <a:solidFill>
              <a:srgbClr val="FFC000"/>
            </a:solidFill>
            <a:ln>
              <a:solidFill>
                <a:schemeClr val="tx1"/>
              </a:solidFill>
            </a:ln>
            <a:effectLst/>
          </c:spPr>
          <c:invertIfNegative val="0"/>
          <c:cat>
            <c:strRef>
              <c:f>Sheet17!$A$17:$A$26</c:f>
              <c:strCache>
                <c:ptCount val="10"/>
                <c:pt idx="0">
                  <c:v>Aminoglycosides</c:v>
                </c:pt>
                <c:pt idx="1">
                  <c:v>Penicillins</c:v>
                </c:pt>
                <c:pt idx="2">
                  <c:v>Cephalosporins</c:v>
                </c:pt>
                <c:pt idx="3">
                  <c:v>Carbapenems</c:v>
                </c:pt>
                <c:pt idx="4">
                  <c:v>Polymyxin</c:v>
                </c:pt>
                <c:pt idx="5">
                  <c:v>Fluoroquinolones</c:v>
                </c:pt>
                <c:pt idx="6">
                  <c:v>Sulfonamides</c:v>
                </c:pt>
                <c:pt idx="7">
                  <c:v>Tetracyclines</c:v>
                </c:pt>
                <c:pt idx="8">
                  <c:v>ESBL </c:v>
                </c:pt>
                <c:pt idx="9">
                  <c:v>MDR </c:v>
                </c:pt>
              </c:strCache>
            </c:strRef>
          </c:cat>
          <c:val>
            <c:numRef>
              <c:f>Sheet17!$D$17:$D$26</c:f>
              <c:numCache>
                <c:formatCode>General</c:formatCode>
                <c:ptCount val="10"/>
                <c:pt idx="0">
                  <c:v>88.888888888888886</c:v>
                </c:pt>
                <c:pt idx="1">
                  <c:v>100</c:v>
                </c:pt>
                <c:pt idx="2">
                  <c:v>88.888888888888886</c:v>
                </c:pt>
                <c:pt idx="3">
                  <c:v>11.111111111111111</c:v>
                </c:pt>
                <c:pt idx="4">
                  <c:v>11.111111111111111</c:v>
                </c:pt>
                <c:pt idx="5">
                  <c:v>11.111111111111111</c:v>
                </c:pt>
                <c:pt idx="6">
                  <c:v>88.888888888888886</c:v>
                </c:pt>
                <c:pt idx="7">
                  <c:v>0</c:v>
                </c:pt>
                <c:pt idx="8">
                  <c:v>80</c:v>
                </c:pt>
                <c:pt idx="9">
                  <c:v>88.888888888888886</c:v>
                </c:pt>
              </c:numCache>
            </c:numRef>
          </c:val>
          <c:extLst>
            <c:ext xmlns:c16="http://schemas.microsoft.com/office/drawing/2014/chart" uri="{C3380CC4-5D6E-409C-BE32-E72D297353CC}">
              <c16:uniqueId val="{00000002-08AC-4E5C-86B8-C1C33175628E}"/>
            </c:ext>
          </c:extLst>
        </c:ser>
        <c:ser>
          <c:idx val="3"/>
          <c:order val="3"/>
          <c:tx>
            <c:strRef>
              <c:f>Sheet17!$E$16</c:f>
              <c:strCache>
                <c:ptCount val="1"/>
                <c:pt idx="0">
                  <c:v>2020</c:v>
                </c:pt>
              </c:strCache>
            </c:strRef>
          </c:tx>
          <c:spPr>
            <a:solidFill>
              <a:srgbClr val="9999FF"/>
            </a:solidFill>
            <a:ln>
              <a:solidFill>
                <a:schemeClr val="tx1"/>
              </a:solidFill>
            </a:ln>
            <a:effectLst/>
          </c:spPr>
          <c:invertIfNegative val="0"/>
          <c:cat>
            <c:strRef>
              <c:f>Sheet17!$A$17:$A$26</c:f>
              <c:strCache>
                <c:ptCount val="10"/>
                <c:pt idx="0">
                  <c:v>Aminoglycosides</c:v>
                </c:pt>
                <c:pt idx="1">
                  <c:v>Penicillins</c:v>
                </c:pt>
                <c:pt idx="2">
                  <c:v>Cephalosporins</c:v>
                </c:pt>
                <c:pt idx="3">
                  <c:v>Carbapenems</c:v>
                </c:pt>
                <c:pt idx="4">
                  <c:v>Polymyxin</c:v>
                </c:pt>
                <c:pt idx="5">
                  <c:v>Fluoroquinolones</c:v>
                </c:pt>
                <c:pt idx="6">
                  <c:v>Sulfonamides</c:v>
                </c:pt>
                <c:pt idx="7">
                  <c:v>Tetracyclines</c:v>
                </c:pt>
                <c:pt idx="8">
                  <c:v>ESBL </c:v>
                </c:pt>
                <c:pt idx="9">
                  <c:v>MDR </c:v>
                </c:pt>
              </c:strCache>
            </c:strRef>
          </c:cat>
          <c:val>
            <c:numRef>
              <c:f>Sheet17!$E$17:$E$26</c:f>
              <c:numCache>
                <c:formatCode>General</c:formatCode>
                <c:ptCount val="10"/>
                <c:pt idx="0">
                  <c:v>100</c:v>
                </c:pt>
                <c:pt idx="1">
                  <c:v>80</c:v>
                </c:pt>
                <c:pt idx="2">
                  <c:v>80</c:v>
                </c:pt>
                <c:pt idx="3">
                  <c:v>20</c:v>
                </c:pt>
                <c:pt idx="4">
                  <c:v>0</c:v>
                </c:pt>
                <c:pt idx="5">
                  <c:v>60</c:v>
                </c:pt>
                <c:pt idx="6">
                  <c:v>80</c:v>
                </c:pt>
                <c:pt idx="7">
                  <c:v>0</c:v>
                </c:pt>
                <c:pt idx="8">
                  <c:v>86.666666666666671</c:v>
                </c:pt>
                <c:pt idx="9">
                  <c:v>80</c:v>
                </c:pt>
              </c:numCache>
            </c:numRef>
          </c:val>
          <c:extLst>
            <c:ext xmlns:c16="http://schemas.microsoft.com/office/drawing/2014/chart" uri="{C3380CC4-5D6E-409C-BE32-E72D297353CC}">
              <c16:uniqueId val="{00000003-08AC-4E5C-86B8-C1C33175628E}"/>
            </c:ext>
          </c:extLst>
        </c:ser>
        <c:ser>
          <c:idx val="4"/>
          <c:order val="4"/>
          <c:tx>
            <c:strRef>
              <c:f>Sheet17!$F$16</c:f>
              <c:strCache>
                <c:ptCount val="1"/>
                <c:pt idx="0">
                  <c:v>2021</c:v>
                </c:pt>
              </c:strCache>
            </c:strRef>
          </c:tx>
          <c:spPr>
            <a:solidFill>
              <a:srgbClr val="7030A0"/>
            </a:solidFill>
            <a:ln>
              <a:solidFill>
                <a:schemeClr val="tx1"/>
              </a:solidFill>
            </a:ln>
            <a:effectLst/>
          </c:spPr>
          <c:invertIfNegative val="0"/>
          <c:cat>
            <c:strRef>
              <c:f>Sheet17!$A$17:$A$26</c:f>
              <c:strCache>
                <c:ptCount val="10"/>
                <c:pt idx="0">
                  <c:v>Aminoglycosides</c:v>
                </c:pt>
                <c:pt idx="1">
                  <c:v>Penicillins</c:v>
                </c:pt>
                <c:pt idx="2">
                  <c:v>Cephalosporins</c:v>
                </c:pt>
                <c:pt idx="3">
                  <c:v>Carbapenems</c:v>
                </c:pt>
                <c:pt idx="4">
                  <c:v>Polymyxin</c:v>
                </c:pt>
                <c:pt idx="5">
                  <c:v>Fluoroquinolones</c:v>
                </c:pt>
                <c:pt idx="6">
                  <c:v>Sulfonamides</c:v>
                </c:pt>
                <c:pt idx="7">
                  <c:v>Tetracyclines</c:v>
                </c:pt>
                <c:pt idx="8">
                  <c:v>ESBL </c:v>
                </c:pt>
                <c:pt idx="9">
                  <c:v>MDR </c:v>
                </c:pt>
              </c:strCache>
            </c:strRef>
          </c:cat>
          <c:val>
            <c:numRef>
              <c:f>Sheet17!$F$17:$F$26</c:f>
              <c:numCache>
                <c:formatCode>General</c:formatCode>
                <c:ptCount val="10"/>
                <c:pt idx="0">
                  <c:v>80</c:v>
                </c:pt>
                <c:pt idx="1">
                  <c:v>100</c:v>
                </c:pt>
                <c:pt idx="2">
                  <c:v>86.666666666666671</c:v>
                </c:pt>
                <c:pt idx="3">
                  <c:v>26.666666666666668</c:v>
                </c:pt>
                <c:pt idx="4">
                  <c:v>0</c:v>
                </c:pt>
                <c:pt idx="5">
                  <c:v>46.666666666666664</c:v>
                </c:pt>
                <c:pt idx="6">
                  <c:v>66.666666666666657</c:v>
                </c:pt>
                <c:pt idx="7">
                  <c:v>13.333333333333334</c:v>
                </c:pt>
                <c:pt idx="8">
                  <c:v>62.5</c:v>
                </c:pt>
                <c:pt idx="9">
                  <c:v>86.666666666666671</c:v>
                </c:pt>
              </c:numCache>
            </c:numRef>
          </c:val>
          <c:extLst>
            <c:ext xmlns:c16="http://schemas.microsoft.com/office/drawing/2014/chart" uri="{C3380CC4-5D6E-409C-BE32-E72D297353CC}">
              <c16:uniqueId val="{00000004-08AC-4E5C-86B8-C1C33175628E}"/>
            </c:ext>
          </c:extLst>
        </c:ser>
        <c:ser>
          <c:idx val="5"/>
          <c:order val="5"/>
          <c:tx>
            <c:strRef>
              <c:f>Sheet17!$G$16</c:f>
              <c:strCache>
                <c:ptCount val="1"/>
                <c:pt idx="0">
                  <c:v>2022</c:v>
                </c:pt>
              </c:strCache>
            </c:strRef>
          </c:tx>
          <c:spPr>
            <a:solidFill>
              <a:schemeClr val="bg1">
                <a:lumMod val="65000"/>
              </a:schemeClr>
            </a:solidFill>
            <a:ln>
              <a:solidFill>
                <a:schemeClr val="tx1"/>
              </a:solidFill>
            </a:ln>
            <a:effectLst/>
          </c:spPr>
          <c:invertIfNegative val="0"/>
          <c:cat>
            <c:strRef>
              <c:f>Sheet17!$A$17:$A$26</c:f>
              <c:strCache>
                <c:ptCount val="10"/>
                <c:pt idx="0">
                  <c:v>Aminoglycosides</c:v>
                </c:pt>
                <c:pt idx="1">
                  <c:v>Penicillins</c:v>
                </c:pt>
                <c:pt idx="2">
                  <c:v>Cephalosporins</c:v>
                </c:pt>
                <c:pt idx="3">
                  <c:v>Carbapenems</c:v>
                </c:pt>
                <c:pt idx="4">
                  <c:v>Polymyxin</c:v>
                </c:pt>
                <c:pt idx="5">
                  <c:v>Fluoroquinolones</c:v>
                </c:pt>
                <c:pt idx="6">
                  <c:v>Sulfonamides</c:v>
                </c:pt>
                <c:pt idx="7">
                  <c:v>Tetracyclines</c:v>
                </c:pt>
                <c:pt idx="8">
                  <c:v>ESBL </c:v>
                </c:pt>
                <c:pt idx="9">
                  <c:v>MDR </c:v>
                </c:pt>
              </c:strCache>
            </c:strRef>
          </c:cat>
          <c:val>
            <c:numRef>
              <c:f>Sheet17!$G$17:$G$26</c:f>
              <c:numCache>
                <c:formatCode>General</c:formatCode>
                <c:ptCount val="10"/>
                <c:pt idx="0">
                  <c:v>81.25</c:v>
                </c:pt>
                <c:pt idx="1">
                  <c:v>81.25</c:v>
                </c:pt>
                <c:pt idx="2">
                  <c:v>62.5</c:v>
                </c:pt>
                <c:pt idx="3">
                  <c:v>31.25</c:v>
                </c:pt>
                <c:pt idx="4">
                  <c:v>0</c:v>
                </c:pt>
                <c:pt idx="5">
                  <c:v>50</c:v>
                </c:pt>
                <c:pt idx="6">
                  <c:v>81.25</c:v>
                </c:pt>
                <c:pt idx="7">
                  <c:v>25</c:v>
                </c:pt>
                <c:pt idx="8">
                  <c:v>85.714285714285708</c:v>
                </c:pt>
                <c:pt idx="9">
                  <c:v>81.25</c:v>
                </c:pt>
              </c:numCache>
            </c:numRef>
          </c:val>
          <c:extLst>
            <c:ext xmlns:c16="http://schemas.microsoft.com/office/drawing/2014/chart" uri="{C3380CC4-5D6E-409C-BE32-E72D297353CC}">
              <c16:uniqueId val="{00000005-08AC-4E5C-86B8-C1C33175628E}"/>
            </c:ext>
          </c:extLst>
        </c:ser>
        <c:ser>
          <c:idx val="6"/>
          <c:order val="6"/>
          <c:tx>
            <c:strRef>
              <c:f>Sheet17!$H$16</c:f>
              <c:strCache>
                <c:ptCount val="1"/>
                <c:pt idx="0">
                  <c:v>2023</c:v>
                </c:pt>
              </c:strCache>
            </c:strRef>
          </c:tx>
          <c:spPr>
            <a:solidFill>
              <a:srgbClr val="E81E76"/>
            </a:solidFill>
            <a:ln>
              <a:solidFill>
                <a:schemeClr val="tx1"/>
              </a:solidFill>
            </a:ln>
            <a:effectLst/>
          </c:spPr>
          <c:invertIfNegative val="0"/>
          <c:cat>
            <c:strRef>
              <c:f>Sheet17!$A$17:$A$26</c:f>
              <c:strCache>
                <c:ptCount val="10"/>
                <c:pt idx="0">
                  <c:v>Aminoglycosides</c:v>
                </c:pt>
                <c:pt idx="1">
                  <c:v>Penicillins</c:v>
                </c:pt>
                <c:pt idx="2">
                  <c:v>Cephalosporins</c:v>
                </c:pt>
                <c:pt idx="3">
                  <c:v>Carbapenems</c:v>
                </c:pt>
                <c:pt idx="4">
                  <c:v>Polymyxin</c:v>
                </c:pt>
                <c:pt idx="5">
                  <c:v>Fluoroquinolones</c:v>
                </c:pt>
                <c:pt idx="6">
                  <c:v>Sulfonamides</c:v>
                </c:pt>
                <c:pt idx="7">
                  <c:v>Tetracyclines</c:v>
                </c:pt>
                <c:pt idx="8">
                  <c:v>ESBL </c:v>
                </c:pt>
                <c:pt idx="9">
                  <c:v>MDR </c:v>
                </c:pt>
              </c:strCache>
            </c:strRef>
          </c:cat>
          <c:val>
            <c:numRef>
              <c:f>Sheet17!$H$17:$H$26</c:f>
              <c:numCache>
                <c:formatCode>General</c:formatCode>
                <c:ptCount val="10"/>
                <c:pt idx="0">
                  <c:v>100</c:v>
                </c:pt>
                <c:pt idx="1">
                  <c:v>100</c:v>
                </c:pt>
                <c:pt idx="2">
                  <c:v>85.714285714285708</c:v>
                </c:pt>
                <c:pt idx="3">
                  <c:v>57.142857142857139</c:v>
                </c:pt>
                <c:pt idx="4">
                  <c:v>14.285714285714285</c:v>
                </c:pt>
                <c:pt idx="5">
                  <c:v>57.142857142857139</c:v>
                </c:pt>
                <c:pt idx="6">
                  <c:v>100</c:v>
                </c:pt>
                <c:pt idx="7">
                  <c:v>0</c:v>
                </c:pt>
                <c:pt idx="8">
                  <c:v>76.5625</c:v>
                </c:pt>
                <c:pt idx="9">
                  <c:v>100</c:v>
                </c:pt>
              </c:numCache>
            </c:numRef>
          </c:val>
          <c:extLst>
            <c:ext xmlns:c16="http://schemas.microsoft.com/office/drawing/2014/chart" uri="{C3380CC4-5D6E-409C-BE32-E72D297353CC}">
              <c16:uniqueId val="{00000006-08AC-4E5C-86B8-C1C33175628E}"/>
            </c:ext>
          </c:extLst>
        </c:ser>
        <c:dLbls>
          <c:showLegendKey val="0"/>
          <c:showVal val="0"/>
          <c:showCatName val="0"/>
          <c:showSerName val="0"/>
          <c:showPercent val="0"/>
          <c:showBubbleSize val="0"/>
        </c:dLbls>
        <c:gapWidth val="219"/>
        <c:overlap val="-27"/>
        <c:axId val="766609247"/>
        <c:axId val="766600607"/>
      </c:barChart>
      <c:catAx>
        <c:axId val="766609247"/>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766600607"/>
        <c:crosses val="autoZero"/>
        <c:auto val="1"/>
        <c:lblAlgn val="ctr"/>
        <c:lblOffset val="100"/>
        <c:noMultiLvlLbl val="0"/>
      </c:catAx>
      <c:valAx>
        <c:axId val="766600607"/>
        <c:scaling>
          <c:orientation val="minMax"/>
          <c:max val="100"/>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dirty="0"/>
                  <a:t>Proportion of cases </a:t>
                </a:r>
              </a:p>
            </c:rich>
          </c:tx>
          <c:layout>
            <c:manualLayout>
              <c:xMode val="edge"/>
              <c:yMode val="edge"/>
              <c:x val="0"/>
              <c:y val="0.171845997335849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766609247"/>
        <c:crosses val="autoZero"/>
        <c:crossBetween val="between"/>
      </c:valAx>
      <c:spPr>
        <a:noFill/>
        <a:ln>
          <a:noFill/>
        </a:ln>
        <a:effectLst/>
      </c:spPr>
    </c:plotArea>
    <c:legend>
      <c:legendPos val="b"/>
      <c:layout>
        <c:manualLayout>
          <c:xMode val="edge"/>
          <c:yMode val="edge"/>
          <c:x val="0.15664757673816521"/>
          <c:y val="2.1799254574620865E-2"/>
          <c:w val="0.78967767447600123"/>
          <c:h val="6.8661467574233165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5400000" vert="horz"/>
    <a:lstStyle/>
    <a:p>
      <a:pPr>
        <a:defRPr sz="16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92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Sheet17!$A$28</c:f>
              <c:strCache>
                <c:ptCount val="1"/>
                <c:pt idx="0">
                  <c:v>Average number of AMR classes </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Sheet17!$B$27:$H$27</c:f>
              <c:strCache>
                <c:ptCount val="7"/>
                <c:pt idx="0">
                  <c:v>Overall </c:v>
                </c:pt>
                <c:pt idx="1">
                  <c:v>2018</c:v>
                </c:pt>
                <c:pt idx="2">
                  <c:v>2019</c:v>
                </c:pt>
                <c:pt idx="3">
                  <c:v>2020</c:v>
                </c:pt>
                <c:pt idx="4">
                  <c:v>2021</c:v>
                </c:pt>
                <c:pt idx="5">
                  <c:v>2022</c:v>
                </c:pt>
                <c:pt idx="6">
                  <c:v>2023</c:v>
                </c:pt>
              </c:strCache>
            </c:strRef>
          </c:cat>
          <c:val>
            <c:numRef>
              <c:f>Sheet17!$B$28:$H$28</c:f>
              <c:numCache>
                <c:formatCode>General</c:formatCode>
                <c:ptCount val="7"/>
                <c:pt idx="0">
                  <c:v>4.17</c:v>
                </c:pt>
                <c:pt idx="1">
                  <c:v>3.75</c:v>
                </c:pt>
                <c:pt idx="2">
                  <c:v>4</c:v>
                </c:pt>
                <c:pt idx="3">
                  <c:v>4.2</c:v>
                </c:pt>
                <c:pt idx="4">
                  <c:v>4.2</c:v>
                </c:pt>
                <c:pt idx="5">
                  <c:v>4.13</c:v>
                </c:pt>
                <c:pt idx="6">
                  <c:v>5.14</c:v>
                </c:pt>
              </c:numCache>
            </c:numRef>
          </c:val>
          <c:smooth val="0"/>
          <c:extLst>
            <c:ext xmlns:c16="http://schemas.microsoft.com/office/drawing/2014/chart" uri="{C3380CC4-5D6E-409C-BE32-E72D297353CC}">
              <c16:uniqueId val="{00000000-86F5-495E-BFC5-D75C3BD06D3F}"/>
            </c:ext>
          </c:extLst>
        </c:ser>
        <c:dLbls>
          <c:dLblPos val="ctr"/>
          <c:showLegendKey val="0"/>
          <c:showVal val="1"/>
          <c:showCatName val="0"/>
          <c:showSerName val="0"/>
          <c:showPercent val="0"/>
          <c:showBubbleSize val="0"/>
        </c:dLbls>
        <c:marker val="1"/>
        <c:smooth val="0"/>
        <c:axId val="520722879"/>
        <c:axId val="520721919"/>
      </c:lineChart>
      <c:catAx>
        <c:axId val="520722879"/>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520721919"/>
        <c:crosses val="autoZero"/>
        <c:auto val="1"/>
        <c:lblAlgn val="ctr"/>
        <c:lblOffset val="100"/>
        <c:noMultiLvlLbl val="0"/>
      </c:catAx>
      <c:valAx>
        <c:axId val="520721919"/>
        <c:scaling>
          <c:orientation val="minMax"/>
        </c:scaling>
        <c:delete val="1"/>
        <c:axPos val="l"/>
        <c:numFmt formatCode="General" sourceLinked="1"/>
        <c:majorTickMark val="none"/>
        <c:minorTickMark val="none"/>
        <c:tickLblPos val="nextTo"/>
        <c:crossAx val="520722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cap="all" spc="5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a:t>Setting </a:t>
            </a:r>
          </a:p>
        </c:rich>
      </c:tx>
      <c:layout>
        <c:manualLayout>
          <c:xMode val="edge"/>
          <c:yMode val="edge"/>
          <c:x val="0.33137108878069721"/>
          <c:y val="6.9399040949612883E-2"/>
        </c:manualLayout>
      </c:layout>
      <c:overlay val="0"/>
      <c:spPr>
        <a:noFill/>
        <a:ln>
          <a:noFill/>
        </a:ln>
        <a:effectLst/>
      </c:spPr>
      <c:txPr>
        <a:bodyPr rot="0" spcFirstLastPara="1" vertOverflow="ellipsis" vert="horz" wrap="square" anchor="ctr" anchorCtr="1"/>
        <a:lstStyle/>
        <a:p>
          <a:pPr>
            <a:defRPr sz="1920" b="1" i="0" u="none" strike="noStrike" kern="1200" cap="all" spc="5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0.27404422231332687"/>
          <c:y val="0.32378847403755845"/>
          <c:w val="0.42988639582779814"/>
          <c:h val="0.62827154279307518"/>
        </c:manualLayout>
      </c:layout>
      <c:pieChart>
        <c:varyColors val="1"/>
        <c:ser>
          <c:idx val="0"/>
          <c:order val="0"/>
          <c:spPr>
            <a:solidFill>
              <a:srgbClr val="9999FF"/>
            </a:solidFill>
            <a:ln>
              <a:solidFill>
                <a:schemeClr val="tx1"/>
              </a:solidFill>
            </a:ln>
          </c:spPr>
          <c:explosion val="8"/>
          <c:dPt>
            <c:idx val="0"/>
            <c:bubble3D val="0"/>
            <c:spPr>
              <a:solidFill>
                <a:srgbClr val="FF99FF"/>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99E-4352-8C99-92DD8CF6F031}"/>
              </c:ext>
            </c:extLst>
          </c:dPt>
          <c:dPt>
            <c:idx val="1"/>
            <c:bubble3D val="0"/>
            <c:spPr>
              <a:solidFill>
                <a:srgbClr val="9999FF"/>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99E-4352-8C99-92DD8CF6F031}"/>
              </c:ext>
            </c:extLst>
          </c:dPt>
          <c:dPt>
            <c:idx val="2"/>
            <c:bubble3D val="0"/>
            <c:spPr>
              <a:solidFill>
                <a:srgbClr val="66FF99"/>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099E-4352-8C99-92DD8CF6F031}"/>
              </c:ext>
            </c:extLst>
          </c:dPt>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Verdana" panose="020B0604030504040204" pitchFamily="34" charset="0"/>
                    <a:ea typeface="Verdana" panose="020B0604030504040204" pitchFamily="34" charset="0"/>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'Demographic '!$A$2:$A$4</c:f>
              <c:strCache>
                <c:ptCount val="3"/>
                <c:pt idx="0">
                  <c:v>CAI</c:v>
                </c:pt>
                <c:pt idx="1">
                  <c:v>HAI</c:v>
                </c:pt>
                <c:pt idx="2">
                  <c:v>Unknown </c:v>
                </c:pt>
              </c:strCache>
            </c:strRef>
          </c:cat>
          <c:val>
            <c:numRef>
              <c:f>'Demographic '!$B$2:$B$4</c:f>
              <c:numCache>
                <c:formatCode>General</c:formatCode>
                <c:ptCount val="3"/>
                <c:pt idx="0">
                  <c:v>10</c:v>
                </c:pt>
                <c:pt idx="1">
                  <c:v>40</c:v>
                </c:pt>
                <c:pt idx="2">
                  <c:v>14</c:v>
                </c:pt>
              </c:numCache>
            </c:numRef>
          </c:val>
          <c:extLst>
            <c:ext xmlns:c16="http://schemas.microsoft.com/office/drawing/2014/chart" uri="{C3380CC4-5D6E-409C-BE32-E72D297353CC}">
              <c16:uniqueId val="{00000006-099E-4352-8C99-92DD8CF6F03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17194013017016432"/>
          <c:y val="0.19225045114198228"/>
          <c:w val="0.61385006677423271"/>
          <c:h val="0.144354505344594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0772241197137488"/>
          <c:y val="0.15367391157749066"/>
        </c:manualLayout>
      </c:layout>
      <c:overlay val="0"/>
      <c:spPr>
        <a:noFill/>
        <a:ln>
          <a:noFill/>
        </a:ln>
        <a:effectLst/>
      </c:spPr>
      <c:txPr>
        <a:bodyPr rot="0" spcFirstLastPara="1" vertOverflow="ellipsis" vert="horz" wrap="square" anchor="ctr" anchorCtr="1"/>
        <a:lstStyle/>
        <a:p>
          <a:pPr>
            <a:defRPr sz="1920" b="1" i="0" u="none" strike="noStrike" kern="1200" cap="all" spc="5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0.32484316504785421"/>
          <c:y val="0.40432994103797787"/>
          <c:w val="0.45391062926875608"/>
          <c:h val="0.55471036482567937"/>
        </c:manualLayout>
      </c:layout>
      <c:pieChart>
        <c:varyColors val="1"/>
        <c:ser>
          <c:idx val="0"/>
          <c:order val="0"/>
          <c:tx>
            <c:strRef>
              <c:f>'[Champs data for lara presentation.xlsx]Demographic '!$B$12</c:f>
              <c:strCache>
                <c:ptCount val="1"/>
                <c:pt idx="0">
                  <c:v>Gender </c:v>
                </c:pt>
              </c:strCache>
            </c:strRef>
          </c:tx>
          <c:spPr>
            <a:ln>
              <a:solidFill>
                <a:schemeClr val="tx1"/>
              </a:solidFill>
            </a:ln>
          </c:spPr>
          <c:dPt>
            <c:idx val="0"/>
            <c:bubble3D val="0"/>
            <c:explosion val="8"/>
            <c:spPr>
              <a:solidFill>
                <a:srgbClr val="E81E76"/>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0EAB-40B6-A8C3-A74F3593D618}"/>
              </c:ext>
            </c:extLst>
          </c:dPt>
          <c:dPt>
            <c:idx val="1"/>
            <c:bubble3D val="0"/>
            <c:spPr>
              <a:solidFill>
                <a:srgbClr val="19D3C4"/>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0EAB-40B6-A8C3-A74F3593D618}"/>
              </c:ext>
            </c:extLst>
          </c:dPt>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Verdana" panose="020B0604030504040204" pitchFamily="34" charset="0"/>
                    <a:ea typeface="Verdana" panose="020B0604030504040204" pitchFamily="34" charset="0"/>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'[Champs data for lara presentation.xlsx]Demographic '!$A$13:$A$14</c:f>
              <c:strCache>
                <c:ptCount val="2"/>
                <c:pt idx="0">
                  <c:v>Female</c:v>
                </c:pt>
                <c:pt idx="1">
                  <c:v>Male</c:v>
                </c:pt>
              </c:strCache>
            </c:strRef>
          </c:cat>
          <c:val>
            <c:numRef>
              <c:f>'[Champs data for lara presentation.xlsx]Demographic '!$B$13:$B$14</c:f>
              <c:numCache>
                <c:formatCode>General</c:formatCode>
                <c:ptCount val="2"/>
                <c:pt idx="0">
                  <c:v>26</c:v>
                </c:pt>
                <c:pt idx="1">
                  <c:v>38</c:v>
                </c:pt>
              </c:numCache>
            </c:numRef>
          </c:val>
          <c:extLst>
            <c:ext xmlns:c16="http://schemas.microsoft.com/office/drawing/2014/chart" uri="{C3380CC4-5D6E-409C-BE32-E72D297353CC}">
              <c16:uniqueId val="{00000004-0EAB-40B6-A8C3-A74F3593D618}"/>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30202304372569028"/>
          <c:y val="0.25536595448988031"/>
          <c:w val="0.56532462459897559"/>
          <c:h val="0.1672466555183946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5054756630355793"/>
          <c:y val="0.11615669001777629"/>
        </c:manualLayout>
      </c:layout>
      <c:overlay val="0"/>
      <c:spPr>
        <a:noFill/>
        <a:ln>
          <a:noFill/>
        </a:ln>
        <a:effectLst/>
      </c:spPr>
      <c:txPr>
        <a:bodyPr rot="0" spcFirstLastPara="1" vertOverflow="ellipsis" vert="horz" wrap="square" anchor="ctr" anchorCtr="1"/>
        <a:lstStyle/>
        <a:p>
          <a:pPr>
            <a:defRPr sz="1920" b="1" i="0" u="none" strike="noStrike" kern="1200" cap="all" spc="5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autoTitleDeleted val="0"/>
    <c:plotArea>
      <c:layout>
        <c:manualLayout>
          <c:layoutTarget val="inner"/>
          <c:xMode val="edge"/>
          <c:yMode val="edge"/>
          <c:x val="0.32471675936466826"/>
          <c:y val="0.35518958431192188"/>
          <c:w val="0.42289834976245722"/>
          <c:h val="0.64495250837693563"/>
        </c:manualLayout>
      </c:layout>
      <c:pieChart>
        <c:varyColors val="1"/>
        <c:ser>
          <c:idx val="0"/>
          <c:order val="0"/>
          <c:tx>
            <c:strRef>
              <c:f>'Demographic '!$E$20</c:f>
              <c:strCache>
                <c:ptCount val="1"/>
                <c:pt idx="0">
                  <c:v>HIV status </c:v>
                </c:pt>
              </c:strCache>
            </c:strRef>
          </c:tx>
          <c:spPr>
            <a:ln>
              <a:solidFill>
                <a:schemeClr val="tx1"/>
              </a:solidFill>
            </a:ln>
          </c:spPr>
          <c:dPt>
            <c:idx val="0"/>
            <c:bubble3D val="0"/>
            <c:spPr>
              <a:solidFill>
                <a:srgbClr val="8347AD"/>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572-4F96-B947-C28B3FEDC74D}"/>
              </c:ext>
            </c:extLst>
          </c:dPt>
          <c:dPt>
            <c:idx val="1"/>
            <c:bubble3D val="0"/>
            <c:spPr>
              <a:solidFill>
                <a:srgbClr val="66FF99"/>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572-4F96-B947-C28B3FEDC74D}"/>
              </c:ext>
            </c:extLst>
          </c:dPt>
          <c:dLbls>
            <c:dLbl>
              <c:idx val="0"/>
              <c:layout>
                <c:manualLayout>
                  <c:x val="2.4922020294963772E-2"/>
                  <c:y val="-0.2189351083922228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572-4F96-B947-C28B3FEDC74D}"/>
                </c:ext>
              </c:extLst>
            </c:dLbl>
            <c:dLbl>
              <c:idx val="1"/>
              <c:layout>
                <c:manualLayout>
                  <c:x val="0.15339950346011932"/>
                  <c:y val="0.174972937059145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572-4F96-B947-C28B3FEDC74D}"/>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Verdana" panose="020B0604030504040204" pitchFamily="34" charset="0"/>
                    <a:ea typeface="Verdana" panose="020B0604030504040204" pitchFamily="34" charset="0"/>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'Demographic '!$D$21:$D$22</c:f>
              <c:strCache>
                <c:ptCount val="2"/>
                <c:pt idx="0">
                  <c:v>HIV -</c:v>
                </c:pt>
                <c:pt idx="1">
                  <c:v>HIV + </c:v>
                </c:pt>
              </c:strCache>
            </c:strRef>
          </c:cat>
          <c:val>
            <c:numRef>
              <c:f>'Demographic '!$E$21:$E$22</c:f>
              <c:numCache>
                <c:formatCode>General</c:formatCode>
                <c:ptCount val="2"/>
                <c:pt idx="0">
                  <c:v>57</c:v>
                </c:pt>
                <c:pt idx="1">
                  <c:v>3</c:v>
                </c:pt>
              </c:numCache>
            </c:numRef>
          </c:val>
          <c:extLst>
            <c:ext xmlns:c16="http://schemas.microsoft.com/office/drawing/2014/chart" uri="{C3380CC4-5D6E-409C-BE32-E72D297353CC}">
              <c16:uniqueId val="{00000004-8572-4F96-B947-C28B3FEDC74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30152832934212864"/>
          <c:y val="0.23092577143264056"/>
          <c:w val="0.51066892121344354"/>
          <c:h val="0.1365634866867316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631128619101264"/>
          <c:y val="9.975917715698128E-2"/>
        </c:manualLayout>
      </c:layout>
      <c:overlay val="0"/>
      <c:spPr>
        <a:noFill/>
        <a:ln>
          <a:noFill/>
        </a:ln>
        <a:effectLst/>
      </c:spPr>
      <c:txPr>
        <a:bodyPr rot="0" spcFirstLastPara="1" vertOverflow="ellipsis" vert="horz" wrap="square" anchor="ctr" anchorCtr="1"/>
        <a:lstStyle/>
        <a:p>
          <a:pPr>
            <a:defRPr sz="1920" b="1" i="0" u="none" strike="noStrike" kern="1200" cap="all" spc="5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autoTitleDeleted val="0"/>
    <c:plotArea>
      <c:layout/>
      <c:pieChart>
        <c:varyColors val="1"/>
        <c:ser>
          <c:idx val="0"/>
          <c:order val="0"/>
          <c:tx>
            <c:strRef>
              <c:f>'[Champs data for lara presentation.xlsx]Demographic '!$B$27</c:f>
              <c:strCache>
                <c:ptCount val="1"/>
                <c:pt idx="0">
                  <c:v>Culture type </c:v>
                </c:pt>
              </c:strCache>
            </c:strRef>
          </c:tx>
          <c:spPr>
            <a:solidFill>
              <a:srgbClr val="92D050"/>
            </a:solidFill>
            <a:ln>
              <a:solidFill>
                <a:schemeClr val="tx1"/>
              </a:solidFill>
            </a:ln>
          </c:spPr>
          <c:explosion val="9"/>
          <c:dPt>
            <c:idx val="0"/>
            <c:bubble3D val="0"/>
            <c:spPr>
              <a:solidFill>
                <a:srgbClr val="19D3C4"/>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FEE-4301-8544-B4DCE8BCED01}"/>
              </c:ext>
            </c:extLst>
          </c:dPt>
          <c:dPt>
            <c:idx val="1"/>
            <c:bubble3D val="0"/>
            <c:spPr>
              <a:solidFill>
                <a:srgbClr val="E81E76"/>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FEE-4301-8544-B4DCE8BCED01}"/>
              </c:ext>
            </c:extLst>
          </c:dPt>
          <c:dPt>
            <c:idx val="2"/>
            <c:bubble3D val="0"/>
            <c:spPr>
              <a:solidFill>
                <a:srgbClr val="92D050"/>
              </a:solidFill>
              <a:ln>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FEE-4301-8544-B4DCE8BCED01}"/>
              </c:ext>
            </c:extLst>
          </c:dPt>
          <c:dLbls>
            <c:spPr>
              <a:noFill/>
              <a:ln>
                <a:noFill/>
              </a:ln>
              <a:effectLst/>
            </c:spPr>
            <c:txPr>
              <a:bodyPr rot="0" spcFirstLastPara="1" vertOverflow="ellipsis" vert="horz" wrap="square" anchor="ctr" anchorCtr="1"/>
              <a:lstStyle/>
              <a:p>
                <a:pPr>
                  <a:defRPr sz="1600" b="1" i="0" u="none" strike="noStrike" kern="1200" baseline="0">
                    <a:solidFill>
                      <a:schemeClr val="lt1"/>
                    </a:solidFill>
                    <a:latin typeface="Verdana" panose="020B0604030504040204" pitchFamily="34" charset="0"/>
                    <a:ea typeface="Verdana" panose="020B0604030504040204" pitchFamily="34" charset="0"/>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'[Champs data for lara presentation.xlsx]Demographic '!$A$28:$A$30</c:f>
              <c:strCache>
                <c:ptCount val="3"/>
                <c:pt idx="0">
                  <c:v>Blood</c:v>
                </c:pt>
                <c:pt idx="1">
                  <c:v>CSF</c:v>
                </c:pt>
                <c:pt idx="2">
                  <c:v>Lung tissue</c:v>
                </c:pt>
              </c:strCache>
            </c:strRef>
          </c:cat>
          <c:val>
            <c:numRef>
              <c:f>'[Champs data for lara presentation.xlsx]Demographic '!$B$28:$B$30</c:f>
              <c:numCache>
                <c:formatCode>General</c:formatCode>
                <c:ptCount val="3"/>
                <c:pt idx="0">
                  <c:v>24</c:v>
                </c:pt>
                <c:pt idx="1">
                  <c:v>15</c:v>
                </c:pt>
                <c:pt idx="2">
                  <c:v>25</c:v>
                </c:pt>
              </c:numCache>
            </c:numRef>
          </c:val>
          <c:extLst>
            <c:ext xmlns:c16="http://schemas.microsoft.com/office/drawing/2014/chart" uri="{C3380CC4-5D6E-409C-BE32-E72D297353CC}">
              <c16:uniqueId val="{00000006-4FEE-4301-8544-B4DCE8BCED01}"/>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15112361523511"/>
          <c:y val="0.21753751933488646"/>
          <c:w val="0.64233183487491052"/>
          <c:h val="0.1049569313972372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625453326162037E-2"/>
          <c:y val="5.6310235221088349E-2"/>
          <c:w val="0.79598014913886084"/>
          <c:h val="0.69923505632911942"/>
        </c:manualLayout>
      </c:layout>
      <c:barChart>
        <c:barDir val="col"/>
        <c:grouping val="clustered"/>
        <c:varyColors val="0"/>
        <c:ser>
          <c:idx val="0"/>
          <c:order val="0"/>
          <c:tx>
            <c:strRef>
              <c:f>'ST '!$C$1</c:f>
              <c:strCache>
                <c:ptCount val="1"/>
                <c:pt idx="0">
                  <c:v>Sequence types </c:v>
                </c:pt>
              </c:strCache>
            </c:strRef>
          </c:tx>
          <c:spPr>
            <a:solidFill>
              <a:srgbClr val="7030A0"/>
            </a:solidFill>
            <a:ln>
              <a:solidFill>
                <a:sysClr val="windowText" lastClr="000000"/>
              </a:solidFill>
            </a:ln>
            <a:effectLst/>
          </c:spPr>
          <c:invertIfNegative val="0"/>
          <c:cat>
            <c:strRef>
              <c:f>'ST '!$A$2:$A$27</c:f>
              <c:strCache>
                <c:ptCount val="26"/>
                <c:pt idx="0">
                  <c:v>ST17</c:v>
                </c:pt>
                <c:pt idx="1">
                  <c:v>ST607</c:v>
                </c:pt>
                <c:pt idx="2">
                  <c:v>ST39</c:v>
                </c:pt>
                <c:pt idx="3">
                  <c:v>ST14</c:v>
                </c:pt>
                <c:pt idx="4">
                  <c:v>ST20</c:v>
                </c:pt>
                <c:pt idx="5">
                  <c:v>ST29</c:v>
                </c:pt>
                <c:pt idx="6">
                  <c:v>ST307</c:v>
                </c:pt>
                <c:pt idx="7">
                  <c:v>ST1207</c:v>
                </c:pt>
                <c:pt idx="8">
                  <c:v>ST1427</c:v>
                </c:pt>
                <c:pt idx="9">
                  <c:v>ST253</c:v>
                </c:pt>
                <c:pt idx="10">
                  <c:v>ST3280</c:v>
                </c:pt>
                <c:pt idx="11">
                  <c:v>ST35</c:v>
                </c:pt>
                <c:pt idx="12">
                  <c:v>ST985</c:v>
                </c:pt>
                <c:pt idx="13">
                  <c:v>ST1414</c:v>
                </c:pt>
                <c:pt idx="14">
                  <c:v>ST152</c:v>
                </c:pt>
                <c:pt idx="15">
                  <c:v>ST17-1LV</c:v>
                </c:pt>
                <c:pt idx="16">
                  <c:v>ST23</c:v>
                </c:pt>
                <c:pt idx="17">
                  <c:v>ST25</c:v>
                </c:pt>
                <c:pt idx="18">
                  <c:v>ST26</c:v>
                </c:pt>
                <c:pt idx="19">
                  <c:v>ST297-1LV</c:v>
                </c:pt>
                <c:pt idx="20">
                  <c:v>ST3483-1LV</c:v>
                </c:pt>
                <c:pt idx="21">
                  <c:v>ST37</c:v>
                </c:pt>
                <c:pt idx="22">
                  <c:v>ST416</c:v>
                </c:pt>
                <c:pt idx="23">
                  <c:v>ST45</c:v>
                </c:pt>
                <c:pt idx="24">
                  <c:v>ST474</c:v>
                </c:pt>
                <c:pt idx="25">
                  <c:v>ST66</c:v>
                </c:pt>
              </c:strCache>
            </c:strRef>
          </c:cat>
          <c:val>
            <c:numRef>
              <c:f>'ST '!$C$2:$C$27</c:f>
              <c:numCache>
                <c:formatCode>General</c:formatCode>
                <c:ptCount val="26"/>
                <c:pt idx="0">
                  <c:v>25</c:v>
                </c:pt>
                <c:pt idx="1">
                  <c:v>9.375</c:v>
                </c:pt>
                <c:pt idx="2">
                  <c:v>7.8125</c:v>
                </c:pt>
                <c:pt idx="3">
                  <c:v>4.6875</c:v>
                </c:pt>
                <c:pt idx="4">
                  <c:v>4.6875</c:v>
                </c:pt>
                <c:pt idx="5">
                  <c:v>4.6875</c:v>
                </c:pt>
                <c:pt idx="6">
                  <c:v>4.6875</c:v>
                </c:pt>
                <c:pt idx="7">
                  <c:v>3.125</c:v>
                </c:pt>
                <c:pt idx="8">
                  <c:v>3.125</c:v>
                </c:pt>
                <c:pt idx="9">
                  <c:v>3.125</c:v>
                </c:pt>
                <c:pt idx="10">
                  <c:v>3.125</c:v>
                </c:pt>
                <c:pt idx="11">
                  <c:v>3.125</c:v>
                </c:pt>
                <c:pt idx="12">
                  <c:v>3.125</c:v>
                </c:pt>
                <c:pt idx="13">
                  <c:v>1.5625</c:v>
                </c:pt>
                <c:pt idx="14">
                  <c:v>1.5625</c:v>
                </c:pt>
                <c:pt idx="15">
                  <c:v>1.5625</c:v>
                </c:pt>
                <c:pt idx="16">
                  <c:v>1.5625</c:v>
                </c:pt>
                <c:pt idx="17">
                  <c:v>1.5625</c:v>
                </c:pt>
                <c:pt idx="18">
                  <c:v>1.5625</c:v>
                </c:pt>
                <c:pt idx="19">
                  <c:v>1.5625</c:v>
                </c:pt>
                <c:pt idx="20">
                  <c:v>1.5625</c:v>
                </c:pt>
                <c:pt idx="21">
                  <c:v>1.5625</c:v>
                </c:pt>
                <c:pt idx="22">
                  <c:v>1.5625</c:v>
                </c:pt>
                <c:pt idx="23">
                  <c:v>1.5625</c:v>
                </c:pt>
                <c:pt idx="24">
                  <c:v>1.5625</c:v>
                </c:pt>
                <c:pt idx="25">
                  <c:v>1.5625</c:v>
                </c:pt>
              </c:numCache>
            </c:numRef>
          </c:val>
          <c:extLst>
            <c:ext xmlns:c16="http://schemas.microsoft.com/office/drawing/2014/chart" uri="{C3380CC4-5D6E-409C-BE32-E72D297353CC}">
              <c16:uniqueId val="{00000000-0194-4A10-84CC-9500358C1E38}"/>
            </c:ext>
          </c:extLst>
        </c:ser>
        <c:dLbls>
          <c:showLegendKey val="0"/>
          <c:showVal val="0"/>
          <c:showCatName val="0"/>
          <c:showSerName val="0"/>
          <c:showPercent val="0"/>
          <c:showBubbleSize val="0"/>
        </c:dLbls>
        <c:gapWidth val="219"/>
        <c:overlap val="-27"/>
        <c:axId val="825764096"/>
        <c:axId val="825762176"/>
      </c:barChart>
      <c:lineChart>
        <c:grouping val="standard"/>
        <c:varyColors val="0"/>
        <c:ser>
          <c:idx val="1"/>
          <c:order val="1"/>
          <c:tx>
            <c:strRef>
              <c:f>'ST '!$D$1</c:f>
              <c:strCache>
                <c:ptCount val="1"/>
                <c:pt idx="0">
                  <c:v>Cumulative percentage of cases</c:v>
                </c:pt>
              </c:strCache>
            </c:strRef>
          </c:tx>
          <c:spPr>
            <a:ln w="57150" cap="rnd">
              <a:solidFill>
                <a:schemeClr val="bg2">
                  <a:lumMod val="75000"/>
                </a:schemeClr>
              </a:solidFill>
              <a:prstDash val="sysDash"/>
              <a:round/>
            </a:ln>
            <a:effectLst/>
          </c:spPr>
          <c:marker>
            <c:symbol val="none"/>
          </c:marker>
          <c:cat>
            <c:strRef>
              <c:f>'ST '!$A$2:$A$27</c:f>
              <c:strCache>
                <c:ptCount val="26"/>
                <c:pt idx="0">
                  <c:v>ST17</c:v>
                </c:pt>
                <c:pt idx="1">
                  <c:v>ST607</c:v>
                </c:pt>
                <c:pt idx="2">
                  <c:v>ST39</c:v>
                </c:pt>
                <c:pt idx="3">
                  <c:v>ST14</c:v>
                </c:pt>
                <c:pt idx="4">
                  <c:v>ST20</c:v>
                </c:pt>
                <c:pt idx="5">
                  <c:v>ST29</c:v>
                </c:pt>
                <c:pt idx="6">
                  <c:v>ST307</c:v>
                </c:pt>
                <c:pt idx="7">
                  <c:v>ST1207</c:v>
                </c:pt>
                <c:pt idx="8">
                  <c:v>ST1427</c:v>
                </c:pt>
                <c:pt idx="9">
                  <c:v>ST253</c:v>
                </c:pt>
                <c:pt idx="10">
                  <c:v>ST3280</c:v>
                </c:pt>
                <c:pt idx="11">
                  <c:v>ST35</c:v>
                </c:pt>
                <c:pt idx="12">
                  <c:v>ST985</c:v>
                </c:pt>
                <c:pt idx="13">
                  <c:v>ST1414</c:v>
                </c:pt>
                <c:pt idx="14">
                  <c:v>ST152</c:v>
                </c:pt>
                <c:pt idx="15">
                  <c:v>ST17-1LV</c:v>
                </c:pt>
                <c:pt idx="16">
                  <c:v>ST23</c:v>
                </c:pt>
                <c:pt idx="17">
                  <c:v>ST25</c:v>
                </c:pt>
                <c:pt idx="18">
                  <c:v>ST26</c:v>
                </c:pt>
                <c:pt idx="19">
                  <c:v>ST297-1LV</c:v>
                </c:pt>
                <c:pt idx="20">
                  <c:v>ST3483-1LV</c:v>
                </c:pt>
                <c:pt idx="21">
                  <c:v>ST37</c:v>
                </c:pt>
                <c:pt idx="22">
                  <c:v>ST416</c:v>
                </c:pt>
                <c:pt idx="23">
                  <c:v>ST45</c:v>
                </c:pt>
                <c:pt idx="24">
                  <c:v>ST474</c:v>
                </c:pt>
                <c:pt idx="25">
                  <c:v>ST66</c:v>
                </c:pt>
              </c:strCache>
            </c:strRef>
          </c:cat>
          <c:val>
            <c:numRef>
              <c:f>'ST '!$D$2:$D$27</c:f>
              <c:numCache>
                <c:formatCode>General</c:formatCode>
                <c:ptCount val="26"/>
                <c:pt idx="0">
                  <c:v>25</c:v>
                </c:pt>
                <c:pt idx="1">
                  <c:v>34.375</c:v>
                </c:pt>
                <c:pt idx="2">
                  <c:v>42.1875</c:v>
                </c:pt>
                <c:pt idx="3">
                  <c:v>46.875</c:v>
                </c:pt>
                <c:pt idx="4">
                  <c:v>51.5625</c:v>
                </c:pt>
                <c:pt idx="5">
                  <c:v>56.25</c:v>
                </c:pt>
                <c:pt idx="6">
                  <c:v>60.9375</c:v>
                </c:pt>
                <c:pt idx="7">
                  <c:v>64.0625</c:v>
                </c:pt>
                <c:pt idx="8">
                  <c:v>67.1875</c:v>
                </c:pt>
                <c:pt idx="9">
                  <c:v>70.3125</c:v>
                </c:pt>
                <c:pt idx="10">
                  <c:v>73.4375</c:v>
                </c:pt>
                <c:pt idx="11">
                  <c:v>76.5625</c:v>
                </c:pt>
                <c:pt idx="12">
                  <c:v>79.6875</c:v>
                </c:pt>
                <c:pt idx="13">
                  <c:v>81.25</c:v>
                </c:pt>
                <c:pt idx="14">
                  <c:v>82.8125</c:v>
                </c:pt>
                <c:pt idx="15">
                  <c:v>84.375</c:v>
                </c:pt>
                <c:pt idx="16">
                  <c:v>85.9375</c:v>
                </c:pt>
                <c:pt idx="17">
                  <c:v>87.5</c:v>
                </c:pt>
                <c:pt idx="18">
                  <c:v>89.0625</c:v>
                </c:pt>
                <c:pt idx="19">
                  <c:v>90.625</c:v>
                </c:pt>
                <c:pt idx="20">
                  <c:v>92.1875</c:v>
                </c:pt>
                <c:pt idx="21">
                  <c:v>93.75</c:v>
                </c:pt>
                <c:pt idx="22">
                  <c:v>95.3125</c:v>
                </c:pt>
                <c:pt idx="23">
                  <c:v>96.875</c:v>
                </c:pt>
                <c:pt idx="24">
                  <c:v>98.4375</c:v>
                </c:pt>
                <c:pt idx="25">
                  <c:v>100</c:v>
                </c:pt>
              </c:numCache>
            </c:numRef>
          </c:val>
          <c:smooth val="0"/>
          <c:extLst>
            <c:ext xmlns:c16="http://schemas.microsoft.com/office/drawing/2014/chart" uri="{C3380CC4-5D6E-409C-BE32-E72D297353CC}">
              <c16:uniqueId val="{00000001-0194-4A10-84CC-9500358C1E38}"/>
            </c:ext>
          </c:extLst>
        </c:ser>
        <c:dLbls>
          <c:showLegendKey val="0"/>
          <c:showVal val="0"/>
          <c:showCatName val="0"/>
          <c:showSerName val="0"/>
          <c:showPercent val="0"/>
          <c:showBubbleSize val="0"/>
        </c:dLbls>
        <c:marker val="1"/>
        <c:smooth val="0"/>
        <c:axId val="88083871"/>
        <c:axId val="88078111"/>
      </c:lineChart>
      <c:catAx>
        <c:axId val="825764096"/>
        <c:scaling>
          <c:orientation val="minMax"/>
        </c:scaling>
        <c:delete val="0"/>
        <c:axPos val="b"/>
        <c:numFmt formatCode="General" sourceLinked="1"/>
        <c:majorTickMark val="none"/>
        <c:minorTickMark val="none"/>
        <c:tickLblPos val="nextTo"/>
        <c:spPr>
          <a:noFill/>
          <a:ln w="28575" cap="flat" cmpd="sng" algn="ctr">
            <a:solidFill>
              <a:sysClr val="windowText" lastClr="000000"/>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25762176"/>
        <c:crosses val="autoZero"/>
        <c:auto val="1"/>
        <c:lblAlgn val="ctr"/>
        <c:lblOffset val="100"/>
        <c:noMultiLvlLbl val="0"/>
      </c:catAx>
      <c:valAx>
        <c:axId val="825762176"/>
        <c:scaling>
          <c:orientation val="minMax"/>
        </c:scaling>
        <c:delete val="0"/>
        <c:axPos val="l"/>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dirty="0"/>
                  <a:t>Percentage of cases   </a:t>
                </a:r>
              </a:p>
            </c:rich>
          </c:tx>
          <c:layout>
            <c:manualLayout>
              <c:xMode val="edge"/>
              <c:yMode val="edge"/>
              <c:x val="1.5272533207034633E-3"/>
              <c:y val="0.17028723450025562"/>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ysClr val="windowText" lastClr="000000"/>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25764096"/>
        <c:crosses val="autoZero"/>
        <c:crossBetween val="between"/>
      </c:valAx>
      <c:valAx>
        <c:axId val="88078111"/>
        <c:scaling>
          <c:orientation val="minMax"/>
          <c:max val="100"/>
        </c:scaling>
        <c:delete val="0"/>
        <c:axPos val="r"/>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US" dirty="0"/>
                  <a:t>Cumulative</a:t>
                </a:r>
                <a:r>
                  <a:rPr lang="en-US" baseline="0" dirty="0"/>
                  <a:t> percentage </a:t>
                </a:r>
                <a:endParaRPr lang="en-ZA" dirty="0"/>
              </a:p>
            </c:rich>
          </c:tx>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88083871"/>
        <c:crosses val="max"/>
        <c:crossBetween val="between"/>
      </c:valAx>
      <c:catAx>
        <c:axId val="88083871"/>
        <c:scaling>
          <c:orientation val="minMax"/>
        </c:scaling>
        <c:delete val="1"/>
        <c:axPos val="b"/>
        <c:numFmt formatCode="General" sourceLinked="1"/>
        <c:majorTickMark val="out"/>
        <c:minorTickMark val="none"/>
        <c:tickLblPos val="nextTo"/>
        <c:crossAx val="88078111"/>
        <c:crosses val="autoZero"/>
        <c:auto val="1"/>
        <c:lblAlgn val="ctr"/>
        <c:lblOffset val="100"/>
        <c:noMultiLvlLbl val="0"/>
      </c:catAx>
      <c:spPr>
        <a:noFill/>
        <a:ln>
          <a:noFill/>
        </a:ln>
        <a:effectLst/>
      </c:spPr>
    </c:plotArea>
    <c:legend>
      <c:legendPos val="r"/>
      <c:layout>
        <c:manualLayout>
          <c:xMode val="edge"/>
          <c:yMode val="edge"/>
          <c:x val="0.12683100942006417"/>
          <c:y val="2.8753770107380502E-2"/>
          <c:w val="0.41154123026261036"/>
          <c:h val="0.1231510255132478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73174834929289"/>
          <c:y val="1.8616903662071489E-2"/>
          <c:w val="0.8390663256857539"/>
          <c:h val="0.7579525124729134"/>
        </c:manualLayout>
      </c:layout>
      <c:barChart>
        <c:barDir val="col"/>
        <c:grouping val="stacked"/>
        <c:varyColors val="0"/>
        <c:ser>
          <c:idx val="0"/>
          <c:order val="0"/>
          <c:tx>
            <c:strRef>
              <c:f>'[Champs data for lara presentation.xlsx]ST '!$A$33</c:f>
              <c:strCache>
                <c:ptCount val="1"/>
                <c:pt idx="0">
                  <c:v>ST1207</c:v>
                </c:pt>
              </c:strCache>
            </c:strRef>
          </c:tx>
          <c:spPr>
            <a:solidFill>
              <a:schemeClr val="accent1"/>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'!$B$33:$T$33</c:f>
              <c:numCache>
                <c:formatCode>General</c:formatCode>
                <c:ptCount val="19"/>
                <c:pt idx="12">
                  <c:v>1</c:v>
                </c:pt>
                <c:pt idx="14">
                  <c:v>1</c:v>
                </c:pt>
              </c:numCache>
            </c:numRef>
          </c:val>
          <c:extLst>
            <c:ext xmlns:c16="http://schemas.microsoft.com/office/drawing/2014/chart" uri="{C3380CC4-5D6E-409C-BE32-E72D297353CC}">
              <c16:uniqueId val="{00000000-D14E-4D9A-BCF7-A7D401CAF0E8}"/>
            </c:ext>
          </c:extLst>
        </c:ser>
        <c:ser>
          <c:idx val="1"/>
          <c:order val="1"/>
          <c:tx>
            <c:strRef>
              <c:f>'[Champs data for lara presentation.xlsx]ST '!$A$34</c:f>
              <c:strCache>
                <c:ptCount val="1"/>
                <c:pt idx="0">
                  <c:v>ST14</c:v>
                </c:pt>
              </c:strCache>
            </c:strRef>
          </c:tx>
          <c:spPr>
            <a:solidFill>
              <a:schemeClr val="accent2"/>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'!$B$34:$T$34</c:f>
              <c:numCache>
                <c:formatCode>General</c:formatCode>
                <c:ptCount val="19"/>
                <c:pt idx="1">
                  <c:v>1</c:v>
                </c:pt>
                <c:pt idx="2">
                  <c:v>1</c:v>
                </c:pt>
                <c:pt idx="4">
                  <c:v>1</c:v>
                </c:pt>
              </c:numCache>
            </c:numRef>
          </c:val>
          <c:extLst>
            <c:ext xmlns:c16="http://schemas.microsoft.com/office/drawing/2014/chart" uri="{C3380CC4-5D6E-409C-BE32-E72D297353CC}">
              <c16:uniqueId val="{00000001-D14E-4D9A-BCF7-A7D401CAF0E8}"/>
            </c:ext>
          </c:extLst>
        </c:ser>
        <c:ser>
          <c:idx val="2"/>
          <c:order val="2"/>
          <c:tx>
            <c:strRef>
              <c:f>'[Champs data for lara presentation.xlsx]ST '!$A$35</c:f>
              <c:strCache>
                <c:ptCount val="1"/>
                <c:pt idx="0">
                  <c:v>ST1414</c:v>
                </c:pt>
              </c:strCache>
            </c:strRef>
          </c:tx>
          <c:spPr>
            <a:solidFill>
              <a:schemeClr val="accent3"/>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'!$B$35:$T$35</c:f>
              <c:numCache>
                <c:formatCode>General</c:formatCode>
                <c:ptCount val="19"/>
                <c:pt idx="1">
                  <c:v>1</c:v>
                </c:pt>
              </c:numCache>
            </c:numRef>
          </c:val>
          <c:extLst>
            <c:ext xmlns:c16="http://schemas.microsoft.com/office/drawing/2014/chart" uri="{C3380CC4-5D6E-409C-BE32-E72D297353CC}">
              <c16:uniqueId val="{00000002-D14E-4D9A-BCF7-A7D401CAF0E8}"/>
            </c:ext>
          </c:extLst>
        </c:ser>
        <c:ser>
          <c:idx val="3"/>
          <c:order val="3"/>
          <c:tx>
            <c:strRef>
              <c:f>'[Champs data for lara presentation.xlsx]ST '!$A$36</c:f>
              <c:strCache>
                <c:ptCount val="1"/>
                <c:pt idx="0">
                  <c:v>ST1427</c:v>
                </c:pt>
              </c:strCache>
            </c:strRef>
          </c:tx>
          <c:spPr>
            <a:solidFill>
              <a:schemeClr val="accent4"/>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'!$B$36:$T$36</c:f>
              <c:numCache>
                <c:formatCode>General</c:formatCode>
                <c:ptCount val="19"/>
                <c:pt idx="13">
                  <c:v>1</c:v>
                </c:pt>
                <c:pt idx="14">
                  <c:v>1</c:v>
                </c:pt>
              </c:numCache>
            </c:numRef>
          </c:val>
          <c:extLst>
            <c:ext xmlns:c16="http://schemas.microsoft.com/office/drawing/2014/chart" uri="{C3380CC4-5D6E-409C-BE32-E72D297353CC}">
              <c16:uniqueId val="{00000003-D14E-4D9A-BCF7-A7D401CAF0E8}"/>
            </c:ext>
          </c:extLst>
        </c:ser>
        <c:ser>
          <c:idx val="4"/>
          <c:order val="4"/>
          <c:tx>
            <c:strRef>
              <c:f>'[Champs data for lara presentation.xlsx]ST '!$A$37</c:f>
              <c:strCache>
                <c:ptCount val="1"/>
                <c:pt idx="0">
                  <c:v>ST152</c:v>
                </c:pt>
              </c:strCache>
            </c:strRef>
          </c:tx>
          <c:spPr>
            <a:solidFill>
              <a:schemeClr val="accent5"/>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'!$B$37:$T$37</c:f>
              <c:numCache>
                <c:formatCode>General</c:formatCode>
                <c:ptCount val="19"/>
                <c:pt idx="3">
                  <c:v>1</c:v>
                </c:pt>
              </c:numCache>
            </c:numRef>
          </c:val>
          <c:extLst>
            <c:ext xmlns:c16="http://schemas.microsoft.com/office/drawing/2014/chart" uri="{C3380CC4-5D6E-409C-BE32-E72D297353CC}">
              <c16:uniqueId val="{00000004-D14E-4D9A-BCF7-A7D401CAF0E8}"/>
            </c:ext>
          </c:extLst>
        </c:ser>
        <c:ser>
          <c:idx val="5"/>
          <c:order val="5"/>
          <c:tx>
            <c:strRef>
              <c:f>'[Champs data for lara presentation.xlsx]ST '!$A$38</c:f>
              <c:strCache>
                <c:ptCount val="1"/>
                <c:pt idx="0">
                  <c:v>ST17</c:v>
                </c:pt>
              </c:strCache>
            </c:strRef>
          </c:tx>
          <c:spPr>
            <a:solidFill>
              <a:schemeClr val="accent6"/>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'!$B$38:$T$38</c:f>
              <c:numCache>
                <c:formatCode>General</c:formatCode>
                <c:ptCount val="19"/>
                <c:pt idx="4">
                  <c:v>3</c:v>
                </c:pt>
                <c:pt idx="5">
                  <c:v>1</c:v>
                </c:pt>
                <c:pt idx="6">
                  <c:v>2</c:v>
                </c:pt>
                <c:pt idx="7">
                  <c:v>1</c:v>
                </c:pt>
                <c:pt idx="8">
                  <c:v>1</c:v>
                </c:pt>
                <c:pt idx="10">
                  <c:v>1</c:v>
                </c:pt>
                <c:pt idx="12">
                  <c:v>2</c:v>
                </c:pt>
                <c:pt idx="14">
                  <c:v>2</c:v>
                </c:pt>
                <c:pt idx="15">
                  <c:v>2</c:v>
                </c:pt>
                <c:pt idx="17">
                  <c:v>1</c:v>
                </c:pt>
              </c:numCache>
            </c:numRef>
          </c:val>
          <c:extLst>
            <c:ext xmlns:c16="http://schemas.microsoft.com/office/drawing/2014/chart" uri="{C3380CC4-5D6E-409C-BE32-E72D297353CC}">
              <c16:uniqueId val="{00000005-D14E-4D9A-BCF7-A7D401CAF0E8}"/>
            </c:ext>
          </c:extLst>
        </c:ser>
        <c:ser>
          <c:idx val="6"/>
          <c:order val="6"/>
          <c:tx>
            <c:strRef>
              <c:f>'[Champs data for lara presentation.xlsx]ST '!$A$39</c:f>
              <c:strCache>
                <c:ptCount val="1"/>
                <c:pt idx="0">
                  <c:v>ST17-1LV</c:v>
                </c:pt>
              </c:strCache>
            </c:strRef>
          </c:tx>
          <c:spPr>
            <a:solidFill>
              <a:schemeClr val="accent1">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'!$B$39:$T$39</c:f>
              <c:numCache>
                <c:formatCode>General</c:formatCode>
                <c:ptCount val="19"/>
                <c:pt idx="17">
                  <c:v>1</c:v>
                </c:pt>
              </c:numCache>
            </c:numRef>
          </c:val>
          <c:extLst>
            <c:ext xmlns:c16="http://schemas.microsoft.com/office/drawing/2014/chart" uri="{C3380CC4-5D6E-409C-BE32-E72D297353CC}">
              <c16:uniqueId val="{00000006-D14E-4D9A-BCF7-A7D401CAF0E8}"/>
            </c:ext>
          </c:extLst>
        </c:ser>
        <c:ser>
          <c:idx val="7"/>
          <c:order val="7"/>
          <c:tx>
            <c:strRef>
              <c:f>'[Champs data for lara presentation.xlsx]ST '!$A$40</c:f>
              <c:strCache>
                <c:ptCount val="1"/>
                <c:pt idx="0">
                  <c:v>ST20</c:v>
                </c:pt>
              </c:strCache>
            </c:strRef>
          </c:tx>
          <c:spPr>
            <a:solidFill>
              <a:schemeClr val="accent2">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'!$B$40:$T$40</c:f>
              <c:numCache>
                <c:formatCode>General</c:formatCode>
                <c:ptCount val="19"/>
                <c:pt idx="0">
                  <c:v>1</c:v>
                </c:pt>
                <c:pt idx="16">
                  <c:v>2</c:v>
                </c:pt>
              </c:numCache>
            </c:numRef>
          </c:val>
          <c:extLst>
            <c:ext xmlns:c16="http://schemas.microsoft.com/office/drawing/2014/chart" uri="{C3380CC4-5D6E-409C-BE32-E72D297353CC}">
              <c16:uniqueId val="{00000007-D14E-4D9A-BCF7-A7D401CAF0E8}"/>
            </c:ext>
          </c:extLst>
        </c:ser>
        <c:ser>
          <c:idx val="8"/>
          <c:order val="8"/>
          <c:tx>
            <c:strRef>
              <c:f>'[Champs data for lara presentation.xlsx]ST '!$A$41</c:f>
              <c:strCache>
                <c:ptCount val="1"/>
                <c:pt idx="0">
                  <c:v>ST23</c:v>
                </c:pt>
              </c:strCache>
            </c:strRef>
          </c:tx>
          <c:spPr>
            <a:solidFill>
              <a:schemeClr val="accent3">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'!$B$41:$T$41</c:f>
              <c:numCache>
                <c:formatCode>General</c:formatCode>
                <c:ptCount val="19"/>
                <c:pt idx="2">
                  <c:v>1</c:v>
                </c:pt>
              </c:numCache>
            </c:numRef>
          </c:val>
          <c:extLst>
            <c:ext xmlns:c16="http://schemas.microsoft.com/office/drawing/2014/chart" uri="{C3380CC4-5D6E-409C-BE32-E72D297353CC}">
              <c16:uniqueId val="{00000008-D14E-4D9A-BCF7-A7D401CAF0E8}"/>
            </c:ext>
          </c:extLst>
        </c:ser>
        <c:ser>
          <c:idx val="9"/>
          <c:order val="9"/>
          <c:tx>
            <c:strRef>
              <c:f>'[Champs data for lara presentation.xlsx]ST '!$A$42</c:f>
              <c:strCache>
                <c:ptCount val="1"/>
                <c:pt idx="0">
                  <c:v>ST25</c:v>
                </c:pt>
              </c:strCache>
            </c:strRef>
          </c:tx>
          <c:spPr>
            <a:solidFill>
              <a:schemeClr val="accent4">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'!$B$42:$T$42</c:f>
              <c:numCache>
                <c:formatCode>General</c:formatCode>
                <c:ptCount val="19"/>
                <c:pt idx="17">
                  <c:v>1</c:v>
                </c:pt>
              </c:numCache>
            </c:numRef>
          </c:val>
          <c:extLst>
            <c:ext xmlns:c16="http://schemas.microsoft.com/office/drawing/2014/chart" uri="{C3380CC4-5D6E-409C-BE32-E72D297353CC}">
              <c16:uniqueId val="{00000009-D14E-4D9A-BCF7-A7D401CAF0E8}"/>
            </c:ext>
          </c:extLst>
        </c:ser>
        <c:ser>
          <c:idx val="10"/>
          <c:order val="10"/>
          <c:tx>
            <c:strRef>
              <c:f>'[Champs data for lara presentation.xlsx]ST '!$A$43</c:f>
              <c:strCache>
                <c:ptCount val="1"/>
                <c:pt idx="0">
                  <c:v>ST253</c:v>
                </c:pt>
              </c:strCache>
            </c:strRef>
          </c:tx>
          <c:spPr>
            <a:solidFill>
              <a:schemeClr val="accent5">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'!$B$43:$T$43</c:f>
              <c:numCache>
                <c:formatCode>General</c:formatCode>
                <c:ptCount val="19"/>
                <c:pt idx="0">
                  <c:v>2</c:v>
                </c:pt>
              </c:numCache>
            </c:numRef>
          </c:val>
          <c:extLst>
            <c:ext xmlns:c16="http://schemas.microsoft.com/office/drawing/2014/chart" uri="{C3380CC4-5D6E-409C-BE32-E72D297353CC}">
              <c16:uniqueId val="{0000000A-D14E-4D9A-BCF7-A7D401CAF0E8}"/>
            </c:ext>
          </c:extLst>
        </c:ser>
        <c:ser>
          <c:idx val="11"/>
          <c:order val="11"/>
          <c:tx>
            <c:strRef>
              <c:f>'[Champs data for lara presentation.xlsx]ST '!$A$44</c:f>
              <c:strCache>
                <c:ptCount val="1"/>
                <c:pt idx="0">
                  <c:v>ST26</c:v>
                </c:pt>
              </c:strCache>
            </c:strRef>
          </c:tx>
          <c:spPr>
            <a:solidFill>
              <a:schemeClr val="accent6">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'!$B$44:$T$44</c:f>
              <c:numCache>
                <c:formatCode>General</c:formatCode>
                <c:ptCount val="19"/>
                <c:pt idx="18">
                  <c:v>1</c:v>
                </c:pt>
              </c:numCache>
            </c:numRef>
          </c:val>
          <c:extLst>
            <c:ext xmlns:c16="http://schemas.microsoft.com/office/drawing/2014/chart" uri="{C3380CC4-5D6E-409C-BE32-E72D297353CC}">
              <c16:uniqueId val="{0000000B-D14E-4D9A-BCF7-A7D401CAF0E8}"/>
            </c:ext>
          </c:extLst>
        </c:ser>
        <c:ser>
          <c:idx val="12"/>
          <c:order val="12"/>
          <c:tx>
            <c:strRef>
              <c:f>'[Champs data for lara presentation.xlsx]ST '!$A$45</c:f>
              <c:strCache>
                <c:ptCount val="1"/>
                <c:pt idx="0">
                  <c:v>ST29</c:v>
                </c:pt>
              </c:strCache>
            </c:strRef>
          </c:tx>
          <c:spPr>
            <a:solidFill>
              <a:schemeClr val="accent1">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'!$B$45:$T$45</c:f>
              <c:numCache>
                <c:formatCode>General</c:formatCode>
                <c:ptCount val="19"/>
                <c:pt idx="0">
                  <c:v>3</c:v>
                </c:pt>
              </c:numCache>
            </c:numRef>
          </c:val>
          <c:extLst>
            <c:ext xmlns:c16="http://schemas.microsoft.com/office/drawing/2014/chart" uri="{C3380CC4-5D6E-409C-BE32-E72D297353CC}">
              <c16:uniqueId val="{0000000C-D14E-4D9A-BCF7-A7D401CAF0E8}"/>
            </c:ext>
          </c:extLst>
        </c:ser>
        <c:ser>
          <c:idx val="13"/>
          <c:order val="13"/>
          <c:tx>
            <c:strRef>
              <c:f>'[Champs data for lara presentation.xlsx]ST '!$A$46</c:f>
              <c:strCache>
                <c:ptCount val="1"/>
                <c:pt idx="0">
                  <c:v>ST297-1LV</c:v>
                </c:pt>
              </c:strCache>
            </c:strRef>
          </c:tx>
          <c:spPr>
            <a:solidFill>
              <a:schemeClr val="accent2">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'!$B$46:$T$46</c:f>
              <c:numCache>
                <c:formatCode>General</c:formatCode>
                <c:ptCount val="19"/>
                <c:pt idx="8">
                  <c:v>1</c:v>
                </c:pt>
              </c:numCache>
            </c:numRef>
          </c:val>
          <c:extLst>
            <c:ext xmlns:c16="http://schemas.microsoft.com/office/drawing/2014/chart" uri="{C3380CC4-5D6E-409C-BE32-E72D297353CC}">
              <c16:uniqueId val="{0000000D-D14E-4D9A-BCF7-A7D401CAF0E8}"/>
            </c:ext>
          </c:extLst>
        </c:ser>
        <c:ser>
          <c:idx val="14"/>
          <c:order val="14"/>
          <c:tx>
            <c:strRef>
              <c:f>'[Champs data for lara presentation.xlsx]ST '!$A$47</c:f>
              <c:strCache>
                <c:ptCount val="1"/>
                <c:pt idx="0">
                  <c:v>ST307</c:v>
                </c:pt>
              </c:strCache>
            </c:strRef>
          </c:tx>
          <c:spPr>
            <a:solidFill>
              <a:schemeClr val="accent3">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'!$B$47:$T$47</c:f>
              <c:numCache>
                <c:formatCode>General</c:formatCode>
                <c:ptCount val="19"/>
                <c:pt idx="12">
                  <c:v>1</c:v>
                </c:pt>
                <c:pt idx="15">
                  <c:v>1</c:v>
                </c:pt>
                <c:pt idx="18">
                  <c:v>1</c:v>
                </c:pt>
              </c:numCache>
            </c:numRef>
          </c:val>
          <c:extLst>
            <c:ext xmlns:c16="http://schemas.microsoft.com/office/drawing/2014/chart" uri="{C3380CC4-5D6E-409C-BE32-E72D297353CC}">
              <c16:uniqueId val="{0000000E-D14E-4D9A-BCF7-A7D401CAF0E8}"/>
            </c:ext>
          </c:extLst>
        </c:ser>
        <c:ser>
          <c:idx val="15"/>
          <c:order val="15"/>
          <c:tx>
            <c:strRef>
              <c:f>'[Champs data for lara presentation.xlsx]ST '!$A$48</c:f>
              <c:strCache>
                <c:ptCount val="1"/>
                <c:pt idx="0">
                  <c:v>ST3280</c:v>
                </c:pt>
              </c:strCache>
            </c:strRef>
          </c:tx>
          <c:spPr>
            <a:solidFill>
              <a:schemeClr val="accent4">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'!$B$48:$T$48</c:f>
              <c:numCache>
                <c:formatCode>General</c:formatCode>
                <c:ptCount val="19"/>
                <c:pt idx="9">
                  <c:v>2</c:v>
                </c:pt>
              </c:numCache>
            </c:numRef>
          </c:val>
          <c:extLst>
            <c:ext xmlns:c16="http://schemas.microsoft.com/office/drawing/2014/chart" uri="{C3380CC4-5D6E-409C-BE32-E72D297353CC}">
              <c16:uniqueId val="{0000000F-D14E-4D9A-BCF7-A7D401CAF0E8}"/>
            </c:ext>
          </c:extLst>
        </c:ser>
        <c:ser>
          <c:idx val="16"/>
          <c:order val="16"/>
          <c:tx>
            <c:strRef>
              <c:f>'[Champs data for lara presentation.xlsx]ST '!$A$49</c:f>
              <c:strCache>
                <c:ptCount val="1"/>
                <c:pt idx="0">
                  <c:v>ST3483-1LV</c:v>
                </c:pt>
              </c:strCache>
            </c:strRef>
          </c:tx>
          <c:spPr>
            <a:solidFill>
              <a:schemeClr val="accent5">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'!$B$49:$T$49</c:f>
              <c:numCache>
                <c:formatCode>General</c:formatCode>
                <c:ptCount val="19"/>
                <c:pt idx="5">
                  <c:v>1</c:v>
                </c:pt>
              </c:numCache>
            </c:numRef>
          </c:val>
          <c:extLst>
            <c:ext xmlns:c16="http://schemas.microsoft.com/office/drawing/2014/chart" uri="{C3380CC4-5D6E-409C-BE32-E72D297353CC}">
              <c16:uniqueId val="{00000010-D14E-4D9A-BCF7-A7D401CAF0E8}"/>
            </c:ext>
          </c:extLst>
        </c:ser>
        <c:ser>
          <c:idx val="17"/>
          <c:order val="17"/>
          <c:tx>
            <c:strRef>
              <c:f>'[Champs data for lara presentation.xlsx]ST '!$A$50</c:f>
              <c:strCache>
                <c:ptCount val="1"/>
                <c:pt idx="0">
                  <c:v>ST35</c:v>
                </c:pt>
              </c:strCache>
            </c:strRef>
          </c:tx>
          <c:spPr>
            <a:solidFill>
              <a:schemeClr val="accent6">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'!$B$50:$T$50</c:f>
              <c:numCache>
                <c:formatCode>General</c:formatCode>
                <c:ptCount val="19"/>
                <c:pt idx="11">
                  <c:v>2</c:v>
                </c:pt>
              </c:numCache>
            </c:numRef>
          </c:val>
          <c:extLst>
            <c:ext xmlns:c16="http://schemas.microsoft.com/office/drawing/2014/chart" uri="{C3380CC4-5D6E-409C-BE32-E72D297353CC}">
              <c16:uniqueId val="{00000011-D14E-4D9A-BCF7-A7D401CAF0E8}"/>
            </c:ext>
          </c:extLst>
        </c:ser>
        <c:ser>
          <c:idx val="18"/>
          <c:order val="18"/>
          <c:tx>
            <c:strRef>
              <c:f>'[Champs data for lara presentation.xlsx]ST '!$A$51</c:f>
              <c:strCache>
                <c:ptCount val="1"/>
                <c:pt idx="0">
                  <c:v>ST37</c:v>
                </c:pt>
              </c:strCache>
            </c:strRef>
          </c:tx>
          <c:spPr>
            <a:solidFill>
              <a:schemeClr val="accent1">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'!$B$51:$T$51</c:f>
              <c:numCache>
                <c:formatCode>General</c:formatCode>
                <c:ptCount val="19"/>
                <c:pt idx="12">
                  <c:v>1</c:v>
                </c:pt>
              </c:numCache>
            </c:numRef>
          </c:val>
          <c:extLst>
            <c:ext xmlns:c16="http://schemas.microsoft.com/office/drawing/2014/chart" uri="{C3380CC4-5D6E-409C-BE32-E72D297353CC}">
              <c16:uniqueId val="{00000012-D14E-4D9A-BCF7-A7D401CAF0E8}"/>
            </c:ext>
          </c:extLst>
        </c:ser>
        <c:ser>
          <c:idx val="19"/>
          <c:order val="19"/>
          <c:tx>
            <c:strRef>
              <c:f>'[Champs data for lara presentation.xlsx]ST '!$A$52</c:f>
              <c:strCache>
                <c:ptCount val="1"/>
                <c:pt idx="0">
                  <c:v>ST39</c:v>
                </c:pt>
              </c:strCache>
            </c:strRef>
          </c:tx>
          <c:spPr>
            <a:solidFill>
              <a:schemeClr val="accent2">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'!$B$52:$T$52</c:f>
              <c:numCache>
                <c:formatCode>General</c:formatCode>
                <c:ptCount val="19"/>
                <c:pt idx="1">
                  <c:v>1</c:v>
                </c:pt>
                <c:pt idx="12">
                  <c:v>1</c:v>
                </c:pt>
                <c:pt idx="14">
                  <c:v>1</c:v>
                </c:pt>
                <c:pt idx="17">
                  <c:v>2</c:v>
                </c:pt>
              </c:numCache>
            </c:numRef>
          </c:val>
          <c:extLst>
            <c:ext xmlns:c16="http://schemas.microsoft.com/office/drawing/2014/chart" uri="{C3380CC4-5D6E-409C-BE32-E72D297353CC}">
              <c16:uniqueId val="{00000013-D14E-4D9A-BCF7-A7D401CAF0E8}"/>
            </c:ext>
          </c:extLst>
        </c:ser>
        <c:ser>
          <c:idx val="20"/>
          <c:order val="20"/>
          <c:tx>
            <c:strRef>
              <c:f>'[Champs data for lara presentation.xlsx]ST '!$A$53</c:f>
              <c:strCache>
                <c:ptCount val="1"/>
                <c:pt idx="0">
                  <c:v>ST416</c:v>
                </c:pt>
              </c:strCache>
            </c:strRef>
          </c:tx>
          <c:spPr>
            <a:solidFill>
              <a:schemeClr val="accent3">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'!$B$53:$T$53</c:f>
              <c:numCache>
                <c:formatCode>General</c:formatCode>
                <c:ptCount val="19"/>
                <c:pt idx="8">
                  <c:v>1</c:v>
                </c:pt>
              </c:numCache>
            </c:numRef>
          </c:val>
          <c:extLst>
            <c:ext xmlns:c16="http://schemas.microsoft.com/office/drawing/2014/chart" uri="{C3380CC4-5D6E-409C-BE32-E72D297353CC}">
              <c16:uniqueId val="{00000014-D14E-4D9A-BCF7-A7D401CAF0E8}"/>
            </c:ext>
          </c:extLst>
        </c:ser>
        <c:ser>
          <c:idx val="21"/>
          <c:order val="21"/>
          <c:tx>
            <c:strRef>
              <c:f>'[Champs data for lara presentation.xlsx]ST '!$A$54</c:f>
              <c:strCache>
                <c:ptCount val="1"/>
                <c:pt idx="0">
                  <c:v>ST45</c:v>
                </c:pt>
              </c:strCache>
            </c:strRef>
          </c:tx>
          <c:spPr>
            <a:solidFill>
              <a:schemeClr val="accent4">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'!$B$54:$T$54</c:f>
              <c:numCache>
                <c:formatCode>General</c:formatCode>
                <c:ptCount val="19"/>
                <c:pt idx="16">
                  <c:v>1</c:v>
                </c:pt>
              </c:numCache>
            </c:numRef>
          </c:val>
          <c:extLst>
            <c:ext xmlns:c16="http://schemas.microsoft.com/office/drawing/2014/chart" uri="{C3380CC4-5D6E-409C-BE32-E72D297353CC}">
              <c16:uniqueId val="{00000015-D14E-4D9A-BCF7-A7D401CAF0E8}"/>
            </c:ext>
          </c:extLst>
        </c:ser>
        <c:ser>
          <c:idx val="22"/>
          <c:order val="22"/>
          <c:tx>
            <c:strRef>
              <c:f>'[Champs data for lara presentation.xlsx]ST '!$A$55</c:f>
              <c:strCache>
                <c:ptCount val="1"/>
                <c:pt idx="0">
                  <c:v>ST474</c:v>
                </c:pt>
              </c:strCache>
            </c:strRef>
          </c:tx>
          <c:spPr>
            <a:solidFill>
              <a:schemeClr val="accent5">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'!$B$55:$T$55</c:f>
              <c:numCache>
                <c:formatCode>General</c:formatCode>
                <c:ptCount val="19"/>
                <c:pt idx="13">
                  <c:v>1</c:v>
                </c:pt>
              </c:numCache>
            </c:numRef>
          </c:val>
          <c:extLst>
            <c:ext xmlns:c16="http://schemas.microsoft.com/office/drawing/2014/chart" uri="{C3380CC4-5D6E-409C-BE32-E72D297353CC}">
              <c16:uniqueId val="{00000016-D14E-4D9A-BCF7-A7D401CAF0E8}"/>
            </c:ext>
          </c:extLst>
        </c:ser>
        <c:ser>
          <c:idx val="23"/>
          <c:order val="23"/>
          <c:tx>
            <c:strRef>
              <c:f>'[Champs data for lara presentation.xlsx]ST '!$A$56</c:f>
              <c:strCache>
                <c:ptCount val="1"/>
                <c:pt idx="0">
                  <c:v>ST607</c:v>
                </c:pt>
              </c:strCache>
            </c:strRef>
          </c:tx>
          <c:spPr>
            <a:solidFill>
              <a:schemeClr val="accent6">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'!$B$56:$T$56</c:f>
              <c:numCache>
                <c:formatCode>General</c:formatCode>
                <c:ptCount val="19"/>
                <c:pt idx="5">
                  <c:v>1</c:v>
                </c:pt>
                <c:pt idx="7">
                  <c:v>1</c:v>
                </c:pt>
                <c:pt idx="9">
                  <c:v>2</c:v>
                </c:pt>
                <c:pt idx="10">
                  <c:v>1</c:v>
                </c:pt>
                <c:pt idx="12">
                  <c:v>1</c:v>
                </c:pt>
              </c:numCache>
            </c:numRef>
          </c:val>
          <c:extLst>
            <c:ext xmlns:c16="http://schemas.microsoft.com/office/drawing/2014/chart" uri="{C3380CC4-5D6E-409C-BE32-E72D297353CC}">
              <c16:uniqueId val="{00000017-D14E-4D9A-BCF7-A7D401CAF0E8}"/>
            </c:ext>
          </c:extLst>
        </c:ser>
        <c:ser>
          <c:idx val="24"/>
          <c:order val="24"/>
          <c:tx>
            <c:strRef>
              <c:f>'[Champs data for lara presentation.xlsx]ST '!$A$57</c:f>
              <c:strCache>
                <c:ptCount val="1"/>
                <c:pt idx="0">
                  <c:v>ST66</c:v>
                </c:pt>
              </c:strCache>
            </c:strRef>
          </c:tx>
          <c:spPr>
            <a:solidFill>
              <a:schemeClr val="accent1">
                <a:lumMod val="60000"/>
                <a:lumOff val="4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'!$B$57:$T$57</c:f>
              <c:numCache>
                <c:formatCode>General</c:formatCode>
                <c:ptCount val="19"/>
                <c:pt idx="16">
                  <c:v>1</c:v>
                </c:pt>
              </c:numCache>
            </c:numRef>
          </c:val>
          <c:extLst>
            <c:ext xmlns:c16="http://schemas.microsoft.com/office/drawing/2014/chart" uri="{C3380CC4-5D6E-409C-BE32-E72D297353CC}">
              <c16:uniqueId val="{00000018-D14E-4D9A-BCF7-A7D401CAF0E8}"/>
            </c:ext>
          </c:extLst>
        </c:ser>
        <c:ser>
          <c:idx val="25"/>
          <c:order val="25"/>
          <c:tx>
            <c:strRef>
              <c:f>'[Champs data for lara presentation.xlsx]ST '!$A$58</c:f>
              <c:strCache>
                <c:ptCount val="1"/>
                <c:pt idx="0">
                  <c:v>ST985</c:v>
                </c:pt>
              </c:strCache>
            </c:strRef>
          </c:tx>
          <c:spPr>
            <a:solidFill>
              <a:schemeClr val="accent2">
                <a:lumMod val="60000"/>
                <a:lumOff val="4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'!$B$58:$T$58</c:f>
              <c:numCache>
                <c:formatCode>General</c:formatCode>
                <c:ptCount val="19"/>
                <c:pt idx="15">
                  <c:v>2</c:v>
                </c:pt>
              </c:numCache>
            </c:numRef>
          </c:val>
          <c:extLst>
            <c:ext xmlns:c16="http://schemas.microsoft.com/office/drawing/2014/chart" uri="{C3380CC4-5D6E-409C-BE32-E72D297353CC}">
              <c16:uniqueId val="{00000019-D14E-4D9A-BCF7-A7D401CAF0E8}"/>
            </c:ext>
          </c:extLst>
        </c:ser>
        <c:dLbls>
          <c:showLegendKey val="0"/>
          <c:showVal val="0"/>
          <c:showCatName val="0"/>
          <c:showSerName val="0"/>
          <c:showPercent val="0"/>
          <c:showBubbleSize val="0"/>
        </c:dLbls>
        <c:gapWidth val="5"/>
        <c:overlap val="100"/>
        <c:axId val="985358656"/>
        <c:axId val="985357696"/>
      </c:barChart>
      <c:catAx>
        <c:axId val="985358656"/>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985357696"/>
        <c:crosses val="autoZero"/>
        <c:auto val="1"/>
        <c:lblAlgn val="ctr"/>
        <c:lblOffset val="100"/>
        <c:noMultiLvlLbl val="0"/>
      </c:catAx>
      <c:valAx>
        <c:axId val="985357696"/>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sz="1600" b="1" dirty="0"/>
                  <a:t>Number of isolates</a:t>
                </a:r>
              </a:p>
            </c:rich>
          </c:tx>
          <c:layout>
            <c:manualLayout>
              <c:xMode val="edge"/>
              <c:yMode val="edge"/>
              <c:x val="2.0824929881753856E-2"/>
              <c:y val="0.2106800702744643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General"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98535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Verdana" panose="020B0604030504040204" pitchFamily="34" charset="0"/>
          <a:ea typeface="Verdana" panose="020B060403050404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'[Champs data for lara presentation.xlsx]ST '!$A$33</c:f>
              <c:strCache>
                <c:ptCount val="1"/>
                <c:pt idx="0">
                  <c:v>ST1207</c:v>
                </c:pt>
              </c:strCache>
            </c:strRef>
          </c:tx>
          <c:spPr>
            <a:solidFill>
              <a:schemeClr val="accent1"/>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'!$B$33:$T$33</c:f>
              <c:numCache>
                <c:formatCode>General</c:formatCode>
                <c:ptCount val="19"/>
                <c:pt idx="12">
                  <c:v>1</c:v>
                </c:pt>
                <c:pt idx="14">
                  <c:v>1</c:v>
                </c:pt>
              </c:numCache>
            </c:numRef>
          </c:val>
          <c:extLst>
            <c:ext xmlns:c16="http://schemas.microsoft.com/office/drawing/2014/chart" uri="{C3380CC4-5D6E-409C-BE32-E72D297353CC}">
              <c16:uniqueId val="{00000000-93AB-4C49-A9F9-5BAA6CF8FF7D}"/>
            </c:ext>
          </c:extLst>
        </c:ser>
        <c:ser>
          <c:idx val="1"/>
          <c:order val="1"/>
          <c:tx>
            <c:strRef>
              <c:f>'[Champs data for lara presentation.xlsx]ST '!$A$34</c:f>
              <c:strCache>
                <c:ptCount val="1"/>
                <c:pt idx="0">
                  <c:v>ST14</c:v>
                </c:pt>
              </c:strCache>
            </c:strRef>
          </c:tx>
          <c:spPr>
            <a:solidFill>
              <a:schemeClr val="accent2"/>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'!$B$34:$T$34</c:f>
              <c:numCache>
                <c:formatCode>General</c:formatCode>
                <c:ptCount val="19"/>
                <c:pt idx="1">
                  <c:v>1</c:v>
                </c:pt>
                <c:pt idx="2">
                  <c:v>1</c:v>
                </c:pt>
                <c:pt idx="4">
                  <c:v>1</c:v>
                </c:pt>
              </c:numCache>
            </c:numRef>
          </c:val>
          <c:extLst>
            <c:ext xmlns:c16="http://schemas.microsoft.com/office/drawing/2014/chart" uri="{C3380CC4-5D6E-409C-BE32-E72D297353CC}">
              <c16:uniqueId val="{00000001-93AB-4C49-A9F9-5BAA6CF8FF7D}"/>
            </c:ext>
          </c:extLst>
        </c:ser>
        <c:ser>
          <c:idx val="2"/>
          <c:order val="2"/>
          <c:tx>
            <c:strRef>
              <c:f>'[Champs data for lara presentation.xlsx]ST '!$A$35</c:f>
              <c:strCache>
                <c:ptCount val="1"/>
                <c:pt idx="0">
                  <c:v>ST1414</c:v>
                </c:pt>
              </c:strCache>
            </c:strRef>
          </c:tx>
          <c:spPr>
            <a:solidFill>
              <a:schemeClr val="accent3"/>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'!$B$35:$T$35</c:f>
              <c:numCache>
                <c:formatCode>General</c:formatCode>
                <c:ptCount val="19"/>
                <c:pt idx="1">
                  <c:v>1</c:v>
                </c:pt>
              </c:numCache>
            </c:numRef>
          </c:val>
          <c:extLst>
            <c:ext xmlns:c16="http://schemas.microsoft.com/office/drawing/2014/chart" uri="{C3380CC4-5D6E-409C-BE32-E72D297353CC}">
              <c16:uniqueId val="{00000002-93AB-4C49-A9F9-5BAA6CF8FF7D}"/>
            </c:ext>
          </c:extLst>
        </c:ser>
        <c:ser>
          <c:idx val="3"/>
          <c:order val="3"/>
          <c:tx>
            <c:strRef>
              <c:f>'[Champs data for lara presentation.xlsx]ST '!$A$36</c:f>
              <c:strCache>
                <c:ptCount val="1"/>
                <c:pt idx="0">
                  <c:v>ST1427</c:v>
                </c:pt>
              </c:strCache>
            </c:strRef>
          </c:tx>
          <c:spPr>
            <a:solidFill>
              <a:schemeClr val="accent4"/>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'!$B$36:$T$36</c:f>
              <c:numCache>
                <c:formatCode>General</c:formatCode>
                <c:ptCount val="19"/>
                <c:pt idx="13">
                  <c:v>1</c:v>
                </c:pt>
                <c:pt idx="14">
                  <c:v>1</c:v>
                </c:pt>
              </c:numCache>
            </c:numRef>
          </c:val>
          <c:extLst>
            <c:ext xmlns:c16="http://schemas.microsoft.com/office/drawing/2014/chart" uri="{C3380CC4-5D6E-409C-BE32-E72D297353CC}">
              <c16:uniqueId val="{00000003-93AB-4C49-A9F9-5BAA6CF8FF7D}"/>
            </c:ext>
          </c:extLst>
        </c:ser>
        <c:ser>
          <c:idx val="4"/>
          <c:order val="4"/>
          <c:tx>
            <c:strRef>
              <c:f>'[Champs data for lara presentation.xlsx]ST '!$A$37</c:f>
              <c:strCache>
                <c:ptCount val="1"/>
                <c:pt idx="0">
                  <c:v>ST152</c:v>
                </c:pt>
              </c:strCache>
            </c:strRef>
          </c:tx>
          <c:spPr>
            <a:solidFill>
              <a:schemeClr val="accent5"/>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'!$B$37:$T$37</c:f>
              <c:numCache>
                <c:formatCode>General</c:formatCode>
                <c:ptCount val="19"/>
                <c:pt idx="3">
                  <c:v>1</c:v>
                </c:pt>
              </c:numCache>
            </c:numRef>
          </c:val>
          <c:extLst>
            <c:ext xmlns:c16="http://schemas.microsoft.com/office/drawing/2014/chart" uri="{C3380CC4-5D6E-409C-BE32-E72D297353CC}">
              <c16:uniqueId val="{00000004-93AB-4C49-A9F9-5BAA6CF8FF7D}"/>
            </c:ext>
          </c:extLst>
        </c:ser>
        <c:ser>
          <c:idx val="5"/>
          <c:order val="5"/>
          <c:tx>
            <c:strRef>
              <c:f>'[Champs data for lara presentation.xlsx]ST '!$A$38</c:f>
              <c:strCache>
                <c:ptCount val="1"/>
                <c:pt idx="0">
                  <c:v>ST17</c:v>
                </c:pt>
              </c:strCache>
            </c:strRef>
          </c:tx>
          <c:spPr>
            <a:solidFill>
              <a:schemeClr val="accent6"/>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'!$B$38:$T$38</c:f>
              <c:numCache>
                <c:formatCode>General</c:formatCode>
                <c:ptCount val="19"/>
                <c:pt idx="4">
                  <c:v>3</c:v>
                </c:pt>
                <c:pt idx="5">
                  <c:v>1</c:v>
                </c:pt>
                <c:pt idx="6">
                  <c:v>2</c:v>
                </c:pt>
                <c:pt idx="7">
                  <c:v>1</c:v>
                </c:pt>
                <c:pt idx="8">
                  <c:v>1</c:v>
                </c:pt>
                <c:pt idx="10">
                  <c:v>1</c:v>
                </c:pt>
                <c:pt idx="12">
                  <c:v>2</c:v>
                </c:pt>
                <c:pt idx="14">
                  <c:v>2</c:v>
                </c:pt>
                <c:pt idx="15">
                  <c:v>2</c:v>
                </c:pt>
                <c:pt idx="17">
                  <c:v>1</c:v>
                </c:pt>
              </c:numCache>
            </c:numRef>
          </c:val>
          <c:extLst>
            <c:ext xmlns:c16="http://schemas.microsoft.com/office/drawing/2014/chart" uri="{C3380CC4-5D6E-409C-BE32-E72D297353CC}">
              <c16:uniqueId val="{00000005-93AB-4C49-A9F9-5BAA6CF8FF7D}"/>
            </c:ext>
          </c:extLst>
        </c:ser>
        <c:ser>
          <c:idx val="6"/>
          <c:order val="6"/>
          <c:tx>
            <c:strRef>
              <c:f>'[Champs data for lara presentation.xlsx]ST '!$A$39</c:f>
              <c:strCache>
                <c:ptCount val="1"/>
                <c:pt idx="0">
                  <c:v>ST17-1LV</c:v>
                </c:pt>
              </c:strCache>
            </c:strRef>
          </c:tx>
          <c:spPr>
            <a:solidFill>
              <a:schemeClr val="accent1">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'!$B$39:$T$39</c:f>
              <c:numCache>
                <c:formatCode>General</c:formatCode>
                <c:ptCount val="19"/>
                <c:pt idx="17">
                  <c:v>1</c:v>
                </c:pt>
              </c:numCache>
            </c:numRef>
          </c:val>
          <c:extLst>
            <c:ext xmlns:c16="http://schemas.microsoft.com/office/drawing/2014/chart" uri="{C3380CC4-5D6E-409C-BE32-E72D297353CC}">
              <c16:uniqueId val="{00000006-93AB-4C49-A9F9-5BAA6CF8FF7D}"/>
            </c:ext>
          </c:extLst>
        </c:ser>
        <c:ser>
          <c:idx val="7"/>
          <c:order val="7"/>
          <c:tx>
            <c:strRef>
              <c:f>'[Champs data for lara presentation.xlsx]ST '!$A$40</c:f>
              <c:strCache>
                <c:ptCount val="1"/>
                <c:pt idx="0">
                  <c:v>ST20</c:v>
                </c:pt>
              </c:strCache>
            </c:strRef>
          </c:tx>
          <c:spPr>
            <a:solidFill>
              <a:schemeClr val="accent2">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'!$B$40:$T$40</c:f>
              <c:numCache>
                <c:formatCode>General</c:formatCode>
                <c:ptCount val="19"/>
                <c:pt idx="0">
                  <c:v>1</c:v>
                </c:pt>
                <c:pt idx="16">
                  <c:v>2</c:v>
                </c:pt>
              </c:numCache>
            </c:numRef>
          </c:val>
          <c:extLst>
            <c:ext xmlns:c16="http://schemas.microsoft.com/office/drawing/2014/chart" uri="{C3380CC4-5D6E-409C-BE32-E72D297353CC}">
              <c16:uniqueId val="{00000007-93AB-4C49-A9F9-5BAA6CF8FF7D}"/>
            </c:ext>
          </c:extLst>
        </c:ser>
        <c:ser>
          <c:idx val="8"/>
          <c:order val="8"/>
          <c:tx>
            <c:strRef>
              <c:f>'[Champs data for lara presentation.xlsx]ST '!$A$41</c:f>
              <c:strCache>
                <c:ptCount val="1"/>
                <c:pt idx="0">
                  <c:v>ST23</c:v>
                </c:pt>
              </c:strCache>
            </c:strRef>
          </c:tx>
          <c:spPr>
            <a:solidFill>
              <a:schemeClr val="accent3">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'!$B$41:$T$41</c:f>
              <c:numCache>
                <c:formatCode>General</c:formatCode>
                <c:ptCount val="19"/>
                <c:pt idx="2">
                  <c:v>1</c:v>
                </c:pt>
              </c:numCache>
            </c:numRef>
          </c:val>
          <c:extLst>
            <c:ext xmlns:c16="http://schemas.microsoft.com/office/drawing/2014/chart" uri="{C3380CC4-5D6E-409C-BE32-E72D297353CC}">
              <c16:uniqueId val="{00000008-93AB-4C49-A9F9-5BAA6CF8FF7D}"/>
            </c:ext>
          </c:extLst>
        </c:ser>
        <c:ser>
          <c:idx val="9"/>
          <c:order val="9"/>
          <c:tx>
            <c:strRef>
              <c:f>'[Champs data for lara presentation.xlsx]ST '!$A$42</c:f>
              <c:strCache>
                <c:ptCount val="1"/>
                <c:pt idx="0">
                  <c:v>ST25</c:v>
                </c:pt>
              </c:strCache>
            </c:strRef>
          </c:tx>
          <c:spPr>
            <a:solidFill>
              <a:schemeClr val="accent4">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'!$B$42:$T$42</c:f>
              <c:numCache>
                <c:formatCode>General</c:formatCode>
                <c:ptCount val="19"/>
                <c:pt idx="17">
                  <c:v>1</c:v>
                </c:pt>
              </c:numCache>
            </c:numRef>
          </c:val>
          <c:extLst>
            <c:ext xmlns:c16="http://schemas.microsoft.com/office/drawing/2014/chart" uri="{C3380CC4-5D6E-409C-BE32-E72D297353CC}">
              <c16:uniqueId val="{00000009-93AB-4C49-A9F9-5BAA6CF8FF7D}"/>
            </c:ext>
          </c:extLst>
        </c:ser>
        <c:ser>
          <c:idx val="10"/>
          <c:order val="10"/>
          <c:tx>
            <c:strRef>
              <c:f>'[Champs data for lara presentation.xlsx]ST '!$A$43</c:f>
              <c:strCache>
                <c:ptCount val="1"/>
                <c:pt idx="0">
                  <c:v>ST253</c:v>
                </c:pt>
              </c:strCache>
            </c:strRef>
          </c:tx>
          <c:spPr>
            <a:solidFill>
              <a:schemeClr val="accent5">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'!$B$43:$T$43</c:f>
              <c:numCache>
                <c:formatCode>General</c:formatCode>
                <c:ptCount val="19"/>
                <c:pt idx="0">
                  <c:v>2</c:v>
                </c:pt>
              </c:numCache>
            </c:numRef>
          </c:val>
          <c:extLst>
            <c:ext xmlns:c16="http://schemas.microsoft.com/office/drawing/2014/chart" uri="{C3380CC4-5D6E-409C-BE32-E72D297353CC}">
              <c16:uniqueId val="{0000000A-93AB-4C49-A9F9-5BAA6CF8FF7D}"/>
            </c:ext>
          </c:extLst>
        </c:ser>
        <c:ser>
          <c:idx val="11"/>
          <c:order val="11"/>
          <c:tx>
            <c:strRef>
              <c:f>'[Champs data for lara presentation.xlsx]ST '!$A$44</c:f>
              <c:strCache>
                <c:ptCount val="1"/>
                <c:pt idx="0">
                  <c:v>ST26</c:v>
                </c:pt>
              </c:strCache>
            </c:strRef>
          </c:tx>
          <c:spPr>
            <a:solidFill>
              <a:schemeClr val="accent6">
                <a:lumMod val="6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'!$B$44:$T$44</c:f>
              <c:numCache>
                <c:formatCode>General</c:formatCode>
                <c:ptCount val="19"/>
                <c:pt idx="18">
                  <c:v>1</c:v>
                </c:pt>
              </c:numCache>
            </c:numRef>
          </c:val>
          <c:extLst>
            <c:ext xmlns:c16="http://schemas.microsoft.com/office/drawing/2014/chart" uri="{C3380CC4-5D6E-409C-BE32-E72D297353CC}">
              <c16:uniqueId val="{0000000B-93AB-4C49-A9F9-5BAA6CF8FF7D}"/>
            </c:ext>
          </c:extLst>
        </c:ser>
        <c:ser>
          <c:idx val="12"/>
          <c:order val="12"/>
          <c:tx>
            <c:strRef>
              <c:f>'[Champs data for lara presentation.xlsx]ST '!$A$45</c:f>
              <c:strCache>
                <c:ptCount val="1"/>
                <c:pt idx="0">
                  <c:v>ST29</c:v>
                </c:pt>
              </c:strCache>
            </c:strRef>
          </c:tx>
          <c:spPr>
            <a:solidFill>
              <a:schemeClr val="accent1">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'!$B$45:$T$45</c:f>
              <c:numCache>
                <c:formatCode>General</c:formatCode>
                <c:ptCount val="19"/>
                <c:pt idx="0">
                  <c:v>3</c:v>
                </c:pt>
              </c:numCache>
            </c:numRef>
          </c:val>
          <c:extLst>
            <c:ext xmlns:c16="http://schemas.microsoft.com/office/drawing/2014/chart" uri="{C3380CC4-5D6E-409C-BE32-E72D297353CC}">
              <c16:uniqueId val="{0000000C-93AB-4C49-A9F9-5BAA6CF8FF7D}"/>
            </c:ext>
          </c:extLst>
        </c:ser>
        <c:ser>
          <c:idx val="13"/>
          <c:order val="13"/>
          <c:tx>
            <c:strRef>
              <c:f>'[Champs data for lara presentation.xlsx]ST '!$A$46</c:f>
              <c:strCache>
                <c:ptCount val="1"/>
                <c:pt idx="0">
                  <c:v>ST297-1LV</c:v>
                </c:pt>
              </c:strCache>
            </c:strRef>
          </c:tx>
          <c:spPr>
            <a:solidFill>
              <a:schemeClr val="accent2">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'!$B$46:$T$46</c:f>
              <c:numCache>
                <c:formatCode>General</c:formatCode>
                <c:ptCount val="19"/>
                <c:pt idx="8">
                  <c:v>1</c:v>
                </c:pt>
              </c:numCache>
            </c:numRef>
          </c:val>
          <c:extLst>
            <c:ext xmlns:c16="http://schemas.microsoft.com/office/drawing/2014/chart" uri="{C3380CC4-5D6E-409C-BE32-E72D297353CC}">
              <c16:uniqueId val="{0000000D-93AB-4C49-A9F9-5BAA6CF8FF7D}"/>
            </c:ext>
          </c:extLst>
        </c:ser>
        <c:ser>
          <c:idx val="14"/>
          <c:order val="14"/>
          <c:tx>
            <c:strRef>
              <c:f>'[Champs data for lara presentation.xlsx]ST '!$A$47</c:f>
              <c:strCache>
                <c:ptCount val="1"/>
                <c:pt idx="0">
                  <c:v>ST307</c:v>
                </c:pt>
              </c:strCache>
            </c:strRef>
          </c:tx>
          <c:spPr>
            <a:solidFill>
              <a:schemeClr val="accent3">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'!$B$47:$T$47</c:f>
              <c:numCache>
                <c:formatCode>General</c:formatCode>
                <c:ptCount val="19"/>
                <c:pt idx="12">
                  <c:v>1</c:v>
                </c:pt>
                <c:pt idx="15">
                  <c:v>1</c:v>
                </c:pt>
                <c:pt idx="18">
                  <c:v>1</c:v>
                </c:pt>
              </c:numCache>
            </c:numRef>
          </c:val>
          <c:extLst>
            <c:ext xmlns:c16="http://schemas.microsoft.com/office/drawing/2014/chart" uri="{C3380CC4-5D6E-409C-BE32-E72D297353CC}">
              <c16:uniqueId val="{0000000E-93AB-4C49-A9F9-5BAA6CF8FF7D}"/>
            </c:ext>
          </c:extLst>
        </c:ser>
        <c:ser>
          <c:idx val="15"/>
          <c:order val="15"/>
          <c:tx>
            <c:strRef>
              <c:f>'[Champs data for lara presentation.xlsx]ST '!$A$48</c:f>
              <c:strCache>
                <c:ptCount val="1"/>
                <c:pt idx="0">
                  <c:v>ST3280</c:v>
                </c:pt>
              </c:strCache>
            </c:strRef>
          </c:tx>
          <c:spPr>
            <a:solidFill>
              <a:schemeClr val="accent4">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'!$B$48:$T$48</c:f>
              <c:numCache>
                <c:formatCode>General</c:formatCode>
                <c:ptCount val="19"/>
                <c:pt idx="9">
                  <c:v>2</c:v>
                </c:pt>
              </c:numCache>
            </c:numRef>
          </c:val>
          <c:extLst>
            <c:ext xmlns:c16="http://schemas.microsoft.com/office/drawing/2014/chart" uri="{C3380CC4-5D6E-409C-BE32-E72D297353CC}">
              <c16:uniqueId val="{0000000F-93AB-4C49-A9F9-5BAA6CF8FF7D}"/>
            </c:ext>
          </c:extLst>
        </c:ser>
        <c:ser>
          <c:idx val="16"/>
          <c:order val="16"/>
          <c:tx>
            <c:strRef>
              <c:f>'[Champs data for lara presentation.xlsx]ST '!$A$49</c:f>
              <c:strCache>
                <c:ptCount val="1"/>
                <c:pt idx="0">
                  <c:v>ST3483-1LV</c:v>
                </c:pt>
              </c:strCache>
            </c:strRef>
          </c:tx>
          <c:spPr>
            <a:solidFill>
              <a:schemeClr val="accent5">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'!$B$49:$T$49</c:f>
              <c:numCache>
                <c:formatCode>General</c:formatCode>
                <c:ptCount val="19"/>
                <c:pt idx="5">
                  <c:v>1</c:v>
                </c:pt>
              </c:numCache>
            </c:numRef>
          </c:val>
          <c:extLst>
            <c:ext xmlns:c16="http://schemas.microsoft.com/office/drawing/2014/chart" uri="{C3380CC4-5D6E-409C-BE32-E72D297353CC}">
              <c16:uniqueId val="{00000010-93AB-4C49-A9F9-5BAA6CF8FF7D}"/>
            </c:ext>
          </c:extLst>
        </c:ser>
        <c:ser>
          <c:idx val="17"/>
          <c:order val="17"/>
          <c:tx>
            <c:strRef>
              <c:f>'[Champs data for lara presentation.xlsx]ST '!$A$50</c:f>
              <c:strCache>
                <c:ptCount val="1"/>
                <c:pt idx="0">
                  <c:v>ST35</c:v>
                </c:pt>
              </c:strCache>
            </c:strRef>
          </c:tx>
          <c:spPr>
            <a:solidFill>
              <a:schemeClr val="accent6">
                <a:lumMod val="80000"/>
                <a:lumOff val="2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'!$B$50:$T$50</c:f>
              <c:numCache>
                <c:formatCode>General</c:formatCode>
                <c:ptCount val="19"/>
                <c:pt idx="11">
                  <c:v>2</c:v>
                </c:pt>
              </c:numCache>
            </c:numRef>
          </c:val>
          <c:extLst>
            <c:ext xmlns:c16="http://schemas.microsoft.com/office/drawing/2014/chart" uri="{C3380CC4-5D6E-409C-BE32-E72D297353CC}">
              <c16:uniqueId val="{00000011-93AB-4C49-A9F9-5BAA6CF8FF7D}"/>
            </c:ext>
          </c:extLst>
        </c:ser>
        <c:ser>
          <c:idx val="18"/>
          <c:order val="18"/>
          <c:tx>
            <c:strRef>
              <c:f>'[Champs data for lara presentation.xlsx]ST '!$A$51</c:f>
              <c:strCache>
                <c:ptCount val="1"/>
                <c:pt idx="0">
                  <c:v>ST37</c:v>
                </c:pt>
              </c:strCache>
            </c:strRef>
          </c:tx>
          <c:spPr>
            <a:solidFill>
              <a:schemeClr val="accent1">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'!$B$51:$T$51</c:f>
              <c:numCache>
                <c:formatCode>General</c:formatCode>
                <c:ptCount val="19"/>
                <c:pt idx="12">
                  <c:v>1</c:v>
                </c:pt>
              </c:numCache>
            </c:numRef>
          </c:val>
          <c:extLst>
            <c:ext xmlns:c16="http://schemas.microsoft.com/office/drawing/2014/chart" uri="{C3380CC4-5D6E-409C-BE32-E72D297353CC}">
              <c16:uniqueId val="{00000012-93AB-4C49-A9F9-5BAA6CF8FF7D}"/>
            </c:ext>
          </c:extLst>
        </c:ser>
        <c:ser>
          <c:idx val="19"/>
          <c:order val="19"/>
          <c:tx>
            <c:strRef>
              <c:f>'[Champs data for lara presentation.xlsx]ST '!$A$52</c:f>
              <c:strCache>
                <c:ptCount val="1"/>
                <c:pt idx="0">
                  <c:v>ST39</c:v>
                </c:pt>
              </c:strCache>
            </c:strRef>
          </c:tx>
          <c:spPr>
            <a:solidFill>
              <a:schemeClr val="accent2">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'!$B$52:$T$52</c:f>
              <c:numCache>
                <c:formatCode>General</c:formatCode>
                <c:ptCount val="19"/>
                <c:pt idx="1">
                  <c:v>1</c:v>
                </c:pt>
                <c:pt idx="12">
                  <c:v>1</c:v>
                </c:pt>
                <c:pt idx="14">
                  <c:v>1</c:v>
                </c:pt>
                <c:pt idx="17">
                  <c:v>2</c:v>
                </c:pt>
              </c:numCache>
            </c:numRef>
          </c:val>
          <c:extLst>
            <c:ext xmlns:c16="http://schemas.microsoft.com/office/drawing/2014/chart" uri="{C3380CC4-5D6E-409C-BE32-E72D297353CC}">
              <c16:uniqueId val="{00000013-93AB-4C49-A9F9-5BAA6CF8FF7D}"/>
            </c:ext>
          </c:extLst>
        </c:ser>
        <c:ser>
          <c:idx val="20"/>
          <c:order val="20"/>
          <c:tx>
            <c:strRef>
              <c:f>'[Champs data for lara presentation.xlsx]ST '!$A$53</c:f>
              <c:strCache>
                <c:ptCount val="1"/>
                <c:pt idx="0">
                  <c:v>ST416</c:v>
                </c:pt>
              </c:strCache>
            </c:strRef>
          </c:tx>
          <c:spPr>
            <a:solidFill>
              <a:schemeClr val="accent3">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'!$B$53:$T$53</c:f>
              <c:numCache>
                <c:formatCode>General</c:formatCode>
                <c:ptCount val="19"/>
                <c:pt idx="8">
                  <c:v>1</c:v>
                </c:pt>
              </c:numCache>
            </c:numRef>
          </c:val>
          <c:extLst>
            <c:ext xmlns:c16="http://schemas.microsoft.com/office/drawing/2014/chart" uri="{C3380CC4-5D6E-409C-BE32-E72D297353CC}">
              <c16:uniqueId val="{00000014-93AB-4C49-A9F9-5BAA6CF8FF7D}"/>
            </c:ext>
          </c:extLst>
        </c:ser>
        <c:ser>
          <c:idx val="21"/>
          <c:order val="21"/>
          <c:tx>
            <c:strRef>
              <c:f>'[Champs data for lara presentation.xlsx]ST '!$A$54</c:f>
              <c:strCache>
                <c:ptCount val="1"/>
                <c:pt idx="0">
                  <c:v>ST45</c:v>
                </c:pt>
              </c:strCache>
            </c:strRef>
          </c:tx>
          <c:spPr>
            <a:solidFill>
              <a:schemeClr val="accent4">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'!$B$54:$T$54</c:f>
              <c:numCache>
                <c:formatCode>General</c:formatCode>
                <c:ptCount val="19"/>
                <c:pt idx="16">
                  <c:v>1</c:v>
                </c:pt>
              </c:numCache>
            </c:numRef>
          </c:val>
          <c:extLst>
            <c:ext xmlns:c16="http://schemas.microsoft.com/office/drawing/2014/chart" uri="{C3380CC4-5D6E-409C-BE32-E72D297353CC}">
              <c16:uniqueId val="{00000015-93AB-4C49-A9F9-5BAA6CF8FF7D}"/>
            </c:ext>
          </c:extLst>
        </c:ser>
        <c:ser>
          <c:idx val="22"/>
          <c:order val="22"/>
          <c:tx>
            <c:strRef>
              <c:f>'[Champs data for lara presentation.xlsx]ST '!$A$55</c:f>
              <c:strCache>
                <c:ptCount val="1"/>
                <c:pt idx="0">
                  <c:v>ST474</c:v>
                </c:pt>
              </c:strCache>
            </c:strRef>
          </c:tx>
          <c:spPr>
            <a:solidFill>
              <a:schemeClr val="accent5">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'!$B$55:$T$55</c:f>
              <c:numCache>
                <c:formatCode>General</c:formatCode>
                <c:ptCount val="19"/>
                <c:pt idx="13">
                  <c:v>1</c:v>
                </c:pt>
              </c:numCache>
            </c:numRef>
          </c:val>
          <c:extLst>
            <c:ext xmlns:c16="http://schemas.microsoft.com/office/drawing/2014/chart" uri="{C3380CC4-5D6E-409C-BE32-E72D297353CC}">
              <c16:uniqueId val="{00000016-93AB-4C49-A9F9-5BAA6CF8FF7D}"/>
            </c:ext>
          </c:extLst>
        </c:ser>
        <c:ser>
          <c:idx val="23"/>
          <c:order val="23"/>
          <c:tx>
            <c:strRef>
              <c:f>'[Champs data for lara presentation.xlsx]ST '!$A$56</c:f>
              <c:strCache>
                <c:ptCount val="1"/>
                <c:pt idx="0">
                  <c:v>ST607</c:v>
                </c:pt>
              </c:strCache>
            </c:strRef>
          </c:tx>
          <c:spPr>
            <a:solidFill>
              <a:schemeClr val="accent6">
                <a:lumMod val="8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'!$B$56:$T$56</c:f>
              <c:numCache>
                <c:formatCode>General</c:formatCode>
                <c:ptCount val="19"/>
                <c:pt idx="5">
                  <c:v>1</c:v>
                </c:pt>
                <c:pt idx="7">
                  <c:v>1</c:v>
                </c:pt>
                <c:pt idx="9">
                  <c:v>2</c:v>
                </c:pt>
                <c:pt idx="10">
                  <c:v>1</c:v>
                </c:pt>
                <c:pt idx="12">
                  <c:v>1</c:v>
                </c:pt>
              </c:numCache>
            </c:numRef>
          </c:val>
          <c:extLst>
            <c:ext xmlns:c16="http://schemas.microsoft.com/office/drawing/2014/chart" uri="{C3380CC4-5D6E-409C-BE32-E72D297353CC}">
              <c16:uniqueId val="{00000017-93AB-4C49-A9F9-5BAA6CF8FF7D}"/>
            </c:ext>
          </c:extLst>
        </c:ser>
        <c:ser>
          <c:idx val="24"/>
          <c:order val="24"/>
          <c:tx>
            <c:strRef>
              <c:f>'[Champs data for lara presentation.xlsx]ST '!$A$57</c:f>
              <c:strCache>
                <c:ptCount val="1"/>
                <c:pt idx="0">
                  <c:v>ST66</c:v>
                </c:pt>
              </c:strCache>
            </c:strRef>
          </c:tx>
          <c:spPr>
            <a:solidFill>
              <a:schemeClr val="accent1">
                <a:lumMod val="60000"/>
                <a:lumOff val="4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'!$B$57:$T$57</c:f>
              <c:numCache>
                <c:formatCode>General</c:formatCode>
                <c:ptCount val="19"/>
                <c:pt idx="16">
                  <c:v>1</c:v>
                </c:pt>
              </c:numCache>
            </c:numRef>
          </c:val>
          <c:extLst>
            <c:ext xmlns:c16="http://schemas.microsoft.com/office/drawing/2014/chart" uri="{C3380CC4-5D6E-409C-BE32-E72D297353CC}">
              <c16:uniqueId val="{00000018-93AB-4C49-A9F9-5BAA6CF8FF7D}"/>
            </c:ext>
          </c:extLst>
        </c:ser>
        <c:ser>
          <c:idx val="25"/>
          <c:order val="25"/>
          <c:tx>
            <c:strRef>
              <c:f>'[Champs data for lara presentation.xlsx]ST '!$A$58</c:f>
              <c:strCache>
                <c:ptCount val="1"/>
                <c:pt idx="0">
                  <c:v>ST985</c:v>
                </c:pt>
              </c:strCache>
            </c:strRef>
          </c:tx>
          <c:spPr>
            <a:solidFill>
              <a:schemeClr val="accent2">
                <a:lumMod val="60000"/>
                <a:lumOff val="40000"/>
              </a:schemeClr>
            </a:solidFill>
            <a:ln>
              <a:noFill/>
            </a:ln>
            <a:effectLst/>
          </c:spPr>
          <c:invertIfNegative val="0"/>
          <c:cat>
            <c:strRef>
              <c:f>'[Champs data for lara presentation.xlsx]ST '!$B$32:$T$32</c:f>
              <c:strCache>
                <c:ptCount val="19"/>
                <c:pt idx="0">
                  <c:v>Qtr1 - 2018 </c:v>
                </c:pt>
                <c:pt idx="1">
                  <c:v>Qtr2 - 2018 </c:v>
                </c:pt>
                <c:pt idx="2">
                  <c:v>Qtr3 - 2018 </c:v>
                </c:pt>
                <c:pt idx="3">
                  <c:v>Qtr4 - 2018 </c:v>
                </c:pt>
                <c:pt idx="4">
                  <c:v>Qtr1 - 2019</c:v>
                </c:pt>
                <c:pt idx="5">
                  <c:v>Qtr2 - 2019</c:v>
                </c:pt>
                <c:pt idx="6">
                  <c:v>Qtr3 -2019</c:v>
                </c:pt>
                <c:pt idx="7">
                  <c:v>Qtr3 -2020</c:v>
                </c:pt>
                <c:pt idx="8">
                  <c:v>Qtr4-2020</c:v>
                </c:pt>
                <c:pt idx="9">
                  <c:v>Qtr1 - 2021</c:v>
                </c:pt>
                <c:pt idx="10">
                  <c:v>Qtr2 -2021</c:v>
                </c:pt>
                <c:pt idx="11">
                  <c:v>Qtr3 -2021</c:v>
                </c:pt>
                <c:pt idx="12">
                  <c:v>Qtr4-2021</c:v>
                </c:pt>
                <c:pt idx="13">
                  <c:v>Qtr1-2022</c:v>
                </c:pt>
                <c:pt idx="14">
                  <c:v>Qtr2-2022</c:v>
                </c:pt>
                <c:pt idx="15">
                  <c:v>Qtr3-2022</c:v>
                </c:pt>
                <c:pt idx="16">
                  <c:v>Qtr4-2022</c:v>
                </c:pt>
                <c:pt idx="17">
                  <c:v>Qtr1-2023</c:v>
                </c:pt>
                <c:pt idx="18">
                  <c:v>Qtr2-2023</c:v>
                </c:pt>
              </c:strCache>
            </c:strRef>
          </c:cat>
          <c:val>
            <c:numRef>
              <c:f>'[Champs data for lara presentation.xlsx]ST '!$B$58:$T$58</c:f>
              <c:numCache>
                <c:formatCode>General</c:formatCode>
                <c:ptCount val="19"/>
                <c:pt idx="15">
                  <c:v>2</c:v>
                </c:pt>
              </c:numCache>
            </c:numRef>
          </c:val>
          <c:extLst>
            <c:ext xmlns:c16="http://schemas.microsoft.com/office/drawing/2014/chart" uri="{C3380CC4-5D6E-409C-BE32-E72D297353CC}">
              <c16:uniqueId val="{00000019-93AB-4C49-A9F9-5BAA6CF8FF7D}"/>
            </c:ext>
          </c:extLst>
        </c:ser>
        <c:dLbls>
          <c:showLegendKey val="0"/>
          <c:showVal val="0"/>
          <c:showCatName val="0"/>
          <c:showSerName val="0"/>
          <c:showPercent val="0"/>
          <c:showBubbleSize val="0"/>
        </c:dLbls>
        <c:gapWidth val="10"/>
        <c:overlap val="100"/>
        <c:axId val="985358656"/>
        <c:axId val="985357696"/>
      </c:barChart>
      <c:catAx>
        <c:axId val="985358656"/>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985357696"/>
        <c:crosses val="autoZero"/>
        <c:auto val="1"/>
        <c:lblAlgn val="ctr"/>
        <c:lblOffset val="100"/>
        <c:noMultiLvlLbl val="0"/>
      </c:catAx>
      <c:valAx>
        <c:axId val="985357696"/>
        <c:scaling>
          <c:orientation val="minMax"/>
        </c:scaling>
        <c:delete val="0"/>
        <c:axPos val="l"/>
        <c:title>
          <c:tx>
            <c:rich>
              <a:bodyPr rot="-5400000" spcFirstLastPara="1" vertOverflow="ellipsis" vert="horz" wrap="square" anchor="ctr" anchorCtr="1"/>
              <a:lstStyle/>
              <a:p>
                <a:pPr>
                  <a:defRPr sz="18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r>
                  <a:rPr lang="en-ZA" sz="1800" b="1" dirty="0"/>
                  <a:t>Proportion  </a:t>
                </a:r>
              </a:p>
            </c:rich>
          </c:tx>
          <c:layout>
            <c:manualLayout>
              <c:xMode val="edge"/>
              <c:yMode val="edge"/>
              <c:x val="1.2668605715794453E-2"/>
              <c:y val="0.242371459304261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Verdana" panose="020B0604030504040204" pitchFamily="34" charset="0"/>
                <a:ea typeface="Verdana" panose="020B0604030504040204" pitchFamily="34" charset="0"/>
                <a:cs typeface="+mn-cs"/>
              </a:defRPr>
            </a:pPr>
            <a:endParaRPr lang="en-US"/>
          </a:p>
        </c:txPr>
        <c:crossAx val="985358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Verdana" panose="020B0604030504040204" pitchFamily="34" charset="0"/>
          <a:ea typeface="Verdana" panose="020B060403050404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4">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00" kern="120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cs:styleClr val="auto"/>
    </cs:fontRef>
    <cs:spPr/>
    <cs:defRPr sz="900" b="1" i="0" u="none" strike="noStrike" kern="1200" baseline="0"/>
  </cs:dataLabel>
  <cs:dataLabelCallout>
    <cs:lnRef idx="0"/>
    <cs:fillRef idx="0"/>
    <cs:effectRef idx="0"/>
    <cs:fontRef idx="minor">
      <a:schemeClr val="dk1">
        <a:lumMod val="65000"/>
        <a:lumOff val="35000"/>
      </a:schemeClr>
    </cs:fontRef>
    <cs:spPr>
      <a:solidFill>
        <a:schemeClr val="lt1"/>
      </a:solidFill>
      <a:ln w="9575">
        <a:solidFill>
          <a:schemeClr val="lt1">
            <a:lumMod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19050" cap="rnd" cmpd="sng" algn="ctr">
        <a:solidFill>
          <a:schemeClr val="phClr">
            <a:shade val="95000"/>
            <a:satMod val="105000"/>
          </a:schemeClr>
        </a:solidFill>
        <a:round/>
      </a:ln>
    </cs:spPr>
  </cs:dataPointLine>
  <cs:dataPointMarker>
    <cs:lnRef idx="0"/>
    <cs:fillRef idx="0"/>
    <cs:effectRef idx="0"/>
    <cs:fontRef idx="minor">
      <a:schemeClr val="dk1"/>
    </cs:fontRef>
    <cs:spPr>
      <a:solidFill>
        <a:schemeClr val="lt1"/>
      </a:solidFill>
    </cs:spPr>
  </cs:dataPointMarker>
  <cs:dataPointMarkerLayout symbol="circle" size="17"/>
  <cs:dataPointWireframe>
    <cs:lnRef idx="0">
      <cs:styleClr val="auto"/>
    </cs:lnRef>
    <cs:fillRef idx="1"/>
    <cs:effectRef idx="0"/>
    <cs:fontRef idx="minor">
      <a:schemeClr val="dk1"/>
    </cs:fontRef>
    <cs:spPr>
      <a:ln w="9525">
        <a:solidFill>
          <a:schemeClr val="phClr"/>
        </a:solidFill>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35000"/>
            <a:lumOff val="65000"/>
          </a:schemeClr>
        </a:solidFill>
      </a:ln>
    </cs:spPr>
  </cs:dropLine>
  <cs:errorBar>
    <cs:lnRef idx="0"/>
    <cs:fillRef idx="0"/>
    <cs:effectRef idx="0"/>
    <cs:fontRef idx="minor">
      <a:schemeClr val="dk1"/>
    </cs:fontRef>
    <cs:spPr>
      <a:ln w="9525">
        <a:solidFill>
          <a:schemeClr val="dk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ln>
    </cs:spPr>
  </cs:seriesLine>
  <cs:title>
    <cs:lnRef idx="0"/>
    <cs:fillRef idx="0"/>
    <cs:effectRef idx="0"/>
    <cs:fontRef idx="minor">
      <a:schemeClr val="dk1"/>
    </cs:fontRef>
    <cs:defRPr sz="1440" b="0" kern="1200" cap="all" spc="0" baseline="0">
      <a:gradFill>
        <a:gsLst>
          <a:gs pos="0">
            <a:schemeClr val="dk1">
              <a:lumMod val="50000"/>
              <a:lumOff val="50000"/>
            </a:schemeClr>
          </a:gs>
          <a:gs pos="100000">
            <a:schemeClr val="dk1">
              <a:lumMod val="85000"/>
              <a:lumOff val="15000"/>
            </a:schemeClr>
          </a:gs>
        </a:gsLst>
        <a:lin ang="5400000" scaled="0"/>
      </a:gradFill>
    </cs:defRPr>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50000"/>
            <a:lumOff val="50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8.png"/></Relationships>
</file>

<file path=ppt/drawings/drawing1.xml><?xml version="1.0" encoding="utf-8"?>
<c:userShapes xmlns:c="http://schemas.openxmlformats.org/drawingml/2006/chart">
  <cdr:relSizeAnchor xmlns:cdr="http://schemas.openxmlformats.org/drawingml/2006/chartDrawing">
    <cdr:from>
      <cdr:x>0.92357</cdr:x>
      <cdr:y>0.82407</cdr:y>
    </cdr:from>
    <cdr:to>
      <cdr:x>1</cdr:x>
      <cdr:y>0.94041</cdr:y>
    </cdr:to>
    <cdr:sp macro="" textlink="">
      <cdr:nvSpPr>
        <cdr:cNvPr id="2" name="Freeform 8">
          <a:extLst xmlns:a="http://schemas.openxmlformats.org/drawingml/2006/main">
            <a:ext uri="{FF2B5EF4-FFF2-40B4-BE49-F238E27FC236}">
              <a16:creationId xmlns:a16="http://schemas.microsoft.com/office/drawing/2014/main" id="{893076E5-5D0D-F480-CC9E-29B0697810D3}"/>
            </a:ext>
          </a:extLst>
        </cdr:cNvPr>
        <cdr:cNvSpPr/>
      </cdr:nvSpPr>
      <cdr:spPr>
        <a:xfrm xmlns:a="http://schemas.openxmlformats.org/drawingml/2006/main">
          <a:off x="10771975" y="4736107"/>
          <a:ext cx="891488" cy="668616"/>
        </a:xfrm>
        <a:custGeom xmlns:a="http://schemas.openxmlformats.org/drawingml/2006/main">
          <a:avLst/>
          <a:gdLst/>
          <a:ahLst/>
          <a:cxnLst/>
          <a:rect l="l" t="t" r="r" b="b"/>
          <a:pathLst>
            <a:path w="1337232" h="1002924">
              <a:moveTo>
                <a:pt x="0" y="0"/>
              </a:moveTo>
              <a:lnTo>
                <a:pt x="1337232" y="0"/>
              </a:lnTo>
              <a:lnTo>
                <a:pt x="1337232" y="1002925"/>
              </a:lnTo>
              <a:lnTo>
                <a:pt x="0" y="1002925"/>
              </a:lnTo>
              <a:lnTo>
                <a:pt x="0" y="0"/>
              </a:lnTo>
              <a:close/>
            </a:path>
          </a:pathLst>
        </a:custGeom>
        <a:blipFill xmlns:a="http://schemas.openxmlformats.org/drawingml/2006/main">
          <a:blip xmlns:r="http://schemas.openxmlformats.org/officeDocument/2006/relationships" r:embed="rId1"/>
          <a:stretch>
            <a:fillRect/>
          </a:stretch>
        </a:blipFill>
      </cdr:spPr>
      <cdr:txBody>
        <a:bodyPr xmlns:a="http://schemas.openxmlformats.org/drawingml/2006/main"/>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sz="12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5A874-6372-F987-0212-1C92A70005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82B62FC-DA98-8EE6-313D-F5B6E800DB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3AAC9A-2A15-4EC3-A87A-DF97B18A7502}" type="datetimeFigureOut">
              <a:rPr lang="en-GB" smtClean="0"/>
              <a:t>23/08/2024</a:t>
            </a:fld>
            <a:endParaRPr lang="en-GB"/>
          </a:p>
        </p:txBody>
      </p:sp>
      <p:sp>
        <p:nvSpPr>
          <p:cNvPr id="4" name="Footer Placeholder 3">
            <a:extLst>
              <a:ext uri="{FF2B5EF4-FFF2-40B4-BE49-F238E27FC236}">
                <a16:creationId xmlns:a16="http://schemas.microsoft.com/office/drawing/2014/main" id="{DA738544-AA58-37BA-FF89-FC38C393C7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978E7E4-DC8F-E7EB-FDB9-A45618BA72C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14DC08-67D4-4C13-9D82-8CE75F29BD81}" type="slidenum">
              <a:rPr lang="en-GB" smtClean="0"/>
              <a:t>‹#›</a:t>
            </a:fld>
            <a:endParaRPr lang="en-GB"/>
          </a:p>
        </p:txBody>
      </p:sp>
    </p:spTree>
    <p:extLst>
      <p:ext uri="{BB962C8B-B14F-4D97-AF65-F5344CB8AC3E}">
        <p14:creationId xmlns:p14="http://schemas.microsoft.com/office/powerpoint/2010/main" val="1628566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9B66B131-FDE3-9B45-8A7B-6EB6269D9FA3}" type="datetimeFigureOut">
              <a:rPr lang="en-US" smtClean="0"/>
              <a:pPr/>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D06F3A5D-302C-464B-9FD3-82B41A6E38AB}" type="slidenum">
              <a:rPr lang="en-US" smtClean="0"/>
              <a:pPr/>
              <a:t>‹#›</a:t>
            </a:fld>
            <a:endParaRPr lang="en-US"/>
          </a:p>
        </p:txBody>
      </p:sp>
    </p:spTree>
    <p:extLst>
      <p:ext uri="{BB962C8B-B14F-4D97-AF65-F5344CB8AC3E}">
        <p14:creationId xmlns:p14="http://schemas.microsoft.com/office/powerpoint/2010/main" val="271177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Good morning, everyone. My name is Lara Van Der Merwe, and today I’ll be presenting on behalf of Dr. Courtney Olwagen. </a:t>
            </a:r>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1</a:t>
            </a:fld>
            <a:endParaRPr lang="en-US"/>
          </a:p>
        </p:txBody>
      </p:sp>
    </p:spTree>
    <p:extLst>
      <p:ext uri="{BB962C8B-B14F-4D97-AF65-F5344CB8AC3E}">
        <p14:creationId xmlns:p14="http://schemas.microsoft.com/office/powerpoint/2010/main" val="219556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Initially, in 2018, we observed a dominance of O1/O2v2 and O1/O2v1 loci, with O5 emerging. </a:t>
            </a:r>
          </a:p>
          <a:p>
            <a:pPr marL="342900" lvl="0" indent="-342900">
              <a:lnSpc>
                <a:spcPct val="107000"/>
              </a:lnSpc>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By 2021 and into 2022, there was an increase in O5, which has continued to persist alongside O1/O2v1 and O1/O2v2. </a:t>
            </a:r>
          </a:p>
          <a:p>
            <a:pPr marL="342900" lvl="0" indent="-342900">
              <a:lnSpc>
                <a:spcPct val="107000"/>
              </a:lnSpc>
              <a:spcAft>
                <a:spcPts val="800"/>
              </a:spcAft>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Interestingly, OL101 emerged briefly in 2022, though its presence has not persisted into subsequent years.</a:t>
            </a:r>
          </a:p>
          <a:p>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10</a:t>
            </a:fld>
            <a:endParaRPr lang="en-US"/>
          </a:p>
        </p:txBody>
      </p:sp>
    </p:spTree>
    <p:extLst>
      <p:ext uri="{BB962C8B-B14F-4D97-AF65-F5344CB8AC3E}">
        <p14:creationId xmlns:p14="http://schemas.microsoft.com/office/powerpoint/2010/main" val="184456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This graph shows the high genetic diversity of the cases with 28 distinct clones being identified amongst the 64 isolates that underwent seq.</a:t>
            </a:r>
          </a:p>
          <a:p>
            <a:pPr marL="342900" lvl="0" indent="-342900">
              <a:lnSpc>
                <a:spcPct val="107000"/>
              </a:lnSpc>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Notably, the KL25 locus, associated with the O5 serotype, and the ST17 lineage, which is the dominant clone identified amongst the cases.</a:t>
            </a:r>
          </a:p>
        </p:txBody>
      </p:sp>
      <p:sp>
        <p:nvSpPr>
          <p:cNvPr id="4" name="Slide Number Placeholder 3"/>
          <p:cNvSpPr>
            <a:spLocks noGrp="1"/>
          </p:cNvSpPr>
          <p:nvPr>
            <p:ph type="sldNum" sz="quarter" idx="5"/>
          </p:nvPr>
        </p:nvSpPr>
        <p:spPr/>
        <p:txBody>
          <a:bodyPr/>
          <a:lstStyle/>
          <a:p>
            <a:fld id="{D06F3A5D-302C-464B-9FD3-82B41A6E38AB}" type="slidenum">
              <a:rPr lang="en-US" smtClean="0"/>
              <a:pPr/>
              <a:t>11</a:t>
            </a:fld>
            <a:endParaRPr lang="en-US"/>
          </a:p>
        </p:txBody>
      </p:sp>
    </p:spTree>
    <p:extLst>
      <p:ext uri="{BB962C8B-B14F-4D97-AF65-F5344CB8AC3E}">
        <p14:creationId xmlns:p14="http://schemas.microsoft.com/office/powerpoint/2010/main" val="537598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It’s important to highlight that </a:t>
            </a:r>
            <a:r>
              <a:rPr lang="en-ZA" sz="1800" kern="100" dirty="0" err="1">
                <a:effectLst/>
                <a:latin typeface="Aptos" panose="020B0004020202020204" pitchFamily="34" charset="0"/>
                <a:ea typeface="Aptos" panose="020B0004020202020204" pitchFamily="34" charset="0"/>
                <a:cs typeface="Times New Roman" panose="02020603050405020304" pitchFamily="18" charset="0"/>
              </a:rPr>
              <a:t>yersinabactin</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 (</a:t>
            </a:r>
            <a:r>
              <a:rPr lang="en-ZA" sz="1800" kern="100" dirty="0" err="1">
                <a:effectLst/>
                <a:latin typeface="Aptos" panose="020B0004020202020204" pitchFamily="34" charset="0"/>
                <a:ea typeface="Aptos" panose="020B0004020202020204" pitchFamily="34" charset="0"/>
                <a:cs typeface="Times New Roman" panose="02020603050405020304" pitchFamily="18" charset="0"/>
              </a:rPr>
              <a:t>Ybt</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 a marker of hypervirulence, was found in just under 70% of the isolates </a:t>
            </a:r>
            <a:r>
              <a:rPr lang="en-ZA" sz="1800" kern="100" dirty="0" err="1">
                <a:effectLst/>
                <a:latin typeface="Aptos" panose="020B0004020202020204" pitchFamily="34" charset="0"/>
                <a:ea typeface="Aptos" panose="020B0004020202020204" pitchFamily="34" charset="0"/>
                <a:cs typeface="Times New Roman" panose="02020603050405020304" pitchFamily="18" charset="0"/>
              </a:rPr>
              <a:t>haboured</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 the </a:t>
            </a:r>
            <a:r>
              <a:rPr lang="en-ZA" sz="1800" kern="100" dirty="0" err="1">
                <a:effectLst/>
                <a:latin typeface="Aptos" panose="020B0004020202020204" pitchFamily="34" charset="0"/>
                <a:ea typeface="Aptos" panose="020B0004020202020204" pitchFamily="34" charset="0"/>
                <a:cs typeface="Times New Roman" panose="02020603050405020304" pitchFamily="18" charset="0"/>
              </a:rPr>
              <a:t>Ybt</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 gene, .making them very difficult to treat.</a:t>
            </a:r>
          </a:p>
          <a:p>
            <a:pPr marL="342900" lvl="0" indent="-342900">
              <a:lnSpc>
                <a:spcPct val="107000"/>
              </a:lnSpc>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If you have a look at the graph on the left different ST are associated with different levels of virulence. </a:t>
            </a:r>
          </a:p>
          <a:p>
            <a:pPr marL="342900" lvl="0" indent="-342900">
              <a:lnSpc>
                <a:spcPct val="107000"/>
              </a:lnSpc>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ST66 and ST23 are particularly concerning, as they carry multiple gene, encoding for </a:t>
            </a:r>
            <a:r>
              <a:rPr lang="en-ZA" sz="1800" kern="100" dirty="0" err="1">
                <a:effectLst/>
                <a:latin typeface="Aptos" panose="020B0004020202020204" pitchFamily="34" charset="0"/>
                <a:ea typeface="Aptos" panose="020B0004020202020204" pitchFamily="34" charset="0"/>
                <a:cs typeface="Times New Roman" panose="02020603050405020304" pitchFamily="18" charset="0"/>
              </a:rPr>
              <a:t>Ybt</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 colibactin and aerobactin virulence.</a:t>
            </a:r>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12</a:t>
            </a:fld>
            <a:endParaRPr lang="en-US"/>
          </a:p>
        </p:txBody>
      </p:sp>
    </p:spTree>
    <p:extLst>
      <p:ext uri="{BB962C8B-B14F-4D97-AF65-F5344CB8AC3E}">
        <p14:creationId xmlns:p14="http://schemas.microsoft.com/office/powerpoint/2010/main" val="441677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ZA" dirty="0"/>
              <a:t>These are the genes encoding AMR.</a:t>
            </a:r>
          </a:p>
          <a:p>
            <a:pPr marL="171450" indent="-171450">
              <a:buFont typeface="Arial" panose="020B0604020202020204" pitchFamily="34" charset="0"/>
              <a:buChar char="•"/>
            </a:pPr>
            <a:r>
              <a:rPr lang="en-ZA" dirty="0"/>
              <a:t>Multidrug Resistant is defined as resistant to 3 or more classes.</a:t>
            </a:r>
          </a:p>
          <a:p>
            <a:pPr marL="171450" indent="-171450">
              <a:buFont typeface="Arial" panose="020B0604020202020204" pitchFamily="34" charset="0"/>
              <a:buChar char="•"/>
            </a:pPr>
            <a:r>
              <a:rPr lang="en-ZA" dirty="0"/>
              <a:t>Under 83% of isolates </a:t>
            </a:r>
            <a:r>
              <a:rPr lang="en-ZA" dirty="0" err="1"/>
              <a:t>haboured</a:t>
            </a:r>
            <a:r>
              <a:rPr lang="en-ZA" dirty="0"/>
              <a:t> MDR genes.</a:t>
            </a:r>
          </a:p>
          <a:p>
            <a:pPr marL="171450" indent="-171450">
              <a:buFont typeface="Arial" panose="020B0604020202020204" pitchFamily="34" charset="0"/>
              <a:buChar char="•"/>
            </a:pPr>
            <a:r>
              <a:rPr lang="en-US" dirty="0"/>
              <a:t>27% of isolates harbor carbapenem-resistance associated with high case fatality risk.</a:t>
            </a:r>
          </a:p>
          <a:p>
            <a:pPr marL="171450" indent="-171450">
              <a:buFont typeface="Arial" panose="020B0604020202020204" pitchFamily="34" charset="0"/>
              <a:buChar char="•"/>
            </a:pPr>
            <a:r>
              <a:rPr lang="en-ZA" sz="1200" kern="100" dirty="0">
                <a:effectLst/>
                <a:latin typeface="Aptos" panose="020B0004020202020204" pitchFamily="34" charset="0"/>
                <a:ea typeface="Aptos" panose="020B0004020202020204" pitchFamily="34" charset="0"/>
                <a:cs typeface="Times New Roman" panose="02020603050405020304" pitchFamily="18" charset="0"/>
              </a:rPr>
              <a:t>The graph on the right highlights that the average number of AMR classes per isolate has increased from 3,75 in 2018 to over 5 in 2023. </a:t>
            </a:r>
          </a:p>
          <a:p>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13</a:t>
            </a:fld>
            <a:endParaRPr lang="en-US"/>
          </a:p>
        </p:txBody>
      </p:sp>
    </p:spTree>
    <p:extLst>
      <p:ext uri="{BB962C8B-B14F-4D97-AF65-F5344CB8AC3E}">
        <p14:creationId xmlns:p14="http://schemas.microsoft.com/office/powerpoint/2010/main" val="3443332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dirty="0">
                <a:solidFill>
                  <a:schemeClr val="tx1"/>
                </a:solidFill>
                <a:ea typeface="Verdana" panose="020B0604030504040204" pitchFamily="34" charset="0"/>
              </a:rPr>
              <a:t>A wide diversity of </a:t>
            </a:r>
            <a:r>
              <a:rPr lang="en-US" sz="1800" dirty="0" err="1">
                <a:solidFill>
                  <a:schemeClr val="tx1"/>
                </a:solidFill>
                <a:ea typeface="Verdana" panose="020B0604030504040204" pitchFamily="34" charset="0"/>
              </a:rPr>
              <a:t>KPn</a:t>
            </a:r>
            <a:r>
              <a:rPr lang="en-US" sz="1800" dirty="0">
                <a:solidFill>
                  <a:schemeClr val="tx1"/>
                </a:solidFill>
                <a:ea typeface="Verdana" panose="020B0604030504040204" pitchFamily="34" charset="0"/>
              </a:rPr>
              <a:t> strains, together with antimicrobial resistance and virulence factors play a complex role in </a:t>
            </a:r>
            <a:r>
              <a:rPr lang="en-US" sz="1800" dirty="0" err="1">
                <a:solidFill>
                  <a:schemeClr val="tx1"/>
                </a:solidFill>
                <a:ea typeface="Verdana" panose="020B0604030504040204" pitchFamily="34" charset="0"/>
              </a:rPr>
              <a:t>KPn</a:t>
            </a:r>
            <a:r>
              <a:rPr lang="en-US" sz="1800" dirty="0">
                <a:solidFill>
                  <a:schemeClr val="tx1"/>
                </a:solidFill>
                <a:ea typeface="Verdana" panose="020B0604030504040204" pitchFamily="34" charset="0"/>
              </a:rPr>
              <a:t> associated childhood mortality in South Africa. </a:t>
            </a:r>
          </a:p>
          <a:p>
            <a:pPr marL="285750" indent="-285750" algn="l">
              <a:buFont typeface="Arial" panose="020B0604020202020204" pitchFamily="34" charset="0"/>
              <a:buChar char="•"/>
            </a:pPr>
            <a:r>
              <a:rPr lang="en-ZA" sz="1800" dirty="0">
                <a:solidFill>
                  <a:schemeClr val="tx1"/>
                </a:solidFill>
                <a:ea typeface="Verdana" panose="020B0604030504040204" pitchFamily="34" charset="0"/>
                <a:cs typeface="Calibri Light" panose="020F0302020204030204" pitchFamily="34" charset="0"/>
              </a:rPr>
              <a:t>Targeted surveillance and public health intervention tailored to local epidemiological contexts will be important to reduce the incidence of </a:t>
            </a:r>
            <a:r>
              <a:rPr lang="en-ZA" sz="1800" dirty="0" err="1">
                <a:solidFill>
                  <a:schemeClr val="tx1"/>
                </a:solidFill>
                <a:ea typeface="Verdana" panose="020B0604030504040204" pitchFamily="34" charset="0"/>
                <a:cs typeface="Calibri Light" panose="020F0302020204030204" pitchFamily="34" charset="0"/>
              </a:rPr>
              <a:t>KPn</a:t>
            </a:r>
            <a:r>
              <a:rPr lang="en-ZA" sz="1800" dirty="0">
                <a:solidFill>
                  <a:schemeClr val="tx1"/>
                </a:solidFill>
                <a:ea typeface="Verdana" panose="020B0604030504040204" pitchFamily="34" charset="0"/>
                <a:cs typeface="Calibri Light" panose="020F0302020204030204" pitchFamily="34" charset="0"/>
              </a:rPr>
              <a:t> infections and improve paediatric health outcomes. </a:t>
            </a:r>
          </a:p>
          <a:p>
            <a:pPr marL="342900" lvl="0" indent="-342900">
              <a:lnSpc>
                <a:spcPct val="107000"/>
              </a:lnSpc>
              <a:buFont typeface="Symbol" panose="05050102010706020507" pitchFamily="18" charset="2"/>
              <a:buChar char=""/>
            </a:pP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06F3A5D-302C-464B-9FD3-82B41A6E38AB}" type="slidenum">
              <a:rPr lang="en-US" smtClean="0"/>
              <a:pPr/>
              <a:t>14</a:t>
            </a:fld>
            <a:endParaRPr lang="en-US"/>
          </a:p>
        </p:txBody>
      </p:sp>
    </p:spTree>
    <p:extLst>
      <p:ext uri="{BB962C8B-B14F-4D97-AF65-F5344CB8AC3E}">
        <p14:creationId xmlns:p14="http://schemas.microsoft.com/office/powerpoint/2010/main" val="4196602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nSpc>
                <a:spcPct val="107000"/>
              </a:lnSpc>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key recommendations are the need for targeted IPS, robust antibiotic stewardship programs, and expanded genomic surveillance efforts. </a:t>
            </a:r>
          </a:p>
          <a:p>
            <a:pPr marL="285750" lvl="0" indent="-285750">
              <a:lnSpc>
                <a:spcPct val="107000"/>
              </a:lnSpc>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catchment areas involved can be seen on the slide, with the main hospital being CHBAH.</a:t>
            </a:r>
          </a:p>
          <a:p>
            <a:pPr marL="285750" lvl="0" indent="-285750">
              <a:lnSpc>
                <a:spcPct val="107000"/>
              </a:lnSpc>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Research challenges include high cost of WGS, Limited generalizability, and the need for cost-effective surveillance strategies.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06F3A5D-302C-464B-9FD3-82B41A6E38AB}" type="slidenum">
              <a:rPr lang="en-US" smtClean="0"/>
              <a:pPr/>
              <a:t>15</a:t>
            </a:fld>
            <a:endParaRPr lang="en-US"/>
          </a:p>
        </p:txBody>
      </p:sp>
    </p:spTree>
    <p:extLst>
      <p:ext uri="{BB962C8B-B14F-4D97-AF65-F5344CB8AC3E}">
        <p14:creationId xmlns:p14="http://schemas.microsoft.com/office/powerpoint/2010/main" val="4011524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closing, I’d like to acknowledge the Bill &amp; Melinda Gates Foundation for funding this research, as well as the CHAMPS Network and all the study personnel involved. A special thank you to the parents and families who participated. </a:t>
            </a:r>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16</a:t>
            </a:fld>
            <a:endParaRPr lang="en-US"/>
          </a:p>
        </p:txBody>
      </p:sp>
    </p:spTree>
    <p:extLst>
      <p:ext uri="{BB962C8B-B14F-4D97-AF65-F5344CB8AC3E}">
        <p14:creationId xmlns:p14="http://schemas.microsoft.com/office/powerpoint/2010/main" val="2968971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For each CHAMSP case, the cause of death (COD) was determined by a multi-disciplinary determination of the cause of death (</a:t>
            </a:r>
            <a:r>
              <a:rPr lang="en-US" sz="1200" dirty="0" err="1">
                <a:effectLst/>
                <a:latin typeface="Segoe UI" panose="020B0502040204020203" pitchFamily="34" charset="0"/>
              </a:rPr>
              <a:t>DeCoDe</a:t>
            </a:r>
            <a:r>
              <a:rPr lang="en-US" sz="1200" dirty="0">
                <a:effectLst/>
                <a:latin typeface="Segoe UI" panose="020B0502040204020203" pitchFamily="34" charset="0"/>
              </a:rPr>
              <a:t>) panel constituted of local experts including neonatologists, pediatricians, microbiologists, and histopathologists.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Segoe UI" panose="020B0502040204020203" pitchFamily="34" charset="0"/>
              </a:rPr>
              <a:t>The panel evaluates all available antemortem and post-mortem data to determine the COD. </a:t>
            </a:r>
          </a:p>
          <a:p>
            <a:pPr marL="171450" indent="-171450">
              <a:buFont typeface="Arial" panose="020B0604020202020204" pitchFamily="34" charset="0"/>
              <a:buChar char="•"/>
            </a:pPr>
            <a:endParaRPr lang="en-US" sz="1200" dirty="0">
              <a:effectLst/>
              <a:latin typeface="Segoe UI" panose="020B0502040204020203" pitchFamily="34" charset="0"/>
            </a:endParaRPr>
          </a:p>
          <a:p>
            <a:pPr marL="171450" indent="-171450">
              <a:buFont typeface="Arial" panose="020B0604020202020204" pitchFamily="34" charset="0"/>
              <a:buChar char="•"/>
            </a:pPr>
            <a:r>
              <a:rPr lang="en-US" sz="1200" dirty="0">
                <a:effectLst/>
                <a:latin typeface="Segoe UI" panose="020B0502040204020203" pitchFamily="34" charset="0"/>
              </a:rPr>
              <a:t>Analysis in the current study was limited to cases where </a:t>
            </a:r>
            <a:r>
              <a:rPr lang="en-US" sz="1200" dirty="0" err="1">
                <a:effectLst/>
                <a:latin typeface="Segoe UI" panose="020B0502040204020203" pitchFamily="34" charset="0"/>
              </a:rPr>
              <a:t>KPn</a:t>
            </a:r>
            <a:r>
              <a:rPr lang="en-US" sz="1200" dirty="0">
                <a:effectLst/>
                <a:latin typeface="Segoe UI" panose="020B0502040204020203" pitchFamily="34" charset="0"/>
              </a:rPr>
              <a:t> was attributed in the causal pathway to the death by the </a:t>
            </a:r>
            <a:r>
              <a:rPr lang="en-US" sz="1200" dirty="0" err="1">
                <a:effectLst/>
                <a:latin typeface="Segoe UI" panose="020B0502040204020203" pitchFamily="34" charset="0"/>
              </a:rPr>
              <a:t>DeCoDe</a:t>
            </a:r>
            <a:r>
              <a:rPr lang="en-US" sz="1200" dirty="0">
                <a:effectLst/>
                <a:latin typeface="Segoe UI" panose="020B0502040204020203" pitchFamily="34" charset="0"/>
              </a:rPr>
              <a:t> panel.</a:t>
            </a:r>
          </a:p>
          <a:p>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18</a:t>
            </a:fld>
            <a:endParaRPr lang="en-US"/>
          </a:p>
        </p:txBody>
      </p:sp>
    </p:spTree>
    <p:extLst>
      <p:ext uri="{BB962C8B-B14F-4D97-AF65-F5344CB8AC3E}">
        <p14:creationId xmlns:p14="http://schemas.microsoft.com/office/powerpoint/2010/main" val="4225772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Invasive </a:t>
            </a:r>
            <a:r>
              <a:rPr lang="en-US" sz="1800" dirty="0" err="1">
                <a:effectLst/>
                <a:latin typeface="Aptos" panose="020B0004020202020204" pitchFamily="34" charset="0"/>
                <a:ea typeface="Aptos" panose="020B0004020202020204" pitchFamily="34" charset="0"/>
                <a:cs typeface="Times New Roman" panose="02020603050405020304" pitchFamily="18" charset="0"/>
              </a:rPr>
              <a:t>KPn</a:t>
            </a:r>
            <a:r>
              <a:rPr lang="en-US" sz="1800" dirty="0">
                <a:effectLst/>
                <a:latin typeface="Aptos" panose="020B0004020202020204" pitchFamily="34" charset="0"/>
                <a:ea typeface="Aptos" panose="020B0004020202020204" pitchFamily="34" charset="0"/>
                <a:cs typeface="Times New Roman" panose="02020603050405020304" pitchFamily="18" charset="0"/>
              </a:rPr>
              <a:t> isolates were </a:t>
            </a:r>
            <a:r>
              <a:rPr lang="en-US" sz="1800" dirty="0" err="1">
                <a:effectLst/>
                <a:latin typeface="Aptos" panose="020B0004020202020204" pitchFamily="34" charset="0"/>
                <a:ea typeface="Aptos" panose="020B0004020202020204" pitchFamily="34" charset="0"/>
                <a:cs typeface="Times New Roman" panose="02020603050405020304" pitchFamily="18" charset="0"/>
              </a:rPr>
              <a:t>subcultured</a:t>
            </a:r>
            <a:r>
              <a:rPr lang="en-US" sz="1800" dirty="0">
                <a:effectLst/>
                <a:latin typeface="Aptos" panose="020B0004020202020204" pitchFamily="34" charset="0"/>
                <a:ea typeface="Aptos" panose="020B0004020202020204" pitchFamily="34" charset="0"/>
                <a:cs typeface="Times New Roman" panose="02020603050405020304" pitchFamily="18" charset="0"/>
              </a:rPr>
              <a:t> and identity was confirmed with API. </a:t>
            </a:r>
          </a:p>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To prepare for whole genome sequencing, libraries were prepared with the Illumina </a:t>
            </a:r>
            <a:r>
              <a:rPr lang="en-US" sz="1800" dirty="0" err="1">
                <a:effectLst/>
                <a:latin typeface="Aptos" panose="020B0004020202020204" pitchFamily="34" charset="0"/>
                <a:ea typeface="Aptos" panose="020B0004020202020204" pitchFamily="34" charset="0"/>
                <a:cs typeface="Times New Roman" panose="02020603050405020304" pitchFamily="18" charset="0"/>
              </a:rPr>
              <a:t>Nextera</a:t>
            </a:r>
            <a:r>
              <a:rPr lang="en-US" sz="1800" dirty="0">
                <a:effectLst/>
                <a:latin typeface="Aptos" panose="020B0004020202020204" pitchFamily="34" charset="0"/>
                <a:ea typeface="Aptos" panose="020B0004020202020204" pitchFamily="34" charset="0"/>
                <a:cs typeface="Times New Roman" panose="02020603050405020304" pitchFamily="18" charset="0"/>
              </a:rPr>
              <a:t> DNA Flex Library Kit. </a:t>
            </a:r>
          </a:p>
          <a:p>
            <a:pPr marL="171450" indent="-171450">
              <a:buFont typeface="Arial" panose="020B0604020202020204" pitchFamily="34" charset="0"/>
              <a:buChar char="•"/>
            </a:pPr>
            <a:r>
              <a:rPr lang="en-US" sz="1800" dirty="0">
                <a:effectLst/>
                <a:latin typeface="Aptos" panose="020B0004020202020204" pitchFamily="34" charset="0"/>
                <a:ea typeface="Aptos" panose="020B0004020202020204" pitchFamily="34" charset="0"/>
                <a:cs typeface="Times New Roman" panose="02020603050405020304" pitchFamily="18" charset="0"/>
              </a:rPr>
              <a:t>Following sequencing on the </a:t>
            </a:r>
            <a:r>
              <a:rPr lang="en-US" sz="1800" dirty="0" err="1">
                <a:effectLst/>
                <a:latin typeface="Aptos" panose="020B0004020202020204" pitchFamily="34" charset="0"/>
                <a:ea typeface="Aptos" panose="020B0004020202020204" pitchFamily="34" charset="0"/>
                <a:cs typeface="Times New Roman" panose="02020603050405020304" pitchFamily="18" charset="0"/>
              </a:rPr>
              <a:t>Miseq</a:t>
            </a:r>
            <a:r>
              <a:rPr lang="en-US" sz="1800" dirty="0">
                <a:effectLst/>
                <a:latin typeface="Aptos" panose="020B0004020202020204" pitchFamily="34" charset="0"/>
                <a:ea typeface="Aptos" panose="020B0004020202020204" pitchFamily="34" charset="0"/>
                <a:cs typeface="Times New Roman" panose="02020603050405020304" pitchFamily="18" charset="0"/>
              </a:rPr>
              <a:t>, various bioinformatic pipelines were used to analyze the genomes and to identify ST, K and O - Loci, VF, and AMR markers</a:t>
            </a:r>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19</a:t>
            </a:fld>
            <a:endParaRPr lang="en-US"/>
          </a:p>
        </p:txBody>
      </p:sp>
    </p:spTree>
    <p:extLst>
      <p:ext uri="{BB962C8B-B14F-4D97-AF65-F5344CB8AC3E}">
        <p14:creationId xmlns:p14="http://schemas.microsoft.com/office/powerpoint/2010/main" val="275041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ICE</a:t>
            </a:r>
          </a:p>
          <a:p>
            <a:endParaRPr lang="en-ZA" dirty="0"/>
          </a:p>
          <a:p>
            <a:r>
              <a:rPr lang="en-ZA" dirty="0"/>
              <a:t>Also important to note that this is not a representation of all </a:t>
            </a:r>
            <a:r>
              <a:rPr lang="en-ZA" dirty="0" err="1"/>
              <a:t>Klebs</a:t>
            </a:r>
            <a:r>
              <a:rPr lang="en-ZA" dirty="0"/>
              <a:t> cases – its specific to only the ones sequenced. </a:t>
            </a:r>
          </a:p>
        </p:txBody>
      </p:sp>
      <p:sp>
        <p:nvSpPr>
          <p:cNvPr id="4" name="Slide Number Placeholder 3"/>
          <p:cNvSpPr>
            <a:spLocks noGrp="1"/>
          </p:cNvSpPr>
          <p:nvPr>
            <p:ph type="sldNum" sz="quarter" idx="5"/>
          </p:nvPr>
        </p:nvSpPr>
        <p:spPr/>
        <p:txBody>
          <a:bodyPr/>
          <a:lstStyle/>
          <a:p>
            <a:fld id="{D06F3A5D-302C-464B-9FD3-82B41A6E38AB}" type="slidenum">
              <a:rPr lang="en-US" smtClean="0"/>
              <a:pPr/>
              <a:t>20</a:t>
            </a:fld>
            <a:endParaRPr lang="en-US"/>
          </a:p>
        </p:txBody>
      </p:sp>
    </p:spTree>
    <p:extLst>
      <p:ext uri="{BB962C8B-B14F-4D97-AF65-F5344CB8AC3E}">
        <p14:creationId xmlns:p14="http://schemas.microsoft.com/office/powerpoint/2010/main" val="174002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5000"/>
              </a:lnSpc>
              <a:spcAft>
                <a:spcPts val="800"/>
              </a:spcAft>
              <a:buFont typeface="Arial" panose="020B0604020202020204" pitchFamily="34" charset="0"/>
              <a:buChar char="•"/>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Klebsiella pneumoniae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KPn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a significant pathogen contributing to neonatal sepsis and childhood deaths, particularly in low- and middle-income countries including South Africa. </a:t>
            </a:r>
          </a:p>
          <a:p>
            <a:pPr marL="285750" indent="-285750">
              <a:lnSpc>
                <a:spcPct val="115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Despite its impact, there's a striking lack of genotypic characterization of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KPn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this region.</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2</a:t>
            </a:fld>
            <a:endParaRPr lang="en-US"/>
          </a:p>
        </p:txBody>
      </p:sp>
    </p:spTree>
    <p:extLst>
      <p:ext uri="{BB962C8B-B14F-4D97-AF65-F5344CB8AC3E}">
        <p14:creationId xmlns:p14="http://schemas.microsoft.com/office/powerpoint/2010/main" val="1780106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some CAI stillbirths </a:t>
            </a:r>
            <a:r>
              <a:rPr lang="en-US" dirty="0" err="1"/>
              <a:t>etc</a:t>
            </a:r>
            <a:r>
              <a:rPr lang="en-US" dirty="0"/>
              <a:t> have fewer isolates </a:t>
            </a:r>
          </a:p>
          <a:p>
            <a:r>
              <a:rPr lang="en-US" dirty="0"/>
              <a:t>Probably can keep this as a slide at end if anyone asks if you looked at difference </a:t>
            </a:r>
            <a:r>
              <a:rPr lang="en-US" dirty="0" err="1"/>
              <a:t>etc</a:t>
            </a:r>
            <a:r>
              <a:rPr lang="en-US" dirty="0"/>
              <a:t> between these </a:t>
            </a:r>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21</a:t>
            </a:fld>
            <a:endParaRPr lang="en-US"/>
          </a:p>
        </p:txBody>
      </p:sp>
    </p:spTree>
    <p:extLst>
      <p:ext uri="{BB962C8B-B14F-4D97-AF65-F5344CB8AC3E}">
        <p14:creationId xmlns:p14="http://schemas.microsoft.com/office/powerpoint/2010/main" val="2290834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The distribution of antimicrobial resistance (AMR) markers across different drug classes over the years showed consistently high levels of resistance to aminoglycosides, and cephalosporins. </a:t>
            </a:r>
          </a:p>
          <a:p>
            <a:pPr marL="342900" lvl="0" indent="-342900">
              <a:lnSpc>
                <a:spcPct val="107000"/>
              </a:lnSpc>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Notably, there's an increasing trend in carbapenem resistance, particularly in 2023, which underscores the growing challenge of treating </a:t>
            </a:r>
            <a:r>
              <a:rPr lang="en-ZA" sz="1800" i="1" kern="100" dirty="0">
                <a:effectLst/>
                <a:latin typeface="Aptos" panose="020B0004020202020204" pitchFamily="34" charset="0"/>
                <a:ea typeface="Aptos" panose="020B0004020202020204" pitchFamily="34" charset="0"/>
                <a:cs typeface="Times New Roman" panose="02020603050405020304" pitchFamily="18" charset="0"/>
              </a:rPr>
              <a:t>Klebsiella pneumoniae</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 infections. </a:t>
            </a:r>
          </a:p>
          <a:p>
            <a:pPr marL="342900" lvl="0" indent="-342900">
              <a:lnSpc>
                <a:spcPct val="107000"/>
              </a:lnSpc>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The graph on the right highlights that the average number of AMR classes per isolate has increased from 4 in 2018 to over 5 in 2023. </a:t>
            </a:r>
          </a:p>
          <a:p>
            <a:pPr marL="342900" lvl="0" indent="-342900">
              <a:lnSpc>
                <a:spcPct val="107000"/>
              </a:lnSpc>
              <a:spcAft>
                <a:spcPts val="800"/>
              </a:spcAft>
              <a:buFont typeface="Symbol" panose="05050102010706020507" pitchFamily="18" charset="2"/>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This trend reflects the expanding resistance profile of these strains, posing a significant threat to public health and treatment options.</a:t>
            </a:r>
          </a:p>
          <a:p>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24</a:t>
            </a:fld>
            <a:endParaRPr lang="en-US"/>
          </a:p>
        </p:txBody>
      </p:sp>
    </p:spTree>
    <p:extLst>
      <p:ext uri="{BB962C8B-B14F-4D97-AF65-F5344CB8AC3E}">
        <p14:creationId xmlns:p14="http://schemas.microsoft.com/office/powerpoint/2010/main" val="1336535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CHAMPS study aims to determine the causal drivers of childhood death across seven LMICs, including South Africa.</a:t>
            </a:r>
            <a:endParaRPr lang="en-ZA" dirty="0"/>
          </a:p>
          <a:p>
            <a:pPr marL="171450" indent="-171450">
              <a:buFont typeface="Arial" panose="020B0604020202020204" pitchFamily="34" charset="0"/>
              <a:buChar char="•"/>
            </a:pPr>
            <a:r>
              <a:rPr lang="en-ZA" dirty="0"/>
              <a:t>MITS sampling is done as soon as possible and includes blood, CSF, and long tissue for culture. For each champs case a panel of local experts uses all available antemortem and postmortem data to determine the cause of death, </a:t>
            </a:r>
          </a:p>
          <a:p>
            <a:pPr marL="171450" indent="-171450">
              <a:buFont typeface="Arial" panose="020B0604020202020204" pitchFamily="34" charset="0"/>
              <a:buChar char="•"/>
            </a:pPr>
            <a:r>
              <a:rPr lang="en-GB" dirty="0"/>
              <a:t>Analysis in the current study was limited to cases where </a:t>
            </a:r>
            <a:r>
              <a:rPr lang="en-GB" dirty="0" err="1"/>
              <a:t>KPn</a:t>
            </a:r>
            <a:r>
              <a:rPr lang="en-GB" dirty="0"/>
              <a:t> was attributed in the causal pathway to the death by the </a:t>
            </a:r>
            <a:r>
              <a:rPr lang="en-GB" dirty="0" err="1"/>
              <a:t>DeCoDe</a:t>
            </a:r>
            <a:r>
              <a:rPr lang="en-GB" dirty="0"/>
              <a:t> panel. </a:t>
            </a:r>
          </a:p>
        </p:txBody>
      </p:sp>
      <p:sp>
        <p:nvSpPr>
          <p:cNvPr id="4" name="Slide Number Placeholder 3"/>
          <p:cNvSpPr>
            <a:spLocks noGrp="1"/>
          </p:cNvSpPr>
          <p:nvPr>
            <p:ph type="sldNum" sz="quarter" idx="5"/>
          </p:nvPr>
        </p:nvSpPr>
        <p:spPr/>
        <p:txBody>
          <a:bodyPr/>
          <a:lstStyle/>
          <a:p>
            <a:fld id="{D06F3A5D-302C-464B-9FD3-82B41A6E38AB}" type="slidenum">
              <a:rPr lang="en-US" smtClean="0"/>
              <a:pPr/>
              <a:t>3</a:t>
            </a:fld>
            <a:endParaRPr lang="en-US"/>
          </a:p>
        </p:txBody>
      </p:sp>
    </p:spTree>
    <p:extLst>
      <p:ext uri="{BB962C8B-B14F-4D97-AF65-F5344CB8AC3E}">
        <p14:creationId xmlns:p14="http://schemas.microsoft.com/office/powerpoint/2010/main" val="1057240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5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sequenced 64 isolates of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KPn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implicated in the causal chain of childhood deaths as shown in the sample distribution over time. </a:t>
            </a:r>
          </a:p>
          <a:p>
            <a:pPr marL="285750" indent="-285750">
              <a:lnSpc>
                <a:spcPct val="115000"/>
              </a:lnSpc>
              <a:spcAft>
                <a:spcPts val="80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Further most of the sequenced cases were from </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late and early neonates. </a:t>
            </a:r>
          </a:p>
          <a:p>
            <a:pPr marL="285750" indent="-285750">
              <a:lnSpc>
                <a:spcPct val="115000"/>
              </a:lnSpc>
              <a:spcAft>
                <a:spcPts val="800"/>
              </a:spcAft>
              <a:buFont typeface="Arial" panose="020B0604020202020204" pitchFamily="34" charset="0"/>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Hospital-acquired infections (HAI) were defined as those occurring 72 hours or more after hospital admission– with most of the cases that underwent sequenced to be </a:t>
            </a:r>
            <a:r>
              <a:rPr lang="en-ZA" sz="1800" b="1" kern="100" dirty="0">
                <a:effectLst/>
                <a:latin typeface="Aptos" panose="020B0004020202020204" pitchFamily="34" charset="0"/>
                <a:ea typeface="Aptos" panose="020B0004020202020204" pitchFamily="34" charset="0"/>
                <a:cs typeface="Times New Roman" panose="02020603050405020304" pitchFamily="18" charset="0"/>
              </a:rPr>
              <a:t>presumed</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 HAI.</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It is important to note that these are the demographics of the samples sequenced. </a:t>
            </a:r>
          </a:p>
          <a:p>
            <a:pPr marL="0" indent="0">
              <a:lnSpc>
                <a:spcPct val="115000"/>
              </a:lnSpc>
              <a:spcAft>
                <a:spcPts val="800"/>
              </a:spcAft>
              <a:buFont typeface="Arial" panose="020B0604020202020204" pitchFamily="34" charset="0"/>
              <a:buNone/>
            </a:pP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06F3A5D-302C-464B-9FD3-82B41A6E38AB}" type="slidenum">
              <a:rPr lang="en-US" smtClean="0"/>
              <a:pPr/>
              <a:t>4</a:t>
            </a:fld>
            <a:endParaRPr lang="en-US"/>
          </a:p>
        </p:txBody>
      </p:sp>
    </p:spTree>
    <p:extLst>
      <p:ext uri="{BB962C8B-B14F-4D97-AF65-F5344CB8AC3E}">
        <p14:creationId xmlns:p14="http://schemas.microsoft.com/office/powerpoint/2010/main" val="413159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we look at the distribution of sequence types with the bar graph showing the % and the dotted line showing the cumulative % of cases what we can see is the top 10 sequence types made up &gt; 75% of the cases, with ST17 and ST607 being the most dominant.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5</a:t>
            </a:fld>
            <a:endParaRPr lang="en-US"/>
          </a:p>
        </p:txBody>
      </p:sp>
    </p:spTree>
    <p:extLst>
      <p:ext uri="{BB962C8B-B14F-4D97-AF65-F5344CB8AC3E}">
        <p14:creationId xmlns:p14="http://schemas.microsoft.com/office/powerpoint/2010/main" val="1945163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5000"/>
              </a:lnSpc>
              <a:spcAft>
                <a:spcPts val="800"/>
              </a:spcAft>
              <a:buFont typeface="Arial" panose="020B0604020202020204" pitchFamily="34" charset="0"/>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This graph is showing the temporal change of the sequence types over the study period. The graph on the left is showing the number of isolates and on the right the proportion. </a:t>
            </a:r>
          </a:p>
          <a:p>
            <a:pPr marL="285750" indent="-285750">
              <a:lnSpc>
                <a:spcPct val="115000"/>
              </a:lnSpc>
              <a:spcAft>
                <a:spcPts val="800"/>
              </a:spcAft>
              <a:buFont typeface="Arial" panose="020B0604020202020204" pitchFamily="34" charset="0"/>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The dominant ST in the cases we have sequenced have changed over the study period. In the 1</a:t>
            </a:r>
            <a:r>
              <a:rPr lang="en-ZA" sz="1800" kern="100" baseline="30000" dirty="0">
                <a:effectLst/>
                <a:latin typeface="Aptos" panose="020B0004020202020204" pitchFamily="34" charset="0"/>
                <a:ea typeface="Aptos" panose="020B0004020202020204" pitchFamily="34" charset="0"/>
                <a:cs typeface="Times New Roman" panose="02020603050405020304" pitchFamily="18" charset="0"/>
              </a:rPr>
              <a:t>st</a:t>
            </a:r>
            <a:r>
              <a:rPr lang="en-ZA" sz="1800" kern="100" dirty="0">
                <a:effectLst/>
                <a:latin typeface="Aptos" panose="020B0004020202020204" pitchFamily="34" charset="0"/>
                <a:ea typeface="Aptos" panose="020B0004020202020204" pitchFamily="34" charset="0"/>
                <a:cs typeface="Times New Roman" panose="02020603050405020304" pitchFamily="18" charset="0"/>
              </a:rPr>
              <a:t> part of 2018, we saw ST29 being the dominant ST. </a:t>
            </a:r>
          </a:p>
          <a:p>
            <a:pPr marL="285750" indent="-285750">
              <a:lnSpc>
                <a:spcPct val="115000"/>
              </a:lnSpc>
              <a:spcAft>
                <a:spcPts val="800"/>
              </a:spcAft>
              <a:buFont typeface="Arial" panose="020B0604020202020204" pitchFamily="34" charset="0"/>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ST17 dominated from early 2019 and continued to hold it’s position.</a:t>
            </a:r>
          </a:p>
          <a:p>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6</a:t>
            </a:fld>
            <a:endParaRPr lang="en-US"/>
          </a:p>
        </p:txBody>
      </p:sp>
    </p:spTree>
    <p:extLst>
      <p:ext uri="{BB962C8B-B14F-4D97-AF65-F5344CB8AC3E}">
        <p14:creationId xmlns:p14="http://schemas.microsoft.com/office/powerpoint/2010/main" val="3739060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ZA" sz="1800" kern="100" dirty="0">
                <a:effectLst/>
                <a:latin typeface="Aptos" panose="020B0004020202020204" pitchFamily="34" charset="0"/>
                <a:ea typeface="Aptos" panose="020B0004020202020204" pitchFamily="34" charset="0"/>
                <a:cs typeface="Calibri Light" panose="020F0302020204030204" pitchFamily="34" charset="0"/>
              </a:rPr>
              <a:t>When looking at the capsular polysaccharide, which is of interest for vaccines, KL25 was the dominant K-locus identified, accounting for over 30% of cases we sequenced followed by KL149, which has only been detected in limited studies.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7</a:t>
            </a:fld>
            <a:endParaRPr lang="en-US"/>
          </a:p>
        </p:txBody>
      </p:sp>
    </p:spTree>
    <p:extLst>
      <p:ext uri="{BB962C8B-B14F-4D97-AF65-F5344CB8AC3E}">
        <p14:creationId xmlns:p14="http://schemas.microsoft.com/office/powerpoint/2010/main" val="2766912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15000"/>
              </a:lnSpc>
              <a:spcAft>
                <a:spcPts val="800"/>
              </a:spcAft>
              <a:buFont typeface="Arial" panose="020B0604020202020204" pitchFamily="34" charset="0"/>
              <a:buChar char="•"/>
            </a:pPr>
            <a:r>
              <a:rPr lang="en-ZA" sz="1800" kern="100" dirty="0">
                <a:effectLst/>
                <a:latin typeface="Aptos" panose="020B0004020202020204" pitchFamily="34" charset="0"/>
                <a:ea typeface="Aptos" panose="020B0004020202020204" pitchFamily="34" charset="0"/>
                <a:cs typeface="Calibri Light" panose="020F0302020204030204" pitchFamily="34" charset="0"/>
              </a:rPr>
              <a:t>When looking at the temporal shift of k-loci over the 5-year period, we can see that KL149 was detected first in 2018 and then only again in spring of 2022 and summer of 2023. </a:t>
            </a:r>
          </a:p>
          <a:p>
            <a:pPr marL="285750" indent="-285750">
              <a:lnSpc>
                <a:spcPct val="115000"/>
              </a:lnSpc>
              <a:spcAft>
                <a:spcPts val="800"/>
              </a:spcAft>
              <a:buFont typeface="Arial" panose="020B0604020202020204" pitchFamily="34" charset="0"/>
              <a:buChar char="•"/>
            </a:pPr>
            <a:r>
              <a:rPr lang="en-ZA" sz="1800" kern="100" dirty="0">
                <a:effectLst/>
                <a:latin typeface="Aptos" panose="020B0004020202020204" pitchFamily="34" charset="0"/>
                <a:ea typeface="Aptos" panose="020B0004020202020204" pitchFamily="34" charset="0"/>
                <a:cs typeface="Calibri Light" panose="020F0302020204030204" pitchFamily="34" charset="0"/>
              </a:rPr>
              <a:t>Conversely KL25 was detected throughout the study period while KL102 was only detected from July 2022 onwards. </a:t>
            </a:r>
            <a:endParaRPr lang="en-Z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06F3A5D-302C-464B-9FD3-82B41A6E38AB}" type="slidenum">
              <a:rPr lang="en-US" smtClean="0"/>
              <a:pPr/>
              <a:t>8</a:t>
            </a:fld>
            <a:endParaRPr lang="en-US"/>
          </a:p>
        </p:txBody>
      </p:sp>
    </p:spTree>
    <p:extLst>
      <p:ext uri="{BB962C8B-B14F-4D97-AF65-F5344CB8AC3E}">
        <p14:creationId xmlns:p14="http://schemas.microsoft.com/office/powerpoint/2010/main" val="23919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r>
              <a:rPr lang="en-ZA" sz="1800" kern="100" dirty="0">
                <a:effectLst/>
                <a:latin typeface="Aptos" panose="020B0004020202020204" pitchFamily="34" charset="0"/>
                <a:ea typeface="Aptos" panose="020B0004020202020204" pitchFamily="34" charset="0"/>
                <a:cs typeface="Times New Roman" panose="02020603050405020304" pitchFamily="18" charset="0"/>
              </a:rPr>
              <a:t>In our study, we identified three dominant O-loci: O1/O2v2, followed by O1/O2v1, and then O5. </a:t>
            </a:r>
          </a:p>
          <a:p>
            <a:endParaRPr lang="en-ZA" dirty="0"/>
          </a:p>
        </p:txBody>
      </p:sp>
      <p:sp>
        <p:nvSpPr>
          <p:cNvPr id="4" name="Slide Number Placeholder 3"/>
          <p:cNvSpPr>
            <a:spLocks noGrp="1"/>
          </p:cNvSpPr>
          <p:nvPr>
            <p:ph type="sldNum" sz="quarter" idx="5"/>
          </p:nvPr>
        </p:nvSpPr>
        <p:spPr/>
        <p:txBody>
          <a:bodyPr/>
          <a:lstStyle/>
          <a:p>
            <a:fld id="{D06F3A5D-302C-464B-9FD3-82B41A6E38AB}" type="slidenum">
              <a:rPr lang="en-US" smtClean="0"/>
              <a:pPr/>
              <a:t>9</a:t>
            </a:fld>
            <a:endParaRPr lang="en-US"/>
          </a:p>
        </p:txBody>
      </p:sp>
    </p:spTree>
    <p:extLst>
      <p:ext uri="{BB962C8B-B14F-4D97-AF65-F5344CB8AC3E}">
        <p14:creationId xmlns:p14="http://schemas.microsoft.com/office/powerpoint/2010/main" val="162508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0469040-7BD1-4645-AC17-80F32DCC4146}"/>
              </a:ext>
            </a:extLst>
          </p:cNvPr>
          <p:cNvSpPr>
            <a:spLocks noGrp="1"/>
          </p:cNvSpPr>
          <p:nvPr>
            <p:ph type="pic" sz="quarter" idx="10"/>
          </p:nvPr>
        </p:nvSpPr>
        <p:spPr>
          <a:xfrm>
            <a:off x="0" y="0"/>
            <a:ext cx="12193200" cy="6858000"/>
          </a:xfrm>
          <a:solidFill>
            <a:schemeClr val="bg2"/>
          </a:solidFill>
        </p:spPr>
        <p:txBody>
          <a:bodyPr/>
          <a:lstStyle/>
          <a:p>
            <a:endParaRPr lang="en-US"/>
          </a:p>
        </p:txBody>
      </p:sp>
      <p:sp>
        <p:nvSpPr>
          <p:cNvPr id="2" name="Title 1">
            <a:extLst>
              <a:ext uri="{FF2B5EF4-FFF2-40B4-BE49-F238E27FC236}">
                <a16:creationId xmlns:a16="http://schemas.microsoft.com/office/drawing/2014/main" id="{FDB4B277-4BFA-784B-AE26-F856350423E2}"/>
              </a:ext>
            </a:extLst>
          </p:cNvPr>
          <p:cNvSpPr>
            <a:spLocks noGrp="1"/>
          </p:cNvSpPr>
          <p:nvPr>
            <p:ph type="ctrTitle" hasCustomPrompt="1"/>
          </p:nvPr>
        </p:nvSpPr>
        <p:spPr>
          <a:xfrm>
            <a:off x="1049519" y="1219799"/>
            <a:ext cx="7802173" cy="2033067"/>
          </a:xfrm>
        </p:spPr>
        <p:txBody>
          <a:bodyPr anchor="t" anchorCtr="0">
            <a:noAutofit/>
          </a:bodyPr>
          <a:lstStyle>
            <a:lvl1pPr algn="l">
              <a:defRPr sz="5400" b="1" i="0" cap="none" baseline="0">
                <a:solidFill>
                  <a:schemeClr val="bg1"/>
                </a:solidFill>
              </a:defRPr>
            </a:lvl1pPr>
          </a:lstStyle>
          <a:p>
            <a:r>
              <a:rPr lang="en-GB" dirty="0"/>
              <a:t>CLICK TO EDIT MASTER TITLE STYLE</a:t>
            </a:r>
            <a:br>
              <a:rPr lang="en-GB" dirty="0"/>
            </a:br>
            <a:endParaRPr lang="en-US" dirty="0"/>
          </a:p>
        </p:txBody>
      </p:sp>
      <p:sp>
        <p:nvSpPr>
          <p:cNvPr id="16" name="Picture Placeholder 15">
            <a:extLst>
              <a:ext uri="{FF2B5EF4-FFF2-40B4-BE49-F238E27FC236}">
                <a16:creationId xmlns:a16="http://schemas.microsoft.com/office/drawing/2014/main" id="{F0EDF583-9235-BF42-8B37-953A9648BF8D}"/>
              </a:ext>
            </a:extLst>
          </p:cNvPr>
          <p:cNvSpPr>
            <a:spLocks noGrp="1"/>
          </p:cNvSpPr>
          <p:nvPr>
            <p:ph type="pic" sz="quarter" idx="11"/>
          </p:nvPr>
        </p:nvSpPr>
        <p:spPr>
          <a:xfrm>
            <a:off x="6730800" y="4725900"/>
            <a:ext cx="5461200" cy="1332000"/>
          </a:xfrm>
        </p:spPr>
        <p:txBody>
          <a:bodyPr/>
          <a:lstStyle/>
          <a:p>
            <a:endParaRPr lang="en-US"/>
          </a:p>
        </p:txBody>
      </p:sp>
    </p:spTree>
    <p:extLst>
      <p:ext uri="{BB962C8B-B14F-4D97-AF65-F5344CB8AC3E}">
        <p14:creationId xmlns:p14="http://schemas.microsoft.com/office/powerpoint/2010/main" val="226673729"/>
      </p:ext>
    </p:extLst>
  </p:cSld>
  <p:clrMapOvr>
    <a:masterClrMapping/>
  </p:clrMapOvr>
  <p:extLst>
    <p:ext uri="{DCECCB84-F9BA-43D5-87BE-67443E8EF086}">
      <p15:sldGuideLst xmlns:p15="http://schemas.microsoft.com/office/powerpoint/2012/main">
        <p15:guide id="1" orient="horz" pos="381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0469040-7BD1-4645-AC17-80F32DCC4146}"/>
              </a:ext>
            </a:extLst>
          </p:cNvPr>
          <p:cNvSpPr>
            <a:spLocks noGrp="1"/>
          </p:cNvSpPr>
          <p:nvPr>
            <p:ph type="pic" sz="quarter" idx="10"/>
          </p:nvPr>
        </p:nvSpPr>
        <p:spPr>
          <a:xfrm>
            <a:off x="0" y="0"/>
            <a:ext cx="12193200" cy="6858000"/>
          </a:xfrm>
          <a:solidFill>
            <a:schemeClr val="bg2"/>
          </a:solidFill>
        </p:spPr>
        <p:txBody>
          <a:bodyPr/>
          <a:lstStyle/>
          <a:p>
            <a:endParaRPr lang="en-US"/>
          </a:p>
        </p:txBody>
      </p:sp>
      <p:sp>
        <p:nvSpPr>
          <p:cNvPr id="2" name="Title 1">
            <a:extLst>
              <a:ext uri="{FF2B5EF4-FFF2-40B4-BE49-F238E27FC236}">
                <a16:creationId xmlns:a16="http://schemas.microsoft.com/office/drawing/2014/main" id="{FDB4B277-4BFA-784B-AE26-F856350423E2}"/>
              </a:ext>
            </a:extLst>
          </p:cNvPr>
          <p:cNvSpPr>
            <a:spLocks noGrp="1"/>
          </p:cNvSpPr>
          <p:nvPr>
            <p:ph type="ctrTitle" hasCustomPrompt="1"/>
          </p:nvPr>
        </p:nvSpPr>
        <p:spPr>
          <a:xfrm>
            <a:off x="1049519" y="477786"/>
            <a:ext cx="7802173" cy="2033067"/>
          </a:xfrm>
        </p:spPr>
        <p:txBody>
          <a:bodyPr anchor="t" anchorCtr="0">
            <a:noAutofit/>
          </a:bodyPr>
          <a:lstStyle>
            <a:lvl1pPr algn="l">
              <a:defRPr sz="5400" b="1" i="0" cap="all" baseline="0">
                <a:solidFill>
                  <a:schemeClr val="bg1"/>
                </a:solidFill>
              </a:defRPr>
            </a:lvl1pPr>
          </a:lstStyle>
          <a:p>
            <a:r>
              <a:rPr lang="en-GB" dirty="0"/>
              <a:t>Click to edit Master title style</a:t>
            </a:r>
            <a:br>
              <a:rPr lang="en-GB" dirty="0"/>
            </a:br>
            <a:endParaRPr lang="en-US" dirty="0"/>
          </a:p>
        </p:txBody>
      </p:sp>
      <p:sp>
        <p:nvSpPr>
          <p:cNvPr id="6" name="Date Placeholder 3">
            <a:extLst>
              <a:ext uri="{FF2B5EF4-FFF2-40B4-BE49-F238E27FC236}">
                <a16:creationId xmlns:a16="http://schemas.microsoft.com/office/drawing/2014/main" id="{D0B6D9D3-7FE8-FE4F-9FCC-960D5F332C98}"/>
              </a:ext>
            </a:extLst>
          </p:cNvPr>
          <p:cNvSpPr>
            <a:spLocks noGrp="1"/>
          </p:cNvSpPr>
          <p:nvPr>
            <p:ph type="dt" sz="half" idx="2"/>
          </p:nvPr>
        </p:nvSpPr>
        <p:spPr>
          <a:xfrm>
            <a:off x="6096000" y="6205900"/>
            <a:ext cx="5067300" cy="360000"/>
          </a:xfrm>
          <a:prstGeom prst="rect">
            <a:avLst/>
          </a:prstGeom>
        </p:spPr>
        <p:txBody>
          <a:bodyPr vert="horz" lIns="0" tIns="0" rIns="0" bIns="0" rtlCol="0" anchor="ctr"/>
          <a:lstStyle>
            <a:lvl1pPr algn="r">
              <a:defRPr sz="1200" b="0" i="0">
                <a:solidFill>
                  <a:schemeClr val="tx1">
                    <a:tint val="75000"/>
                  </a:schemeClr>
                </a:solidFill>
                <a:latin typeface="Gill Sans MT" panose="020B0502020104020203" pitchFamily="34" charset="77"/>
              </a:defRPr>
            </a:lvl1pPr>
          </a:lstStyle>
          <a:p>
            <a:r>
              <a:rPr lang="en-ZA">
                <a:latin typeface="Verdana" panose="020B0604030504040204" pitchFamily="34" charset="0"/>
              </a:rPr>
              <a:t>     </a:t>
            </a:r>
            <a:r>
              <a:rPr lang="en-ZA">
                <a:solidFill>
                  <a:srgbClr val="032C74"/>
                </a:solidFill>
                <a:latin typeface="Verdana" panose="020B0604030504040204" pitchFamily="34" charset="0"/>
              </a:rPr>
              <a:t>Presentation Title  |  Wits VIDA  |  </a:t>
            </a:r>
            <a:fld id="{EC197675-9CF9-5E42-AD5C-696B4C1B178F}" type="datetime3">
              <a:rPr lang="en-ZA" smtClean="0">
                <a:solidFill>
                  <a:srgbClr val="032C74"/>
                </a:solidFill>
                <a:latin typeface="Verdana" panose="020B0604030504040204" pitchFamily="34" charset="0"/>
              </a:rPr>
              <a:pPr/>
              <a:t>23 August 2024</a:t>
            </a:fld>
            <a:endParaRPr lang="en-US">
              <a:solidFill>
                <a:srgbClr val="032C74"/>
              </a:solidFill>
              <a:latin typeface="Verdana" panose="020B0604030504040204" pitchFamily="34" charset="0"/>
            </a:endParaRPr>
          </a:p>
        </p:txBody>
      </p:sp>
      <p:sp>
        <p:nvSpPr>
          <p:cNvPr id="7" name="Slide Number Placeholder 5">
            <a:extLst>
              <a:ext uri="{FF2B5EF4-FFF2-40B4-BE49-F238E27FC236}">
                <a16:creationId xmlns:a16="http://schemas.microsoft.com/office/drawing/2014/main" id="{8BE8D043-7886-6547-91B5-CFEF737E6682}"/>
              </a:ext>
            </a:extLst>
          </p:cNvPr>
          <p:cNvSpPr>
            <a:spLocks noGrp="1"/>
          </p:cNvSpPr>
          <p:nvPr>
            <p:ph type="sldNum" sz="quarter" idx="4"/>
          </p:nvPr>
        </p:nvSpPr>
        <p:spPr>
          <a:xfrm>
            <a:off x="11353800" y="6205900"/>
            <a:ext cx="838200" cy="360000"/>
          </a:xfrm>
          <a:prstGeom prst="rect">
            <a:avLst/>
          </a:prstGeom>
          <a:solidFill>
            <a:srgbClr val="0098DE"/>
          </a:solidFill>
        </p:spPr>
        <p:txBody>
          <a:bodyPr vert="horz" lIns="0" tIns="0" rIns="0" bIns="0" rtlCol="0" anchor="ctr"/>
          <a:lstStyle>
            <a:lvl1pPr algn="ctr">
              <a:defRPr sz="1200" b="0" i="0">
                <a:solidFill>
                  <a:schemeClr val="bg1"/>
                </a:solidFill>
                <a:latin typeface="Verdana" panose="020B0604030504040204" pitchFamily="34" charset="0"/>
              </a:defRPr>
            </a:lvl1pPr>
          </a:lstStyle>
          <a:p>
            <a:fld id="{CCDF5B48-19D0-A940-9B56-734050C90D81}" type="slidenum">
              <a:rPr lang="en-US" smtClean="0"/>
              <a:pPr/>
              <a:t>‹#›</a:t>
            </a:fld>
            <a:endParaRPr lang="en-US"/>
          </a:p>
        </p:txBody>
      </p:sp>
      <p:sp>
        <p:nvSpPr>
          <p:cNvPr id="15" name="Picture Placeholder 3">
            <a:extLst>
              <a:ext uri="{FF2B5EF4-FFF2-40B4-BE49-F238E27FC236}">
                <a16:creationId xmlns:a16="http://schemas.microsoft.com/office/drawing/2014/main" id="{11C769FC-AB90-C248-B158-A467CCF5D9A7}"/>
              </a:ext>
            </a:extLst>
          </p:cNvPr>
          <p:cNvSpPr>
            <a:spLocks noGrp="1"/>
          </p:cNvSpPr>
          <p:nvPr>
            <p:ph type="pic" sz="quarter" idx="11"/>
          </p:nvPr>
        </p:nvSpPr>
        <p:spPr>
          <a:xfrm>
            <a:off x="11148310" y="535845"/>
            <a:ext cx="705600" cy="453600"/>
          </a:xfrm>
        </p:spPr>
        <p:txBody>
          <a:bodyPr/>
          <a:lstStyle/>
          <a:p>
            <a:endParaRPr lang="en-US"/>
          </a:p>
        </p:txBody>
      </p:sp>
    </p:spTree>
    <p:extLst>
      <p:ext uri="{BB962C8B-B14F-4D97-AF65-F5344CB8AC3E}">
        <p14:creationId xmlns:p14="http://schemas.microsoft.com/office/powerpoint/2010/main" val="2715269582"/>
      </p:ext>
    </p:extLst>
  </p:cSld>
  <p:clrMapOvr>
    <a:masterClrMapping/>
  </p:clrMapOvr>
  <p:extLst>
    <p:ext uri="{DCECCB84-F9BA-43D5-87BE-67443E8EF086}">
      <p15:sldGuideLst xmlns:p15="http://schemas.microsoft.com/office/powerpoint/2012/main">
        <p15:guide id="1" orient="horz" pos="38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9BA4A-2840-9042-B970-9A73DFE72FCE}"/>
              </a:ext>
            </a:extLst>
          </p:cNvPr>
          <p:cNvSpPr>
            <a:spLocks noGrp="1"/>
          </p:cNvSpPr>
          <p:nvPr>
            <p:ph type="title"/>
          </p:nvPr>
        </p:nvSpPr>
        <p:spPr/>
        <p:txBody>
          <a:bodyPr/>
          <a:lstStyle>
            <a:lvl1pPr>
              <a:defRPr b="1" i="0" cap="all" baseline="0">
                <a:solidFill>
                  <a:srgbClr val="8347AD"/>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5A1D903-0B7F-8747-88E7-67DBFBA060FF}"/>
              </a:ext>
            </a:extLst>
          </p:cNvPr>
          <p:cNvSpPr>
            <a:spLocks noGrp="1"/>
          </p:cNvSpPr>
          <p:nvPr>
            <p:ph idx="1"/>
          </p:nvPr>
        </p:nvSpPr>
        <p:spPr>
          <a:xfrm>
            <a:off x="1079500" y="1733551"/>
            <a:ext cx="7749707" cy="2914650"/>
          </a:xfrm>
        </p:spPr>
        <p:txBody>
          <a:bodyPr/>
          <a:lstStyle>
            <a:lvl1pPr>
              <a:defRPr>
                <a:solidFill>
                  <a:srgbClr val="032C74"/>
                </a:solidFill>
              </a:defRPr>
            </a:lvl1pPr>
            <a:lvl2pPr>
              <a:defRPr>
                <a:solidFill>
                  <a:srgbClr val="032C74"/>
                </a:solidFill>
              </a:defRPr>
            </a:lvl2pPr>
            <a:lvl3pPr>
              <a:defRPr>
                <a:solidFill>
                  <a:srgbClr val="032C74"/>
                </a:solidFill>
              </a:defRPr>
            </a:lvl3pPr>
            <a:lvl4pPr>
              <a:defRPr>
                <a:solidFill>
                  <a:srgbClr val="032C74"/>
                </a:solidFill>
              </a:defRPr>
            </a:lvl4pPr>
            <a:lvl5pPr>
              <a:defRPr>
                <a:solidFill>
                  <a:srgbClr val="032C74"/>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a:extLst>
              <a:ext uri="{FF2B5EF4-FFF2-40B4-BE49-F238E27FC236}">
                <a16:creationId xmlns:a16="http://schemas.microsoft.com/office/drawing/2014/main" id="{B9975CFE-E566-B243-8FD8-F0B90CD10FF2}"/>
              </a:ext>
            </a:extLst>
          </p:cNvPr>
          <p:cNvSpPr>
            <a:spLocks noGrp="1"/>
          </p:cNvSpPr>
          <p:nvPr>
            <p:ph type="dt" sz="half" idx="2"/>
          </p:nvPr>
        </p:nvSpPr>
        <p:spPr>
          <a:xfrm>
            <a:off x="6096000" y="6205900"/>
            <a:ext cx="5067300" cy="360000"/>
          </a:xfrm>
          <a:prstGeom prst="rect">
            <a:avLst/>
          </a:prstGeom>
        </p:spPr>
        <p:txBody>
          <a:bodyPr vert="horz" lIns="0" tIns="0" rIns="0" bIns="0" rtlCol="0" anchor="ctr"/>
          <a:lstStyle>
            <a:lvl1pPr algn="r">
              <a:defRPr sz="1200" b="0" i="0">
                <a:solidFill>
                  <a:schemeClr val="tx1">
                    <a:tint val="75000"/>
                  </a:schemeClr>
                </a:solidFill>
                <a:latin typeface="Gill Sans MT" panose="020B0502020104020203" pitchFamily="34" charset="77"/>
              </a:defRPr>
            </a:lvl1pPr>
          </a:lstStyle>
          <a:p>
            <a:r>
              <a:rPr lang="en-ZA">
                <a:latin typeface="Verdana" panose="020B0604030504040204" pitchFamily="34" charset="0"/>
              </a:rPr>
              <a:t>     </a:t>
            </a:r>
            <a:r>
              <a:rPr lang="en-ZA">
                <a:solidFill>
                  <a:srgbClr val="032C74"/>
                </a:solidFill>
                <a:latin typeface="Verdana" panose="020B0604030504040204" pitchFamily="34" charset="0"/>
              </a:rPr>
              <a:t>Presentation Title  |  Wits VIDA  |  </a:t>
            </a:r>
            <a:fld id="{EC197675-9CF9-5E42-AD5C-696B4C1B178F}" type="datetime3">
              <a:rPr lang="en-ZA" smtClean="0">
                <a:solidFill>
                  <a:srgbClr val="032C74"/>
                </a:solidFill>
                <a:latin typeface="Verdana" panose="020B0604030504040204" pitchFamily="34" charset="0"/>
              </a:rPr>
              <a:pPr/>
              <a:t>23 August 2024</a:t>
            </a:fld>
            <a:endParaRPr lang="en-US">
              <a:solidFill>
                <a:srgbClr val="032C74"/>
              </a:solidFill>
              <a:latin typeface="Verdana" panose="020B0604030504040204" pitchFamily="34" charset="0"/>
            </a:endParaRPr>
          </a:p>
        </p:txBody>
      </p:sp>
      <p:sp>
        <p:nvSpPr>
          <p:cNvPr id="8" name="Slide Number Placeholder 5">
            <a:extLst>
              <a:ext uri="{FF2B5EF4-FFF2-40B4-BE49-F238E27FC236}">
                <a16:creationId xmlns:a16="http://schemas.microsoft.com/office/drawing/2014/main" id="{4D411B9D-9016-074A-B127-BFD5DE618BBF}"/>
              </a:ext>
            </a:extLst>
          </p:cNvPr>
          <p:cNvSpPr>
            <a:spLocks noGrp="1"/>
          </p:cNvSpPr>
          <p:nvPr>
            <p:ph type="sldNum" sz="quarter" idx="4"/>
          </p:nvPr>
        </p:nvSpPr>
        <p:spPr>
          <a:xfrm>
            <a:off x="11353800" y="6205900"/>
            <a:ext cx="838200" cy="360000"/>
          </a:xfrm>
          <a:prstGeom prst="rect">
            <a:avLst/>
          </a:prstGeom>
          <a:solidFill>
            <a:srgbClr val="0098DE"/>
          </a:solidFill>
        </p:spPr>
        <p:txBody>
          <a:bodyPr vert="horz" lIns="0" tIns="0" rIns="0" bIns="0" rtlCol="0" anchor="ctr"/>
          <a:lstStyle>
            <a:lvl1pPr algn="ctr">
              <a:defRPr sz="1200" b="0" i="0">
                <a:solidFill>
                  <a:schemeClr val="bg1"/>
                </a:solidFill>
                <a:latin typeface="Verdana" panose="020B0604030504040204" pitchFamily="34" charset="0"/>
              </a:defRPr>
            </a:lvl1pPr>
          </a:lstStyle>
          <a:p>
            <a:fld id="{CCDF5B48-19D0-A940-9B56-734050C90D81}" type="slidenum">
              <a:rPr lang="en-US" smtClean="0"/>
              <a:pPr/>
              <a:t>‹#›</a:t>
            </a:fld>
            <a:endParaRPr lang="en-US"/>
          </a:p>
        </p:txBody>
      </p:sp>
      <p:pic>
        <p:nvPicPr>
          <p:cNvPr id="5" name="Picture 4">
            <a:extLst>
              <a:ext uri="{FF2B5EF4-FFF2-40B4-BE49-F238E27FC236}">
                <a16:creationId xmlns:a16="http://schemas.microsoft.com/office/drawing/2014/main" id="{AAF6D5AD-A40A-5042-84F4-1F1E191EE9FC}"/>
              </a:ext>
            </a:extLst>
          </p:cNvPr>
          <p:cNvPicPr>
            <a:picLocks noChangeAspect="1"/>
          </p:cNvPicPr>
          <p:nvPr userDrawn="1"/>
        </p:nvPicPr>
        <p:blipFill>
          <a:blip r:embed="rId2"/>
          <a:stretch>
            <a:fillRect/>
          </a:stretch>
        </p:blipFill>
        <p:spPr>
          <a:xfrm>
            <a:off x="11152890" y="543647"/>
            <a:ext cx="711200" cy="457200"/>
          </a:xfrm>
          <a:prstGeom prst="rect">
            <a:avLst/>
          </a:prstGeom>
        </p:spPr>
      </p:pic>
    </p:spTree>
    <p:extLst>
      <p:ext uri="{BB962C8B-B14F-4D97-AF65-F5344CB8AC3E}">
        <p14:creationId xmlns:p14="http://schemas.microsoft.com/office/powerpoint/2010/main" val="204488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F5A25-B7CB-334A-9EE7-2F7D79C5C760}"/>
              </a:ext>
            </a:extLst>
          </p:cNvPr>
          <p:cNvSpPr>
            <a:spLocks noGrp="1"/>
          </p:cNvSpPr>
          <p:nvPr>
            <p:ph type="title" hasCustomPrompt="1"/>
          </p:nvPr>
        </p:nvSpPr>
        <p:spPr/>
        <p:txBody>
          <a:bodyPr/>
          <a:lstStyle>
            <a:lvl1pPr>
              <a:defRPr b="1" i="0">
                <a:solidFill>
                  <a:srgbClr val="8347AD"/>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8B7DBA1-7EF6-5145-AD9B-B56755EFDDD8}"/>
              </a:ext>
            </a:extLst>
          </p:cNvPr>
          <p:cNvSpPr>
            <a:spLocks noGrp="1"/>
          </p:cNvSpPr>
          <p:nvPr>
            <p:ph sz="half" idx="1"/>
          </p:nvPr>
        </p:nvSpPr>
        <p:spPr>
          <a:xfrm>
            <a:off x="1079500" y="1731364"/>
            <a:ext cx="4800600" cy="4445599"/>
          </a:xfrm>
        </p:spPr>
        <p:txBody>
          <a:bodyPr/>
          <a:lstStyle>
            <a:lvl1pPr>
              <a:defRPr>
                <a:solidFill>
                  <a:srgbClr val="032C74"/>
                </a:solidFill>
              </a:defRPr>
            </a:lvl1pPr>
            <a:lvl2pPr>
              <a:defRPr>
                <a:solidFill>
                  <a:srgbClr val="032C74"/>
                </a:solidFill>
              </a:defRPr>
            </a:lvl2pPr>
            <a:lvl3pPr>
              <a:defRPr>
                <a:solidFill>
                  <a:srgbClr val="032C74"/>
                </a:solidFill>
              </a:defRPr>
            </a:lvl3pPr>
            <a:lvl4pPr>
              <a:defRPr>
                <a:solidFill>
                  <a:srgbClr val="032C74"/>
                </a:solidFill>
              </a:defRPr>
            </a:lvl4pPr>
            <a:lvl5pPr>
              <a:defRPr>
                <a:solidFill>
                  <a:srgbClr val="032C74"/>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9042E3B9-F7F6-CF4E-B3B8-B37373403682}"/>
              </a:ext>
            </a:extLst>
          </p:cNvPr>
          <p:cNvSpPr>
            <a:spLocks noGrp="1"/>
          </p:cNvSpPr>
          <p:nvPr>
            <p:ph sz="half" idx="2" hasCustomPrompt="1"/>
          </p:nvPr>
        </p:nvSpPr>
        <p:spPr>
          <a:xfrm>
            <a:off x="6311900" y="1731364"/>
            <a:ext cx="5518150" cy="4445599"/>
          </a:xfrm>
        </p:spPr>
        <p:txBody>
          <a:bodyPr/>
          <a:lstStyle>
            <a:lvl1pPr marL="0" indent="0">
              <a:buFontTx/>
              <a:buNone/>
              <a:defRPr>
                <a:solidFill>
                  <a:srgbClr val="032C74"/>
                </a:solidFill>
              </a:defRPr>
            </a:lvl1pPr>
            <a:lvl2pPr>
              <a:defRPr>
                <a:solidFill>
                  <a:srgbClr val="032C74"/>
                </a:solidFill>
              </a:defRPr>
            </a:lvl2pPr>
            <a:lvl3pPr>
              <a:defRPr>
                <a:solidFill>
                  <a:srgbClr val="032C74"/>
                </a:solidFill>
              </a:defRPr>
            </a:lvl3pPr>
            <a:lvl4pPr>
              <a:defRPr>
                <a:solidFill>
                  <a:srgbClr val="032C74"/>
                </a:solidFill>
              </a:defRPr>
            </a:lvl4pPr>
            <a:lvl5pPr>
              <a:defRPr>
                <a:solidFill>
                  <a:srgbClr val="032C74"/>
                </a:solidFill>
              </a:defRPr>
            </a:lvl5pPr>
          </a:lstStyle>
          <a:p>
            <a:pPr lvl="0"/>
            <a:r>
              <a:rPr lang="en-US" dirty="0"/>
              <a:t>Picture or text</a:t>
            </a:r>
          </a:p>
        </p:txBody>
      </p:sp>
      <p:sp>
        <p:nvSpPr>
          <p:cNvPr id="8" name="Date Placeholder 3">
            <a:extLst>
              <a:ext uri="{FF2B5EF4-FFF2-40B4-BE49-F238E27FC236}">
                <a16:creationId xmlns:a16="http://schemas.microsoft.com/office/drawing/2014/main" id="{915B0D82-6490-D943-9FA8-37532C01872B}"/>
              </a:ext>
            </a:extLst>
          </p:cNvPr>
          <p:cNvSpPr>
            <a:spLocks noGrp="1"/>
          </p:cNvSpPr>
          <p:nvPr>
            <p:ph type="dt" sz="half" idx="10"/>
          </p:nvPr>
        </p:nvSpPr>
        <p:spPr>
          <a:xfrm>
            <a:off x="6096000" y="6205900"/>
            <a:ext cx="5067300" cy="360000"/>
          </a:xfrm>
          <a:prstGeom prst="rect">
            <a:avLst/>
          </a:prstGeom>
        </p:spPr>
        <p:txBody>
          <a:bodyPr vert="horz" lIns="0" tIns="0" rIns="0" bIns="0" rtlCol="0" anchor="ctr"/>
          <a:lstStyle>
            <a:lvl1pPr algn="r">
              <a:defRPr sz="1200" b="0" i="0">
                <a:solidFill>
                  <a:schemeClr val="tx1">
                    <a:tint val="75000"/>
                  </a:schemeClr>
                </a:solidFill>
                <a:latin typeface="Gill Sans MT" panose="020B0502020104020203" pitchFamily="34" charset="77"/>
              </a:defRPr>
            </a:lvl1pPr>
          </a:lstStyle>
          <a:p>
            <a:r>
              <a:rPr lang="en-ZA">
                <a:latin typeface="Verdana" panose="020B0604030504040204" pitchFamily="34" charset="0"/>
              </a:rPr>
              <a:t>     </a:t>
            </a:r>
            <a:r>
              <a:rPr lang="en-ZA">
                <a:solidFill>
                  <a:srgbClr val="032C74"/>
                </a:solidFill>
                <a:latin typeface="Verdana" panose="020B0604030504040204" pitchFamily="34" charset="0"/>
              </a:rPr>
              <a:t>Presentation Title  |  Wits VIDA  |  </a:t>
            </a:r>
            <a:fld id="{EC197675-9CF9-5E42-AD5C-696B4C1B178F}" type="datetime3">
              <a:rPr lang="en-ZA" smtClean="0">
                <a:solidFill>
                  <a:srgbClr val="032C74"/>
                </a:solidFill>
                <a:latin typeface="Verdana" panose="020B0604030504040204" pitchFamily="34" charset="0"/>
              </a:rPr>
              <a:pPr/>
              <a:t>23 August 2024</a:t>
            </a:fld>
            <a:endParaRPr lang="en-US">
              <a:solidFill>
                <a:srgbClr val="032C74"/>
              </a:solidFill>
              <a:latin typeface="Verdana" panose="020B0604030504040204" pitchFamily="34" charset="0"/>
            </a:endParaRPr>
          </a:p>
        </p:txBody>
      </p:sp>
      <p:sp>
        <p:nvSpPr>
          <p:cNvPr id="9" name="Slide Number Placeholder 5">
            <a:extLst>
              <a:ext uri="{FF2B5EF4-FFF2-40B4-BE49-F238E27FC236}">
                <a16:creationId xmlns:a16="http://schemas.microsoft.com/office/drawing/2014/main" id="{59F2170F-1EB1-344F-96D4-FC03BB635514}"/>
              </a:ext>
            </a:extLst>
          </p:cNvPr>
          <p:cNvSpPr>
            <a:spLocks noGrp="1"/>
          </p:cNvSpPr>
          <p:nvPr>
            <p:ph type="sldNum" sz="quarter" idx="4"/>
          </p:nvPr>
        </p:nvSpPr>
        <p:spPr>
          <a:xfrm>
            <a:off x="11353800" y="6205900"/>
            <a:ext cx="838200" cy="360000"/>
          </a:xfrm>
          <a:prstGeom prst="rect">
            <a:avLst/>
          </a:prstGeom>
          <a:solidFill>
            <a:srgbClr val="0098DE"/>
          </a:solidFill>
        </p:spPr>
        <p:txBody>
          <a:bodyPr vert="horz" lIns="0" tIns="0" rIns="0" bIns="0" rtlCol="0" anchor="ctr"/>
          <a:lstStyle>
            <a:lvl1pPr algn="ctr">
              <a:defRPr sz="1200" b="0" i="0">
                <a:solidFill>
                  <a:schemeClr val="bg1"/>
                </a:solidFill>
                <a:latin typeface="Verdana" panose="020B0604030504040204" pitchFamily="34" charset="0"/>
              </a:defRPr>
            </a:lvl1pPr>
          </a:lstStyle>
          <a:p>
            <a:fld id="{CCDF5B48-19D0-A940-9B56-734050C90D81}" type="slidenum">
              <a:rPr lang="en-US" smtClean="0"/>
              <a:pPr/>
              <a:t>‹#›</a:t>
            </a:fld>
            <a:endParaRPr lang="en-US"/>
          </a:p>
        </p:txBody>
      </p:sp>
      <p:pic>
        <p:nvPicPr>
          <p:cNvPr id="10" name="Picture 9">
            <a:extLst>
              <a:ext uri="{FF2B5EF4-FFF2-40B4-BE49-F238E27FC236}">
                <a16:creationId xmlns:a16="http://schemas.microsoft.com/office/drawing/2014/main" id="{04C965D5-0A55-174A-A6F4-612C6B30E066}"/>
              </a:ext>
            </a:extLst>
          </p:cNvPr>
          <p:cNvPicPr>
            <a:picLocks noChangeAspect="1"/>
          </p:cNvPicPr>
          <p:nvPr userDrawn="1"/>
        </p:nvPicPr>
        <p:blipFill>
          <a:blip r:embed="rId2"/>
          <a:stretch>
            <a:fillRect/>
          </a:stretch>
        </p:blipFill>
        <p:spPr>
          <a:xfrm>
            <a:off x="11152890" y="543647"/>
            <a:ext cx="711200" cy="457200"/>
          </a:xfrm>
          <a:prstGeom prst="rect">
            <a:avLst/>
          </a:prstGeom>
        </p:spPr>
      </p:pic>
    </p:spTree>
    <p:extLst>
      <p:ext uri="{BB962C8B-B14F-4D97-AF65-F5344CB8AC3E}">
        <p14:creationId xmlns:p14="http://schemas.microsoft.com/office/powerpoint/2010/main" val="329165482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40F8A9-2A85-D64A-8C53-9D396971B436}"/>
              </a:ext>
            </a:extLst>
          </p:cNvPr>
          <p:cNvSpPr>
            <a:spLocks noGrp="1"/>
          </p:cNvSpPr>
          <p:nvPr>
            <p:ph idx="1"/>
          </p:nvPr>
        </p:nvSpPr>
        <p:spPr>
          <a:xfrm>
            <a:off x="4756661" y="1731365"/>
            <a:ext cx="7073389" cy="4129686"/>
          </a:xfrm>
        </p:spPr>
        <p:txBody>
          <a:bodyPr/>
          <a:lstStyle>
            <a:lvl1pPr>
              <a:defRPr sz="3200">
                <a:solidFill>
                  <a:srgbClr val="032C74"/>
                </a:solidFill>
              </a:defRPr>
            </a:lvl1pPr>
            <a:lvl2pPr>
              <a:defRPr sz="2800">
                <a:solidFill>
                  <a:srgbClr val="032C74"/>
                </a:solidFill>
              </a:defRPr>
            </a:lvl2pPr>
            <a:lvl3pPr>
              <a:defRPr sz="2400">
                <a:solidFill>
                  <a:srgbClr val="032C74"/>
                </a:solidFill>
              </a:defRPr>
            </a:lvl3pPr>
            <a:lvl4pPr>
              <a:defRPr sz="2000">
                <a:solidFill>
                  <a:srgbClr val="032C74"/>
                </a:solidFill>
              </a:defRPr>
            </a:lvl4pPr>
            <a:lvl5pPr>
              <a:defRPr sz="2000">
                <a:solidFill>
                  <a:srgbClr val="032C74"/>
                </a:solidFill>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3D33CAE5-0EC6-1142-A52D-F767471AE3AD}"/>
              </a:ext>
            </a:extLst>
          </p:cNvPr>
          <p:cNvSpPr>
            <a:spLocks noGrp="1"/>
          </p:cNvSpPr>
          <p:nvPr>
            <p:ph type="body" sz="half" idx="2"/>
          </p:nvPr>
        </p:nvSpPr>
        <p:spPr>
          <a:xfrm>
            <a:off x="1079500" y="1753777"/>
            <a:ext cx="3245161" cy="4115211"/>
          </a:xfrm>
        </p:spPr>
        <p:txBody>
          <a:bodyPr/>
          <a:lstStyle>
            <a:lvl1pPr marL="0" indent="0">
              <a:buNone/>
              <a:defRPr sz="1600">
                <a:solidFill>
                  <a:srgbClr val="032C74"/>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8" name="Title 1">
            <a:extLst>
              <a:ext uri="{FF2B5EF4-FFF2-40B4-BE49-F238E27FC236}">
                <a16:creationId xmlns:a16="http://schemas.microsoft.com/office/drawing/2014/main" id="{BF51C192-51ED-154C-8132-AF46A4B4E331}"/>
              </a:ext>
            </a:extLst>
          </p:cNvPr>
          <p:cNvSpPr>
            <a:spLocks noGrp="1"/>
          </p:cNvSpPr>
          <p:nvPr>
            <p:ph type="title" hasCustomPrompt="1"/>
          </p:nvPr>
        </p:nvSpPr>
        <p:spPr>
          <a:xfrm>
            <a:off x="1054100" y="529745"/>
            <a:ext cx="10299700" cy="410055"/>
          </a:xfrm>
        </p:spPr>
        <p:txBody>
          <a:bodyPr/>
          <a:lstStyle>
            <a:lvl1pPr>
              <a:defRPr b="1" i="0">
                <a:solidFill>
                  <a:srgbClr val="8347AD"/>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9" name="Date Placeholder 3">
            <a:extLst>
              <a:ext uri="{FF2B5EF4-FFF2-40B4-BE49-F238E27FC236}">
                <a16:creationId xmlns:a16="http://schemas.microsoft.com/office/drawing/2014/main" id="{FCF022AB-B404-6449-BF05-C8CFA10F2D6B}"/>
              </a:ext>
            </a:extLst>
          </p:cNvPr>
          <p:cNvSpPr>
            <a:spLocks noGrp="1"/>
          </p:cNvSpPr>
          <p:nvPr>
            <p:ph type="dt" sz="half" idx="10"/>
          </p:nvPr>
        </p:nvSpPr>
        <p:spPr>
          <a:xfrm>
            <a:off x="6096000" y="6205900"/>
            <a:ext cx="5067300" cy="360000"/>
          </a:xfrm>
          <a:prstGeom prst="rect">
            <a:avLst/>
          </a:prstGeom>
        </p:spPr>
        <p:txBody>
          <a:bodyPr vert="horz" lIns="0" tIns="0" rIns="0" bIns="0" rtlCol="0" anchor="ctr"/>
          <a:lstStyle>
            <a:lvl1pPr algn="r">
              <a:defRPr sz="1200" b="0" i="0">
                <a:solidFill>
                  <a:schemeClr val="tx1">
                    <a:tint val="75000"/>
                  </a:schemeClr>
                </a:solidFill>
                <a:latin typeface="Gill Sans MT" panose="020B0502020104020203" pitchFamily="34" charset="77"/>
              </a:defRPr>
            </a:lvl1pPr>
          </a:lstStyle>
          <a:p>
            <a:r>
              <a:rPr lang="en-ZA">
                <a:latin typeface="Verdana" panose="020B0604030504040204" pitchFamily="34" charset="0"/>
              </a:rPr>
              <a:t>     </a:t>
            </a:r>
            <a:r>
              <a:rPr lang="en-ZA">
                <a:solidFill>
                  <a:srgbClr val="032C74"/>
                </a:solidFill>
                <a:latin typeface="Verdana" panose="020B0604030504040204" pitchFamily="34" charset="0"/>
              </a:rPr>
              <a:t>Presentation Title  |  Wits VIDA  |  </a:t>
            </a:r>
            <a:fld id="{EC197675-9CF9-5E42-AD5C-696B4C1B178F}" type="datetime3">
              <a:rPr lang="en-ZA" smtClean="0">
                <a:solidFill>
                  <a:srgbClr val="032C74"/>
                </a:solidFill>
                <a:latin typeface="Verdana" panose="020B0604030504040204" pitchFamily="34" charset="0"/>
              </a:rPr>
              <a:pPr/>
              <a:t>23 August 2024</a:t>
            </a:fld>
            <a:endParaRPr lang="en-US">
              <a:solidFill>
                <a:srgbClr val="032C74"/>
              </a:solidFill>
              <a:latin typeface="Verdana" panose="020B0604030504040204" pitchFamily="34" charset="0"/>
            </a:endParaRPr>
          </a:p>
        </p:txBody>
      </p:sp>
      <p:sp>
        <p:nvSpPr>
          <p:cNvPr id="10" name="Slide Number Placeholder 5">
            <a:extLst>
              <a:ext uri="{FF2B5EF4-FFF2-40B4-BE49-F238E27FC236}">
                <a16:creationId xmlns:a16="http://schemas.microsoft.com/office/drawing/2014/main" id="{DC42116E-52CB-3E48-B4A7-B136860D527A}"/>
              </a:ext>
            </a:extLst>
          </p:cNvPr>
          <p:cNvSpPr>
            <a:spLocks noGrp="1"/>
          </p:cNvSpPr>
          <p:nvPr>
            <p:ph type="sldNum" sz="quarter" idx="4"/>
          </p:nvPr>
        </p:nvSpPr>
        <p:spPr>
          <a:xfrm>
            <a:off x="11353800" y="6205900"/>
            <a:ext cx="838200" cy="360000"/>
          </a:xfrm>
          <a:prstGeom prst="rect">
            <a:avLst/>
          </a:prstGeom>
          <a:solidFill>
            <a:srgbClr val="0098DE"/>
          </a:solidFill>
        </p:spPr>
        <p:txBody>
          <a:bodyPr vert="horz" lIns="0" tIns="0" rIns="0" bIns="0" rtlCol="0" anchor="ctr"/>
          <a:lstStyle>
            <a:lvl1pPr algn="ctr">
              <a:defRPr sz="1200" b="0" i="0">
                <a:solidFill>
                  <a:schemeClr val="bg1"/>
                </a:solidFill>
                <a:latin typeface="Verdana" panose="020B0604030504040204" pitchFamily="34" charset="0"/>
              </a:defRPr>
            </a:lvl1pPr>
          </a:lstStyle>
          <a:p>
            <a:fld id="{CCDF5B48-19D0-A940-9B56-734050C90D81}" type="slidenum">
              <a:rPr lang="en-US" smtClean="0"/>
              <a:pPr/>
              <a:t>‹#›</a:t>
            </a:fld>
            <a:endParaRPr lang="en-US"/>
          </a:p>
        </p:txBody>
      </p:sp>
      <p:pic>
        <p:nvPicPr>
          <p:cNvPr id="11" name="Picture 10">
            <a:extLst>
              <a:ext uri="{FF2B5EF4-FFF2-40B4-BE49-F238E27FC236}">
                <a16:creationId xmlns:a16="http://schemas.microsoft.com/office/drawing/2014/main" id="{AD85279B-06A9-3B42-B03F-C2A6D201D979}"/>
              </a:ext>
            </a:extLst>
          </p:cNvPr>
          <p:cNvPicPr>
            <a:picLocks noChangeAspect="1"/>
          </p:cNvPicPr>
          <p:nvPr userDrawn="1"/>
        </p:nvPicPr>
        <p:blipFill>
          <a:blip r:embed="rId2"/>
          <a:stretch>
            <a:fillRect/>
          </a:stretch>
        </p:blipFill>
        <p:spPr>
          <a:xfrm>
            <a:off x="11152890" y="543647"/>
            <a:ext cx="711200" cy="457200"/>
          </a:xfrm>
          <a:prstGeom prst="rect">
            <a:avLst/>
          </a:prstGeom>
        </p:spPr>
      </p:pic>
    </p:spTree>
    <p:extLst>
      <p:ext uri="{BB962C8B-B14F-4D97-AF65-F5344CB8AC3E}">
        <p14:creationId xmlns:p14="http://schemas.microsoft.com/office/powerpoint/2010/main" val="3461411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plus tex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EB99BD5-C9A5-5140-B8BE-EDE26CEA5C37}"/>
              </a:ext>
            </a:extLst>
          </p:cNvPr>
          <p:cNvSpPr>
            <a:spLocks noGrp="1"/>
          </p:cNvSpPr>
          <p:nvPr>
            <p:ph type="pic" sz="quarter" idx="10"/>
          </p:nvPr>
        </p:nvSpPr>
        <p:spPr>
          <a:xfrm>
            <a:off x="0" y="0"/>
            <a:ext cx="12192000" cy="6858000"/>
          </a:xfrm>
          <a:solidFill>
            <a:schemeClr val="bg2"/>
          </a:solidFill>
        </p:spPr>
        <p:txBody>
          <a:bodyPr/>
          <a:lstStyle/>
          <a:p>
            <a:endParaRPr lang="en-US"/>
          </a:p>
        </p:txBody>
      </p:sp>
      <p:sp>
        <p:nvSpPr>
          <p:cNvPr id="2" name="Title 1">
            <a:extLst>
              <a:ext uri="{FF2B5EF4-FFF2-40B4-BE49-F238E27FC236}">
                <a16:creationId xmlns:a16="http://schemas.microsoft.com/office/drawing/2014/main" id="{F5E553BF-4CB0-F747-8B79-1243B3D0B86C}"/>
              </a:ext>
            </a:extLst>
          </p:cNvPr>
          <p:cNvSpPr>
            <a:spLocks noGrp="1"/>
          </p:cNvSpPr>
          <p:nvPr>
            <p:ph type="title" hasCustomPrompt="1"/>
          </p:nvPr>
        </p:nvSpPr>
        <p:spPr/>
        <p:txBody>
          <a:bodyPr/>
          <a:lstStyle>
            <a:lvl1pPr>
              <a:defRPr b="1" i="0">
                <a:solidFill>
                  <a:srgbClr val="8347AD"/>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6" name="Date Placeholder 3">
            <a:extLst>
              <a:ext uri="{FF2B5EF4-FFF2-40B4-BE49-F238E27FC236}">
                <a16:creationId xmlns:a16="http://schemas.microsoft.com/office/drawing/2014/main" id="{B352736E-3421-1A45-9934-F6DE13390E46}"/>
              </a:ext>
            </a:extLst>
          </p:cNvPr>
          <p:cNvSpPr>
            <a:spLocks noGrp="1"/>
          </p:cNvSpPr>
          <p:nvPr>
            <p:ph type="dt" sz="half" idx="2"/>
          </p:nvPr>
        </p:nvSpPr>
        <p:spPr>
          <a:xfrm>
            <a:off x="6096000" y="6205900"/>
            <a:ext cx="5067300" cy="360000"/>
          </a:xfrm>
          <a:prstGeom prst="rect">
            <a:avLst/>
          </a:prstGeom>
        </p:spPr>
        <p:txBody>
          <a:bodyPr vert="horz" lIns="0" tIns="0" rIns="0" bIns="0" rtlCol="0" anchor="ctr"/>
          <a:lstStyle>
            <a:lvl1pPr algn="r">
              <a:defRPr sz="1200" b="0" i="0">
                <a:solidFill>
                  <a:schemeClr val="tx1">
                    <a:tint val="75000"/>
                  </a:schemeClr>
                </a:solidFill>
                <a:latin typeface="Gill Sans MT" panose="020B0502020104020203" pitchFamily="34" charset="77"/>
              </a:defRPr>
            </a:lvl1pPr>
          </a:lstStyle>
          <a:p>
            <a:r>
              <a:rPr lang="en-ZA">
                <a:latin typeface="Verdana" panose="020B0604030504040204" pitchFamily="34" charset="0"/>
              </a:rPr>
              <a:t>     </a:t>
            </a:r>
            <a:r>
              <a:rPr lang="en-ZA">
                <a:solidFill>
                  <a:srgbClr val="032C74"/>
                </a:solidFill>
                <a:latin typeface="Verdana" panose="020B0604030504040204" pitchFamily="34" charset="0"/>
              </a:rPr>
              <a:t>Presentation Title  |  Wits VIDA  |  </a:t>
            </a:r>
            <a:fld id="{EC197675-9CF9-5E42-AD5C-696B4C1B178F}" type="datetime3">
              <a:rPr lang="en-ZA" smtClean="0">
                <a:solidFill>
                  <a:srgbClr val="032C74"/>
                </a:solidFill>
                <a:latin typeface="Verdana" panose="020B0604030504040204" pitchFamily="34" charset="0"/>
              </a:rPr>
              <a:pPr/>
              <a:t>23 August 2024</a:t>
            </a:fld>
            <a:endParaRPr lang="en-US">
              <a:solidFill>
                <a:srgbClr val="032C74"/>
              </a:solidFill>
              <a:latin typeface="Verdana" panose="020B0604030504040204" pitchFamily="34" charset="0"/>
            </a:endParaRPr>
          </a:p>
        </p:txBody>
      </p:sp>
      <p:sp>
        <p:nvSpPr>
          <p:cNvPr id="7" name="Slide Number Placeholder 5">
            <a:extLst>
              <a:ext uri="{FF2B5EF4-FFF2-40B4-BE49-F238E27FC236}">
                <a16:creationId xmlns:a16="http://schemas.microsoft.com/office/drawing/2014/main" id="{49941F18-48A8-3446-9776-7ECC7FD33BEB}"/>
              </a:ext>
            </a:extLst>
          </p:cNvPr>
          <p:cNvSpPr>
            <a:spLocks noGrp="1"/>
          </p:cNvSpPr>
          <p:nvPr>
            <p:ph type="sldNum" sz="quarter" idx="4"/>
          </p:nvPr>
        </p:nvSpPr>
        <p:spPr>
          <a:xfrm>
            <a:off x="11353800" y="6205900"/>
            <a:ext cx="838200" cy="360000"/>
          </a:xfrm>
          <a:prstGeom prst="rect">
            <a:avLst/>
          </a:prstGeom>
          <a:solidFill>
            <a:srgbClr val="0098DE"/>
          </a:solidFill>
        </p:spPr>
        <p:txBody>
          <a:bodyPr vert="horz" lIns="0" tIns="0" rIns="0" bIns="0" rtlCol="0" anchor="ctr"/>
          <a:lstStyle>
            <a:lvl1pPr algn="ctr">
              <a:defRPr sz="1200" b="0" i="0">
                <a:solidFill>
                  <a:schemeClr val="bg1"/>
                </a:solidFill>
                <a:latin typeface="Verdana" panose="020B0604030504040204" pitchFamily="34" charset="0"/>
              </a:defRPr>
            </a:lvl1pPr>
          </a:lstStyle>
          <a:p>
            <a:fld id="{CCDF5B48-19D0-A940-9B56-734050C90D81}" type="slidenum">
              <a:rPr lang="en-US" smtClean="0"/>
              <a:pPr/>
              <a:t>‹#›</a:t>
            </a:fld>
            <a:endParaRPr lang="en-US"/>
          </a:p>
        </p:txBody>
      </p:sp>
      <p:sp>
        <p:nvSpPr>
          <p:cNvPr id="13" name="Content Placeholder 3">
            <a:extLst>
              <a:ext uri="{FF2B5EF4-FFF2-40B4-BE49-F238E27FC236}">
                <a16:creationId xmlns:a16="http://schemas.microsoft.com/office/drawing/2014/main" id="{8C67BA83-2FC9-E749-AF1E-69F656E0B46C}"/>
              </a:ext>
            </a:extLst>
          </p:cNvPr>
          <p:cNvSpPr>
            <a:spLocks noGrp="1"/>
          </p:cNvSpPr>
          <p:nvPr>
            <p:ph sz="half" idx="11" hasCustomPrompt="1"/>
          </p:nvPr>
        </p:nvSpPr>
        <p:spPr>
          <a:xfrm>
            <a:off x="6311900" y="1790699"/>
            <a:ext cx="5880100" cy="4055465"/>
          </a:xfrm>
          <a:solidFill>
            <a:schemeClr val="bg2">
              <a:lumMod val="75000"/>
            </a:schemeClr>
          </a:solidFill>
        </p:spPr>
        <p:txBody>
          <a:bodyPr lIns="360000" tIns="324000" rIns="360000" bIns="360000"/>
          <a:lstStyle>
            <a:lvl1pPr marL="0" indent="0">
              <a:buFontTx/>
              <a:buNone/>
              <a:defRPr>
                <a:solidFill>
                  <a:schemeClr val="bg1"/>
                </a:solidFill>
              </a:defRPr>
            </a:lvl1pPr>
            <a:lvl2pPr>
              <a:defRPr>
                <a:solidFill>
                  <a:srgbClr val="032C74"/>
                </a:solidFill>
              </a:defRPr>
            </a:lvl2pPr>
            <a:lvl3pPr>
              <a:defRPr>
                <a:solidFill>
                  <a:srgbClr val="032C74"/>
                </a:solidFill>
              </a:defRPr>
            </a:lvl3pPr>
            <a:lvl4pPr>
              <a:defRPr>
                <a:solidFill>
                  <a:srgbClr val="032C74"/>
                </a:solidFill>
              </a:defRPr>
            </a:lvl4pPr>
            <a:lvl5pPr>
              <a:defRPr>
                <a:solidFill>
                  <a:srgbClr val="032C74"/>
                </a:solidFill>
              </a:defRPr>
            </a:lvl5pPr>
          </a:lstStyle>
          <a:p>
            <a:pPr lvl="0"/>
            <a:r>
              <a:rPr lang="en-US" dirty="0"/>
              <a:t>Picture or text</a:t>
            </a:r>
          </a:p>
        </p:txBody>
      </p:sp>
      <p:sp>
        <p:nvSpPr>
          <p:cNvPr id="14" name="Picture Placeholder 3">
            <a:extLst>
              <a:ext uri="{FF2B5EF4-FFF2-40B4-BE49-F238E27FC236}">
                <a16:creationId xmlns:a16="http://schemas.microsoft.com/office/drawing/2014/main" id="{7D28D5E9-DB0A-954C-ACDB-F4D9D54A55FB}"/>
              </a:ext>
            </a:extLst>
          </p:cNvPr>
          <p:cNvSpPr>
            <a:spLocks noGrp="1"/>
          </p:cNvSpPr>
          <p:nvPr>
            <p:ph type="pic" sz="quarter" idx="12"/>
          </p:nvPr>
        </p:nvSpPr>
        <p:spPr>
          <a:xfrm>
            <a:off x="11148310" y="535845"/>
            <a:ext cx="705600" cy="453600"/>
          </a:xfrm>
        </p:spPr>
        <p:txBody>
          <a:bodyPr/>
          <a:lstStyle/>
          <a:p>
            <a:endParaRPr lang="en-US"/>
          </a:p>
        </p:txBody>
      </p:sp>
    </p:spTree>
    <p:extLst>
      <p:ext uri="{BB962C8B-B14F-4D97-AF65-F5344CB8AC3E}">
        <p14:creationId xmlns:p14="http://schemas.microsoft.com/office/powerpoint/2010/main" val="2924489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B87C83C-74AC-B240-92A5-19E587AA45B5}"/>
              </a:ext>
            </a:extLst>
          </p:cNvPr>
          <p:cNvSpPr>
            <a:spLocks noGrp="1"/>
          </p:cNvSpPr>
          <p:nvPr>
            <p:ph type="pic" sz="quarter" idx="10"/>
          </p:nvPr>
        </p:nvSpPr>
        <p:spPr>
          <a:xfrm>
            <a:off x="0" y="0"/>
            <a:ext cx="12192000" cy="6858000"/>
          </a:xfrm>
          <a:solidFill>
            <a:schemeClr val="bg2"/>
          </a:solidFill>
        </p:spPr>
        <p:txBody>
          <a:bodyPr/>
          <a:lstStyle/>
          <a:p>
            <a:endParaRPr lang="en-US"/>
          </a:p>
        </p:txBody>
      </p:sp>
      <p:sp>
        <p:nvSpPr>
          <p:cNvPr id="5" name="Date Placeholder 3">
            <a:extLst>
              <a:ext uri="{FF2B5EF4-FFF2-40B4-BE49-F238E27FC236}">
                <a16:creationId xmlns:a16="http://schemas.microsoft.com/office/drawing/2014/main" id="{96F26238-3AEC-D743-8A7D-0009D5B9F77C}"/>
              </a:ext>
            </a:extLst>
          </p:cNvPr>
          <p:cNvSpPr>
            <a:spLocks noGrp="1"/>
          </p:cNvSpPr>
          <p:nvPr>
            <p:ph type="dt" sz="half" idx="2"/>
          </p:nvPr>
        </p:nvSpPr>
        <p:spPr>
          <a:xfrm>
            <a:off x="6096000" y="6205900"/>
            <a:ext cx="5067300" cy="360000"/>
          </a:xfrm>
          <a:prstGeom prst="rect">
            <a:avLst/>
          </a:prstGeom>
        </p:spPr>
        <p:txBody>
          <a:bodyPr vert="horz" lIns="0" tIns="0" rIns="0" bIns="0" rtlCol="0" anchor="ctr"/>
          <a:lstStyle>
            <a:lvl1pPr algn="r">
              <a:defRPr sz="1200" b="0" i="0">
                <a:solidFill>
                  <a:schemeClr val="tx1">
                    <a:tint val="75000"/>
                  </a:schemeClr>
                </a:solidFill>
                <a:latin typeface="Gill Sans MT" panose="020B0502020104020203" pitchFamily="34" charset="77"/>
              </a:defRPr>
            </a:lvl1pPr>
          </a:lstStyle>
          <a:p>
            <a:r>
              <a:rPr lang="en-ZA">
                <a:latin typeface="Verdana" panose="020B0604030504040204" pitchFamily="34" charset="0"/>
              </a:rPr>
              <a:t>     </a:t>
            </a:r>
            <a:r>
              <a:rPr lang="en-ZA">
                <a:solidFill>
                  <a:srgbClr val="032C74"/>
                </a:solidFill>
                <a:latin typeface="Verdana" panose="020B0604030504040204" pitchFamily="34" charset="0"/>
              </a:rPr>
              <a:t>Presentation Title  |  Wits VIDA  |  </a:t>
            </a:r>
            <a:fld id="{EC197675-9CF9-5E42-AD5C-696B4C1B178F}" type="datetime3">
              <a:rPr lang="en-ZA" smtClean="0">
                <a:solidFill>
                  <a:srgbClr val="032C74"/>
                </a:solidFill>
                <a:latin typeface="Verdana" panose="020B0604030504040204" pitchFamily="34" charset="0"/>
              </a:rPr>
              <a:pPr/>
              <a:t>23 August 2024</a:t>
            </a:fld>
            <a:endParaRPr lang="en-US">
              <a:solidFill>
                <a:srgbClr val="032C74"/>
              </a:solidFill>
              <a:latin typeface="Verdana" panose="020B0604030504040204" pitchFamily="34" charset="0"/>
            </a:endParaRPr>
          </a:p>
        </p:txBody>
      </p:sp>
      <p:sp>
        <p:nvSpPr>
          <p:cNvPr id="6" name="Slide Number Placeholder 5">
            <a:extLst>
              <a:ext uri="{FF2B5EF4-FFF2-40B4-BE49-F238E27FC236}">
                <a16:creationId xmlns:a16="http://schemas.microsoft.com/office/drawing/2014/main" id="{20F8F550-6E1A-1F40-958F-9FACA8431CEC}"/>
              </a:ext>
            </a:extLst>
          </p:cNvPr>
          <p:cNvSpPr>
            <a:spLocks noGrp="1"/>
          </p:cNvSpPr>
          <p:nvPr>
            <p:ph type="sldNum" sz="quarter" idx="4"/>
          </p:nvPr>
        </p:nvSpPr>
        <p:spPr>
          <a:xfrm>
            <a:off x="11353800" y="6205900"/>
            <a:ext cx="838200" cy="360000"/>
          </a:xfrm>
          <a:prstGeom prst="rect">
            <a:avLst/>
          </a:prstGeom>
          <a:solidFill>
            <a:srgbClr val="0098DE"/>
          </a:solidFill>
        </p:spPr>
        <p:txBody>
          <a:bodyPr vert="horz" lIns="0" tIns="0" rIns="0" bIns="0" rtlCol="0" anchor="ctr"/>
          <a:lstStyle>
            <a:lvl1pPr algn="ctr">
              <a:defRPr sz="1200" b="0" i="0">
                <a:solidFill>
                  <a:schemeClr val="bg1"/>
                </a:solidFill>
                <a:latin typeface="Verdana" panose="020B0604030504040204" pitchFamily="34" charset="0"/>
              </a:defRPr>
            </a:lvl1pPr>
          </a:lstStyle>
          <a:p>
            <a:fld id="{CCDF5B48-19D0-A940-9B56-734050C90D81}" type="slidenum">
              <a:rPr lang="en-US" smtClean="0"/>
              <a:pPr/>
              <a:t>‹#›</a:t>
            </a:fld>
            <a:endParaRPr lang="en-US"/>
          </a:p>
        </p:txBody>
      </p:sp>
      <p:sp>
        <p:nvSpPr>
          <p:cNvPr id="10" name="Title 1">
            <a:extLst>
              <a:ext uri="{FF2B5EF4-FFF2-40B4-BE49-F238E27FC236}">
                <a16:creationId xmlns:a16="http://schemas.microsoft.com/office/drawing/2014/main" id="{2683924D-BD17-924C-8FC2-CE173E9808EC}"/>
              </a:ext>
            </a:extLst>
          </p:cNvPr>
          <p:cNvSpPr>
            <a:spLocks noGrp="1"/>
          </p:cNvSpPr>
          <p:nvPr>
            <p:ph type="title" hasCustomPrompt="1"/>
          </p:nvPr>
        </p:nvSpPr>
        <p:spPr>
          <a:xfrm>
            <a:off x="1054100" y="529745"/>
            <a:ext cx="9483985" cy="410055"/>
          </a:xfrm>
        </p:spPr>
        <p:txBody>
          <a:bodyPr/>
          <a:lstStyle>
            <a:lvl1pPr>
              <a:defRPr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11" name="Picture Placeholder 3">
            <a:extLst>
              <a:ext uri="{FF2B5EF4-FFF2-40B4-BE49-F238E27FC236}">
                <a16:creationId xmlns:a16="http://schemas.microsoft.com/office/drawing/2014/main" id="{E373C24D-86F0-F149-840D-7878DD9CB8A7}"/>
              </a:ext>
            </a:extLst>
          </p:cNvPr>
          <p:cNvSpPr>
            <a:spLocks noGrp="1"/>
          </p:cNvSpPr>
          <p:nvPr>
            <p:ph type="pic" sz="quarter" idx="11"/>
          </p:nvPr>
        </p:nvSpPr>
        <p:spPr>
          <a:xfrm>
            <a:off x="11148310" y="535845"/>
            <a:ext cx="705600" cy="453600"/>
          </a:xfrm>
        </p:spPr>
        <p:txBody>
          <a:bodyPr/>
          <a:lstStyle/>
          <a:p>
            <a:endParaRPr lang="en-US"/>
          </a:p>
        </p:txBody>
      </p:sp>
    </p:spTree>
    <p:extLst>
      <p:ext uri="{BB962C8B-B14F-4D97-AF65-F5344CB8AC3E}">
        <p14:creationId xmlns:p14="http://schemas.microsoft.com/office/powerpoint/2010/main" val="1011136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90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0782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527736-917B-A946-B5D9-455CBA9C873A}"/>
              </a:ext>
            </a:extLst>
          </p:cNvPr>
          <p:cNvSpPr>
            <a:spLocks noGrp="1"/>
          </p:cNvSpPr>
          <p:nvPr>
            <p:ph type="title"/>
          </p:nvPr>
        </p:nvSpPr>
        <p:spPr>
          <a:xfrm>
            <a:off x="1054100" y="529745"/>
            <a:ext cx="10299700" cy="410055"/>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994AF66-D54A-2B4D-B307-F87C193A0CE2}"/>
              </a:ext>
            </a:extLst>
          </p:cNvPr>
          <p:cNvSpPr>
            <a:spLocks noGrp="1"/>
          </p:cNvSpPr>
          <p:nvPr>
            <p:ph type="body" idx="1"/>
          </p:nvPr>
        </p:nvSpPr>
        <p:spPr>
          <a:xfrm>
            <a:off x="1079500" y="1733551"/>
            <a:ext cx="10274300" cy="291465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grpSp>
        <p:nvGrpSpPr>
          <p:cNvPr id="19" name="Group 18">
            <a:extLst>
              <a:ext uri="{FF2B5EF4-FFF2-40B4-BE49-F238E27FC236}">
                <a16:creationId xmlns:a16="http://schemas.microsoft.com/office/drawing/2014/main" id="{D6B0936F-BE96-9945-AD24-C1344E09E62C}"/>
              </a:ext>
            </a:extLst>
          </p:cNvPr>
          <p:cNvGrpSpPr/>
          <p:nvPr userDrawn="1"/>
        </p:nvGrpSpPr>
        <p:grpSpPr>
          <a:xfrm>
            <a:off x="-495312" y="939800"/>
            <a:ext cx="288000" cy="2448946"/>
            <a:chOff x="134275" y="939800"/>
            <a:chExt cx="288000" cy="2448946"/>
          </a:xfrm>
        </p:grpSpPr>
        <p:sp>
          <p:nvSpPr>
            <p:cNvPr id="7" name="Rectangle 6">
              <a:extLst>
                <a:ext uri="{FF2B5EF4-FFF2-40B4-BE49-F238E27FC236}">
                  <a16:creationId xmlns:a16="http://schemas.microsoft.com/office/drawing/2014/main" id="{2AAA7E56-9855-3A4B-8220-89601A26517B}"/>
                </a:ext>
              </a:extLst>
            </p:cNvPr>
            <p:cNvSpPr/>
            <p:nvPr userDrawn="1"/>
          </p:nvSpPr>
          <p:spPr>
            <a:xfrm>
              <a:off x="134275" y="939800"/>
              <a:ext cx="288000" cy="288000"/>
            </a:xfrm>
            <a:prstGeom prst="rect">
              <a:avLst/>
            </a:prstGeom>
            <a:solidFill>
              <a:srgbClr val="032C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panose="020B0604030504040204" pitchFamily="34" charset="0"/>
              </a:endParaRPr>
            </a:p>
          </p:txBody>
        </p:sp>
        <p:sp>
          <p:nvSpPr>
            <p:cNvPr id="8" name="Rectangle 7">
              <a:extLst>
                <a:ext uri="{FF2B5EF4-FFF2-40B4-BE49-F238E27FC236}">
                  <a16:creationId xmlns:a16="http://schemas.microsoft.com/office/drawing/2014/main" id="{BD3FACD6-5F32-1643-801D-2702B8F7606C}"/>
                </a:ext>
              </a:extLst>
            </p:cNvPr>
            <p:cNvSpPr/>
            <p:nvPr userDrawn="1"/>
          </p:nvSpPr>
          <p:spPr>
            <a:xfrm>
              <a:off x="134275" y="1299958"/>
              <a:ext cx="288000" cy="288000"/>
            </a:xfrm>
            <a:prstGeom prst="rect">
              <a:avLst/>
            </a:prstGeom>
            <a:solidFill>
              <a:srgbClr val="009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panose="020B0604030504040204" pitchFamily="34" charset="0"/>
              </a:endParaRPr>
            </a:p>
          </p:txBody>
        </p:sp>
        <p:sp>
          <p:nvSpPr>
            <p:cNvPr id="12" name="Rectangle 11">
              <a:extLst>
                <a:ext uri="{FF2B5EF4-FFF2-40B4-BE49-F238E27FC236}">
                  <a16:creationId xmlns:a16="http://schemas.microsoft.com/office/drawing/2014/main" id="{8EE5ED66-1E3C-6547-8F06-A584B3AEF4E2}"/>
                </a:ext>
              </a:extLst>
            </p:cNvPr>
            <p:cNvSpPr/>
            <p:nvPr userDrawn="1"/>
          </p:nvSpPr>
          <p:spPr>
            <a:xfrm>
              <a:off x="134275" y="1660116"/>
              <a:ext cx="288000" cy="288000"/>
            </a:xfrm>
            <a:prstGeom prst="rect">
              <a:avLst/>
            </a:prstGeom>
            <a:solidFill>
              <a:srgbClr val="19D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panose="020B0604030504040204" pitchFamily="34" charset="0"/>
              </a:endParaRPr>
            </a:p>
          </p:txBody>
        </p:sp>
        <p:sp>
          <p:nvSpPr>
            <p:cNvPr id="13" name="Rectangle 12">
              <a:extLst>
                <a:ext uri="{FF2B5EF4-FFF2-40B4-BE49-F238E27FC236}">
                  <a16:creationId xmlns:a16="http://schemas.microsoft.com/office/drawing/2014/main" id="{D32ACE1D-72F5-FA40-B8BC-7708505630FF}"/>
                </a:ext>
              </a:extLst>
            </p:cNvPr>
            <p:cNvSpPr/>
            <p:nvPr userDrawn="1"/>
          </p:nvSpPr>
          <p:spPr>
            <a:xfrm>
              <a:off x="134275" y="2020274"/>
              <a:ext cx="288000" cy="288000"/>
            </a:xfrm>
            <a:prstGeom prst="rect">
              <a:avLst/>
            </a:prstGeom>
            <a:solidFill>
              <a:srgbClr val="3CAE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panose="020B0604030504040204" pitchFamily="34" charset="0"/>
              </a:endParaRPr>
            </a:p>
          </p:txBody>
        </p:sp>
        <p:sp>
          <p:nvSpPr>
            <p:cNvPr id="14" name="Rectangle 13">
              <a:extLst>
                <a:ext uri="{FF2B5EF4-FFF2-40B4-BE49-F238E27FC236}">
                  <a16:creationId xmlns:a16="http://schemas.microsoft.com/office/drawing/2014/main" id="{6D797CD0-80E1-CE49-A45F-5BB64315E4A5}"/>
                </a:ext>
              </a:extLst>
            </p:cNvPr>
            <p:cNvSpPr/>
            <p:nvPr userDrawn="1"/>
          </p:nvSpPr>
          <p:spPr>
            <a:xfrm>
              <a:off x="134275" y="2380432"/>
              <a:ext cx="288000" cy="288000"/>
            </a:xfrm>
            <a:prstGeom prst="rect">
              <a:avLst/>
            </a:prstGeom>
            <a:solidFill>
              <a:srgbClr val="834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panose="020B0604030504040204" pitchFamily="34" charset="0"/>
              </a:endParaRPr>
            </a:p>
          </p:txBody>
        </p:sp>
        <p:sp>
          <p:nvSpPr>
            <p:cNvPr id="15" name="Rectangle 14">
              <a:extLst>
                <a:ext uri="{FF2B5EF4-FFF2-40B4-BE49-F238E27FC236}">
                  <a16:creationId xmlns:a16="http://schemas.microsoft.com/office/drawing/2014/main" id="{C3027FB9-9E55-774E-9AAF-203082BF85B4}"/>
                </a:ext>
              </a:extLst>
            </p:cNvPr>
            <p:cNvSpPr/>
            <p:nvPr userDrawn="1"/>
          </p:nvSpPr>
          <p:spPr>
            <a:xfrm>
              <a:off x="134275" y="2740590"/>
              <a:ext cx="288000" cy="288000"/>
            </a:xfrm>
            <a:prstGeom prst="rect">
              <a:avLst/>
            </a:prstGeom>
            <a:solidFill>
              <a:srgbClr val="E81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panose="020B0604030504040204" pitchFamily="34" charset="0"/>
              </a:endParaRPr>
            </a:p>
          </p:txBody>
        </p:sp>
        <p:sp>
          <p:nvSpPr>
            <p:cNvPr id="18" name="Rectangle 17">
              <a:extLst>
                <a:ext uri="{FF2B5EF4-FFF2-40B4-BE49-F238E27FC236}">
                  <a16:creationId xmlns:a16="http://schemas.microsoft.com/office/drawing/2014/main" id="{55F90751-6FC5-4341-9A23-26D7AC87B26C}"/>
                </a:ext>
              </a:extLst>
            </p:cNvPr>
            <p:cNvSpPr/>
            <p:nvPr userDrawn="1"/>
          </p:nvSpPr>
          <p:spPr>
            <a:xfrm>
              <a:off x="134275" y="3100746"/>
              <a:ext cx="288000" cy="288000"/>
            </a:xfrm>
            <a:prstGeom prst="rect">
              <a:avLst/>
            </a:prstGeom>
            <a:solidFill>
              <a:srgbClr val="F4E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panose="020B0604030504040204" pitchFamily="34" charset="0"/>
              </a:endParaRPr>
            </a:p>
          </p:txBody>
        </p:sp>
      </p:grpSp>
    </p:spTree>
    <p:extLst>
      <p:ext uri="{BB962C8B-B14F-4D97-AF65-F5344CB8AC3E}">
        <p14:creationId xmlns:p14="http://schemas.microsoft.com/office/powerpoint/2010/main" val="28582957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2" r:id="rId4"/>
    <p:sldLayoutId id="2147483656" r:id="rId5"/>
    <p:sldLayoutId id="2147483654" r:id="rId6"/>
    <p:sldLayoutId id="2147483655" r:id="rId7"/>
    <p:sldLayoutId id="2147483658" r:id="rId8"/>
    <p:sldLayoutId id="2147483659" r:id="rId9"/>
  </p:sldLayoutIdLst>
  <p:hf hdr="0" ftr="0"/>
  <p:txStyles>
    <p:titleStyle>
      <a:lvl1pPr algn="l" defTabSz="914400" rtl="0" eaLnBrk="1" latinLnBrk="0" hangingPunct="1">
        <a:lnSpc>
          <a:spcPct val="90000"/>
        </a:lnSpc>
        <a:spcBef>
          <a:spcPct val="0"/>
        </a:spcBef>
        <a:buNone/>
        <a:defRPr sz="30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4" userDrawn="1">
          <p15:clr>
            <a:srgbClr val="F26B43"/>
          </p15:clr>
        </p15:guide>
        <p15:guide id="2" pos="3840" userDrawn="1">
          <p15:clr>
            <a:srgbClr val="F26B43"/>
          </p15:clr>
        </p15:guide>
        <p15:guide id="3" pos="680" userDrawn="1">
          <p15:clr>
            <a:srgbClr val="F26B43"/>
          </p15:clr>
        </p15:guide>
        <p15:guide id="4" orient="horz" pos="534" userDrawn="1">
          <p15:clr>
            <a:srgbClr val="F26B43"/>
          </p15:clr>
        </p15:guide>
        <p15:guide id="5" orient="horz" pos="1128" userDrawn="1">
          <p15:clr>
            <a:srgbClr val="F26B43"/>
          </p15:clr>
        </p15:guide>
        <p15:guide id="6" pos="7452" userDrawn="1">
          <p15:clr>
            <a:srgbClr val="F26B43"/>
          </p15:clr>
        </p15:guide>
        <p15:guide id="7" orient="horz" pos="4136" userDrawn="1">
          <p15:clr>
            <a:srgbClr val="F26B43"/>
          </p15:clr>
        </p15:guide>
        <p15:guide id="8" pos="3704" userDrawn="1">
          <p15:clr>
            <a:srgbClr val="F26B43"/>
          </p15:clr>
        </p15:guide>
        <p15:guide id="9" pos="3976"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emf"/><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jpeg"/><Relationship Id="rId11" Type="http://schemas.openxmlformats.org/officeDocument/2006/relationships/chart" Target="../charts/chart17.xml"/><Relationship Id="rId5" Type="http://schemas.openxmlformats.org/officeDocument/2006/relationships/image" Target="../media/image3.svg"/><Relationship Id="rId10" Type="http://schemas.openxmlformats.org/officeDocument/2006/relationships/chart" Target="../charts/chart16.xml"/><Relationship Id="rId4" Type="http://schemas.openxmlformats.org/officeDocument/2006/relationships/image" Target="../media/image2.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jpeg"/><Relationship Id="rId10" Type="http://schemas.openxmlformats.org/officeDocument/2006/relationships/chart" Target="../charts/chart19.xml"/><Relationship Id="rId4" Type="http://schemas.openxmlformats.org/officeDocument/2006/relationships/image" Target="../media/image3.svg"/><Relationship Id="rId9" Type="http://schemas.openxmlformats.org/officeDocument/2006/relationships/chart" Target="../charts/chart18.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20.gif"/><Relationship Id="rId4" Type="http://schemas.openxmlformats.org/officeDocument/2006/relationships/image" Target="../media/image3.sv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sv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jpeg"/><Relationship Id="rId11" Type="http://schemas.openxmlformats.org/officeDocument/2006/relationships/image" Target="../media/image22.gif"/><Relationship Id="rId5" Type="http://schemas.openxmlformats.org/officeDocument/2006/relationships/image" Target="../media/image3.svg"/><Relationship Id="rId10"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jpeg"/><Relationship Id="rId5" Type="http://schemas.openxmlformats.org/officeDocument/2006/relationships/image" Target="../media/image3.svg"/><Relationship Id="rId10" Type="http://schemas.openxmlformats.org/officeDocument/2006/relationships/image" Target="../media/image24.jpeg"/><Relationship Id="rId4" Type="http://schemas.openxmlformats.org/officeDocument/2006/relationships/image" Target="../media/image2.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image" Target="../media/image3.svg"/><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6.svg"/><Relationship Id="rId4" Type="http://schemas.openxmlformats.org/officeDocument/2006/relationships/notesSlide" Target="../notesSlides/notesSlide18.xml"/><Relationship Id="rId9" Type="http://schemas.openxmlformats.org/officeDocument/2006/relationships/image" Target="../media/image5.png"/><Relationship Id="rId1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ourworldindata.org/child-mortality"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hart" Target="../charts/chart21.xml"/></Relationships>
</file>

<file path=ppt/slides/_rels/slide2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hart" Target="../charts/char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24.xml"/><Relationship Id="rId1" Type="http://schemas.openxmlformats.org/officeDocument/2006/relationships/slideLayout" Target="../slideLayouts/slideLayout3.xml"/><Relationship Id="rId4" Type="http://schemas.openxmlformats.org/officeDocument/2006/relationships/chart" Target="../charts/chart25.xml"/></Relationships>
</file>

<file path=ppt/slides/_rels/slide23.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jpeg"/><Relationship Id="rId10" Type="http://schemas.openxmlformats.org/officeDocument/2006/relationships/chart" Target="../charts/chart29.xml"/><Relationship Id="rId4" Type="http://schemas.openxmlformats.org/officeDocument/2006/relationships/image" Target="../media/image3.svg"/><Relationship Id="rId9" Type="http://schemas.openxmlformats.org/officeDocument/2006/relationships/chart" Target="../charts/chart28.xml"/></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jpeg"/><Relationship Id="rId11" Type="http://schemas.openxmlformats.org/officeDocument/2006/relationships/image" Target="../media/image14.png"/><Relationship Id="rId5" Type="http://schemas.openxmlformats.org/officeDocument/2006/relationships/image" Target="../media/image3.sv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8.png"/><Relationship Id="rId7"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chart" Target="../charts/chart3.xml"/><Relationship Id="rId5" Type="http://schemas.openxmlformats.org/officeDocument/2006/relationships/chart" Target="../charts/chart2.xml"/><Relationship Id="rId10" Type="http://schemas.openxmlformats.org/officeDocument/2006/relationships/image" Target="../media/image16.png"/><Relationship Id="rId4" Type="http://schemas.openxmlformats.org/officeDocument/2006/relationships/chart" Target="../charts/chart1.xml"/><Relationship Id="rId9" Type="http://schemas.openxmlformats.org/officeDocument/2006/relationships/chart" Target="../charts/char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chart" Target="../charts/char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chart" Target="../charts/chart9.xml"/></Relationships>
</file>

<file path=ppt/slides/_rels/slide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chart" Target="../charts/chart1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85800" y="605487"/>
            <a:ext cx="10817229" cy="736420"/>
          </a:xfrm>
          <a:prstGeom prst="rect">
            <a:avLst/>
          </a:prstGeom>
        </p:spPr>
        <p:txBody>
          <a:bodyPr lIns="0" tIns="0" rIns="0" bIns="0" rtlCol="0" anchor="t">
            <a:spAutoFit/>
          </a:bodyPr>
          <a:lstStyle/>
          <a:p>
            <a:pPr>
              <a:lnSpc>
                <a:spcPts val="6253"/>
              </a:lnSpc>
            </a:pPr>
            <a:r>
              <a:rPr lang="en-US" sz="4466">
                <a:solidFill>
                  <a:srgbClr val="DCB05B"/>
                </a:solidFill>
                <a:latin typeface="Montserrat Ultra-Bold"/>
              </a:rPr>
              <a:t>JOHANNESBURG HEALTH DISTRICT </a:t>
            </a:r>
          </a:p>
        </p:txBody>
      </p:sp>
      <p:sp>
        <p:nvSpPr>
          <p:cNvPr id="3" name="TextBox 3"/>
          <p:cNvSpPr txBox="1"/>
          <p:nvPr/>
        </p:nvSpPr>
        <p:spPr>
          <a:xfrm>
            <a:off x="1440150" y="1392621"/>
            <a:ext cx="9308529" cy="736420"/>
          </a:xfrm>
          <a:prstGeom prst="rect">
            <a:avLst/>
          </a:prstGeom>
        </p:spPr>
        <p:txBody>
          <a:bodyPr lIns="0" tIns="0" rIns="0" bIns="0" rtlCol="0" anchor="t">
            <a:spAutoFit/>
          </a:bodyPr>
          <a:lstStyle/>
          <a:p>
            <a:pPr algn="r">
              <a:lnSpc>
                <a:spcPts val="6253"/>
              </a:lnSpc>
            </a:pPr>
            <a:r>
              <a:rPr lang="en-US" sz="4466">
                <a:solidFill>
                  <a:srgbClr val="0063A0"/>
                </a:solidFill>
                <a:latin typeface="Montserrat Ultra-Bold"/>
              </a:rPr>
              <a:t>2024 RESEARCH CONFERENCE</a:t>
            </a:r>
          </a:p>
        </p:txBody>
      </p:sp>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8" name="Freeform 8"/>
          <p:cNvSpPr/>
          <p:nvPr/>
        </p:nvSpPr>
        <p:spPr>
          <a:xfrm>
            <a:off x="695696" y="5784771"/>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8"/>
            <a:stretch>
              <a:fillRect/>
            </a:stretch>
          </a:blipFill>
        </p:spPr>
        <p:txBody>
          <a:bodyPr/>
          <a:lstStyle/>
          <a:p>
            <a:endParaRPr lang="en-US" sz="1200"/>
          </a:p>
        </p:txBody>
      </p:sp>
      <p:sp>
        <p:nvSpPr>
          <p:cNvPr id="9" name="Freeform 9"/>
          <p:cNvSpPr/>
          <p:nvPr/>
        </p:nvSpPr>
        <p:spPr>
          <a:xfrm>
            <a:off x="10614712" y="5784771"/>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sz="1200"/>
          </a:p>
        </p:txBody>
      </p:sp>
      <p:sp>
        <p:nvSpPr>
          <p:cNvPr id="10" name="TextBox 10"/>
          <p:cNvSpPr txBox="1"/>
          <p:nvPr/>
        </p:nvSpPr>
        <p:spPr>
          <a:xfrm>
            <a:off x="4067010" y="5975641"/>
            <a:ext cx="4057981" cy="482824"/>
          </a:xfrm>
          <a:prstGeom prst="rect">
            <a:avLst/>
          </a:prstGeom>
        </p:spPr>
        <p:txBody>
          <a:bodyPr lIns="0" tIns="0" rIns="0" bIns="0" rtlCol="0" anchor="t">
            <a:spAutoFit/>
          </a:bodyPr>
          <a:lstStyle/>
          <a:p>
            <a:pPr algn="ctr">
              <a:lnSpc>
                <a:spcPts val="3920"/>
              </a:lnSpc>
              <a:spcBef>
                <a:spcPct val="0"/>
              </a:spcBef>
            </a:pPr>
            <a:r>
              <a:rPr lang="en-US" sz="2800">
                <a:solidFill>
                  <a:srgbClr val="DCB05B"/>
                </a:solidFill>
                <a:latin typeface="Josefin Sans"/>
              </a:rPr>
              <a:t>#JoburgResearch2024</a:t>
            </a:r>
          </a:p>
        </p:txBody>
      </p:sp>
      <p:sp>
        <p:nvSpPr>
          <p:cNvPr id="13" name="Title 3">
            <a:extLst>
              <a:ext uri="{FF2B5EF4-FFF2-40B4-BE49-F238E27FC236}">
                <a16:creationId xmlns:a16="http://schemas.microsoft.com/office/drawing/2014/main" id="{F7F28FED-92C7-0F84-DF9F-3A38DA6C20C6}"/>
              </a:ext>
            </a:extLst>
          </p:cNvPr>
          <p:cNvSpPr>
            <a:spLocks noGrp="1"/>
          </p:cNvSpPr>
          <p:nvPr>
            <p:ph type="ctrTitle"/>
          </p:nvPr>
        </p:nvSpPr>
        <p:spPr>
          <a:xfrm>
            <a:off x="941622" y="2092542"/>
            <a:ext cx="9308529" cy="981075"/>
          </a:xfrm>
        </p:spPr>
        <p:txBody>
          <a:bodyPr>
            <a:normAutofit fontScale="90000"/>
          </a:bodyPr>
          <a:lstStyle/>
          <a:p>
            <a:r>
              <a:rPr lang="en-US" sz="4800" dirty="0"/>
              <a:t>Genomic characterization of </a:t>
            </a:r>
            <a:r>
              <a:rPr lang="en-US" sz="4800" i="1" dirty="0"/>
              <a:t>Klebsiella pneumoniae </a:t>
            </a:r>
            <a:r>
              <a:rPr lang="en-US" sz="4800" dirty="0"/>
              <a:t>causing childhood death in South Africa: an observational study</a:t>
            </a:r>
            <a:br>
              <a:rPr lang="en-US" dirty="0"/>
            </a:br>
            <a:br>
              <a:rPr lang="en-US" sz="1800" b="0" dirty="0"/>
            </a:br>
            <a:br>
              <a:rPr lang="en-US" sz="1800" b="0" dirty="0"/>
            </a:br>
            <a:br>
              <a:rPr lang="en-US" sz="1800" b="0" dirty="0"/>
            </a:br>
            <a:br>
              <a:rPr lang="en-US" sz="1800" b="0" dirty="0"/>
            </a:br>
            <a:br>
              <a:rPr lang="en-US" sz="1800" b="0" dirty="0"/>
            </a:br>
            <a:endParaRPr lang="en-GB" dirty="0"/>
          </a:p>
        </p:txBody>
      </p:sp>
      <p:sp>
        <p:nvSpPr>
          <p:cNvPr id="14" name="TextBox 13">
            <a:extLst>
              <a:ext uri="{FF2B5EF4-FFF2-40B4-BE49-F238E27FC236}">
                <a16:creationId xmlns:a16="http://schemas.microsoft.com/office/drawing/2014/main" id="{78C5BDB1-66AB-4FAA-E6FE-6AF555547156}"/>
              </a:ext>
            </a:extLst>
          </p:cNvPr>
          <p:cNvSpPr txBox="1"/>
          <p:nvPr/>
        </p:nvSpPr>
        <p:spPr>
          <a:xfrm>
            <a:off x="941622" y="4994022"/>
            <a:ext cx="8142591" cy="646331"/>
          </a:xfrm>
          <a:prstGeom prst="rect">
            <a:avLst/>
          </a:prstGeom>
          <a:noFill/>
        </p:spPr>
        <p:txBody>
          <a:bodyPr wrap="square">
            <a:spAutoFit/>
          </a:bodyPr>
          <a:lstStyle/>
          <a:p>
            <a:r>
              <a:rPr lang="en-US" sz="1800" b="1" dirty="0">
                <a:latin typeface="Futura PT Medium" panose="020B0602020204020303" pitchFamily="34" charset="0"/>
              </a:rPr>
              <a:t>Courtney Olwagen, Ziyaad Danger, Vicky Baillie, </a:t>
            </a:r>
            <a:r>
              <a:rPr lang="en-US" sz="1800" b="1" u="sng" dirty="0">
                <a:latin typeface="Futura PT Medium" panose="020B0602020204020303" pitchFamily="34" charset="0"/>
              </a:rPr>
              <a:t>Lara Van Der Merwe</a:t>
            </a:r>
            <a:r>
              <a:rPr lang="en-US" sz="1800" b="1" dirty="0">
                <a:latin typeface="Futura PT Medium" panose="020B0602020204020303" pitchFamily="34" charset="0"/>
              </a:rPr>
              <a:t>, Nicholas Dean, Shama Khan, Shabir Madhi</a:t>
            </a:r>
            <a:endParaRPr lang="en-GB" sz="1600" b="1" dirty="0">
              <a:latin typeface="Verdana" panose="020B0604030504040204" pitchFamily="34" charset="0"/>
              <a:ea typeface="Verdana" panose="020B0604030504040204" pitchFamily="34" charset="0"/>
            </a:endParaRPr>
          </a:p>
        </p:txBody>
      </p:sp>
      <p:pic>
        <p:nvPicPr>
          <p:cNvPr id="15" name="Picture Placeholder 5">
            <a:extLst>
              <a:ext uri="{FF2B5EF4-FFF2-40B4-BE49-F238E27FC236}">
                <a16:creationId xmlns:a16="http://schemas.microsoft.com/office/drawing/2014/main" id="{F30C69F0-6C04-F5E6-2561-A58435BC55DB}"/>
              </a:ext>
            </a:extLst>
          </p:cNvPr>
          <p:cNvPicPr>
            <a:picLocks noChangeAspect="1"/>
          </p:cNvPicPr>
          <p:nvPr/>
        </p:nvPicPr>
        <p:blipFill>
          <a:blip r:embed="rId10"/>
          <a:srcRect t="60" b="60"/>
          <a:stretch>
            <a:fillRect/>
          </a:stretch>
        </p:blipFill>
        <p:spPr>
          <a:xfrm>
            <a:off x="6730800" y="4725900"/>
            <a:ext cx="5461200" cy="1332000"/>
          </a:xfrm>
        </p:spPr>
      </p:pic>
      <p:pic>
        <p:nvPicPr>
          <p:cNvPr id="16" name="Picture 15">
            <a:extLst>
              <a:ext uri="{FF2B5EF4-FFF2-40B4-BE49-F238E27FC236}">
                <a16:creationId xmlns:a16="http://schemas.microsoft.com/office/drawing/2014/main" id="{96274FA0-6007-1C9F-96D5-33FD27840524}"/>
              </a:ext>
            </a:extLst>
          </p:cNvPr>
          <p:cNvPicPr>
            <a:picLocks noChangeAspect="1"/>
          </p:cNvPicPr>
          <p:nvPr/>
        </p:nvPicPr>
        <p:blipFill>
          <a:blip r:embed="rId11"/>
          <a:stretch>
            <a:fillRect/>
          </a:stretch>
        </p:blipFill>
        <p:spPr>
          <a:xfrm>
            <a:off x="9432758" y="-1871"/>
            <a:ext cx="2759242" cy="6744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211" y="6135007"/>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sz="1200"/>
          </a:p>
        </p:txBody>
      </p:sp>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8" name="Freeform 8"/>
          <p:cNvSpPr/>
          <p:nvPr/>
        </p:nvSpPr>
        <p:spPr>
          <a:xfrm>
            <a:off x="11050560" y="6076620"/>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4"/>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4569324" y="6316338"/>
            <a:ext cx="4057981" cy="482824"/>
          </a:xfrm>
          <a:prstGeom prst="rect">
            <a:avLst/>
          </a:prstGeom>
        </p:spPr>
        <p:txBody>
          <a:bodyPr lIns="0" tIns="0" rIns="0" bIns="0" rtlCol="0" anchor="t">
            <a:spAutoFit/>
          </a:bodyPr>
          <a:lstStyle/>
          <a:p>
            <a:pPr algn="ctr">
              <a:lnSpc>
                <a:spcPts val="3920"/>
              </a:lnSpc>
              <a:spcBef>
                <a:spcPct val="0"/>
              </a:spcBef>
            </a:pPr>
            <a:r>
              <a:rPr lang="en-US" sz="2400" dirty="0">
                <a:solidFill>
                  <a:srgbClr val="765944"/>
                </a:solidFill>
                <a:latin typeface="Josefin Sans"/>
              </a:rPr>
              <a:t>#JoburgResearch2024</a:t>
            </a:r>
          </a:p>
        </p:txBody>
      </p:sp>
      <p:sp>
        <p:nvSpPr>
          <p:cNvPr id="11" name="Title 1">
            <a:extLst>
              <a:ext uri="{FF2B5EF4-FFF2-40B4-BE49-F238E27FC236}">
                <a16:creationId xmlns:a16="http://schemas.microsoft.com/office/drawing/2014/main" id="{DDDD2377-CB7E-0A57-A092-776CDBFDF26C}"/>
              </a:ext>
            </a:extLst>
          </p:cNvPr>
          <p:cNvSpPr>
            <a:spLocks noGrp="1"/>
          </p:cNvSpPr>
          <p:nvPr>
            <p:ph type="title"/>
          </p:nvPr>
        </p:nvSpPr>
        <p:spPr>
          <a:xfrm>
            <a:off x="3108923" y="447072"/>
            <a:ext cx="10299700" cy="410055"/>
          </a:xfrm>
        </p:spPr>
        <p:txBody>
          <a:bodyPr>
            <a:noAutofit/>
          </a:bodyPr>
          <a:lstStyle/>
          <a:p>
            <a:r>
              <a:rPr lang="en-ZA" sz="4400" dirty="0"/>
              <a:t>O-loci over time </a:t>
            </a:r>
          </a:p>
        </p:txBody>
      </p:sp>
      <p:graphicFrame>
        <p:nvGraphicFramePr>
          <p:cNvPr id="12" name="Chart 11">
            <a:extLst>
              <a:ext uri="{FF2B5EF4-FFF2-40B4-BE49-F238E27FC236}">
                <a16:creationId xmlns:a16="http://schemas.microsoft.com/office/drawing/2014/main" id="{F13B7333-2C85-D9F2-FCF2-B09CD7B95797}"/>
              </a:ext>
            </a:extLst>
          </p:cNvPr>
          <p:cNvGraphicFramePr>
            <a:graphicFrameLocks/>
          </p:cNvGraphicFramePr>
          <p:nvPr>
            <p:extLst>
              <p:ext uri="{D42A27DB-BD31-4B8C-83A1-F6EECF244321}">
                <p14:modId xmlns:p14="http://schemas.microsoft.com/office/powerpoint/2010/main" val="634111637"/>
              </p:ext>
            </p:extLst>
          </p:nvPr>
        </p:nvGraphicFramePr>
        <p:xfrm>
          <a:off x="130211" y="679271"/>
          <a:ext cx="5902619" cy="6124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869D9804-4237-4CC3-887F-212E9F473863}"/>
              </a:ext>
            </a:extLst>
          </p:cNvPr>
          <p:cNvGraphicFramePr>
            <a:graphicFrameLocks/>
          </p:cNvGraphicFramePr>
          <p:nvPr>
            <p:extLst>
              <p:ext uri="{D42A27DB-BD31-4B8C-83A1-F6EECF244321}">
                <p14:modId xmlns:p14="http://schemas.microsoft.com/office/powerpoint/2010/main" val="2065237707"/>
              </p:ext>
            </p:extLst>
          </p:nvPr>
        </p:nvGraphicFramePr>
        <p:xfrm>
          <a:off x="6032830" y="1035471"/>
          <a:ext cx="5568651" cy="528086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36167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6" descr="A circular diagram with colorful circles and dots&#10;&#10;Description automatically generated with medium confidence">
            <a:extLst>
              <a:ext uri="{FF2B5EF4-FFF2-40B4-BE49-F238E27FC236}">
                <a16:creationId xmlns:a16="http://schemas.microsoft.com/office/drawing/2014/main" id="{91C42B5F-70C2-68D3-1B10-39FAEBB21451}"/>
              </a:ext>
            </a:extLst>
          </p:cNvPr>
          <p:cNvPicPr>
            <a:picLocks noGrp="1" noChangeAspect="1"/>
          </p:cNvPicPr>
          <p:nvPr>
            <p:ph idx="1"/>
          </p:nvPr>
        </p:nvPicPr>
        <p:blipFill rotWithShape="1">
          <a:blip r:embed="rId3"/>
          <a:srcRect l="16760" t="12928" r="17230" b="4885"/>
          <a:stretch/>
        </p:blipFill>
        <p:spPr>
          <a:xfrm>
            <a:off x="498129" y="465847"/>
            <a:ext cx="6762307" cy="6081824"/>
          </a:xfrm>
        </p:spPr>
      </p:pic>
      <p:sp>
        <p:nvSpPr>
          <p:cNvPr id="2" name="Freeform 2"/>
          <p:cNvSpPr/>
          <p:nvPr/>
        </p:nvSpPr>
        <p:spPr>
          <a:xfrm>
            <a:off x="281235" y="6048837"/>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4"/>
            <a:stretch>
              <a:fillRect/>
            </a:stretch>
          </a:blipFill>
        </p:spPr>
        <p:txBody>
          <a:bodyPr/>
          <a:lstStyle/>
          <a:p>
            <a:endParaRPr lang="en-US" sz="1200"/>
          </a:p>
        </p:txBody>
      </p:sp>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5">
              <a:alphaModFix amt="37000"/>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7"/>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8">
              <a:alphaModFix amt="43999"/>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8" name="Freeform 8"/>
          <p:cNvSpPr/>
          <p:nvPr/>
        </p:nvSpPr>
        <p:spPr>
          <a:xfrm>
            <a:off x="10614712" y="5784771"/>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10"/>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4226662" y="6200952"/>
            <a:ext cx="4057981" cy="482824"/>
          </a:xfrm>
          <a:prstGeom prst="rect">
            <a:avLst/>
          </a:prstGeom>
        </p:spPr>
        <p:txBody>
          <a:bodyPr lIns="0" tIns="0" rIns="0" bIns="0" rtlCol="0" anchor="t">
            <a:spAutoFit/>
          </a:bodyPr>
          <a:lstStyle/>
          <a:p>
            <a:pPr algn="ctr">
              <a:lnSpc>
                <a:spcPts val="3920"/>
              </a:lnSpc>
              <a:spcBef>
                <a:spcPct val="0"/>
              </a:spcBef>
            </a:pPr>
            <a:r>
              <a:rPr lang="en-US" sz="2800" dirty="0">
                <a:solidFill>
                  <a:srgbClr val="765944"/>
                </a:solidFill>
                <a:latin typeface="Josefin Sans"/>
              </a:rPr>
              <a:t>#JoburgResearch2024</a:t>
            </a:r>
          </a:p>
        </p:txBody>
      </p:sp>
      <p:sp>
        <p:nvSpPr>
          <p:cNvPr id="16" name="Title 1">
            <a:extLst>
              <a:ext uri="{FF2B5EF4-FFF2-40B4-BE49-F238E27FC236}">
                <a16:creationId xmlns:a16="http://schemas.microsoft.com/office/drawing/2014/main" id="{EF65F39A-A9B9-898A-8916-D780EDA0F62D}"/>
              </a:ext>
            </a:extLst>
          </p:cNvPr>
          <p:cNvSpPr>
            <a:spLocks noGrp="1"/>
          </p:cNvSpPr>
          <p:nvPr>
            <p:ph type="title"/>
          </p:nvPr>
        </p:nvSpPr>
        <p:spPr>
          <a:xfrm>
            <a:off x="5090453" y="469719"/>
            <a:ext cx="11940005" cy="1501186"/>
          </a:xfrm>
        </p:spPr>
        <p:txBody>
          <a:bodyPr>
            <a:noAutofit/>
          </a:bodyPr>
          <a:lstStyle/>
          <a:p>
            <a:r>
              <a:rPr lang="en-US" sz="4400" dirty="0"/>
              <a:t>Radical tree </a:t>
            </a:r>
            <a:endParaRPr lang="en-ZA" sz="4400" dirty="0"/>
          </a:p>
        </p:txBody>
      </p:sp>
      <p:sp>
        <p:nvSpPr>
          <p:cNvPr id="12" name="Trapezoid 11">
            <a:extLst>
              <a:ext uri="{FF2B5EF4-FFF2-40B4-BE49-F238E27FC236}">
                <a16:creationId xmlns:a16="http://schemas.microsoft.com/office/drawing/2014/main" id="{C56FF354-735B-4F29-1213-8F7DF30D8980}"/>
              </a:ext>
            </a:extLst>
          </p:cNvPr>
          <p:cNvSpPr/>
          <p:nvPr/>
        </p:nvSpPr>
        <p:spPr>
          <a:xfrm rot="5592620">
            <a:off x="1547943" y="1783668"/>
            <a:ext cx="752050" cy="2852442"/>
          </a:xfrm>
          <a:prstGeom prst="trapezoid">
            <a:avLst>
              <a:gd name="adj" fmla="val 38565"/>
            </a:avLst>
          </a:prstGeom>
          <a:noFill/>
          <a:ln w="381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767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92597"/>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sz="1200"/>
          </a:p>
        </p:txBody>
      </p:sp>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Freeform 8"/>
          <p:cNvSpPr/>
          <p:nvPr/>
        </p:nvSpPr>
        <p:spPr>
          <a:xfrm>
            <a:off x="11096473" y="6119079"/>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sz="1200"/>
          </a:p>
        </p:txBody>
      </p:sp>
      <p:sp>
        <p:nvSpPr>
          <p:cNvPr id="9" name="TextBox 9"/>
          <p:cNvSpPr txBox="1"/>
          <p:nvPr/>
        </p:nvSpPr>
        <p:spPr>
          <a:xfrm>
            <a:off x="11987961" y="3997979"/>
            <a:ext cx="4141623" cy="327718"/>
          </a:xfrm>
          <a:prstGeom prst="rect">
            <a:avLst/>
          </a:prstGeom>
        </p:spPr>
        <p:txBody>
          <a:bodyPr lIns="0" tIns="0" rIns="0" bIns="0" rtlCol="0" anchor="t">
            <a:spAutoFit/>
          </a:bodyPr>
          <a:lstStyle/>
          <a:p>
            <a:pPr algn="r">
              <a:lnSpc>
                <a:spcPts val="2800"/>
              </a:lnSpc>
            </a:pPr>
            <a:r>
              <a:rPr lang="en-US" sz="2000" dirty="0">
                <a:solidFill>
                  <a:srgbClr val="0063A0"/>
                </a:solidFill>
                <a:latin typeface="Montserrat Ultra-Bold"/>
              </a:rPr>
              <a:t>2024 RESEARCH CONFERENCE</a:t>
            </a:r>
          </a:p>
        </p:txBody>
      </p:sp>
      <p:sp>
        <p:nvSpPr>
          <p:cNvPr id="10" name="TextBox 10"/>
          <p:cNvSpPr txBox="1"/>
          <p:nvPr/>
        </p:nvSpPr>
        <p:spPr>
          <a:xfrm>
            <a:off x="4155240" y="6329400"/>
            <a:ext cx="4057981" cy="482824"/>
          </a:xfrm>
          <a:prstGeom prst="rect">
            <a:avLst/>
          </a:prstGeom>
        </p:spPr>
        <p:txBody>
          <a:bodyPr lIns="0" tIns="0" rIns="0" bIns="0" rtlCol="0" anchor="t">
            <a:spAutoFit/>
          </a:bodyPr>
          <a:lstStyle/>
          <a:p>
            <a:pPr algn="ctr">
              <a:lnSpc>
                <a:spcPts val="3920"/>
              </a:lnSpc>
              <a:spcBef>
                <a:spcPct val="0"/>
              </a:spcBef>
            </a:pPr>
            <a:r>
              <a:rPr lang="en-US" sz="2800" dirty="0">
                <a:solidFill>
                  <a:srgbClr val="765944"/>
                </a:solidFill>
                <a:latin typeface="Josefin Sans"/>
              </a:rPr>
              <a:t>#JoburgResearch2024</a:t>
            </a:r>
          </a:p>
        </p:txBody>
      </p:sp>
      <p:sp>
        <p:nvSpPr>
          <p:cNvPr id="11" name="TextBox 10">
            <a:extLst>
              <a:ext uri="{FF2B5EF4-FFF2-40B4-BE49-F238E27FC236}">
                <a16:creationId xmlns:a16="http://schemas.microsoft.com/office/drawing/2014/main" id="{E1ABDACD-238B-AC88-156D-D4EC456EDF65}"/>
              </a:ext>
            </a:extLst>
          </p:cNvPr>
          <p:cNvSpPr txBox="1"/>
          <p:nvPr/>
        </p:nvSpPr>
        <p:spPr>
          <a:xfrm>
            <a:off x="-88232" y="0"/>
            <a:ext cx="12368463" cy="707886"/>
          </a:xfrm>
          <a:prstGeom prst="rect">
            <a:avLst/>
          </a:prstGeom>
          <a:noFill/>
        </p:spPr>
        <p:txBody>
          <a:bodyPr wrap="square">
            <a:spAutoFit/>
          </a:bodyPr>
          <a:lstStyle/>
          <a:p>
            <a:pPr rtl="0">
              <a:defRPr sz="1320" b="0" i="0" u="none" strike="noStrike" kern="1200" spc="0" baseline="0">
                <a:solidFill>
                  <a:prstClr val="black">
                    <a:lumMod val="65000"/>
                    <a:lumOff val="35000"/>
                  </a:prstClr>
                </a:solidFill>
                <a:latin typeface="Verdana" panose="020B0604030504040204" pitchFamily="34" charset="0"/>
                <a:ea typeface="Verdana" panose="020B0604030504040204" pitchFamily="34" charset="0"/>
                <a:cs typeface="+mn-cs"/>
              </a:defRPr>
            </a:pPr>
            <a:r>
              <a:rPr lang="en-ZA" sz="4000" b="1" dirty="0">
                <a:solidFill>
                  <a:srgbClr val="8347AD"/>
                </a:solidFill>
              </a:rPr>
              <a:t>Virulence scores amongst genomes, by ST</a:t>
            </a:r>
          </a:p>
        </p:txBody>
      </p:sp>
      <p:sp>
        <p:nvSpPr>
          <p:cNvPr id="3" name="TextBox 3"/>
          <p:cNvSpPr txBox="1"/>
          <p:nvPr/>
        </p:nvSpPr>
        <p:spPr>
          <a:xfrm>
            <a:off x="11987961" y="334676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graphicFrame>
        <p:nvGraphicFramePr>
          <p:cNvPr id="12" name="Chart 11">
            <a:extLst>
              <a:ext uri="{FF2B5EF4-FFF2-40B4-BE49-F238E27FC236}">
                <a16:creationId xmlns:a16="http://schemas.microsoft.com/office/drawing/2014/main" id="{C810BB13-C2F5-E47E-71C6-68D733096CD5}"/>
              </a:ext>
            </a:extLst>
          </p:cNvPr>
          <p:cNvGraphicFramePr>
            <a:graphicFrameLocks/>
          </p:cNvGraphicFramePr>
          <p:nvPr>
            <p:extLst>
              <p:ext uri="{D42A27DB-BD31-4B8C-83A1-F6EECF244321}">
                <p14:modId xmlns:p14="http://schemas.microsoft.com/office/powerpoint/2010/main" val="2267456210"/>
              </p:ext>
            </p:extLst>
          </p:nvPr>
        </p:nvGraphicFramePr>
        <p:xfrm>
          <a:off x="-88233" y="641224"/>
          <a:ext cx="7153053" cy="588066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3" name="Chart 12">
            <a:extLst>
              <a:ext uri="{FF2B5EF4-FFF2-40B4-BE49-F238E27FC236}">
                <a16:creationId xmlns:a16="http://schemas.microsoft.com/office/drawing/2014/main" id="{254CF819-5C1A-1737-F12B-04E066BCEFD9}"/>
              </a:ext>
            </a:extLst>
          </p:cNvPr>
          <p:cNvGraphicFramePr>
            <a:graphicFrameLocks/>
          </p:cNvGraphicFramePr>
          <p:nvPr>
            <p:extLst>
              <p:ext uri="{D42A27DB-BD31-4B8C-83A1-F6EECF244321}">
                <p14:modId xmlns:p14="http://schemas.microsoft.com/office/powerpoint/2010/main" val="2172811893"/>
              </p:ext>
            </p:extLst>
          </p:nvPr>
        </p:nvGraphicFramePr>
        <p:xfrm>
          <a:off x="6164598" y="1136371"/>
          <a:ext cx="5996761" cy="3628955"/>
        </p:xfrm>
        <a:graphic>
          <a:graphicData uri="http://schemas.openxmlformats.org/drawingml/2006/chart">
            <c:chart xmlns:c="http://schemas.openxmlformats.org/drawingml/2006/chart" xmlns:r="http://schemas.openxmlformats.org/officeDocument/2006/relationships" r:id="rId11"/>
          </a:graphicData>
        </a:graphic>
      </p:graphicFrame>
      <p:cxnSp>
        <p:nvCxnSpPr>
          <p:cNvPr id="15" name="Straight Arrow Connector 14">
            <a:extLst>
              <a:ext uri="{FF2B5EF4-FFF2-40B4-BE49-F238E27FC236}">
                <a16:creationId xmlns:a16="http://schemas.microsoft.com/office/drawing/2014/main" id="{C2C38017-2363-B8ED-C1E4-D6E3CB9E2E99}"/>
              </a:ext>
            </a:extLst>
          </p:cNvPr>
          <p:cNvCxnSpPr>
            <a:cxnSpLocks/>
          </p:cNvCxnSpPr>
          <p:nvPr/>
        </p:nvCxnSpPr>
        <p:spPr>
          <a:xfrm flipH="1">
            <a:off x="6626550" y="3482235"/>
            <a:ext cx="43827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1DD120F-46DE-25E1-BF6A-A5CE3E188788}"/>
              </a:ext>
            </a:extLst>
          </p:cNvPr>
          <p:cNvCxnSpPr>
            <a:cxnSpLocks/>
          </p:cNvCxnSpPr>
          <p:nvPr/>
        </p:nvCxnSpPr>
        <p:spPr>
          <a:xfrm flipH="1">
            <a:off x="6626550" y="5219177"/>
            <a:ext cx="43827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46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8" name="Freeform 8"/>
          <p:cNvSpPr/>
          <p:nvPr/>
        </p:nvSpPr>
        <p:spPr>
          <a:xfrm>
            <a:off x="11060456" y="6024783"/>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8"/>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6578928" y="6223328"/>
            <a:ext cx="4057981" cy="482824"/>
          </a:xfrm>
          <a:prstGeom prst="rect">
            <a:avLst/>
          </a:prstGeom>
        </p:spPr>
        <p:txBody>
          <a:bodyPr lIns="0" tIns="0" rIns="0" bIns="0" rtlCol="0" anchor="t">
            <a:spAutoFit/>
          </a:bodyPr>
          <a:lstStyle/>
          <a:p>
            <a:pPr algn="ctr">
              <a:lnSpc>
                <a:spcPts val="3920"/>
              </a:lnSpc>
              <a:spcBef>
                <a:spcPct val="0"/>
              </a:spcBef>
            </a:pPr>
            <a:r>
              <a:rPr lang="en-US" sz="2800" dirty="0">
                <a:solidFill>
                  <a:srgbClr val="765944"/>
                </a:solidFill>
                <a:latin typeface="Josefin Sans"/>
              </a:rPr>
              <a:t>#JoburgResearch2024</a:t>
            </a:r>
          </a:p>
        </p:txBody>
      </p:sp>
      <p:sp>
        <p:nvSpPr>
          <p:cNvPr id="11" name="Title 1">
            <a:extLst>
              <a:ext uri="{FF2B5EF4-FFF2-40B4-BE49-F238E27FC236}">
                <a16:creationId xmlns:a16="http://schemas.microsoft.com/office/drawing/2014/main" id="{96DA086F-AF4D-E35B-7FDF-F9AAA3650588}"/>
              </a:ext>
            </a:extLst>
          </p:cNvPr>
          <p:cNvSpPr>
            <a:spLocks noGrp="1"/>
          </p:cNvSpPr>
          <p:nvPr>
            <p:ph type="title"/>
          </p:nvPr>
        </p:nvSpPr>
        <p:spPr>
          <a:xfrm>
            <a:off x="281235" y="477731"/>
            <a:ext cx="10299700" cy="1411030"/>
          </a:xfrm>
        </p:spPr>
        <p:txBody>
          <a:bodyPr>
            <a:normAutofit/>
          </a:bodyPr>
          <a:lstStyle/>
          <a:p>
            <a:r>
              <a:rPr lang="en-US" sz="4400" dirty="0"/>
              <a:t>Antimicrobial resistance markers </a:t>
            </a:r>
            <a:endParaRPr lang="en-ZA" sz="4400" dirty="0"/>
          </a:p>
        </p:txBody>
      </p:sp>
      <p:graphicFrame>
        <p:nvGraphicFramePr>
          <p:cNvPr id="12" name="Chart 11">
            <a:extLst>
              <a:ext uri="{FF2B5EF4-FFF2-40B4-BE49-F238E27FC236}">
                <a16:creationId xmlns:a16="http://schemas.microsoft.com/office/drawing/2014/main" id="{10027D71-F789-5467-6ADD-BEB1F0B21618}"/>
              </a:ext>
            </a:extLst>
          </p:cNvPr>
          <p:cNvGraphicFramePr>
            <a:graphicFrameLocks/>
          </p:cNvGraphicFramePr>
          <p:nvPr>
            <p:extLst>
              <p:ext uri="{D42A27DB-BD31-4B8C-83A1-F6EECF244321}">
                <p14:modId xmlns:p14="http://schemas.microsoft.com/office/powerpoint/2010/main" val="721205383"/>
              </p:ext>
            </p:extLst>
          </p:nvPr>
        </p:nvGraphicFramePr>
        <p:xfrm>
          <a:off x="97291" y="1531798"/>
          <a:ext cx="7534498" cy="531201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a:extLst>
              <a:ext uri="{FF2B5EF4-FFF2-40B4-BE49-F238E27FC236}">
                <a16:creationId xmlns:a16="http://schemas.microsoft.com/office/drawing/2014/main" id="{20AFDC89-26FE-ECB4-5E74-FE1CBC15468B}"/>
              </a:ext>
            </a:extLst>
          </p:cNvPr>
          <p:cNvGraphicFramePr>
            <a:graphicFrameLocks/>
          </p:cNvGraphicFramePr>
          <p:nvPr>
            <p:extLst>
              <p:ext uri="{D42A27DB-BD31-4B8C-83A1-F6EECF244321}">
                <p14:modId xmlns:p14="http://schemas.microsoft.com/office/powerpoint/2010/main" val="3962421133"/>
              </p:ext>
            </p:extLst>
          </p:nvPr>
        </p:nvGraphicFramePr>
        <p:xfrm>
          <a:off x="7815733" y="1680305"/>
          <a:ext cx="4029739" cy="2450805"/>
        </p:xfrm>
        <a:graphic>
          <a:graphicData uri="http://schemas.openxmlformats.org/drawingml/2006/chart">
            <c:chart xmlns:c="http://schemas.openxmlformats.org/drawingml/2006/chart" xmlns:r="http://schemas.openxmlformats.org/officeDocument/2006/relationships" r:id="rId10"/>
          </a:graphicData>
        </a:graphic>
      </p:graphicFrame>
      <p:sp>
        <p:nvSpPr>
          <p:cNvPr id="2" name="Freeform 2"/>
          <p:cNvSpPr/>
          <p:nvPr/>
        </p:nvSpPr>
        <p:spPr>
          <a:xfrm>
            <a:off x="63223" y="6380268"/>
            <a:ext cx="1019619" cy="418779"/>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11"/>
            <a:stretch>
              <a:fillRect/>
            </a:stretch>
          </a:blipFill>
        </p:spPr>
        <p:txBody>
          <a:bodyPr/>
          <a:lstStyle/>
          <a:p>
            <a:endParaRPr lang="en-US" sz="1200"/>
          </a:p>
        </p:txBody>
      </p:sp>
    </p:spTree>
    <p:extLst>
      <p:ext uri="{BB962C8B-B14F-4D97-AF65-F5344CB8AC3E}">
        <p14:creationId xmlns:p14="http://schemas.microsoft.com/office/powerpoint/2010/main" val="1194331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8" name="Freeform 8"/>
          <p:cNvSpPr/>
          <p:nvPr/>
        </p:nvSpPr>
        <p:spPr>
          <a:xfrm>
            <a:off x="110500" y="6381003"/>
            <a:ext cx="1317468" cy="449547"/>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8"/>
            <a:stretch>
              <a:fillRect/>
            </a:stretch>
          </a:blipFill>
        </p:spPr>
        <p:txBody>
          <a:bodyPr/>
          <a:lstStyle/>
          <a:p>
            <a:endParaRPr lang="en-US" sz="1200"/>
          </a:p>
        </p:txBody>
      </p:sp>
      <p:sp>
        <p:nvSpPr>
          <p:cNvPr id="9" name="Freeform 9"/>
          <p:cNvSpPr/>
          <p:nvPr/>
        </p:nvSpPr>
        <p:spPr>
          <a:xfrm>
            <a:off x="11060456" y="6098619"/>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sz="1200"/>
          </a:p>
        </p:txBody>
      </p:sp>
      <p:sp>
        <p:nvSpPr>
          <p:cNvPr id="10" name="TextBox 10"/>
          <p:cNvSpPr txBox="1"/>
          <p:nvPr/>
        </p:nvSpPr>
        <p:spPr>
          <a:xfrm>
            <a:off x="4067010" y="6338976"/>
            <a:ext cx="4057981" cy="428259"/>
          </a:xfrm>
          <a:prstGeom prst="rect">
            <a:avLst/>
          </a:prstGeom>
        </p:spPr>
        <p:txBody>
          <a:bodyPr lIns="0" tIns="0" rIns="0" bIns="0" rtlCol="0" anchor="t">
            <a:spAutoFit/>
          </a:bodyPr>
          <a:lstStyle/>
          <a:p>
            <a:pPr algn="ctr">
              <a:lnSpc>
                <a:spcPts val="3920"/>
              </a:lnSpc>
              <a:spcBef>
                <a:spcPct val="0"/>
              </a:spcBef>
            </a:pPr>
            <a:r>
              <a:rPr lang="en-US" sz="2000" dirty="0">
                <a:solidFill>
                  <a:srgbClr val="DCB05B"/>
                </a:solidFill>
                <a:latin typeface="Verdana" panose="020B0604030504040204" pitchFamily="34" charset="0"/>
                <a:ea typeface="Verdana" panose="020B0604030504040204" pitchFamily="34" charset="0"/>
              </a:rPr>
              <a:t>#JoburgResearch2024</a:t>
            </a:r>
          </a:p>
        </p:txBody>
      </p:sp>
      <p:sp>
        <p:nvSpPr>
          <p:cNvPr id="11" name="TextBox 3">
            <a:extLst>
              <a:ext uri="{FF2B5EF4-FFF2-40B4-BE49-F238E27FC236}">
                <a16:creationId xmlns:a16="http://schemas.microsoft.com/office/drawing/2014/main" id="{D14B23A6-4E21-EE8A-FCD5-513DA330DBE2}"/>
              </a:ext>
            </a:extLst>
          </p:cNvPr>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12" name="TextBox 9">
            <a:extLst>
              <a:ext uri="{FF2B5EF4-FFF2-40B4-BE49-F238E27FC236}">
                <a16:creationId xmlns:a16="http://schemas.microsoft.com/office/drawing/2014/main" id="{47F08D03-53CB-9BCD-5360-0622841FB2EE}"/>
              </a:ext>
            </a:extLst>
          </p:cNvPr>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3" name="Content Placeholder 2">
            <a:extLst>
              <a:ext uri="{FF2B5EF4-FFF2-40B4-BE49-F238E27FC236}">
                <a16:creationId xmlns:a16="http://schemas.microsoft.com/office/drawing/2014/main" id="{328F0BF8-CFB7-13D6-500A-B8CB69E4ECDB}"/>
              </a:ext>
            </a:extLst>
          </p:cNvPr>
          <p:cNvSpPr txBox="1">
            <a:spLocks/>
          </p:cNvSpPr>
          <p:nvPr/>
        </p:nvSpPr>
        <p:spPr>
          <a:xfrm>
            <a:off x="281235" y="1343422"/>
            <a:ext cx="9685370" cy="2914650"/>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0" i="0" kern="1200">
                <a:solidFill>
                  <a:schemeClr val="tx1">
                    <a:tint val="75000"/>
                  </a:schemeClr>
                </a:solidFill>
                <a:latin typeface="Verdana" panose="020B0604030504040204" pitchFamily="34" charset="0"/>
                <a:ea typeface="+mn-ea"/>
                <a:cs typeface="+mn-cs"/>
              </a:defRPr>
            </a:lvl1pPr>
            <a:lvl2pPr marL="304815" indent="0" algn="ctr" defTabSz="914400" rtl="0" eaLnBrk="1" latinLnBrk="0" hangingPunct="1">
              <a:lnSpc>
                <a:spcPct val="90000"/>
              </a:lnSpc>
              <a:spcBef>
                <a:spcPts val="500"/>
              </a:spcBef>
              <a:buFont typeface="Arial" panose="020B0604020202020204" pitchFamily="34" charset="0"/>
              <a:buNone/>
              <a:defRPr sz="2400" b="0" i="0" kern="1200">
                <a:solidFill>
                  <a:schemeClr val="tx1">
                    <a:tint val="75000"/>
                  </a:schemeClr>
                </a:solidFill>
                <a:latin typeface="Verdana" panose="020B0604030504040204" pitchFamily="34" charset="0"/>
                <a:ea typeface="+mn-ea"/>
                <a:cs typeface="+mn-cs"/>
              </a:defRPr>
            </a:lvl2pPr>
            <a:lvl3pPr marL="609630" indent="0" algn="ctr"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Verdana" panose="020B0604030504040204" pitchFamily="34" charset="0"/>
                <a:ea typeface="+mn-ea"/>
                <a:cs typeface="+mn-cs"/>
              </a:defRPr>
            </a:lvl3pPr>
            <a:lvl4pPr marL="914446" indent="0" algn="ctr"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Verdana" panose="020B0604030504040204" pitchFamily="34" charset="0"/>
                <a:ea typeface="+mn-ea"/>
                <a:cs typeface="+mn-cs"/>
              </a:defRPr>
            </a:lvl4pPr>
            <a:lvl5pPr marL="1219261" indent="0" algn="ctr"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Verdana" panose="020B0604030504040204" pitchFamily="34" charset="0"/>
                <a:ea typeface="+mn-ea"/>
                <a:cs typeface="+mn-cs"/>
              </a:defRPr>
            </a:lvl5pPr>
            <a:lvl6pPr marL="152407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1828891"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2133707"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243852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US" sz="2000" dirty="0">
                <a:solidFill>
                  <a:schemeClr val="tx1"/>
                </a:solidFill>
                <a:ea typeface="Verdana" panose="020B0604030504040204" pitchFamily="34" charset="0"/>
              </a:rPr>
              <a:t>A wide diversity of </a:t>
            </a:r>
            <a:r>
              <a:rPr lang="en-US" sz="2000" dirty="0" err="1">
                <a:solidFill>
                  <a:schemeClr val="tx1"/>
                </a:solidFill>
                <a:ea typeface="Verdana" panose="020B0604030504040204" pitchFamily="34" charset="0"/>
              </a:rPr>
              <a:t>KPn</a:t>
            </a:r>
            <a:r>
              <a:rPr lang="en-US" sz="2000" dirty="0">
                <a:solidFill>
                  <a:schemeClr val="tx1"/>
                </a:solidFill>
                <a:ea typeface="Verdana" panose="020B0604030504040204" pitchFamily="34" charset="0"/>
              </a:rPr>
              <a:t> strains, together with antimicrobial resistance and virulence factors play a complex role in </a:t>
            </a:r>
            <a:r>
              <a:rPr lang="en-US" sz="2000" dirty="0" err="1">
                <a:solidFill>
                  <a:schemeClr val="tx1"/>
                </a:solidFill>
                <a:ea typeface="Verdana" panose="020B0604030504040204" pitchFamily="34" charset="0"/>
              </a:rPr>
              <a:t>KPn</a:t>
            </a:r>
            <a:r>
              <a:rPr lang="en-US" sz="2000" dirty="0">
                <a:solidFill>
                  <a:schemeClr val="tx1"/>
                </a:solidFill>
                <a:ea typeface="Verdana" panose="020B0604030504040204" pitchFamily="34" charset="0"/>
              </a:rPr>
              <a:t> associated childhood mortality in South Africa. </a:t>
            </a:r>
          </a:p>
          <a:p>
            <a:pPr marL="285750" indent="-285750" algn="l">
              <a:buFont typeface="Arial" panose="020B0604020202020204" pitchFamily="34" charset="0"/>
              <a:buChar char="•"/>
            </a:pPr>
            <a:endParaRPr lang="en-US" sz="2000" dirty="0">
              <a:solidFill>
                <a:schemeClr val="tx1"/>
              </a:solidFill>
              <a:ea typeface="Verdana" panose="020B0604030504040204" pitchFamily="34" charset="0"/>
            </a:endParaRPr>
          </a:p>
          <a:p>
            <a:pPr marL="285750" indent="-285750" algn="l">
              <a:buFont typeface="Arial" panose="020B0604020202020204" pitchFamily="34" charset="0"/>
              <a:buChar char="•"/>
            </a:pPr>
            <a:r>
              <a:rPr lang="en-ZA" sz="2000" dirty="0">
                <a:solidFill>
                  <a:schemeClr val="tx1"/>
                </a:solidFill>
                <a:ea typeface="Verdana" panose="020B0604030504040204" pitchFamily="34" charset="0"/>
                <a:cs typeface="Calibri Light" panose="020F0302020204030204" pitchFamily="34" charset="0"/>
              </a:rPr>
              <a:t>Targeted surveillance and public health intervention tailored to local epidemiological contexts will be important to reduce the incidence of </a:t>
            </a:r>
            <a:r>
              <a:rPr lang="en-ZA" sz="2000" dirty="0" err="1">
                <a:solidFill>
                  <a:schemeClr val="tx1"/>
                </a:solidFill>
                <a:ea typeface="Verdana" panose="020B0604030504040204" pitchFamily="34" charset="0"/>
                <a:cs typeface="Calibri Light" panose="020F0302020204030204" pitchFamily="34" charset="0"/>
              </a:rPr>
              <a:t>KPn</a:t>
            </a:r>
            <a:r>
              <a:rPr lang="en-ZA" sz="2000" dirty="0">
                <a:solidFill>
                  <a:schemeClr val="tx1"/>
                </a:solidFill>
                <a:ea typeface="Verdana" panose="020B0604030504040204" pitchFamily="34" charset="0"/>
                <a:cs typeface="Calibri Light" panose="020F0302020204030204" pitchFamily="34" charset="0"/>
              </a:rPr>
              <a:t> infections and improve paediatric health outcomes. </a:t>
            </a:r>
          </a:p>
          <a:p>
            <a:pPr marL="342900" indent="-342900" algn="l">
              <a:buFont typeface="Arial" panose="020B0604020202020204" pitchFamily="34" charset="0"/>
              <a:buChar char="•"/>
            </a:pPr>
            <a:endParaRPr lang="en-ZA" sz="2000" dirty="0">
              <a:solidFill>
                <a:srgbClr val="002060"/>
              </a:solidFill>
              <a:ea typeface="Verdana" panose="020B0604030504040204" pitchFamily="34" charset="0"/>
              <a:cs typeface="Calibri Light" panose="020F0302020204030204" pitchFamily="34" charset="0"/>
            </a:endParaRPr>
          </a:p>
          <a:p>
            <a:pPr marL="342900" indent="-342900" algn="l">
              <a:buFont typeface="Arial" panose="020B0604020202020204" pitchFamily="34" charset="0"/>
              <a:buChar char="•"/>
            </a:pPr>
            <a:endParaRPr lang="en-US" sz="2000" dirty="0">
              <a:solidFill>
                <a:srgbClr val="002060"/>
              </a:solidFill>
              <a:ea typeface="Verdana" panose="020B0604030504040204" pitchFamily="34" charset="0"/>
              <a:cs typeface="Calibri Light" panose="020F0302020204030204" pitchFamily="34" charset="0"/>
            </a:endParaRPr>
          </a:p>
          <a:p>
            <a:pPr marL="342900" indent="-342900" algn="l">
              <a:buFont typeface="Arial" panose="020B0604020202020204" pitchFamily="34" charset="0"/>
              <a:buChar char="•"/>
            </a:pPr>
            <a:endParaRPr lang="en-ZA" sz="2000" dirty="0">
              <a:solidFill>
                <a:srgbClr val="002060"/>
              </a:solidFill>
              <a:ea typeface="Verdana" panose="020B0604030504040204" pitchFamily="34" charset="0"/>
              <a:cs typeface="Calibri Light" panose="020F0302020204030204" pitchFamily="34" charset="0"/>
            </a:endParaRPr>
          </a:p>
          <a:p>
            <a:pPr marL="342900" indent="-342900" algn="l">
              <a:buFont typeface="Arial" panose="020B0604020202020204" pitchFamily="34" charset="0"/>
              <a:buChar char="•"/>
            </a:pPr>
            <a:endParaRPr lang="en-ZA" sz="2000" dirty="0">
              <a:solidFill>
                <a:srgbClr val="002060"/>
              </a:solidFill>
              <a:ea typeface="Verdana" panose="020B0604030504040204" pitchFamily="34" charset="0"/>
            </a:endParaRPr>
          </a:p>
        </p:txBody>
      </p:sp>
      <p:sp>
        <p:nvSpPr>
          <p:cNvPr id="16" name="TextBox 15">
            <a:extLst>
              <a:ext uri="{FF2B5EF4-FFF2-40B4-BE49-F238E27FC236}">
                <a16:creationId xmlns:a16="http://schemas.microsoft.com/office/drawing/2014/main" id="{E07F57DD-1422-1C4E-B691-AB5F0DDB3936}"/>
              </a:ext>
            </a:extLst>
          </p:cNvPr>
          <p:cNvSpPr txBox="1"/>
          <p:nvPr/>
        </p:nvSpPr>
        <p:spPr>
          <a:xfrm>
            <a:off x="3985038" y="299435"/>
            <a:ext cx="4442242" cy="769441"/>
          </a:xfrm>
          <a:prstGeom prst="rect">
            <a:avLst/>
          </a:prstGeom>
          <a:noFill/>
        </p:spPr>
        <p:txBody>
          <a:bodyPr wrap="none" rtlCol="0">
            <a:spAutoFit/>
          </a:bodyPr>
          <a:lstStyle/>
          <a:p>
            <a:r>
              <a:rPr lang="en-US" sz="4400" b="1" dirty="0">
                <a:solidFill>
                  <a:srgbClr val="8347AD"/>
                </a:solidFill>
                <a:latin typeface="Verdana" panose="020B0604030504040204" pitchFamily="34" charset="0"/>
                <a:ea typeface="Verdana" panose="020B0604030504040204" pitchFamily="34" charset="0"/>
              </a:rPr>
              <a:t>CONCLUSION</a:t>
            </a:r>
            <a:endParaRPr lang="en-ZA" sz="4400" b="1" dirty="0">
              <a:solidFill>
                <a:srgbClr val="8347AD"/>
              </a:solidFill>
              <a:latin typeface="Verdana" panose="020B0604030504040204" pitchFamily="34" charset="0"/>
              <a:ea typeface="Verdana" panose="020B0604030504040204" pitchFamily="34" charset="0"/>
            </a:endParaRPr>
          </a:p>
        </p:txBody>
      </p:sp>
      <p:pic>
        <p:nvPicPr>
          <p:cNvPr id="15" name="Picture 4">
            <a:extLst>
              <a:ext uri="{FF2B5EF4-FFF2-40B4-BE49-F238E27FC236}">
                <a16:creationId xmlns:a16="http://schemas.microsoft.com/office/drawing/2014/main" id="{FD60B581-9688-5D7D-9D33-7B0E81E134B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0590" y="3749484"/>
            <a:ext cx="3098081" cy="30980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A4971AE-6E19-4B76-891E-76F162694DEE}"/>
              </a:ext>
            </a:extLst>
          </p:cNvPr>
          <p:cNvSpPr txBox="1"/>
          <p:nvPr/>
        </p:nvSpPr>
        <p:spPr>
          <a:xfrm>
            <a:off x="5027233" y="4031349"/>
            <a:ext cx="4740148" cy="646331"/>
          </a:xfrm>
          <a:prstGeom prst="rect">
            <a:avLst/>
          </a:prstGeom>
          <a:noFill/>
        </p:spPr>
        <p:txBody>
          <a:bodyPr wrap="square">
            <a:spAutoFit/>
          </a:bodyPr>
          <a:lstStyle/>
          <a:p>
            <a:r>
              <a:rPr lang="en-ZA" sz="3600" b="1" dirty="0">
                <a:latin typeface="Verdana" panose="020B0604030504040204" pitchFamily="34" charset="0"/>
                <a:ea typeface="Verdana" panose="020B0604030504040204" pitchFamily="34" charset="0"/>
              </a:rPr>
              <a:t>#KlebsKeptAtBay</a:t>
            </a:r>
          </a:p>
        </p:txBody>
      </p:sp>
      <p:sp>
        <p:nvSpPr>
          <p:cNvPr id="19" name="TextBox 18">
            <a:extLst>
              <a:ext uri="{FF2B5EF4-FFF2-40B4-BE49-F238E27FC236}">
                <a16:creationId xmlns:a16="http://schemas.microsoft.com/office/drawing/2014/main" id="{AFD77B24-3D67-B60C-3435-97C3C8663701}"/>
              </a:ext>
            </a:extLst>
          </p:cNvPr>
          <p:cNvSpPr txBox="1"/>
          <p:nvPr/>
        </p:nvSpPr>
        <p:spPr>
          <a:xfrm>
            <a:off x="5101252" y="4965056"/>
            <a:ext cx="4332763" cy="1200329"/>
          </a:xfrm>
          <a:prstGeom prst="rect">
            <a:avLst/>
          </a:prstGeom>
          <a:noFill/>
        </p:spPr>
        <p:txBody>
          <a:bodyPr wrap="square">
            <a:spAutoFit/>
          </a:bodyPr>
          <a:lstStyle/>
          <a:p>
            <a:r>
              <a:rPr lang="en-ZA" sz="3600" b="1" dirty="0">
                <a:latin typeface="Verdana" panose="020B0604030504040204" pitchFamily="34" charset="0"/>
                <a:ea typeface="Verdana" panose="020B0604030504040204" pitchFamily="34" charset="0"/>
              </a:rPr>
              <a:t>#Surveillance</a:t>
            </a:r>
          </a:p>
          <a:p>
            <a:r>
              <a:rPr lang="en-ZA" sz="3600" b="1" dirty="0">
                <a:latin typeface="Verdana" panose="020B0604030504040204" pitchFamily="34" charset="0"/>
                <a:ea typeface="Verdana" panose="020B0604030504040204" pitchFamily="34" charset="0"/>
              </a:rPr>
              <a:t>   </a:t>
            </a:r>
            <a:r>
              <a:rPr lang="en-ZA" sz="3600" b="1" dirty="0" err="1">
                <a:latin typeface="Verdana" panose="020B0604030504040204" pitchFamily="34" charset="0"/>
                <a:ea typeface="Verdana" panose="020B0604030504040204" pitchFamily="34" charset="0"/>
              </a:rPr>
              <a:t>SavesSociety</a:t>
            </a:r>
            <a:endParaRPr lang="en-ZA" sz="3600" b="1" dirty="0">
              <a:latin typeface="Verdana" panose="020B0604030504040204" pitchFamily="34" charset="0"/>
              <a:ea typeface="Verdana" panose="020B060403050404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8" name="Freeform 8"/>
          <p:cNvSpPr/>
          <p:nvPr/>
        </p:nvSpPr>
        <p:spPr>
          <a:xfrm>
            <a:off x="110500" y="6381003"/>
            <a:ext cx="1317468" cy="449547"/>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8"/>
            <a:stretch>
              <a:fillRect/>
            </a:stretch>
          </a:blipFill>
        </p:spPr>
        <p:txBody>
          <a:bodyPr/>
          <a:lstStyle/>
          <a:p>
            <a:endParaRPr lang="en-US" sz="1200"/>
          </a:p>
        </p:txBody>
      </p:sp>
      <p:sp>
        <p:nvSpPr>
          <p:cNvPr id="9" name="Freeform 9"/>
          <p:cNvSpPr/>
          <p:nvPr/>
        </p:nvSpPr>
        <p:spPr>
          <a:xfrm>
            <a:off x="11060456" y="6098619"/>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sz="1200"/>
          </a:p>
        </p:txBody>
      </p:sp>
      <p:sp>
        <p:nvSpPr>
          <p:cNvPr id="10" name="TextBox 10"/>
          <p:cNvSpPr txBox="1"/>
          <p:nvPr/>
        </p:nvSpPr>
        <p:spPr>
          <a:xfrm>
            <a:off x="4067010" y="6338976"/>
            <a:ext cx="4057981" cy="428259"/>
          </a:xfrm>
          <a:prstGeom prst="rect">
            <a:avLst/>
          </a:prstGeom>
        </p:spPr>
        <p:txBody>
          <a:bodyPr lIns="0" tIns="0" rIns="0" bIns="0" rtlCol="0" anchor="t">
            <a:spAutoFit/>
          </a:bodyPr>
          <a:lstStyle/>
          <a:p>
            <a:pPr algn="ctr">
              <a:lnSpc>
                <a:spcPts val="3920"/>
              </a:lnSpc>
              <a:spcBef>
                <a:spcPct val="0"/>
              </a:spcBef>
            </a:pPr>
            <a:r>
              <a:rPr lang="en-US" sz="2000" dirty="0">
                <a:solidFill>
                  <a:srgbClr val="DCB05B"/>
                </a:solidFill>
                <a:latin typeface="Verdana" panose="020B0604030504040204" pitchFamily="34" charset="0"/>
                <a:ea typeface="Verdana" panose="020B0604030504040204" pitchFamily="34" charset="0"/>
              </a:rPr>
              <a:t>#JoburgResearch2024</a:t>
            </a:r>
          </a:p>
        </p:txBody>
      </p:sp>
      <p:sp>
        <p:nvSpPr>
          <p:cNvPr id="14" name="TextBox 13">
            <a:extLst>
              <a:ext uri="{FF2B5EF4-FFF2-40B4-BE49-F238E27FC236}">
                <a16:creationId xmlns:a16="http://schemas.microsoft.com/office/drawing/2014/main" id="{2FB1FB3F-0DBA-C430-BA48-05B38E8007FE}"/>
              </a:ext>
            </a:extLst>
          </p:cNvPr>
          <p:cNvSpPr txBox="1"/>
          <p:nvPr/>
        </p:nvSpPr>
        <p:spPr>
          <a:xfrm>
            <a:off x="164921" y="801939"/>
            <a:ext cx="11862157" cy="461665"/>
          </a:xfrm>
          <a:prstGeom prst="rect">
            <a:avLst/>
          </a:prstGeom>
          <a:noFill/>
        </p:spPr>
        <p:txBody>
          <a:bodyPr wrap="square">
            <a:spAutoFit/>
          </a:bodyPr>
          <a:lstStyle/>
          <a:p>
            <a:r>
              <a:rPr lang="en-US" sz="2400" b="1" dirty="0">
                <a:solidFill>
                  <a:srgbClr val="8347AD"/>
                </a:solidFill>
                <a:latin typeface="Verdana" panose="020B0604030504040204" pitchFamily="34" charset="0"/>
                <a:ea typeface="Verdana" panose="020B0604030504040204" pitchFamily="34" charset="0"/>
              </a:rPr>
              <a:t>Key Recommendations for the Johannesburg Health District (JHD)</a:t>
            </a:r>
            <a:endParaRPr lang="en-ZA" sz="2400" b="1" dirty="0">
              <a:solidFill>
                <a:srgbClr val="8347AD"/>
              </a:solidFill>
              <a:latin typeface="Verdana" panose="020B0604030504040204" pitchFamily="34" charset="0"/>
              <a:ea typeface="Verdana" panose="020B0604030504040204" pitchFamily="34" charset="0"/>
            </a:endParaRPr>
          </a:p>
        </p:txBody>
      </p:sp>
      <p:sp>
        <p:nvSpPr>
          <p:cNvPr id="17" name="TextBox 16">
            <a:extLst>
              <a:ext uri="{FF2B5EF4-FFF2-40B4-BE49-F238E27FC236}">
                <a16:creationId xmlns:a16="http://schemas.microsoft.com/office/drawing/2014/main" id="{AC7B3C76-B07B-1CF4-4871-127E9D3E12D5}"/>
              </a:ext>
            </a:extLst>
          </p:cNvPr>
          <p:cNvSpPr txBox="1"/>
          <p:nvPr/>
        </p:nvSpPr>
        <p:spPr>
          <a:xfrm>
            <a:off x="351156" y="1402996"/>
            <a:ext cx="9017000" cy="923330"/>
          </a:xfrm>
          <a:prstGeom prst="rect">
            <a:avLst/>
          </a:prstGeom>
          <a:noFill/>
        </p:spPr>
        <p:txBody>
          <a:bodyPr wrap="square">
            <a:spAutoFit/>
          </a:bodyPr>
          <a:lstStyle/>
          <a:p>
            <a:pPr marL="800100" lvl="1" indent="-342900">
              <a:buFontTx/>
              <a:buChar char="-"/>
            </a:pPr>
            <a:r>
              <a:rPr lang="en-US" dirty="0">
                <a:latin typeface="Verdana" panose="020B0604030504040204" pitchFamily="34" charset="0"/>
                <a:ea typeface="Verdana" panose="020B0604030504040204" pitchFamily="34" charset="0"/>
              </a:rPr>
              <a:t>Targeted IPC needed.</a:t>
            </a:r>
          </a:p>
          <a:p>
            <a:pPr marL="800100" lvl="1" indent="-342900">
              <a:buFontTx/>
              <a:buChar char="-"/>
            </a:pPr>
            <a:r>
              <a:rPr lang="en-US" dirty="0">
                <a:latin typeface="Verdana" panose="020B0604030504040204" pitchFamily="34" charset="0"/>
                <a:ea typeface="Verdana" panose="020B0604030504040204" pitchFamily="34" charset="0"/>
              </a:rPr>
              <a:t>Robust Antibiotic Stewardship Programs.</a:t>
            </a:r>
          </a:p>
          <a:p>
            <a:pPr lvl="1"/>
            <a:r>
              <a:rPr lang="en-US" dirty="0">
                <a:latin typeface="Verdana" panose="020B0604030504040204" pitchFamily="34" charset="0"/>
                <a:ea typeface="Verdana" panose="020B0604030504040204" pitchFamily="34" charset="0"/>
              </a:rPr>
              <a:t>-   Expand Genomic Surveillance Efforts.</a:t>
            </a:r>
          </a:p>
        </p:txBody>
      </p:sp>
      <p:sp>
        <p:nvSpPr>
          <p:cNvPr id="2" name="TextBox 1">
            <a:extLst>
              <a:ext uri="{FF2B5EF4-FFF2-40B4-BE49-F238E27FC236}">
                <a16:creationId xmlns:a16="http://schemas.microsoft.com/office/drawing/2014/main" id="{40D651D9-9D9D-FCCC-7EB2-005B9CD59302}"/>
              </a:ext>
            </a:extLst>
          </p:cNvPr>
          <p:cNvSpPr txBox="1"/>
          <p:nvPr/>
        </p:nvSpPr>
        <p:spPr>
          <a:xfrm>
            <a:off x="110500" y="2629188"/>
            <a:ext cx="11862157" cy="461665"/>
          </a:xfrm>
          <a:prstGeom prst="rect">
            <a:avLst/>
          </a:prstGeom>
          <a:noFill/>
        </p:spPr>
        <p:txBody>
          <a:bodyPr wrap="square">
            <a:spAutoFit/>
          </a:bodyPr>
          <a:lstStyle/>
          <a:p>
            <a:r>
              <a:rPr lang="en-US" sz="2400" b="1" dirty="0">
                <a:solidFill>
                  <a:srgbClr val="8347AD"/>
                </a:solidFill>
                <a:latin typeface="Verdana" panose="020B0604030504040204" pitchFamily="34" charset="0"/>
                <a:ea typeface="Verdana" panose="020B0604030504040204" pitchFamily="34" charset="0"/>
              </a:rPr>
              <a:t>Contextualization to Johannesburg Health District (JHD)</a:t>
            </a:r>
            <a:endParaRPr lang="en-ZA" sz="2400" b="1" dirty="0">
              <a:solidFill>
                <a:srgbClr val="8347AD"/>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60B6953A-1024-3617-800B-D29403C9F8EC}"/>
              </a:ext>
            </a:extLst>
          </p:cNvPr>
          <p:cNvSpPr txBox="1"/>
          <p:nvPr/>
        </p:nvSpPr>
        <p:spPr>
          <a:xfrm>
            <a:off x="240056" y="3236461"/>
            <a:ext cx="9498312" cy="2954655"/>
          </a:xfrm>
          <a:prstGeom prst="rect">
            <a:avLst/>
          </a:prstGeom>
          <a:noFill/>
        </p:spPr>
        <p:txBody>
          <a:bodyPr wrap="square">
            <a:spAutoFit/>
          </a:bodyPr>
          <a:lstStyle/>
          <a:p>
            <a:r>
              <a:rPr lang="en-US" sz="2000" b="1" dirty="0">
                <a:latin typeface="Verdana" panose="020B0604030504040204" pitchFamily="34" charset="0"/>
                <a:ea typeface="Verdana" panose="020B0604030504040204" pitchFamily="34" charset="0"/>
              </a:rPr>
              <a:t> Facilities Involved: </a:t>
            </a:r>
          </a:p>
          <a:p>
            <a:pPr marL="800100" lvl="1" indent="-342900">
              <a:buFontTx/>
              <a:buChar char="-"/>
            </a:pPr>
            <a:r>
              <a:rPr lang="en-US" dirty="0">
                <a:latin typeface="Verdana" panose="020B0604030504040204" pitchFamily="34" charset="0"/>
                <a:ea typeface="Verdana" panose="020B0604030504040204" pitchFamily="34" charset="0"/>
              </a:rPr>
              <a:t>Children under 5 years of age and stillbirths living in the catchment area (within </a:t>
            </a:r>
            <a:r>
              <a:rPr lang="en-US" dirty="0" err="1">
                <a:latin typeface="Verdana" panose="020B0604030504040204" pitchFamily="34" charset="0"/>
                <a:ea typeface="Verdana" panose="020B0604030504040204" pitchFamily="34" charset="0"/>
              </a:rPr>
              <a:t>Braamfisherville</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Emdeni</a:t>
            </a:r>
            <a:r>
              <a:rPr lang="en-US" dirty="0">
                <a:latin typeface="Verdana" panose="020B0604030504040204" pitchFamily="34" charset="0"/>
                <a:ea typeface="Verdana" panose="020B0604030504040204" pitchFamily="34" charset="0"/>
              </a:rPr>
              <a:t>, Mapetla, Meadowlands Zones 4 &amp; 5, </a:t>
            </a:r>
            <a:r>
              <a:rPr lang="en-US" dirty="0" err="1">
                <a:latin typeface="Verdana" panose="020B0604030504040204" pitchFamily="34" charset="0"/>
                <a:ea typeface="Verdana" panose="020B0604030504040204" pitchFamily="34" charset="0"/>
              </a:rPr>
              <a:t>Senaone</a:t>
            </a:r>
            <a:r>
              <a:rPr lang="en-US" dirty="0">
                <a:latin typeface="Verdana" panose="020B0604030504040204" pitchFamily="34" charset="0"/>
                <a:ea typeface="Verdana" panose="020B0604030504040204" pitchFamily="34" charset="0"/>
              </a:rPr>
              <a:t>, Mofolo North, Thulani, Freedom Park, Phiri, </a:t>
            </a:r>
            <a:r>
              <a:rPr lang="en-US" dirty="0" err="1">
                <a:latin typeface="Verdana" panose="020B0604030504040204" pitchFamily="34" charset="0"/>
                <a:ea typeface="Verdana" panose="020B0604030504040204" pitchFamily="34" charset="0"/>
              </a:rPr>
              <a:t>Senoane</a:t>
            </a:r>
            <a:r>
              <a:rPr lang="en-US" dirty="0">
                <a:latin typeface="Verdana" panose="020B0604030504040204" pitchFamily="34" charset="0"/>
                <a:ea typeface="Verdana" panose="020B0604030504040204" pitchFamily="34" charset="0"/>
              </a:rPr>
              <a:t>, Thembelihle, or Jackson) were eligible for inclusion in the CHAMPS study.</a:t>
            </a:r>
          </a:p>
          <a:p>
            <a:pPr lvl="1"/>
            <a:r>
              <a:rPr lang="en-US" dirty="0">
                <a:latin typeface="Verdana" panose="020B0604030504040204" pitchFamily="34" charset="0"/>
                <a:ea typeface="Verdana" panose="020B0604030504040204" pitchFamily="34" charset="0"/>
              </a:rPr>
              <a:t> </a:t>
            </a:r>
          </a:p>
          <a:p>
            <a:r>
              <a:rPr lang="en-US" sz="2000" b="1" dirty="0">
                <a:latin typeface="Verdana" panose="020B0604030504040204" pitchFamily="34" charset="0"/>
                <a:ea typeface="Verdana" panose="020B0604030504040204" pitchFamily="34" charset="0"/>
              </a:rPr>
              <a:t> Research Challenges:</a:t>
            </a:r>
          </a:p>
          <a:p>
            <a:pPr lvl="1"/>
            <a:r>
              <a:rPr lang="en-US" sz="2000" b="1" dirty="0">
                <a:latin typeface="Verdana" panose="020B0604030504040204" pitchFamily="34" charset="0"/>
                <a:ea typeface="Verdana" panose="020B0604030504040204" pitchFamily="34" charset="0"/>
              </a:rPr>
              <a:t>- </a:t>
            </a:r>
            <a:r>
              <a:rPr lang="en-US" dirty="0">
                <a:latin typeface="Verdana" panose="020B0604030504040204" pitchFamily="34" charset="0"/>
                <a:ea typeface="Verdana" panose="020B0604030504040204" pitchFamily="34" charset="0"/>
              </a:rPr>
              <a:t>High Cost of Whole Genome Sequencing.</a:t>
            </a:r>
          </a:p>
          <a:p>
            <a:pPr lvl="1"/>
            <a:r>
              <a:rPr lang="en-US" dirty="0">
                <a:latin typeface="Verdana" panose="020B0604030504040204" pitchFamily="34" charset="0"/>
                <a:ea typeface="Verdana" panose="020B0604030504040204" pitchFamily="34" charset="0"/>
              </a:rPr>
              <a:t>- Limited Generalizability.</a:t>
            </a:r>
          </a:p>
          <a:p>
            <a:pPr lvl="1"/>
            <a:r>
              <a:rPr lang="en-US" dirty="0">
                <a:latin typeface="Verdana" panose="020B0604030504040204" pitchFamily="34" charset="0"/>
                <a:ea typeface="Verdana" panose="020B0604030504040204" pitchFamily="34" charset="0"/>
              </a:rPr>
              <a:t>- Need for Cost-Effective Surveillance Strategies.</a:t>
            </a:r>
            <a:endParaRPr lang="en-ZA" dirty="0">
              <a:latin typeface="Verdana" panose="020B0604030504040204" pitchFamily="34" charset="0"/>
              <a:ea typeface="Verdana" panose="020B0604030504040204" pitchFamily="34" charset="0"/>
            </a:endParaRPr>
          </a:p>
        </p:txBody>
      </p:sp>
      <p:sp>
        <p:nvSpPr>
          <p:cNvPr id="11" name="TextBox 3">
            <a:extLst>
              <a:ext uri="{FF2B5EF4-FFF2-40B4-BE49-F238E27FC236}">
                <a16:creationId xmlns:a16="http://schemas.microsoft.com/office/drawing/2014/main" id="{D14B23A6-4E21-EE8A-FCD5-513DA330DBE2}"/>
              </a:ext>
            </a:extLst>
          </p:cNvPr>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12" name="TextBox 9">
            <a:extLst>
              <a:ext uri="{FF2B5EF4-FFF2-40B4-BE49-F238E27FC236}">
                <a16:creationId xmlns:a16="http://schemas.microsoft.com/office/drawing/2014/main" id="{47F08D03-53CB-9BCD-5360-0622841FB2EE}"/>
              </a:ext>
            </a:extLst>
          </p:cNvPr>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Tree>
    <p:extLst>
      <p:ext uri="{BB962C8B-B14F-4D97-AF65-F5344CB8AC3E}">
        <p14:creationId xmlns:p14="http://schemas.microsoft.com/office/powerpoint/2010/main" val="3810026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5696" y="5784771"/>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sz="1200"/>
          </a:p>
        </p:txBody>
      </p:sp>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Freeform 8"/>
          <p:cNvSpPr/>
          <p:nvPr/>
        </p:nvSpPr>
        <p:spPr>
          <a:xfrm>
            <a:off x="10614712" y="5784771"/>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4067010" y="5975641"/>
            <a:ext cx="4057981" cy="482824"/>
          </a:xfrm>
          <a:prstGeom prst="rect">
            <a:avLst/>
          </a:prstGeom>
        </p:spPr>
        <p:txBody>
          <a:bodyPr lIns="0" tIns="0" rIns="0" bIns="0" rtlCol="0" anchor="t">
            <a:spAutoFit/>
          </a:bodyPr>
          <a:lstStyle/>
          <a:p>
            <a:pPr algn="ctr">
              <a:lnSpc>
                <a:spcPts val="3920"/>
              </a:lnSpc>
              <a:spcBef>
                <a:spcPct val="0"/>
              </a:spcBef>
            </a:pPr>
            <a:r>
              <a:rPr lang="en-US" sz="2800">
                <a:solidFill>
                  <a:srgbClr val="765944"/>
                </a:solidFill>
                <a:latin typeface="Josefin Sans"/>
              </a:rPr>
              <a:t>#JoburgResearch2024</a:t>
            </a:r>
          </a:p>
        </p:txBody>
      </p:sp>
      <p:sp>
        <p:nvSpPr>
          <p:cNvPr id="11" name="Title 1">
            <a:extLst>
              <a:ext uri="{FF2B5EF4-FFF2-40B4-BE49-F238E27FC236}">
                <a16:creationId xmlns:a16="http://schemas.microsoft.com/office/drawing/2014/main" id="{FE527C46-9898-DC45-9AEB-F00BE3E22BD3}"/>
              </a:ext>
            </a:extLst>
          </p:cNvPr>
          <p:cNvSpPr>
            <a:spLocks noGrp="1"/>
          </p:cNvSpPr>
          <p:nvPr>
            <p:ph type="title"/>
          </p:nvPr>
        </p:nvSpPr>
        <p:spPr>
          <a:xfrm>
            <a:off x="232017" y="465847"/>
            <a:ext cx="7842562" cy="751856"/>
          </a:xfrm>
        </p:spPr>
        <p:txBody>
          <a:bodyPr>
            <a:normAutofit/>
          </a:bodyPr>
          <a:lstStyle/>
          <a:p>
            <a:r>
              <a:rPr lang="en-US" sz="4400" cap="none" dirty="0"/>
              <a:t>Declaration</a:t>
            </a:r>
            <a:endParaRPr lang="en-US" sz="4400" dirty="0"/>
          </a:p>
        </p:txBody>
      </p:sp>
      <p:pic>
        <p:nvPicPr>
          <p:cNvPr id="12" name="Graphic 3">
            <a:extLst>
              <a:ext uri="{FF2B5EF4-FFF2-40B4-BE49-F238E27FC236}">
                <a16:creationId xmlns:a16="http://schemas.microsoft.com/office/drawing/2014/main" id="{61DB9F2B-0A01-7033-F458-51C0061961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552" y="1126020"/>
            <a:ext cx="8779050" cy="494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6">
            <a:extLst>
              <a:ext uri="{FF2B5EF4-FFF2-40B4-BE49-F238E27FC236}">
                <a16:creationId xmlns:a16="http://schemas.microsoft.com/office/drawing/2014/main" id="{2029E89D-ECCF-CD27-23C5-767B1309ACA8}"/>
              </a:ext>
            </a:extLst>
          </p:cNvPr>
          <p:cNvSpPr txBox="1">
            <a:spLocks/>
          </p:cNvSpPr>
          <p:nvPr/>
        </p:nvSpPr>
        <p:spPr>
          <a:xfrm>
            <a:off x="9011067" y="1170924"/>
            <a:ext cx="2706137" cy="410055"/>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3000" b="1" i="0" kern="1200" cap="all" baseline="0">
                <a:solidFill>
                  <a:srgbClr val="8347A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Thank you </a:t>
            </a:r>
            <a:endParaRPr lang="en-ZA" dirty="0"/>
          </a:p>
        </p:txBody>
      </p:sp>
      <p:sp>
        <p:nvSpPr>
          <p:cNvPr id="14" name="TextBox 13">
            <a:extLst>
              <a:ext uri="{FF2B5EF4-FFF2-40B4-BE49-F238E27FC236}">
                <a16:creationId xmlns:a16="http://schemas.microsoft.com/office/drawing/2014/main" id="{8F5DD812-1F66-5A31-581D-AE303970D520}"/>
              </a:ext>
            </a:extLst>
          </p:cNvPr>
          <p:cNvSpPr txBox="1"/>
          <p:nvPr/>
        </p:nvSpPr>
        <p:spPr>
          <a:xfrm>
            <a:off x="9070496" y="2529276"/>
            <a:ext cx="3088432" cy="2031325"/>
          </a:xfrm>
          <a:prstGeom prst="rect">
            <a:avLst/>
          </a:prstGeom>
          <a:noFill/>
        </p:spPr>
        <p:txBody>
          <a:bodyPr wrap="square">
            <a:spAutoFit/>
          </a:bodyPr>
          <a:lstStyle/>
          <a:p>
            <a:pPr marL="285750" indent="-285750">
              <a:lnSpc>
                <a:spcPct val="100000"/>
              </a:lnSpc>
              <a:spcBef>
                <a:spcPts val="0"/>
              </a:spcBef>
              <a:buFont typeface="Arial" panose="020B0604020202020204" pitchFamily="34" charset="0"/>
              <a:buChar char="•"/>
            </a:pPr>
            <a:r>
              <a:rPr lang="en-US" sz="1800" kern="100" dirty="0">
                <a:solidFill>
                  <a:srgbClr val="032C74"/>
                </a:solidFill>
                <a:effectLst/>
                <a:latin typeface="Calibri" panose="020F0502020204030204" pitchFamily="34" charset="0"/>
                <a:ea typeface="Verdana" panose="020B0604030504040204" pitchFamily="34" charset="0"/>
              </a:rPr>
              <a:t>CHAMPS Network</a:t>
            </a:r>
          </a:p>
          <a:p>
            <a:pPr marL="285750" indent="-285750">
              <a:lnSpc>
                <a:spcPct val="100000"/>
              </a:lnSpc>
              <a:spcBef>
                <a:spcPts val="0"/>
              </a:spcBef>
              <a:buFont typeface="Arial" panose="020B0604020202020204" pitchFamily="34" charset="0"/>
              <a:buChar char="•"/>
            </a:pPr>
            <a:r>
              <a:rPr lang="en-US" sz="1800" kern="100" dirty="0">
                <a:solidFill>
                  <a:srgbClr val="032C74"/>
                </a:solidFill>
                <a:latin typeface="Calibri" panose="020F0502020204030204" pitchFamily="34" charset="0"/>
                <a:ea typeface="Verdana" panose="020B0604030504040204" pitchFamily="34" charset="0"/>
              </a:rPr>
              <a:t>The CHAMPS and MITS-lite study teams and all study personnel </a:t>
            </a:r>
          </a:p>
          <a:p>
            <a:pPr marL="285750" indent="-285750">
              <a:lnSpc>
                <a:spcPct val="100000"/>
              </a:lnSpc>
              <a:spcBef>
                <a:spcPts val="0"/>
              </a:spcBef>
              <a:buFont typeface="Arial" panose="020B0604020202020204" pitchFamily="34" charset="0"/>
              <a:buChar char="•"/>
            </a:pPr>
            <a:r>
              <a:rPr lang="en-US" sz="1800" kern="100" dirty="0">
                <a:solidFill>
                  <a:srgbClr val="032C74"/>
                </a:solidFill>
                <a:latin typeface="Calibri" panose="020F0502020204030204" pitchFamily="34" charset="0"/>
                <a:ea typeface="Verdana" panose="020B0604030504040204" pitchFamily="34" charset="0"/>
              </a:rPr>
              <a:t>The parents and families who participated in the study</a:t>
            </a:r>
          </a:p>
        </p:txBody>
      </p:sp>
      <p:pic>
        <p:nvPicPr>
          <p:cNvPr id="15" name="Picture 2" descr="BMGF – The Bill &amp; Melinda Gates Foundation | Plan S">
            <a:extLst>
              <a:ext uri="{FF2B5EF4-FFF2-40B4-BE49-F238E27FC236}">
                <a16:creationId xmlns:a16="http://schemas.microsoft.com/office/drawing/2014/main" id="{B6B601CD-5B14-184B-78FC-53EC428471E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2433" b="22394"/>
          <a:stretch/>
        </p:blipFill>
        <p:spPr bwMode="auto">
          <a:xfrm>
            <a:off x="8171648" y="1675226"/>
            <a:ext cx="3869803" cy="85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29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Background pattern&#10;&#10;Description automatically generated">
            <a:extLst>
              <a:ext uri="{FF2B5EF4-FFF2-40B4-BE49-F238E27FC236}">
                <a16:creationId xmlns:a16="http://schemas.microsoft.com/office/drawing/2014/main" id="{56C9DB59-5FF5-2D49-9680-BCBAE2E28D61}"/>
              </a:ext>
            </a:extLst>
          </p:cNvPr>
          <p:cNvPicPr>
            <a:picLocks noGrp="1" noChangeAspect="1"/>
          </p:cNvPicPr>
          <p:nvPr>
            <p:ph type="pic" sz="quarter" idx="10"/>
          </p:nvPr>
        </p:nvPicPr>
        <p:blipFill>
          <a:blip r:embed="rId2"/>
          <a:srcRect t="7" b="7"/>
          <a:stretch>
            <a:fillRect/>
          </a:stretch>
        </p:blipFill>
        <p:spPr/>
      </p:pic>
      <p:sp>
        <p:nvSpPr>
          <p:cNvPr id="3" name="Title 2">
            <a:extLst>
              <a:ext uri="{FF2B5EF4-FFF2-40B4-BE49-F238E27FC236}">
                <a16:creationId xmlns:a16="http://schemas.microsoft.com/office/drawing/2014/main" id="{75ABB6DA-B3FC-2E47-BBD6-5B41F9094CA8}"/>
              </a:ext>
            </a:extLst>
          </p:cNvPr>
          <p:cNvSpPr>
            <a:spLocks noGrp="1"/>
          </p:cNvSpPr>
          <p:nvPr>
            <p:ph type="ctrTitle"/>
          </p:nvPr>
        </p:nvSpPr>
        <p:spPr/>
        <p:txBody>
          <a:bodyPr/>
          <a:lstStyle/>
          <a:p>
            <a:r>
              <a:rPr lang="en-US" dirty="0"/>
              <a:t>THANK  YOU</a:t>
            </a:r>
          </a:p>
        </p:txBody>
      </p:sp>
      <p:pic>
        <p:nvPicPr>
          <p:cNvPr id="6" name="Picture Placeholder 5">
            <a:extLst>
              <a:ext uri="{FF2B5EF4-FFF2-40B4-BE49-F238E27FC236}">
                <a16:creationId xmlns:a16="http://schemas.microsoft.com/office/drawing/2014/main" id="{54FDBD9B-09BA-5649-A4A7-C2AD52F6D8CC}"/>
              </a:ext>
            </a:extLst>
          </p:cNvPr>
          <p:cNvPicPr>
            <a:picLocks noGrp="1" noChangeAspect="1"/>
          </p:cNvPicPr>
          <p:nvPr>
            <p:ph type="pic" sz="quarter" idx="11"/>
          </p:nvPr>
        </p:nvPicPr>
        <p:blipFill>
          <a:blip r:embed="rId3"/>
          <a:srcRect t="60" b="60"/>
          <a:stretch>
            <a:fillRect/>
          </a:stretch>
        </p:blipFill>
        <p:spPr/>
      </p:pic>
    </p:spTree>
    <p:extLst>
      <p:ext uri="{BB962C8B-B14F-4D97-AF65-F5344CB8AC3E}">
        <p14:creationId xmlns:p14="http://schemas.microsoft.com/office/powerpoint/2010/main" val="723066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5696" y="5784771"/>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sz="1200"/>
          </a:p>
        </p:txBody>
      </p:sp>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Freeform 8"/>
          <p:cNvSpPr/>
          <p:nvPr/>
        </p:nvSpPr>
        <p:spPr>
          <a:xfrm>
            <a:off x="10614712" y="5784771"/>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4067010" y="5975641"/>
            <a:ext cx="4057981" cy="482824"/>
          </a:xfrm>
          <a:prstGeom prst="rect">
            <a:avLst/>
          </a:prstGeom>
        </p:spPr>
        <p:txBody>
          <a:bodyPr lIns="0" tIns="0" rIns="0" bIns="0" rtlCol="0" anchor="t">
            <a:spAutoFit/>
          </a:bodyPr>
          <a:lstStyle/>
          <a:p>
            <a:pPr algn="ctr">
              <a:lnSpc>
                <a:spcPts val="3920"/>
              </a:lnSpc>
              <a:spcBef>
                <a:spcPct val="0"/>
              </a:spcBef>
            </a:pPr>
            <a:r>
              <a:rPr lang="en-US" sz="2800">
                <a:solidFill>
                  <a:srgbClr val="765944"/>
                </a:solidFill>
                <a:latin typeface="Josefin Sans"/>
              </a:rPr>
              <a:t>#JoburgResearch2024</a:t>
            </a:r>
          </a:p>
        </p:txBody>
      </p:sp>
      <p:pic>
        <p:nvPicPr>
          <p:cNvPr id="11" name="New picture">
            <a:extLst>
              <a:ext uri="{FF2B5EF4-FFF2-40B4-BE49-F238E27FC236}">
                <a16:creationId xmlns:a16="http://schemas.microsoft.com/office/drawing/2014/main" id="{3CC76205-D010-9F3A-7AC2-FBD5BE1393E4}"/>
              </a:ext>
            </a:extLst>
          </p:cNvPr>
          <p:cNvPicPr/>
          <p:nvPr/>
        </p:nvPicPr>
        <p:blipFill>
          <a:blip r:embed="rId10"/>
          <a:stretch>
            <a:fillRect/>
          </a:stretch>
        </p:blipFill>
        <p:spPr>
          <a:xfrm>
            <a:off x="521625" y="429783"/>
            <a:ext cx="7851116" cy="5373743"/>
          </a:xfrm>
          <a:prstGeom prst="rect">
            <a:avLst/>
          </a:prstGeom>
        </p:spPr>
      </p:pic>
      <p:sp>
        <p:nvSpPr>
          <p:cNvPr id="12" name="Title 1">
            <a:extLst>
              <a:ext uri="{FF2B5EF4-FFF2-40B4-BE49-F238E27FC236}">
                <a16:creationId xmlns:a16="http://schemas.microsoft.com/office/drawing/2014/main" id="{9A06787B-7CF2-BB64-3A08-0A291D94CE3B}"/>
              </a:ext>
            </a:extLst>
          </p:cNvPr>
          <p:cNvSpPr>
            <a:spLocks noGrp="1"/>
          </p:cNvSpPr>
          <p:nvPr>
            <p:ph type="title"/>
          </p:nvPr>
        </p:nvSpPr>
        <p:spPr>
          <a:xfrm>
            <a:off x="4869637" y="399535"/>
            <a:ext cx="5689234" cy="983566"/>
          </a:xfrm>
        </p:spPr>
        <p:txBody>
          <a:bodyPr>
            <a:normAutofit/>
          </a:bodyPr>
          <a:lstStyle/>
          <a:p>
            <a:r>
              <a:rPr lang="en-US" sz="4400" dirty="0"/>
              <a:t>CHAMPS </a:t>
            </a:r>
            <a:r>
              <a:rPr lang="en-US" sz="4400" cap="none" dirty="0" err="1"/>
              <a:t>DeCoDe</a:t>
            </a:r>
            <a:endParaRPr lang="en-US" sz="4400" dirty="0"/>
          </a:p>
        </p:txBody>
      </p:sp>
    </p:spTree>
    <p:extLst>
      <p:ext uri="{BB962C8B-B14F-4D97-AF65-F5344CB8AC3E}">
        <p14:creationId xmlns:p14="http://schemas.microsoft.com/office/powerpoint/2010/main" val="2973540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5696" y="5784771"/>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5"/>
            <a:stretch>
              <a:fillRect/>
            </a:stretch>
          </a:blipFill>
        </p:spPr>
        <p:txBody>
          <a:bodyPr/>
          <a:lstStyle/>
          <a:p>
            <a:endParaRPr lang="en-US" sz="1200"/>
          </a:p>
        </p:txBody>
      </p:sp>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6">
              <a:alphaModFix amt="37000"/>
              <a:extLst>
                <a:ext uri="{96DAC541-7B7A-43D3-8B79-37D633B846F1}">
                  <asvg:svgBlip xmlns:asvg="http://schemas.microsoft.com/office/drawing/2016/SVG/main" r:embed="rId7"/>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8"/>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9">
              <a:alphaModFix amt="4399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8" name="Freeform 8"/>
          <p:cNvSpPr/>
          <p:nvPr/>
        </p:nvSpPr>
        <p:spPr>
          <a:xfrm>
            <a:off x="10614712" y="5784771"/>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11"/>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4067010" y="5975641"/>
            <a:ext cx="4057981" cy="482824"/>
          </a:xfrm>
          <a:prstGeom prst="rect">
            <a:avLst/>
          </a:prstGeom>
        </p:spPr>
        <p:txBody>
          <a:bodyPr lIns="0" tIns="0" rIns="0" bIns="0" rtlCol="0" anchor="t">
            <a:spAutoFit/>
          </a:bodyPr>
          <a:lstStyle/>
          <a:p>
            <a:pPr algn="ctr">
              <a:lnSpc>
                <a:spcPts val="3920"/>
              </a:lnSpc>
              <a:spcBef>
                <a:spcPct val="0"/>
              </a:spcBef>
            </a:pPr>
            <a:r>
              <a:rPr lang="en-US" sz="2800">
                <a:solidFill>
                  <a:srgbClr val="765944"/>
                </a:solidFill>
                <a:latin typeface="Josefin Sans"/>
              </a:rPr>
              <a:t>#JoburgResearch2024</a:t>
            </a:r>
          </a:p>
        </p:txBody>
      </p:sp>
      <p:pic>
        <p:nvPicPr>
          <p:cNvPr id="1026" name="Picture 2" descr="The Rise of Klebsiella pneumoniae, One of the Most Threatening Superbugs  Known – The Wire Science">
            <a:extLst>
              <a:ext uri="{FF2B5EF4-FFF2-40B4-BE49-F238E27FC236}">
                <a16:creationId xmlns:a16="http://schemas.microsoft.com/office/drawing/2014/main" id="{6596224D-475D-75F0-ACF4-5778C2E1EDA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400" t="1145" r="32485"/>
          <a:stretch/>
        </p:blipFill>
        <p:spPr bwMode="auto">
          <a:xfrm>
            <a:off x="105879" y="1107195"/>
            <a:ext cx="3889918" cy="341995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ED18F7B-332D-A8C7-B498-5677D734F890}"/>
              </a:ext>
            </a:extLst>
          </p:cNvPr>
          <p:cNvSpPr/>
          <p:nvPr/>
        </p:nvSpPr>
        <p:spPr>
          <a:xfrm>
            <a:off x="105879" y="1104338"/>
            <a:ext cx="3889918" cy="3419955"/>
          </a:xfrm>
          <a:prstGeom prst="rect">
            <a:avLst/>
          </a:prstGeom>
          <a:noFill/>
          <a:ln w="635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8" name="Text 4">
            <a:extLst>
              <a:ext uri="{FF2B5EF4-FFF2-40B4-BE49-F238E27FC236}">
                <a16:creationId xmlns:a16="http://schemas.microsoft.com/office/drawing/2014/main" id="{85712FA2-30FA-79F0-BB93-3C284E05CB4C}"/>
              </a:ext>
            </a:extLst>
          </p:cNvPr>
          <p:cNvSpPr/>
          <p:nvPr/>
        </p:nvSpPr>
        <p:spPr>
          <a:xfrm>
            <a:off x="474218" y="4855878"/>
            <a:ext cx="2400309" cy="365052"/>
          </a:xfrm>
          <a:prstGeom prst="rect">
            <a:avLst/>
          </a:prstGeom>
          <a:noFill/>
          <a:ln/>
        </p:spPr>
        <p:txBody>
          <a:bodyPr wrap="none" rtlCol="0" anchor="t"/>
          <a:lstStyle/>
          <a:p>
            <a:pPr>
              <a:lnSpc>
                <a:spcPts val="2191"/>
              </a:lnSpc>
            </a:pPr>
            <a:r>
              <a:rPr lang="en-US" sz="4000" b="1" dirty="0">
                <a:solidFill>
                  <a:srgbClr val="0098DE"/>
                </a:solidFill>
                <a:latin typeface="Verdana" panose="020B0604030504040204" pitchFamily="34" charset="0"/>
                <a:ea typeface="Verdana" panose="020B0604030504040204" pitchFamily="34" charset="0"/>
              </a:rPr>
              <a:t>Culturing</a:t>
            </a:r>
            <a:endParaRPr lang="en-US" sz="4000" dirty="0">
              <a:solidFill>
                <a:srgbClr val="0098DE"/>
              </a:solidFill>
              <a:latin typeface="Verdana" panose="020B0604030504040204" pitchFamily="34" charset="0"/>
              <a:ea typeface="Verdana" panose="020B0604030504040204" pitchFamily="34" charset="0"/>
            </a:endParaRPr>
          </a:p>
        </p:txBody>
      </p:sp>
      <p:sp>
        <p:nvSpPr>
          <p:cNvPr id="12" name="Title 2">
            <a:extLst>
              <a:ext uri="{FF2B5EF4-FFF2-40B4-BE49-F238E27FC236}">
                <a16:creationId xmlns:a16="http://schemas.microsoft.com/office/drawing/2014/main" id="{5C336026-122C-7DC9-4BE7-F58D2ED1934A}"/>
              </a:ext>
            </a:extLst>
          </p:cNvPr>
          <p:cNvSpPr txBox="1">
            <a:spLocks/>
          </p:cNvSpPr>
          <p:nvPr/>
        </p:nvSpPr>
        <p:spPr>
          <a:xfrm>
            <a:off x="281235" y="436330"/>
            <a:ext cx="14351431" cy="885825"/>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000" b="1" i="0" kern="1200" cap="all" baseline="0">
                <a:solidFill>
                  <a:srgbClr val="8347AD"/>
                </a:solidFill>
                <a:latin typeface="Verdana" panose="020B0604030504040204" pitchFamily="34" charset="0"/>
                <a:ea typeface="Verdana" panose="020B0604030504040204" pitchFamily="34" charset="0"/>
                <a:cs typeface="Verdana" panose="020B0604030504040204" pitchFamily="34" charset="0"/>
              </a:defRPr>
            </a:lvl1pPr>
          </a:lstStyle>
          <a:p>
            <a:r>
              <a:rPr lang="en-US" sz="4400">
                <a:solidFill>
                  <a:srgbClr val="7030A0"/>
                </a:solidFill>
              </a:rPr>
              <a:t>Methods</a:t>
            </a:r>
            <a:endParaRPr lang="en-US" sz="4400" dirty="0">
              <a:solidFill>
                <a:srgbClr val="7030A0"/>
              </a:solidFill>
            </a:endParaRPr>
          </a:p>
        </p:txBody>
      </p:sp>
      <p:pic>
        <p:nvPicPr>
          <p:cNvPr id="13" name="Screen Recording 8">
            <a:hlinkClick r:id="" action="ppaction://media"/>
            <a:extLst>
              <a:ext uri="{FF2B5EF4-FFF2-40B4-BE49-F238E27FC236}">
                <a16:creationId xmlns:a16="http://schemas.microsoft.com/office/drawing/2014/main" id="{1690F76B-3EB4-558F-C8BE-5845E63298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32059" t="9591" r="16606"/>
          <a:stretch/>
        </p:blipFill>
        <p:spPr>
          <a:xfrm>
            <a:off x="3476684" y="2648301"/>
            <a:ext cx="4333748" cy="3810164"/>
          </a:xfrm>
          <a:prstGeom prst="rect">
            <a:avLst/>
          </a:prstGeom>
        </p:spPr>
      </p:pic>
      <p:sp>
        <p:nvSpPr>
          <p:cNvPr id="14" name="Rectangle 13">
            <a:extLst>
              <a:ext uri="{FF2B5EF4-FFF2-40B4-BE49-F238E27FC236}">
                <a16:creationId xmlns:a16="http://schemas.microsoft.com/office/drawing/2014/main" id="{2F8BE77A-76AD-2B41-195D-86B39192BE93}"/>
              </a:ext>
            </a:extLst>
          </p:cNvPr>
          <p:cNvSpPr/>
          <p:nvPr/>
        </p:nvSpPr>
        <p:spPr>
          <a:xfrm>
            <a:off x="3464853" y="2647416"/>
            <a:ext cx="4333748" cy="3810164"/>
          </a:xfrm>
          <a:prstGeom prst="rect">
            <a:avLst/>
          </a:prstGeom>
          <a:noFill/>
          <a:ln w="63500">
            <a:solidFill>
              <a:srgbClr val="E81E7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B708F25E-583C-ED79-AC6E-BA4307809E8B}"/>
              </a:ext>
            </a:extLst>
          </p:cNvPr>
          <p:cNvSpPr txBox="1"/>
          <p:nvPr/>
        </p:nvSpPr>
        <p:spPr>
          <a:xfrm>
            <a:off x="3995797" y="1766856"/>
            <a:ext cx="3522118" cy="707886"/>
          </a:xfrm>
          <a:prstGeom prst="rect">
            <a:avLst/>
          </a:prstGeom>
          <a:noFill/>
        </p:spPr>
        <p:txBody>
          <a:bodyPr wrap="none" rtlCol="0">
            <a:spAutoFit/>
          </a:bodyPr>
          <a:lstStyle/>
          <a:p>
            <a:r>
              <a:rPr lang="en-US" sz="4000" b="1" dirty="0">
                <a:solidFill>
                  <a:srgbClr val="E81E76"/>
                </a:solidFill>
                <a:latin typeface="Verdana" panose="020B0604030504040204" pitchFamily="34" charset="0"/>
                <a:ea typeface="Verdana" panose="020B0604030504040204" pitchFamily="34" charset="0"/>
              </a:rPr>
              <a:t>Sequencing</a:t>
            </a:r>
            <a:endParaRPr lang="en-ZA" sz="3600" b="1" dirty="0">
              <a:solidFill>
                <a:srgbClr val="E81E76"/>
              </a:solidFill>
              <a:latin typeface="Verdana" panose="020B0604030504040204" pitchFamily="34" charset="0"/>
              <a:ea typeface="Verdana" panose="020B0604030504040204" pitchFamily="34" charset="0"/>
            </a:endParaRPr>
          </a:p>
        </p:txBody>
      </p:sp>
      <p:pic>
        <p:nvPicPr>
          <p:cNvPr id="1028" name="Picture 4" descr="No photo description available.">
            <a:extLst>
              <a:ext uri="{FF2B5EF4-FFF2-40B4-BE49-F238E27FC236}">
                <a16:creationId xmlns:a16="http://schemas.microsoft.com/office/drawing/2014/main" id="{6FB990D6-61CE-4CE4-F13A-8ECA38598C2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0413" b="20345"/>
          <a:stretch/>
        </p:blipFill>
        <p:spPr bwMode="auto">
          <a:xfrm>
            <a:off x="7583817" y="535845"/>
            <a:ext cx="4567188" cy="400293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39DDF9E4-CF79-B833-49CD-AEEFDAC9AE75}"/>
              </a:ext>
            </a:extLst>
          </p:cNvPr>
          <p:cNvSpPr/>
          <p:nvPr/>
        </p:nvSpPr>
        <p:spPr>
          <a:xfrm>
            <a:off x="7598281" y="593350"/>
            <a:ext cx="4552724" cy="3922381"/>
          </a:xfrm>
          <a:prstGeom prst="rect">
            <a:avLst/>
          </a:prstGeom>
          <a:noFill/>
          <a:ln w="635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2E8DD825-E993-B653-3135-67DF4B42E7E9}"/>
              </a:ext>
            </a:extLst>
          </p:cNvPr>
          <p:cNvSpPr txBox="1"/>
          <p:nvPr/>
        </p:nvSpPr>
        <p:spPr>
          <a:xfrm>
            <a:off x="7910215" y="4563157"/>
            <a:ext cx="4333748" cy="1323439"/>
          </a:xfrm>
          <a:prstGeom prst="rect">
            <a:avLst/>
          </a:prstGeom>
          <a:noFill/>
        </p:spPr>
        <p:txBody>
          <a:bodyPr wrap="square" rtlCol="0">
            <a:spAutoFit/>
          </a:bodyPr>
          <a:lstStyle/>
          <a:p>
            <a:pPr algn="ctr"/>
            <a:r>
              <a:rPr lang="en-US" sz="4000" b="1" dirty="0">
                <a:solidFill>
                  <a:srgbClr val="00B050"/>
                </a:solidFill>
                <a:latin typeface="Verdana" panose="020B0604030504040204" pitchFamily="34" charset="0"/>
                <a:ea typeface="Verdana" panose="020B0604030504040204" pitchFamily="34" charset="0"/>
              </a:rPr>
              <a:t>Bioinformatics Analysis</a:t>
            </a:r>
            <a:endParaRPr lang="en-ZA" sz="4000" b="1" dirty="0">
              <a:solidFill>
                <a:srgbClr val="00B05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1349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repeatCount="indefinite" fill="hold" display="0">
                  <p:stCondLst>
                    <p:cond delay="indefinite"/>
                  </p:stCondLst>
                </p:cTn>
                <p:tgtEl>
                  <p:spTgt spid="1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243FFE5-B3C1-FE7E-588C-ED3A63A6638C}"/>
              </a:ext>
            </a:extLst>
          </p:cNvPr>
          <p:cNvPicPr>
            <a:picLocks noChangeAspect="1"/>
          </p:cNvPicPr>
          <p:nvPr/>
        </p:nvPicPr>
        <p:blipFill rotWithShape="1">
          <a:blip r:embed="rId3"/>
          <a:srcRect t="18282" r="7530" b="7228"/>
          <a:stretch/>
        </p:blipFill>
        <p:spPr>
          <a:xfrm>
            <a:off x="3655264" y="499887"/>
            <a:ext cx="8506990" cy="4837352"/>
          </a:xfrm>
          <a:prstGeom prst="rect">
            <a:avLst/>
          </a:prstGeom>
        </p:spPr>
      </p:pic>
      <p:sp>
        <p:nvSpPr>
          <p:cNvPr id="2" name="Freeform 2"/>
          <p:cNvSpPr/>
          <p:nvPr/>
        </p:nvSpPr>
        <p:spPr>
          <a:xfrm>
            <a:off x="695696" y="5784771"/>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4"/>
            <a:stretch>
              <a:fillRect/>
            </a:stretch>
          </a:blipFill>
        </p:spPr>
        <p:txBody>
          <a:bodyPr/>
          <a:lstStyle/>
          <a:p>
            <a:endParaRPr lang="en-US" sz="1200"/>
          </a:p>
        </p:txBody>
      </p:sp>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8" name="Freeform 8"/>
          <p:cNvSpPr/>
          <p:nvPr/>
        </p:nvSpPr>
        <p:spPr>
          <a:xfrm>
            <a:off x="10614712" y="5784771"/>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5"/>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dirty="0">
                <a:solidFill>
                  <a:srgbClr val="0063A0"/>
                </a:solidFill>
                <a:latin typeface="Montserrat Ultra-Bold"/>
              </a:rPr>
              <a:t>2024 RESEARCH CONFERENCE</a:t>
            </a:r>
          </a:p>
        </p:txBody>
      </p:sp>
      <p:sp>
        <p:nvSpPr>
          <p:cNvPr id="10" name="TextBox 10"/>
          <p:cNvSpPr txBox="1"/>
          <p:nvPr/>
        </p:nvSpPr>
        <p:spPr>
          <a:xfrm>
            <a:off x="4067010" y="6200952"/>
            <a:ext cx="4057981" cy="482824"/>
          </a:xfrm>
          <a:prstGeom prst="rect">
            <a:avLst/>
          </a:prstGeom>
        </p:spPr>
        <p:txBody>
          <a:bodyPr lIns="0" tIns="0" rIns="0" bIns="0" rtlCol="0" anchor="t">
            <a:spAutoFit/>
          </a:bodyPr>
          <a:lstStyle/>
          <a:p>
            <a:pPr algn="ctr">
              <a:lnSpc>
                <a:spcPts val="3920"/>
              </a:lnSpc>
              <a:spcBef>
                <a:spcPct val="0"/>
              </a:spcBef>
            </a:pPr>
            <a:r>
              <a:rPr lang="en-US" sz="2800" dirty="0">
                <a:solidFill>
                  <a:srgbClr val="765944"/>
                </a:solidFill>
                <a:latin typeface="Josefin Sans"/>
              </a:rPr>
              <a:t>#JoburgResearch2024</a:t>
            </a:r>
          </a:p>
        </p:txBody>
      </p:sp>
      <p:sp>
        <p:nvSpPr>
          <p:cNvPr id="16" name="TextBox 15">
            <a:extLst>
              <a:ext uri="{FF2B5EF4-FFF2-40B4-BE49-F238E27FC236}">
                <a16:creationId xmlns:a16="http://schemas.microsoft.com/office/drawing/2014/main" id="{63F3B1B4-CFE5-0DC6-3569-584CDB0C4327}"/>
              </a:ext>
            </a:extLst>
          </p:cNvPr>
          <p:cNvSpPr txBox="1"/>
          <p:nvPr/>
        </p:nvSpPr>
        <p:spPr>
          <a:xfrm>
            <a:off x="4561182" y="5461605"/>
            <a:ext cx="6444112" cy="646331"/>
          </a:xfrm>
          <a:prstGeom prst="rect">
            <a:avLst/>
          </a:prstGeom>
          <a:noFill/>
        </p:spPr>
        <p:txBody>
          <a:bodyPr wrap="square">
            <a:spAutoFit/>
          </a:bodyPr>
          <a:lstStyle/>
          <a:p>
            <a:pPr algn="ctr"/>
            <a:r>
              <a:rPr lang="en-GB" sz="1800" b="1" dirty="0">
                <a:latin typeface="Verdana" panose="020B0604030504040204" pitchFamily="34" charset="0"/>
                <a:ea typeface="Verdana" panose="020B0604030504040204" pitchFamily="34" charset="0"/>
              </a:rPr>
              <a:t>Under-five mortality (deaths per 1000 live births) by country, 2021.</a:t>
            </a:r>
          </a:p>
        </p:txBody>
      </p:sp>
      <p:sp>
        <p:nvSpPr>
          <p:cNvPr id="17" name="TextBox 16">
            <a:extLst>
              <a:ext uri="{FF2B5EF4-FFF2-40B4-BE49-F238E27FC236}">
                <a16:creationId xmlns:a16="http://schemas.microsoft.com/office/drawing/2014/main" id="{ADE261BA-3903-6FC8-924D-3772B0DCDA45}"/>
              </a:ext>
            </a:extLst>
          </p:cNvPr>
          <p:cNvSpPr txBox="1"/>
          <p:nvPr/>
        </p:nvSpPr>
        <p:spPr>
          <a:xfrm>
            <a:off x="163469" y="5371279"/>
            <a:ext cx="3850105" cy="461665"/>
          </a:xfrm>
          <a:prstGeom prst="rect">
            <a:avLst/>
          </a:prstGeom>
          <a:noFill/>
        </p:spPr>
        <p:txBody>
          <a:bodyPr wrap="square">
            <a:spAutoFit/>
          </a:bodyPr>
          <a:lstStyle/>
          <a:p>
            <a:pPr marL="457200" indent="-457200"/>
            <a:r>
              <a:rPr lang="en-US" sz="1200" dirty="0">
                <a:effectLst/>
                <a:latin typeface="Verdana" panose="020B0604030504040204" pitchFamily="34" charset="0"/>
                <a:ea typeface="Verdana" panose="020B0604030504040204" pitchFamily="34" charset="0"/>
                <a:cs typeface="Times New Roman" panose="02020603050405020304" pitchFamily="18" charset="0"/>
              </a:rPr>
              <a:t>Verani, J.R., et </a:t>
            </a:r>
            <a:r>
              <a:rPr lang="en-US" sz="1200" dirty="0" err="1">
                <a:effectLst/>
                <a:latin typeface="Verdana" panose="020B0604030504040204" pitchFamily="34" charset="0"/>
                <a:ea typeface="Verdana" panose="020B0604030504040204" pitchFamily="34" charset="0"/>
                <a:cs typeface="Times New Roman" panose="02020603050405020304" pitchFamily="18" charset="0"/>
              </a:rPr>
              <a:t>al.The</a:t>
            </a:r>
            <a:r>
              <a:rPr lang="en-US" sz="1200" dirty="0">
                <a:effectLst/>
                <a:latin typeface="Verdana" panose="020B0604030504040204" pitchFamily="34" charset="0"/>
                <a:ea typeface="Verdana" panose="020B0604030504040204" pitchFamily="34" charset="0"/>
                <a:cs typeface="Times New Roman" panose="02020603050405020304" pitchFamily="18" charset="0"/>
              </a:rPr>
              <a:t> Lancet Microbe, 2024.</a:t>
            </a:r>
          </a:p>
          <a:p>
            <a:pPr marL="457200" indent="-457200"/>
            <a:r>
              <a:rPr lang="en-ZA" sz="1200" b="0" i="0" u="none" strike="noStrike" dirty="0">
                <a:solidFill>
                  <a:srgbClr val="5B5B5B"/>
                </a:solidFill>
                <a:effectLst/>
                <a:highlight>
                  <a:srgbClr val="FFFFFF"/>
                </a:highlight>
                <a:latin typeface="Verdana" panose="020B0604030504040204" pitchFamily="34" charset="0"/>
                <a:ea typeface="Verdana" panose="020B0604030504040204" pitchFamily="34" charset="0"/>
                <a:hlinkClick r:id="rId6"/>
              </a:rPr>
              <a:t>OurWorldInData.org/child-mortality</a:t>
            </a:r>
            <a:endParaRPr lang="en-ZA" sz="12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14" name="Content Placeholder 2">
            <a:extLst>
              <a:ext uri="{FF2B5EF4-FFF2-40B4-BE49-F238E27FC236}">
                <a16:creationId xmlns:a16="http://schemas.microsoft.com/office/drawing/2014/main" id="{AB97A681-76D5-6D12-0D6B-35FA2E0B5E10}"/>
              </a:ext>
            </a:extLst>
          </p:cNvPr>
          <p:cNvSpPr>
            <a:spLocks noGrp="1"/>
          </p:cNvSpPr>
          <p:nvPr>
            <p:ph idx="1"/>
          </p:nvPr>
        </p:nvSpPr>
        <p:spPr>
          <a:xfrm>
            <a:off x="204537" y="1760213"/>
            <a:ext cx="4078706" cy="3588000"/>
          </a:xfrm>
        </p:spPr>
        <p:txBody>
          <a:bodyPr>
            <a:noAutofit/>
          </a:bodyPr>
          <a:lstStyle/>
          <a:p>
            <a:r>
              <a:rPr lang="en-US" sz="2000" i="1" dirty="0">
                <a:solidFill>
                  <a:schemeClr val="tx1"/>
                </a:solidFill>
              </a:rPr>
              <a:t>Klebsiella pneumoniae </a:t>
            </a:r>
            <a:r>
              <a:rPr lang="en-US" sz="2000" dirty="0">
                <a:solidFill>
                  <a:schemeClr val="tx1"/>
                </a:solidFill>
              </a:rPr>
              <a:t>(</a:t>
            </a:r>
            <a:r>
              <a:rPr lang="en-US" sz="2000" dirty="0" err="1">
                <a:solidFill>
                  <a:schemeClr val="tx1"/>
                </a:solidFill>
              </a:rPr>
              <a:t>KPn</a:t>
            </a:r>
            <a:r>
              <a:rPr lang="en-US" sz="2000" dirty="0">
                <a:solidFill>
                  <a:schemeClr val="tx1"/>
                </a:solidFill>
              </a:rPr>
              <a:t>) is a leading cause of neonatal sepsis and childhood deaths in South Africa and other LMICs.</a:t>
            </a:r>
          </a:p>
          <a:p>
            <a:endParaRPr lang="en-US" sz="2000" dirty="0">
              <a:solidFill>
                <a:schemeClr val="tx1"/>
              </a:solidFill>
            </a:endParaRPr>
          </a:p>
          <a:p>
            <a:r>
              <a:rPr lang="en-US" sz="2000" dirty="0">
                <a:solidFill>
                  <a:schemeClr val="tx1"/>
                </a:solidFill>
              </a:rPr>
              <a:t>There is limited genotypic characterization of </a:t>
            </a:r>
            <a:r>
              <a:rPr lang="en-US" sz="2000" dirty="0" err="1">
                <a:solidFill>
                  <a:schemeClr val="tx1"/>
                </a:solidFill>
              </a:rPr>
              <a:t>KPn</a:t>
            </a:r>
            <a:r>
              <a:rPr lang="en-US" sz="2000" dirty="0">
                <a:solidFill>
                  <a:schemeClr val="tx1"/>
                </a:solidFill>
              </a:rPr>
              <a:t> in Africa, including South Africa. </a:t>
            </a:r>
            <a:endParaRPr lang="en-US" sz="2200" dirty="0"/>
          </a:p>
          <a:p>
            <a:pPr algn="just"/>
            <a:endParaRPr lang="en-US" sz="2200" dirty="0"/>
          </a:p>
        </p:txBody>
      </p:sp>
      <p:sp>
        <p:nvSpPr>
          <p:cNvPr id="15" name="Title 1">
            <a:extLst>
              <a:ext uri="{FF2B5EF4-FFF2-40B4-BE49-F238E27FC236}">
                <a16:creationId xmlns:a16="http://schemas.microsoft.com/office/drawing/2014/main" id="{56CC390A-D38A-5F89-3E43-148BD284DB8A}"/>
              </a:ext>
            </a:extLst>
          </p:cNvPr>
          <p:cNvSpPr>
            <a:spLocks noGrp="1"/>
          </p:cNvSpPr>
          <p:nvPr>
            <p:ph type="title"/>
          </p:nvPr>
        </p:nvSpPr>
        <p:spPr>
          <a:xfrm>
            <a:off x="448172" y="862012"/>
            <a:ext cx="7842562" cy="768513"/>
          </a:xfrm>
        </p:spPr>
        <p:txBody>
          <a:bodyPr>
            <a:normAutofit/>
          </a:bodyPr>
          <a:lstStyle/>
          <a:p>
            <a:r>
              <a:rPr lang="en-US" sz="4400" cap="none" dirty="0"/>
              <a:t>Introduction</a:t>
            </a:r>
          </a:p>
        </p:txBody>
      </p:sp>
      <p:pic>
        <p:nvPicPr>
          <p:cNvPr id="21" name="Picture 4" descr="Skull Goth Sticker">
            <a:extLst>
              <a:ext uri="{FF2B5EF4-FFF2-40B4-BE49-F238E27FC236}">
                <a16:creationId xmlns:a16="http://schemas.microsoft.com/office/drawing/2014/main" id="{46E54A2A-582E-2F0E-4809-731D193D0E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59722" y="3429000"/>
            <a:ext cx="479994" cy="5517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1E361-256E-0051-B44D-C65D5D26C7DA}"/>
              </a:ext>
            </a:extLst>
          </p:cNvPr>
          <p:cNvSpPr>
            <a:spLocks noGrp="1"/>
          </p:cNvSpPr>
          <p:nvPr>
            <p:ph type="title"/>
          </p:nvPr>
        </p:nvSpPr>
        <p:spPr>
          <a:xfrm>
            <a:off x="750338" y="448302"/>
            <a:ext cx="11107487" cy="923327"/>
          </a:xfrm>
        </p:spPr>
        <p:txBody>
          <a:bodyPr>
            <a:normAutofit/>
          </a:bodyPr>
          <a:lstStyle/>
          <a:p>
            <a:r>
              <a:rPr lang="en-ZA" sz="2800" dirty="0"/>
              <a:t>CAUSE of Death determined by Decode panel</a:t>
            </a:r>
          </a:p>
        </p:txBody>
      </p:sp>
      <p:sp>
        <p:nvSpPr>
          <p:cNvPr id="5" name="Slide Number Placeholder 4">
            <a:extLst>
              <a:ext uri="{FF2B5EF4-FFF2-40B4-BE49-F238E27FC236}">
                <a16:creationId xmlns:a16="http://schemas.microsoft.com/office/drawing/2014/main" id="{7F5C3762-FCC2-FCA7-7233-54214C91CCA9}"/>
              </a:ext>
            </a:extLst>
          </p:cNvPr>
          <p:cNvSpPr>
            <a:spLocks noGrp="1"/>
          </p:cNvSpPr>
          <p:nvPr>
            <p:ph type="sldNum" sz="quarter" idx="4"/>
          </p:nvPr>
        </p:nvSpPr>
        <p:spPr/>
        <p:txBody>
          <a:bodyPr/>
          <a:lstStyle/>
          <a:p>
            <a:fld id="{CCDF5B48-19D0-A940-9B56-734050C90D81}" type="slidenum">
              <a:rPr lang="en-US" smtClean="0"/>
              <a:pPr/>
              <a:t>20</a:t>
            </a:fld>
            <a:endParaRPr lang="en-US"/>
          </a:p>
        </p:txBody>
      </p:sp>
      <p:graphicFrame>
        <p:nvGraphicFramePr>
          <p:cNvPr id="7" name="Chart 6">
            <a:extLst>
              <a:ext uri="{FF2B5EF4-FFF2-40B4-BE49-F238E27FC236}">
                <a16:creationId xmlns:a16="http://schemas.microsoft.com/office/drawing/2014/main" id="{7574F34D-1E3B-1778-9C2C-554FE374FF9B}"/>
              </a:ext>
            </a:extLst>
          </p:cNvPr>
          <p:cNvGraphicFramePr>
            <a:graphicFrameLocks/>
          </p:cNvGraphicFramePr>
          <p:nvPr>
            <p:extLst>
              <p:ext uri="{D42A27DB-BD31-4B8C-83A1-F6EECF244321}">
                <p14:modId xmlns:p14="http://schemas.microsoft.com/office/powerpoint/2010/main" val="2845488531"/>
              </p:ext>
            </p:extLst>
          </p:nvPr>
        </p:nvGraphicFramePr>
        <p:xfrm>
          <a:off x="0" y="1053218"/>
          <a:ext cx="5513732" cy="55125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C8D5B8AA-3FBB-A8EE-B386-BA3C51BFAB13}"/>
              </a:ext>
            </a:extLst>
          </p:cNvPr>
          <p:cNvGraphicFramePr>
            <a:graphicFrameLocks/>
          </p:cNvGraphicFramePr>
          <p:nvPr>
            <p:extLst>
              <p:ext uri="{D42A27DB-BD31-4B8C-83A1-F6EECF244321}">
                <p14:modId xmlns:p14="http://schemas.microsoft.com/office/powerpoint/2010/main" val="3098039406"/>
              </p:ext>
            </p:extLst>
          </p:nvPr>
        </p:nvGraphicFramePr>
        <p:xfrm>
          <a:off x="4569996" y="874893"/>
          <a:ext cx="7803146" cy="5503167"/>
        </p:xfrm>
        <a:graphic>
          <a:graphicData uri="http://schemas.openxmlformats.org/drawingml/2006/chart">
            <c:chart xmlns:c="http://schemas.openxmlformats.org/drawingml/2006/chart" xmlns:r="http://schemas.openxmlformats.org/officeDocument/2006/relationships" r:id="rId4"/>
          </a:graphicData>
        </a:graphic>
      </p:graphicFrame>
      <p:sp>
        <p:nvSpPr>
          <p:cNvPr id="3" name="Date Placeholder 3">
            <a:extLst>
              <a:ext uri="{FF2B5EF4-FFF2-40B4-BE49-F238E27FC236}">
                <a16:creationId xmlns:a16="http://schemas.microsoft.com/office/drawing/2014/main" id="{7661C9F1-294D-D4BB-A61E-5AE72CE70F98}"/>
              </a:ext>
            </a:extLst>
          </p:cNvPr>
          <p:cNvSpPr>
            <a:spLocks noGrp="1"/>
          </p:cNvSpPr>
          <p:nvPr>
            <p:ph type="dt" sz="half" idx="2"/>
          </p:nvPr>
        </p:nvSpPr>
        <p:spPr>
          <a:xfrm>
            <a:off x="-593387" y="6327985"/>
            <a:ext cx="11873419" cy="360000"/>
          </a:xfrm>
        </p:spPr>
        <p:txBody>
          <a:bodyPr/>
          <a:lstStyle/>
          <a:p>
            <a:r>
              <a:rPr lang="en-US" sz="1100" dirty="0">
                <a:solidFill>
                  <a:srgbClr val="032C74"/>
                </a:solidFill>
                <a:latin typeface="Verdana" panose="020B0604030504040204" pitchFamily="34" charset="0"/>
              </a:rPr>
              <a:t>2024 </a:t>
            </a:r>
            <a:r>
              <a:rPr lang="en-US" sz="1100" dirty="0" err="1">
                <a:solidFill>
                  <a:srgbClr val="032C74"/>
                </a:solidFill>
                <a:latin typeface="Verdana" panose="020B0604030504040204" pitchFamily="34" charset="0"/>
              </a:rPr>
              <a:t>Jhb</a:t>
            </a:r>
            <a:r>
              <a:rPr lang="en-US" sz="1100" dirty="0">
                <a:solidFill>
                  <a:srgbClr val="032C74"/>
                </a:solidFill>
                <a:latin typeface="Verdana" panose="020B0604030504040204" pitchFamily="34" charset="0"/>
              </a:rPr>
              <a:t> PHC Research Conference </a:t>
            </a:r>
            <a:r>
              <a:rPr lang="en-ZA" sz="1100" dirty="0">
                <a:solidFill>
                  <a:srgbClr val="032C74"/>
                </a:solidFill>
                <a:latin typeface="Verdana" panose="020B0604030504040204" pitchFamily="34" charset="0"/>
              </a:rPr>
              <a:t>|  Wits VIDA  |  29 August 2024</a:t>
            </a:r>
            <a:endParaRPr lang="en-US" sz="1100" dirty="0">
              <a:solidFill>
                <a:srgbClr val="032C74"/>
              </a:solidFill>
              <a:latin typeface="Verdana" panose="020B0604030504040204" pitchFamily="34" charset="0"/>
            </a:endParaRPr>
          </a:p>
          <a:p>
            <a:endParaRPr lang="en-US" sz="1100" dirty="0">
              <a:solidFill>
                <a:srgbClr val="032C74"/>
              </a:solidFill>
              <a:latin typeface="Verdana" panose="020B0604030504040204" pitchFamily="34" charset="0"/>
            </a:endParaRPr>
          </a:p>
        </p:txBody>
      </p:sp>
    </p:spTree>
    <p:extLst>
      <p:ext uri="{BB962C8B-B14F-4D97-AF65-F5344CB8AC3E}">
        <p14:creationId xmlns:p14="http://schemas.microsoft.com/office/powerpoint/2010/main" val="116885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BE23F-0A17-4E1D-FB05-FBD08DBE3E31}"/>
              </a:ext>
            </a:extLst>
          </p:cNvPr>
          <p:cNvSpPr>
            <a:spLocks noGrp="1"/>
          </p:cNvSpPr>
          <p:nvPr>
            <p:ph type="title"/>
          </p:nvPr>
        </p:nvSpPr>
        <p:spPr>
          <a:xfrm>
            <a:off x="1695074" y="447937"/>
            <a:ext cx="10299700" cy="410055"/>
          </a:xfrm>
        </p:spPr>
        <p:txBody>
          <a:bodyPr>
            <a:normAutofit fontScale="90000"/>
          </a:bodyPr>
          <a:lstStyle/>
          <a:p>
            <a:r>
              <a:rPr lang="en-US" dirty="0"/>
              <a:t>ST, by setting </a:t>
            </a:r>
            <a:endParaRPr lang="en-ZA" dirty="0"/>
          </a:p>
        </p:txBody>
      </p:sp>
      <p:sp>
        <p:nvSpPr>
          <p:cNvPr id="5" name="Slide Number Placeholder 4">
            <a:extLst>
              <a:ext uri="{FF2B5EF4-FFF2-40B4-BE49-F238E27FC236}">
                <a16:creationId xmlns:a16="http://schemas.microsoft.com/office/drawing/2014/main" id="{86ADE007-B5EE-B9BA-76F4-2EF437628898}"/>
              </a:ext>
            </a:extLst>
          </p:cNvPr>
          <p:cNvSpPr>
            <a:spLocks noGrp="1"/>
          </p:cNvSpPr>
          <p:nvPr>
            <p:ph type="sldNum" sz="quarter" idx="4"/>
          </p:nvPr>
        </p:nvSpPr>
        <p:spPr/>
        <p:txBody>
          <a:bodyPr/>
          <a:lstStyle/>
          <a:p>
            <a:fld id="{CCDF5B48-19D0-A940-9B56-734050C90D81}" type="slidenum">
              <a:rPr lang="en-US" smtClean="0"/>
              <a:pPr/>
              <a:t>21</a:t>
            </a:fld>
            <a:endParaRPr lang="en-US"/>
          </a:p>
        </p:txBody>
      </p:sp>
      <p:graphicFrame>
        <p:nvGraphicFramePr>
          <p:cNvPr id="6" name="Chart 5">
            <a:extLst>
              <a:ext uri="{FF2B5EF4-FFF2-40B4-BE49-F238E27FC236}">
                <a16:creationId xmlns:a16="http://schemas.microsoft.com/office/drawing/2014/main" id="{2771C644-5E54-4363-CF79-5794A8572D82}"/>
              </a:ext>
            </a:extLst>
          </p:cNvPr>
          <p:cNvGraphicFramePr>
            <a:graphicFrameLocks/>
          </p:cNvGraphicFramePr>
          <p:nvPr>
            <p:extLst>
              <p:ext uri="{D42A27DB-BD31-4B8C-83A1-F6EECF244321}">
                <p14:modId xmlns:p14="http://schemas.microsoft.com/office/powerpoint/2010/main" val="1327034544"/>
              </p:ext>
            </p:extLst>
          </p:nvPr>
        </p:nvGraphicFramePr>
        <p:xfrm>
          <a:off x="315647" y="1117600"/>
          <a:ext cx="6001860" cy="56514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AEE3EE7-CA08-C440-9993-BA873DBE06D1}"/>
              </a:ext>
            </a:extLst>
          </p:cNvPr>
          <p:cNvGraphicFramePr>
            <a:graphicFrameLocks/>
          </p:cNvGraphicFramePr>
          <p:nvPr>
            <p:extLst>
              <p:ext uri="{D42A27DB-BD31-4B8C-83A1-F6EECF244321}">
                <p14:modId xmlns:p14="http://schemas.microsoft.com/office/powerpoint/2010/main" val="2978812366"/>
              </p:ext>
            </p:extLst>
          </p:nvPr>
        </p:nvGraphicFramePr>
        <p:xfrm>
          <a:off x="5679505" y="1000363"/>
          <a:ext cx="6196848" cy="5768736"/>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a:extLst>
              <a:ext uri="{FF2B5EF4-FFF2-40B4-BE49-F238E27FC236}">
                <a16:creationId xmlns:a16="http://schemas.microsoft.com/office/drawing/2014/main" id="{47411569-A56D-F6DD-6D02-89A1E7F05DB8}"/>
              </a:ext>
            </a:extLst>
          </p:cNvPr>
          <p:cNvSpPr txBox="1">
            <a:spLocks/>
          </p:cNvSpPr>
          <p:nvPr/>
        </p:nvSpPr>
        <p:spPr>
          <a:xfrm>
            <a:off x="6844924" y="486638"/>
            <a:ext cx="10299700" cy="410055"/>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3000" b="1" i="0" kern="1200" cap="all" baseline="0">
                <a:solidFill>
                  <a:srgbClr val="8347A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ST, by case type</a:t>
            </a:r>
            <a:endParaRPr lang="en-ZA" dirty="0"/>
          </a:p>
        </p:txBody>
      </p:sp>
    </p:spTree>
    <p:extLst>
      <p:ext uri="{BB962C8B-B14F-4D97-AF65-F5344CB8AC3E}">
        <p14:creationId xmlns:p14="http://schemas.microsoft.com/office/powerpoint/2010/main" val="2140318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9E3798-E913-1078-1D75-E4D2E85F122B}"/>
              </a:ext>
            </a:extLst>
          </p:cNvPr>
          <p:cNvSpPr>
            <a:spLocks noGrp="1"/>
          </p:cNvSpPr>
          <p:nvPr>
            <p:ph type="sldNum" sz="quarter" idx="4"/>
          </p:nvPr>
        </p:nvSpPr>
        <p:spPr/>
        <p:txBody>
          <a:bodyPr/>
          <a:lstStyle/>
          <a:p>
            <a:fld id="{CCDF5B48-19D0-A940-9B56-734050C90D81}" type="slidenum">
              <a:rPr lang="en-US" smtClean="0"/>
              <a:pPr/>
              <a:t>22</a:t>
            </a:fld>
            <a:endParaRPr lang="en-US"/>
          </a:p>
        </p:txBody>
      </p:sp>
      <p:graphicFrame>
        <p:nvGraphicFramePr>
          <p:cNvPr id="8" name="Chart 7">
            <a:extLst>
              <a:ext uri="{FF2B5EF4-FFF2-40B4-BE49-F238E27FC236}">
                <a16:creationId xmlns:a16="http://schemas.microsoft.com/office/drawing/2014/main" id="{29CDA377-3942-FECE-846B-2E4D56E0FB7E}"/>
              </a:ext>
            </a:extLst>
          </p:cNvPr>
          <p:cNvGraphicFramePr>
            <a:graphicFrameLocks/>
          </p:cNvGraphicFramePr>
          <p:nvPr>
            <p:extLst>
              <p:ext uri="{D42A27DB-BD31-4B8C-83A1-F6EECF244321}">
                <p14:modId xmlns:p14="http://schemas.microsoft.com/office/powerpoint/2010/main" val="3725525224"/>
              </p:ext>
            </p:extLst>
          </p:nvPr>
        </p:nvGraphicFramePr>
        <p:xfrm>
          <a:off x="254388" y="962935"/>
          <a:ext cx="5516452" cy="5277369"/>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02478319-F93A-C6FD-821A-769ED238AAE8}"/>
              </a:ext>
            </a:extLst>
          </p:cNvPr>
          <p:cNvSpPr txBox="1">
            <a:spLocks/>
          </p:cNvSpPr>
          <p:nvPr/>
        </p:nvSpPr>
        <p:spPr>
          <a:xfrm>
            <a:off x="1130005" y="507853"/>
            <a:ext cx="10299700" cy="410055"/>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3000" b="1" i="0" kern="1200" cap="all" baseline="0">
                <a:solidFill>
                  <a:srgbClr val="8347A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K-loci, by setting </a:t>
            </a:r>
            <a:endParaRPr lang="en-ZA" dirty="0"/>
          </a:p>
        </p:txBody>
      </p:sp>
      <p:sp>
        <p:nvSpPr>
          <p:cNvPr id="9" name="Title 1">
            <a:extLst>
              <a:ext uri="{FF2B5EF4-FFF2-40B4-BE49-F238E27FC236}">
                <a16:creationId xmlns:a16="http://schemas.microsoft.com/office/drawing/2014/main" id="{8105661C-F138-329B-1843-C11E54FC6D1C}"/>
              </a:ext>
            </a:extLst>
          </p:cNvPr>
          <p:cNvSpPr txBox="1">
            <a:spLocks/>
          </p:cNvSpPr>
          <p:nvPr/>
        </p:nvSpPr>
        <p:spPr>
          <a:xfrm>
            <a:off x="6279855" y="512691"/>
            <a:ext cx="10299700" cy="410055"/>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3000" b="1" i="0" kern="1200" cap="all" baseline="0">
                <a:solidFill>
                  <a:srgbClr val="8347AD"/>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K-loci, by case type</a:t>
            </a:r>
            <a:endParaRPr lang="en-ZA" dirty="0"/>
          </a:p>
        </p:txBody>
      </p:sp>
      <p:pic>
        <p:nvPicPr>
          <p:cNvPr id="10" name="Picture 9">
            <a:extLst>
              <a:ext uri="{FF2B5EF4-FFF2-40B4-BE49-F238E27FC236}">
                <a16:creationId xmlns:a16="http://schemas.microsoft.com/office/drawing/2014/main" id="{13916A31-1E52-30CD-F1DA-D73F41DEEC27}"/>
              </a:ext>
            </a:extLst>
          </p:cNvPr>
          <p:cNvPicPr>
            <a:picLocks noChangeAspect="1"/>
          </p:cNvPicPr>
          <p:nvPr/>
        </p:nvPicPr>
        <p:blipFill rotWithShape="1">
          <a:blip r:embed="rId3"/>
          <a:srcRect t="91373"/>
          <a:stretch/>
        </p:blipFill>
        <p:spPr>
          <a:xfrm>
            <a:off x="121373" y="6285331"/>
            <a:ext cx="11067609" cy="491754"/>
          </a:xfrm>
          <a:prstGeom prst="rect">
            <a:avLst/>
          </a:prstGeom>
        </p:spPr>
      </p:pic>
      <p:graphicFrame>
        <p:nvGraphicFramePr>
          <p:cNvPr id="11" name="Chart 10">
            <a:extLst>
              <a:ext uri="{FF2B5EF4-FFF2-40B4-BE49-F238E27FC236}">
                <a16:creationId xmlns:a16="http://schemas.microsoft.com/office/drawing/2014/main" id="{3D3B8560-8081-976C-ABF4-A1CF978F3A93}"/>
              </a:ext>
            </a:extLst>
          </p:cNvPr>
          <p:cNvGraphicFramePr>
            <a:graphicFrameLocks/>
          </p:cNvGraphicFramePr>
          <p:nvPr>
            <p:extLst>
              <p:ext uri="{D42A27DB-BD31-4B8C-83A1-F6EECF244321}">
                <p14:modId xmlns:p14="http://schemas.microsoft.com/office/powerpoint/2010/main" val="2073346717"/>
              </p:ext>
            </p:extLst>
          </p:nvPr>
        </p:nvGraphicFramePr>
        <p:xfrm>
          <a:off x="5655178" y="1088340"/>
          <a:ext cx="6299786" cy="52773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82533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0CC6-9560-27A7-2F90-3019812E8C2B}"/>
              </a:ext>
            </a:extLst>
          </p:cNvPr>
          <p:cNvSpPr>
            <a:spLocks noGrp="1"/>
          </p:cNvSpPr>
          <p:nvPr>
            <p:ph type="title"/>
          </p:nvPr>
        </p:nvSpPr>
        <p:spPr>
          <a:xfrm>
            <a:off x="1473200" y="529746"/>
            <a:ext cx="10299700" cy="410055"/>
          </a:xfrm>
        </p:spPr>
        <p:txBody>
          <a:bodyPr>
            <a:normAutofit fontScale="90000"/>
          </a:bodyPr>
          <a:lstStyle/>
          <a:p>
            <a:r>
              <a:rPr lang="en-US" dirty="0"/>
              <a:t>O-loci, by setting           O-loci, by case type </a:t>
            </a:r>
            <a:endParaRPr lang="en-ZA" dirty="0"/>
          </a:p>
        </p:txBody>
      </p:sp>
      <p:sp>
        <p:nvSpPr>
          <p:cNvPr id="5" name="Slide Number Placeholder 4">
            <a:extLst>
              <a:ext uri="{FF2B5EF4-FFF2-40B4-BE49-F238E27FC236}">
                <a16:creationId xmlns:a16="http://schemas.microsoft.com/office/drawing/2014/main" id="{240E869E-F2F2-ACFD-CC35-8A66AB3694E4}"/>
              </a:ext>
            </a:extLst>
          </p:cNvPr>
          <p:cNvSpPr>
            <a:spLocks noGrp="1"/>
          </p:cNvSpPr>
          <p:nvPr>
            <p:ph type="sldNum" sz="quarter" idx="4"/>
          </p:nvPr>
        </p:nvSpPr>
        <p:spPr/>
        <p:txBody>
          <a:bodyPr/>
          <a:lstStyle/>
          <a:p>
            <a:fld id="{CCDF5B48-19D0-A940-9B56-734050C90D81}" type="slidenum">
              <a:rPr lang="en-US" smtClean="0"/>
              <a:pPr/>
              <a:t>23</a:t>
            </a:fld>
            <a:endParaRPr lang="en-US"/>
          </a:p>
        </p:txBody>
      </p:sp>
      <p:graphicFrame>
        <p:nvGraphicFramePr>
          <p:cNvPr id="7" name="Chart 6">
            <a:extLst>
              <a:ext uri="{FF2B5EF4-FFF2-40B4-BE49-F238E27FC236}">
                <a16:creationId xmlns:a16="http://schemas.microsoft.com/office/drawing/2014/main" id="{552B2EA0-B599-1E3C-47E1-D9020B4D2A5A}"/>
              </a:ext>
            </a:extLst>
          </p:cNvPr>
          <p:cNvGraphicFramePr>
            <a:graphicFrameLocks/>
          </p:cNvGraphicFramePr>
          <p:nvPr>
            <p:extLst>
              <p:ext uri="{D42A27DB-BD31-4B8C-83A1-F6EECF244321}">
                <p14:modId xmlns:p14="http://schemas.microsoft.com/office/powerpoint/2010/main" val="1156939289"/>
              </p:ext>
            </p:extLst>
          </p:nvPr>
        </p:nvGraphicFramePr>
        <p:xfrm>
          <a:off x="431504" y="1093173"/>
          <a:ext cx="5815715" cy="52927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B86798C8-4E84-0E10-9A10-879B0D4C49FF}"/>
              </a:ext>
            </a:extLst>
          </p:cNvPr>
          <p:cNvGraphicFramePr>
            <a:graphicFrameLocks/>
          </p:cNvGraphicFramePr>
          <p:nvPr>
            <p:extLst>
              <p:ext uri="{D42A27DB-BD31-4B8C-83A1-F6EECF244321}">
                <p14:modId xmlns:p14="http://schemas.microsoft.com/office/powerpoint/2010/main" val="1741828926"/>
              </p:ext>
            </p:extLst>
          </p:nvPr>
        </p:nvGraphicFramePr>
        <p:xfrm>
          <a:off x="6141781" y="1147303"/>
          <a:ext cx="5618715" cy="50585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7486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3">
              <a:alphaModFix amt="37000"/>
              <a:extLst>
                <a:ext uri="{96DAC541-7B7A-43D3-8B79-37D633B846F1}">
                  <asvg:svgBlip xmlns:asvg="http://schemas.microsoft.com/office/drawing/2016/SVG/main" r:embed="rId4"/>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5"/>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8" name="Freeform 8"/>
          <p:cNvSpPr/>
          <p:nvPr/>
        </p:nvSpPr>
        <p:spPr>
          <a:xfrm>
            <a:off x="11060456" y="6024783"/>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8"/>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6578928" y="6223328"/>
            <a:ext cx="4057981" cy="482824"/>
          </a:xfrm>
          <a:prstGeom prst="rect">
            <a:avLst/>
          </a:prstGeom>
        </p:spPr>
        <p:txBody>
          <a:bodyPr lIns="0" tIns="0" rIns="0" bIns="0" rtlCol="0" anchor="t">
            <a:spAutoFit/>
          </a:bodyPr>
          <a:lstStyle/>
          <a:p>
            <a:pPr algn="ctr">
              <a:lnSpc>
                <a:spcPts val="3920"/>
              </a:lnSpc>
              <a:spcBef>
                <a:spcPct val="0"/>
              </a:spcBef>
            </a:pPr>
            <a:r>
              <a:rPr lang="en-US" sz="2800" dirty="0">
                <a:solidFill>
                  <a:srgbClr val="765944"/>
                </a:solidFill>
                <a:latin typeface="Josefin Sans"/>
              </a:rPr>
              <a:t>#JoburgResearch2024</a:t>
            </a:r>
          </a:p>
        </p:txBody>
      </p:sp>
      <p:sp>
        <p:nvSpPr>
          <p:cNvPr id="11" name="Title 1">
            <a:extLst>
              <a:ext uri="{FF2B5EF4-FFF2-40B4-BE49-F238E27FC236}">
                <a16:creationId xmlns:a16="http://schemas.microsoft.com/office/drawing/2014/main" id="{96DA086F-AF4D-E35B-7FDF-F9AAA3650588}"/>
              </a:ext>
            </a:extLst>
          </p:cNvPr>
          <p:cNvSpPr>
            <a:spLocks noGrp="1"/>
          </p:cNvSpPr>
          <p:nvPr>
            <p:ph type="title"/>
          </p:nvPr>
        </p:nvSpPr>
        <p:spPr>
          <a:xfrm>
            <a:off x="281235" y="477731"/>
            <a:ext cx="10299700" cy="1411030"/>
          </a:xfrm>
        </p:spPr>
        <p:txBody>
          <a:bodyPr>
            <a:normAutofit/>
          </a:bodyPr>
          <a:lstStyle/>
          <a:p>
            <a:r>
              <a:rPr lang="en-US" sz="4400" dirty="0"/>
              <a:t>Antimicrobial resistance markers </a:t>
            </a:r>
            <a:endParaRPr lang="en-ZA" sz="4400" dirty="0"/>
          </a:p>
        </p:txBody>
      </p:sp>
      <p:graphicFrame>
        <p:nvGraphicFramePr>
          <p:cNvPr id="12" name="Chart 11">
            <a:extLst>
              <a:ext uri="{FF2B5EF4-FFF2-40B4-BE49-F238E27FC236}">
                <a16:creationId xmlns:a16="http://schemas.microsoft.com/office/drawing/2014/main" id="{10027D71-F789-5467-6ADD-BEB1F0B21618}"/>
              </a:ext>
            </a:extLst>
          </p:cNvPr>
          <p:cNvGraphicFramePr>
            <a:graphicFrameLocks/>
          </p:cNvGraphicFramePr>
          <p:nvPr/>
        </p:nvGraphicFramePr>
        <p:xfrm>
          <a:off x="97291" y="1531798"/>
          <a:ext cx="7534498" cy="531201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3" name="Chart 12">
            <a:extLst>
              <a:ext uri="{FF2B5EF4-FFF2-40B4-BE49-F238E27FC236}">
                <a16:creationId xmlns:a16="http://schemas.microsoft.com/office/drawing/2014/main" id="{20AFDC89-26FE-ECB4-5E74-FE1CBC15468B}"/>
              </a:ext>
            </a:extLst>
          </p:cNvPr>
          <p:cNvGraphicFramePr>
            <a:graphicFrameLocks/>
          </p:cNvGraphicFramePr>
          <p:nvPr/>
        </p:nvGraphicFramePr>
        <p:xfrm>
          <a:off x="7815733" y="1680305"/>
          <a:ext cx="4029739" cy="2450805"/>
        </p:xfrm>
        <a:graphic>
          <a:graphicData uri="http://schemas.openxmlformats.org/drawingml/2006/chart">
            <c:chart xmlns:c="http://schemas.openxmlformats.org/drawingml/2006/chart" xmlns:r="http://schemas.openxmlformats.org/officeDocument/2006/relationships" r:id="rId10"/>
          </a:graphicData>
        </a:graphic>
      </p:graphicFrame>
      <p:sp>
        <p:nvSpPr>
          <p:cNvPr id="2" name="Freeform 2"/>
          <p:cNvSpPr/>
          <p:nvPr/>
        </p:nvSpPr>
        <p:spPr>
          <a:xfrm>
            <a:off x="63223" y="6380268"/>
            <a:ext cx="1019619" cy="418779"/>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11"/>
            <a:stretch>
              <a:fillRect/>
            </a:stretch>
          </a:blipFill>
        </p:spPr>
        <p:txBody>
          <a:bodyPr/>
          <a:lstStyle/>
          <a:p>
            <a:endParaRPr lang="en-US" sz="1200"/>
          </a:p>
        </p:txBody>
      </p:sp>
    </p:spTree>
    <p:extLst>
      <p:ext uri="{BB962C8B-B14F-4D97-AF65-F5344CB8AC3E}">
        <p14:creationId xmlns:p14="http://schemas.microsoft.com/office/powerpoint/2010/main" val="172821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5696" y="5784771"/>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sz="1200"/>
          </a:p>
        </p:txBody>
      </p:sp>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4" name="Freeform 4"/>
          <p:cNvSpPr/>
          <p:nvPr/>
        </p:nvSpPr>
        <p:spPr>
          <a:xfrm>
            <a:off x="10012555" y="1031378"/>
            <a:ext cx="2424011" cy="6453388"/>
          </a:xfrm>
          <a:custGeom>
            <a:avLst/>
            <a:gdLst/>
            <a:ahLst/>
            <a:cxnLst/>
            <a:rect l="l" t="t" r="r" b="b"/>
            <a:pathLst>
              <a:path w="3636016" h="9680082">
                <a:moveTo>
                  <a:pt x="0" y="0"/>
                </a:moveTo>
                <a:lnTo>
                  <a:pt x="3636016" y="0"/>
                </a:lnTo>
                <a:lnTo>
                  <a:pt x="3636016" y="9680082"/>
                </a:lnTo>
                <a:lnTo>
                  <a:pt x="0" y="9680082"/>
                </a:lnTo>
                <a:lnTo>
                  <a:pt x="0" y="0"/>
                </a:lnTo>
                <a:close/>
              </a:path>
            </a:pathLst>
          </a:custGeom>
          <a:blipFill>
            <a:blip r:embed="rId4">
              <a:alphaModFix amt="37000"/>
              <a:extLst>
                <a:ext uri="{96DAC541-7B7A-43D3-8B79-37D633B846F1}">
                  <asvg:svgBlip xmlns:asvg="http://schemas.microsoft.com/office/drawing/2016/SVG/main" r:embed="rId5"/>
                </a:ext>
              </a:extLst>
            </a:blip>
            <a:stretch>
              <a:fillRect/>
            </a:stretch>
          </a:blipFill>
        </p:spPr>
        <p:txBody>
          <a:bodyPr/>
          <a:lstStyle/>
          <a:p>
            <a:endParaRPr lang="en-US" sz="1200"/>
          </a:p>
        </p:txBody>
      </p:sp>
      <p:grpSp>
        <p:nvGrpSpPr>
          <p:cNvPr id="5" name="Group 5"/>
          <p:cNvGrpSpPr>
            <a:grpSpLocks noChangeAspect="1"/>
          </p:cNvGrpSpPr>
          <p:nvPr/>
        </p:nvGrpSpPr>
        <p:grpSpPr>
          <a:xfrm>
            <a:off x="9665175" y="200882"/>
            <a:ext cx="7868500" cy="8652538"/>
            <a:chOff x="0" y="0"/>
            <a:chExt cx="14228623" cy="15646400"/>
          </a:xfrm>
        </p:grpSpPr>
        <p:sp>
          <p:nvSpPr>
            <p:cNvPr id="6" name="Freeform 6"/>
            <p:cNvSpPr/>
            <p:nvPr/>
          </p:nvSpPr>
          <p:spPr>
            <a:xfrm>
              <a:off x="0" y="0"/>
              <a:ext cx="14228699" cy="15646400"/>
            </a:xfrm>
            <a:custGeom>
              <a:avLst/>
              <a:gdLst/>
              <a:ahLst/>
              <a:cxnLst/>
              <a:rect l="l" t="t" r="r" b="b"/>
              <a:pathLst>
                <a:path w="14228699" h="15646400">
                  <a:moveTo>
                    <a:pt x="4891913" y="0"/>
                  </a:moveTo>
                  <a:lnTo>
                    <a:pt x="0" y="8473059"/>
                  </a:lnTo>
                  <a:lnTo>
                    <a:pt x="4141597" y="15646400"/>
                  </a:lnTo>
                  <a:lnTo>
                    <a:pt x="14228699" y="15646400"/>
                  </a:lnTo>
                  <a:lnTo>
                    <a:pt x="14228699" y="0"/>
                  </a:lnTo>
                  <a:close/>
                </a:path>
              </a:pathLst>
            </a:custGeom>
            <a:blipFill>
              <a:blip r:embed="rId6"/>
              <a:stretch>
                <a:fillRect t="-22720" r="-160054" b="-22720"/>
              </a:stretch>
            </a:blipFill>
          </p:spPr>
          <p:txBody>
            <a:bodyPr/>
            <a:lstStyle/>
            <a:p>
              <a:endParaRPr lang="en-US" sz="1200"/>
            </a:p>
          </p:txBody>
        </p:sp>
      </p:grpSp>
      <p:sp>
        <p:nvSpPr>
          <p:cNvPr id="7" name="Freeform 7"/>
          <p:cNvSpPr/>
          <p:nvPr/>
        </p:nvSpPr>
        <p:spPr>
          <a:xfrm>
            <a:off x="9665176" y="200882"/>
            <a:ext cx="3118769" cy="8652538"/>
          </a:xfrm>
          <a:custGeom>
            <a:avLst/>
            <a:gdLst/>
            <a:ahLst/>
            <a:cxnLst/>
            <a:rect l="l" t="t" r="r" b="b"/>
            <a:pathLst>
              <a:path w="4678154" h="12978807">
                <a:moveTo>
                  <a:pt x="0" y="0"/>
                </a:moveTo>
                <a:lnTo>
                  <a:pt x="4678154" y="0"/>
                </a:lnTo>
                <a:lnTo>
                  <a:pt x="4678154" y="12978807"/>
                </a:lnTo>
                <a:lnTo>
                  <a:pt x="0" y="12978807"/>
                </a:lnTo>
                <a:lnTo>
                  <a:pt x="0" y="0"/>
                </a:lnTo>
                <a:close/>
              </a:path>
            </a:pathLst>
          </a:custGeom>
          <a:blipFill>
            <a:blip r:embed="rId7">
              <a:alphaModFix amt="43999"/>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8" name="Freeform 8"/>
          <p:cNvSpPr/>
          <p:nvPr/>
        </p:nvSpPr>
        <p:spPr>
          <a:xfrm>
            <a:off x="10614712" y="5784771"/>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9"/>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4067010" y="5975641"/>
            <a:ext cx="4057981" cy="482824"/>
          </a:xfrm>
          <a:prstGeom prst="rect">
            <a:avLst/>
          </a:prstGeom>
        </p:spPr>
        <p:txBody>
          <a:bodyPr lIns="0" tIns="0" rIns="0" bIns="0" rtlCol="0" anchor="t">
            <a:spAutoFit/>
          </a:bodyPr>
          <a:lstStyle/>
          <a:p>
            <a:pPr algn="ctr">
              <a:lnSpc>
                <a:spcPts val="3920"/>
              </a:lnSpc>
              <a:spcBef>
                <a:spcPct val="0"/>
              </a:spcBef>
            </a:pPr>
            <a:r>
              <a:rPr lang="en-US" sz="2800">
                <a:solidFill>
                  <a:srgbClr val="765944"/>
                </a:solidFill>
                <a:latin typeface="Josefin Sans"/>
              </a:rPr>
              <a:t>#JoburgResearch2024</a:t>
            </a:r>
          </a:p>
        </p:txBody>
      </p:sp>
      <p:sp>
        <p:nvSpPr>
          <p:cNvPr id="12" name="TextBox 11">
            <a:extLst>
              <a:ext uri="{FF2B5EF4-FFF2-40B4-BE49-F238E27FC236}">
                <a16:creationId xmlns:a16="http://schemas.microsoft.com/office/drawing/2014/main" id="{B11F56AD-28E8-A22D-A573-0719376379BC}"/>
              </a:ext>
            </a:extLst>
          </p:cNvPr>
          <p:cNvSpPr txBox="1"/>
          <p:nvPr/>
        </p:nvSpPr>
        <p:spPr>
          <a:xfrm>
            <a:off x="103509" y="5279833"/>
            <a:ext cx="2815772" cy="523220"/>
          </a:xfrm>
          <a:prstGeom prst="rect">
            <a:avLst/>
          </a:prstGeom>
          <a:noFill/>
        </p:spPr>
        <p:txBody>
          <a:bodyPr wrap="square" rtlCol="0">
            <a:spAutoFit/>
          </a:bodyPr>
          <a:lstStyle/>
          <a:p>
            <a:r>
              <a:rPr lang="en-GB" sz="1400" dirty="0">
                <a:solidFill>
                  <a:srgbClr val="002060"/>
                </a:solidFill>
              </a:rPr>
              <a:t>J. Du Toit et al. 2024 10.7196/SAMJ.2024.v114i2.1538</a:t>
            </a:r>
            <a:endParaRPr lang="en-US" sz="1400" dirty="0">
              <a:solidFill>
                <a:srgbClr val="002060"/>
              </a:solidFill>
            </a:endParaRPr>
          </a:p>
        </p:txBody>
      </p:sp>
      <p:grpSp>
        <p:nvGrpSpPr>
          <p:cNvPr id="13" name="Group 12">
            <a:extLst>
              <a:ext uri="{FF2B5EF4-FFF2-40B4-BE49-F238E27FC236}">
                <a16:creationId xmlns:a16="http://schemas.microsoft.com/office/drawing/2014/main" id="{8C0E7EA6-4E45-0BDC-B660-A6FC42D79EC1}"/>
              </a:ext>
            </a:extLst>
          </p:cNvPr>
          <p:cNvGrpSpPr/>
          <p:nvPr/>
        </p:nvGrpSpPr>
        <p:grpSpPr>
          <a:xfrm>
            <a:off x="2913576" y="1181128"/>
            <a:ext cx="9113760" cy="4885639"/>
            <a:chOff x="2416938" y="119498"/>
            <a:chExt cx="9113760" cy="4885639"/>
          </a:xfrm>
        </p:grpSpPr>
        <p:pic>
          <p:nvPicPr>
            <p:cNvPr id="17" name="Picture 16" descr="A diagram of a child's body&#10;&#10;Description automatically generated with low confidence">
              <a:extLst>
                <a:ext uri="{FF2B5EF4-FFF2-40B4-BE49-F238E27FC236}">
                  <a16:creationId xmlns:a16="http://schemas.microsoft.com/office/drawing/2014/main" id="{F20F9768-2DCE-64E8-6AA7-D2F96B1BA97D}"/>
                </a:ext>
              </a:extLst>
            </p:cNvPr>
            <p:cNvPicPr>
              <a:picLocks noChangeAspect="1"/>
            </p:cNvPicPr>
            <p:nvPr/>
          </p:nvPicPr>
          <p:blipFill rotWithShape="1">
            <a:blip r:embed="rId10">
              <a:extLst>
                <a:ext uri="{28A0092B-C50C-407E-A947-70E740481C1C}">
                  <a14:useLocalDpi xmlns:a14="http://schemas.microsoft.com/office/drawing/2010/main" val="0"/>
                </a:ext>
              </a:extLst>
            </a:blip>
            <a:srcRect b="19311"/>
            <a:stretch/>
          </p:blipFill>
          <p:spPr>
            <a:xfrm>
              <a:off x="2521136" y="119498"/>
              <a:ext cx="9009562" cy="4885639"/>
            </a:xfrm>
            <a:prstGeom prst="rect">
              <a:avLst/>
            </a:prstGeom>
          </p:spPr>
        </p:pic>
        <p:sp>
          <p:nvSpPr>
            <p:cNvPr id="18" name="Rectangle 17">
              <a:extLst>
                <a:ext uri="{FF2B5EF4-FFF2-40B4-BE49-F238E27FC236}">
                  <a16:creationId xmlns:a16="http://schemas.microsoft.com/office/drawing/2014/main" id="{E3804972-F6FF-0758-05AA-DDD80FF9289C}"/>
                </a:ext>
              </a:extLst>
            </p:cNvPr>
            <p:cNvSpPr/>
            <p:nvPr/>
          </p:nvSpPr>
          <p:spPr>
            <a:xfrm>
              <a:off x="7957226" y="2451370"/>
              <a:ext cx="797668" cy="7490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a:extLst>
                <a:ext uri="{FF2B5EF4-FFF2-40B4-BE49-F238E27FC236}">
                  <a16:creationId xmlns:a16="http://schemas.microsoft.com/office/drawing/2014/main" id="{C52D443F-247A-306D-4D63-890F7E126FC6}"/>
                </a:ext>
              </a:extLst>
            </p:cNvPr>
            <p:cNvSpPr/>
            <p:nvPr/>
          </p:nvSpPr>
          <p:spPr>
            <a:xfrm>
              <a:off x="3104168" y="1534083"/>
              <a:ext cx="797668" cy="7490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a:extLst>
                <a:ext uri="{FF2B5EF4-FFF2-40B4-BE49-F238E27FC236}">
                  <a16:creationId xmlns:a16="http://schemas.microsoft.com/office/drawing/2014/main" id="{A973017F-B57A-16F7-1EB9-D4B78C2B0733}"/>
                </a:ext>
              </a:extLst>
            </p:cNvPr>
            <p:cNvSpPr/>
            <p:nvPr/>
          </p:nvSpPr>
          <p:spPr>
            <a:xfrm>
              <a:off x="2416938" y="2623879"/>
              <a:ext cx="797668" cy="74903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4" name="TextBox 13">
            <a:extLst>
              <a:ext uri="{FF2B5EF4-FFF2-40B4-BE49-F238E27FC236}">
                <a16:creationId xmlns:a16="http://schemas.microsoft.com/office/drawing/2014/main" id="{1C0C4859-4CFC-6763-AB0E-E3D02E333A0C}"/>
              </a:ext>
            </a:extLst>
          </p:cNvPr>
          <p:cNvSpPr txBox="1"/>
          <p:nvPr/>
        </p:nvSpPr>
        <p:spPr>
          <a:xfrm>
            <a:off x="5214882" y="555893"/>
            <a:ext cx="6393050" cy="830997"/>
          </a:xfrm>
          <a:prstGeom prst="rect">
            <a:avLst/>
          </a:prstGeom>
          <a:noFill/>
        </p:spPr>
        <p:txBody>
          <a:bodyPr wrap="square">
            <a:spAutoFit/>
          </a:bodyPr>
          <a:lstStyle/>
          <a:p>
            <a:r>
              <a:rPr lang="en-US" sz="2400" dirty="0">
                <a:solidFill>
                  <a:srgbClr val="032C74"/>
                </a:solidFill>
                <a:latin typeface="Verdana" panose="020B0604030504040204" pitchFamily="34" charset="0"/>
                <a:ea typeface="Verdana" panose="020B0604030504040204" pitchFamily="34" charset="0"/>
              </a:rPr>
              <a:t>MITS </a:t>
            </a:r>
            <a:r>
              <a:rPr lang="en-US" sz="2400" cap="none" dirty="0">
                <a:solidFill>
                  <a:srgbClr val="032C74"/>
                </a:solidFill>
                <a:latin typeface="Verdana" panose="020B0604030504040204" pitchFamily="34" charset="0"/>
                <a:ea typeface="Verdana" panose="020B0604030504040204" pitchFamily="34" charset="0"/>
              </a:rPr>
              <a:t>Sampling and Testing</a:t>
            </a:r>
            <a:br>
              <a:rPr lang="en-US" sz="2400" cap="none" dirty="0">
                <a:solidFill>
                  <a:srgbClr val="032C74"/>
                </a:solidFill>
                <a:latin typeface="Verdana" panose="020B0604030504040204" pitchFamily="34" charset="0"/>
                <a:ea typeface="Verdana" panose="020B0604030504040204" pitchFamily="34" charset="0"/>
              </a:rPr>
            </a:br>
            <a:endParaRPr lang="en-ZA" sz="2400" dirty="0">
              <a:latin typeface="Verdana" panose="020B0604030504040204" pitchFamily="34" charset="0"/>
              <a:ea typeface="Verdana" panose="020B0604030504040204" pitchFamily="34" charset="0"/>
            </a:endParaRPr>
          </a:p>
        </p:txBody>
      </p:sp>
      <p:pic>
        <p:nvPicPr>
          <p:cNvPr id="15" name="Picture 14">
            <a:extLst>
              <a:ext uri="{FF2B5EF4-FFF2-40B4-BE49-F238E27FC236}">
                <a16:creationId xmlns:a16="http://schemas.microsoft.com/office/drawing/2014/main" id="{E240A3B3-44FD-5530-539D-63D42E79B635}"/>
              </a:ext>
            </a:extLst>
          </p:cNvPr>
          <p:cNvPicPr>
            <a:picLocks noChangeAspect="1"/>
          </p:cNvPicPr>
          <p:nvPr/>
        </p:nvPicPr>
        <p:blipFill>
          <a:blip r:embed="rId11"/>
          <a:stretch>
            <a:fillRect/>
          </a:stretch>
        </p:blipFill>
        <p:spPr>
          <a:xfrm>
            <a:off x="153931" y="997643"/>
            <a:ext cx="3498330" cy="1699303"/>
          </a:xfrm>
          <a:prstGeom prst="rect">
            <a:avLst/>
          </a:prstGeom>
        </p:spPr>
      </p:pic>
      <p:pic>
        <p:nvPicPr>
          <p:cNvPr id="16" name="Picture 2" descr="Child Health and Mortality Prevention Surveillance Network">
            <a:extLst>
              <a:ext uri="{FF2B5EF4-FFF2-40B4-BE49-F238E27FC236}">
                <a16:creationId xmlns:a16="http://schemas.microsoft.com/office/drawing/2014/main" id="{19513B1B-8D04-6708-91A5-8F6FA96E1B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7982" y="2927820"/>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05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5778" y="2261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8" name="Freeform 8"/>
          <p:cNvSpPr/>
          <p:nvPr/>
        </p:nvSpPr>
        <p:spPr>
          <a:xfrm>
            <a:off x="11107525" y="6171918"/>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3"/>
            <a:stretch>
              <a:fillRect/>
            </a:stretch>
          </a:blipFill>
        </p:spPr>
        <p:txBody>
          <a:bodyPr/>
          <a:lstStyle/>
          <a:p>
            <a:endParaRPr lang="en-US" sz="1200"/>
          </a:p>
        </p:txBody>
      </p:sp>
      <p:sp>
        <p:nvSpPr>
          <p:cNvPr id="9" name="TextBox 9"/>
          <p:cNvSpPr txBox="1"/>
          <p:nvPr/>
        </p:nvSpPr>
        <p:spPr>
          <a:xfrm>
            <a:off x="7568162" y="-22190"/>
            <a:ext cx="4141623" cy="327718"/>
          </a:xfrm>
          <a:prstGeom prst="rect">
            <a:avLst/>
          </a:prstGeom>
        </p:spPr>
        <p:txBody>
          <a:bodyPr lIns="0" tIns="0" rIns="0" bIns="0" rtlCol="0" anchor="t">
            <a:spAutoFit/>
          </a:bodyPr>
          <a:lstStyle/>
          <a:p>
            <a:pPr algn="r">
              <a:lnSpc>
                <a:spcPts val="2800"/>
              </a:lnSpc>
            </a:pPr>
            <a:r>
              <a:rPr lang="en-US" sz="2000" dirty="0">
                <a:solidFill>
                  <a:srgbClr val="0063A0"/>
                </a:solidFill>
                <a:latin typeface="Montserrat Ultra-Bold"/>
              </a:rPr>
              <a:t>2024 RESEARCH CONFERENCE</a:t>
            </a:r>
          </a:p>
        </p:txBody>
      </p:sp>
      <p:sp>
        <p:nvSpPr>
          <p:cNvPr id="10" name="TextBox 10"/>
          <p:cNvSpPr txBox="1"/>
          <p:nvPr/>
        </p:nvSpPr>
        <p:spPr>
          <a:xfrm>
            <a:off x="4473069" y="6392752"/>
            <a:ext cx="4057981" cy="452047"/>
          </a:xfrm>
          <a:prstGeom prst="rect">
            <a:avLst/>
          </a:prstGeom>
        </p:spPr>
        <p:txBody>
          <a:bodyPr lIns="0" tIns="0" rIns="0" bIns="0" rtlCol="0" anchor="t">
            <a:spAutoFit/>
          </a:bodyPr>
          <a:lstStyle/>
          <a:p>
            <a:pPr algn="ctr">
              <a:lnSpc>
                <a:spcPts val="3920"/>
              </a:lnSpc>
              <a:spcBef>
                <a:spcPct val="0"/>
              </a:spcBef>
            </a:pPr>
            <a:r>
              <a:rPr lang="en-US" dirty="0">
                <a:solidFill>
                  <a:srgbClr val="765944"/>
                </a:solidFill>
                <a:latin typeface="Josefin Sans"/>
              </a:rPr>
              <a:t>#JoburgResearch2024</a:t>
            </a:r>
          </a:p>
        </p:txBody>
      </p:sp>
      <p:sp>
        <p:nvSpPr>
          <p:cNvPr id="14" name="Title 1">
            <a:extLst>
              <a:ext uri="{FF2B5EF4-FFF2-40B4-BE49-F238E27FC236}">
                <a16:creationId xmlns:a16="http://schemas.microsoft.com/office/drawing/2014/main" id="{FE527C46-9898-DC45-9AEB-F00BE3E22BD3}"/>
              </a:ext>
            </a:extLst>
          </p:cNvPr>
          <p:cNvSpPr>
            <a:spLocks noGrp="1"/>
          </p:cNvSpPr>
          <p:nvPr>
            <p:ph type="title"/>
          </p:nvPr>
        </p:nvSpPr>
        <p:spPr>
          <a:xfrm>
            <a:off x="1344317" y="255699"/>
            <a:ext cx="10299370" cy="768513"/>
          </a:xfrm>
        </p:spPr>
        <p:txBody>
          <a:bodyPr>
            <a:normAutofit/>
          </a:bodyPr>
          <a:lstStyle/>
          <a:p>
            <a:r>
              <a:rPr lang="en-US" sz="4400" cap="none" dirty="0"/>
              <a:t>Demographic characteristics </a:t>
            </a:r>
          </a:p>
        </p:txBody>
      </p:sp>
      <p:graphicFrame>
        <p:nvGraphicFramePr>
          <p:cNvPr id="18" name="Chart 17">
            <a:extLst>
              <a:ext uri="{FF2B5EF4-FFF2-40B4-BE49-F238E27FC236}">
                <a16:creationId xmlns:a16="http://schemas.microsoft.com/office/drawing/2014/main" id="{9662DC25-4C1F-2F43-B278-7189746E2D44}"/>
              </a:ext>
            </a:extLst>
          </p:cNvPr>
          <p:cNvGraphicFramePr>
            <a:graphicFrameLocks/>
          </p:cNvGraphicFramePr>
          <p:nvPr>
            <p:extLst>
              <p:ext uri="{D42A27DB-BD31-4B8C-83A1-F6EECF244321}">
                <p14:modId xmlns:p14="http://schemas.microsoft.com/office/powerpoint/2010/main" val="2979698827"/>
              </p:ext>
            </p:extLst>
          </p:nvPr>
        </p:nvGraphicFramePr>
        <p:xfrm>
          <a:off x="257508" y="878443"/>
          <a:ext cx="6562725" cy="2961158"/>
        </p:xfrm>
        <a:graphic>
          <a:graphicData uri="http://schemas.openxmlformats.org/drawingml/2006/chart">
            <c:chart xmlns:c="http://schemas.openxmlformats.org/drawingml/2006/chart" xmlns:r="http://schemas.openxmlformats.org/officeDocument/2006/relationships" r:id="rId4"/>
          </a:graphicData>
        </a:graphic>
      </p:graphicFrame>
      <p:sp>
        <p:nvSpPr>
          <p:cNvPr id="19" name="Content Placeholder 2">
            <a:extLst>
              <a:ext uri="{FF2B5EF4-FFF2-40B4-BE49-F238E27FC236}">
                <a16:creationId xmlns:a16="http://schemas.microsoft.com/office/drawing/2014/main" id="{F81FD17C-F9CC-24EC-73CB-792651CF075F}"/>
              </a:ext>
            </a:extLst>
          </p:cNvPr>
          <p:cNvSpPr>
            <a:spLocks noGrp="1"/>
          </p:cNvSpPr>
          <p:nvPr>
            <p:ph idx="1"/>
          </p:nvPr>
        </p:nvSpPr>
        <p:spPr>
          <a:xfrm>
            <a:off x="837693" y="3444237"/>
            <a:ext cx="5258307" cy="273521"/>
          </a:xfrm>
        </p:spPr>
        <p:txBody>
          <a:bodyPr>
            <a:noAutofit/>
          </a:bodyPr>
          <a:lstStyle/>
          <a:p>
            <a:pPr marL="0" indent="0">
              <a:buNone/>
            </a:pPr>
            <a:r>
              <a:rPr lang="en-US" sz="2000" dirty="0">
                <a:solidFill>
                  <a:schemeClr val="tx1"/>
                </a:solidFill>
                <a:highlight>
                  <a:srgbClr val="19D3C4"/>
                </a:highlight>
              </a:rPr>
              <a:t>64 isolates implicated in COD sequenced </a:t>
            </a:r>
            <a:endParaRPr lang="en-US" sz="2200" dirty="0">
              <a:highlight>
                <a:srgbClr val="19D3C4"/>
              </a:highlight>
            </a:endParaRPr>
          </a:p>
          <a:p>
            <a:pPr algn="just"/>
            <a:endParaRPr lang="en-US" sz="2200" dirty="0">
              <a:highlight>
                <a:srgbClr val="19D3C4"/>
              </a:highlight>
            </a:endParaRPr>
          </a:p>
        </p:txBody>
      </p:sp>
      <p:graphicFrame>
        <p:nvGraphicFramePr>
          <p:cNvPr id="21" name="Chart 20">
            <a:extLst>
              <a:ext uri="{FF2B5EF4-FFF2-40B4-BE49-F238E27FC236}">
                <a16:creationId xmlns:a16="http://schemas.microsoft.com/office/drawing/2014/main" id="{11746910-98C3-B532-A47F-EE0932BC7298}"/>
              </a:ext>
            </a:extLst>
          </p:cNvPr>
          <p:cNvGraphicFramePr>
            <a:graphicFrameLocks/>
          </p:cNvGraphicFramePr>
          <p:nvPr>
            <p:extLst>
              <p:ext uri="{D42A27DB-BD31-4B8C-83A1-F6EECF244321}">
                <p14:modId xmlns:p14="http://schemas.microsoft.com/office/powerpoint/2010/main" val="317112194"/>
              </p:ext>
            </p:extLst>
          </p:nvPr>
        </p:nvGraphicFramePr>
        <p:xfrm>
          <a:off x="6425556" y="595797"/>
          <a:ext cx="5745143" cy="31864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id="{0BD42B74-55BB-E5BA-0847-9B6E5469E7B2}"/>
              </a:ext>
            </a:extLst>
          </p:cNvPr>
          <p:cNvGraphicFramePr>
            <a:graphicFrameLocks/>
          </p:cNvGraphicFramePr>
          <p:nvPr>
            <p:extLst>
              <p:ext uri="{D42A27DB-BD31-4B8C-83A1-F6EECF244321}">
                <p14:modId xmlns:p14="http://schemas.microsoft.com/office/powerpoint/2010/main" val="2800858822"/>
              </p:ext>
            </p:extLst>
          </p:nvPr>
        </p:nvGraphicFramePr>
        <p:xfrm>
          <a:off x="2838301" y="3670562"/>
          <a:ext cx="4546664" cy="311099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a16="http://schemas.microsoft.com/office/drawing/2014/main" id="{60317C80-9486-3285-BDCF-5C81955B8114}"/>
              </a:ext>
            </a:extLst>
          </p:cNvPr>
          <p:cNvGraphicFramePr>
            <a:graphicFrameLocks/>
          </p:cNvGraphicFramePr>
          <p:nvPr>
            <p:extLst>
              <p:ext uri="{D42A27DB-BD31-4B8C-83A1-F6EECF244321}">
                <p14:modId xmlns:p14="http://schemas.microsoft.com/office/powerpoint/2010/main" val="2218053126"/>
              </p:ext>
            </p:extLst>
          </p:nvPr>
        </p:nvGraphicFramePr>
        <p:xfrm>
          <a:off x="8262241" y="3353271"/>
          <a:ext cx="4168076" cy="341067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a:extLst>
              <a:ext uri="{FF2B5EF4-FFF2-40B4-BE49-F238E27FC236}">
                <a16:creationId xmlns:a16="http://schemas.microsoft.com/office/drawing/2014/main" id="{AA9D6CCE-5CE5-8CCF-2143-BFB306A9D5F4}"/>
              </a:ext>
            </a:extLst>
          </p:cNvPr>
          <p:cNvGraphicFramePr>
            <a:graphicFrameLocks/>
          </p:cNvGraphicFramePr>
          <p:nvPr>
            <p:extLst>
              <p:ext uri="{D42A27DB-BD31-4B8C-83A1-F6EECF244321}">
                <p14:modId xmlns:p14="http://schemas.microsoft.com/office/powerpoint/2010/main" val="1226178505"/>
              </p:ext>
            </p:extLst>
          </p:nvPr>
        </p:nvGraphicFramePr>
        <p:xfrm>
          <a:off x="5465890" y="3569291"/>
          <a:ext cx="4546664" cy="306138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Chart 24">
            <a:extLst>
              <a:ext uri="{FF2B5EF4-FFF2-40B4-BE49-F238E27FC236}">
                <a16:creationId xmlns:a16="http://schemas.microsoft.com/office/drawing/2014/main" id="{2B19F9AD-798C-BA41-DF6B-FE2FCAB30932}"/>
              </a:ext>
            </a:extLst>
          </p:cNvPr>
          <p:cNvGraphicFramePr>
            <a:graphicFrameLocks/>
          </p:cNvGraphicFramePr>
          <p:nvPr>
            <p:extLst>
              <p:ext uri="{D42A27DB-BD31-4B8C-83A1-F6EECF244321}">
                <p14:modId xmlns:p14="http://schemas.microsoft.com/office/powerpoint/2010/main" val="1506403191"/>
              </p:ext>
            </p:extLst>
          </p:nvPr>
        </p:nvGraphicFramePr>
        <p:xfrm>
          <a:off x="-489417" y="3607439"/>
          <a:ext cx="4812279" cy="3055358"/>
        </p:xfrm>
        <a:graphic>
          <a:graphicData uri="http://schemas.openxmlformats.org/drawingml/2006/chart">
            <c:chart xmlns:c="http://schemas.openxmlformats.org/drawingml/2006/chart" xmlns:r="http://schemas.openxmlformats.org/officeDocument/2006/relationships" r:id="rId9"/>
          </a:graphicData>
        </a:graphic>
      </p:graphicFrame>
      <p:pic>
        <p:nvPicPr>
          <p:cNvPr id="26" name="Picture 25">
            <a:extLst>
              <a:ext uri="{FF2B5EF4-FFF2-40B4-BE49-F238E27FC236}">
                <a16:creationId xmlns:a16="http://schemas.microsoft.com/office/drawing/2014/main" id="{5C4FE6C3-7209-DD40-9090-DD0151E6937C}"/>
              </a:ext>
            </a:extLst>
          </p:cNvPr>
          <p:cNvPicPr>
            <a:picLocks noChangeAspect="1"/>
          </p:cNvPicPr>
          <p:nvPr/>
        </p:nvPicPr>
        <p:blipFill>
          <a:blip r:embed="rId10"/>
          <a:stretch>
            <a:fillRect/>
          </a:stretch>
        </p:blipFill>
        <p:spPr>
          <a:xfrm>
            <a:off x="95778" y="6300944"/>
            <a:ext cx="1078664" cy="410564"/>
          </a:xfrm>
          <a:prstGeom prst="rect">
            <a:avLst/>
          </a:prstGeom>
        </p:spPr>
      </p:pic>
    </p:spTree>
    <p:extLst>
      <p:ext uri="{BB962C8B-B14F-4D97-AF65-F5344CB8AC3E}">
        <p14:creationId xmlns:p14="http://schemas.microsoft.com/office/powerpoint/2010/main" val="2338601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8" name="Freeform 8"/>
          <p:cNvSpPr/>
          <p:nvPr/>
        </p:nvSpPr>
        <p:spPr>
          <a:xfrm>
            <a:off x="11132197" y="5986929"/>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3"/>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2795088" y="6330775"/>
            <a:ext cx="4057981" cy="482824"/>
          </a:xfrm>
          <a:prstGeom prst="rect">
            <a:avLst/>
          </a:prstGeom>
        </p:spPr>
        <p:txBody>
          <a:bodyPr lIns="0" tIns="0" rIns="0" bIns="0" rtlCol="0" anchor="t">
            <a:spAutoFit/>
          </a:bodyPr>
          <a:lstStyle/>
          <a:p>
            <a:pPr algn="ctr">
              <a:lnSpc>
                <a:spcPts val="3920"/>
              </a:lnSpc>
              <a:spcBef>
                <a:spcPct val="0"/>
              </a:spcBef>
            </a:pPr>
            <a:r>
              <a:rPr lang="en-US" sz="2400" dirty="0">
                <a:solidFill>
                  <a:srgbClr val="765944"/>
                </a:solidFill>
                <a:latin typeface="Josefin Sans"/>
              </a:rPr>
              <a:t>#JoburgResearch2024</a:t>
            </a:r>
          </a:p>
        </p:txBody>
      </p:sp>
      <p:sp>
        <p:nvSpPr>
          <p:cNvPr id="11" name="Title 1">
            <a:extLst>
              <a:ext uri="{FF2B5EF4-FFF2-40B4-BE49-F238E27FC236}">
                <a16:creationId xmlns:a16="http://schemas.microsoft.com/office/drawing/2014/main" id="{F2ED750D-EBF7-1A0F-5FC7-5435C095E929}"/>
              </a:ext>
            </a:extLst>
          </p:cNvPr>
          <p:cNvSpPr>
            <a:spLocks noGrp="1"/>
          </p:cNvSpPr>
          <p:nvPr>
            <p:ph type="title"/>
          </p:nvPr>
        </p:nvSpPr>
        <p:spPr>
          <a:xfrm>
            <a:off x="1892300" y="464561"/>
            <a:ext cx="10299700" cy="668616"/>
          </a:xfrm>
        </p:spPr>
        <p:txBody>
          <a:bodyPr>
            <a:normAutofit/>
          </a:bodyPr>
          <a:lstStyle/>
          <a:p>
            <a:r>
              <a:rPr lang="en-ZA" sz="4400" dirty="0"/>
              <a:t>Sequence types (n=64) </a:t>
            </a:r>
          </a:p>
        </p:txBody>
      </p:sp>
      <p:sp>
        <p:nvSpPr>
          <p:cNvPr id="2" name="Freeform 2"/>
          <p:cNvSpPr/>
          <p:nvPr/>
        </p:nvSpPr>
        <p:spPr>
          <a:xfrm>
            <a:off x="126367" y="6101676"/>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4"/>
            <a:stretch>
              <a:fillRect/>
            </a:stretch>
          </a:blipFill>
        </p:spPr>
        <p:txBody>
          <a:bodyPr/>
          <a:lstStyle/>
          <a:p>
            <a:endParaRPr lang="en-US" sz="1200"/>
          </a:p>
        </p:txBody>
      </p:sp>
      <p:graphicFrame>
        <p:nvGraphicFramePr>
          <p:cNvPr id="12" name="Chart 11">
            <a:extLst>
              <a:ext uri="{FF2B5EF4-FFF2-40B4-BE49-F238E27FC236}">
                <a16:creationId xmlns:a16="http://schemas.microsoft.com/office/drawing/2014/main" id="{8F78CDC0-5260-2553-2B4B-D18FA6454191}"/>
              </a:ext>
            </a:extLst>
          </p:cNvPr>
          <p:cNvGraphicFramePr>
            <a:graphicFrameLocks/>
          </p:cNvGraphicFramePr>
          <p:nvPr>
            <p:extLst>
              <p:ext uri="{D42A27DB-BD31-4B8C-83A1-F6EECF244321}">
                <p14:modId xmlns:p14="http://schemas.microsoft.com/office/powerpoint/2010/main" val="1660423461"/>
              </p:ext>
            </p:extLst>
          </p:nvPr>
        </p:nvGraphicFramePr>
        <p:xfrm>
          <a:off x="406768" y="954322"/>
          <a:ext cx="11654910" cy="590367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41035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1" name="Title 1">
            <a:extLst>
              <a:ext uri="{FF2B5EF4-FFF2-40B4-BE49-F238E27FC236}">
                <a16:creationId xmlns:a16="http://schemas.microsoft.com/office/drawing/2014/main" id="{07A79EF0-C73F-63B7-307E-08DF8FCC36F1}"/>
              </a:ext>
            </a:extLst>
          </p:cNvPr>
          <p:cNvSpPr>
            <a:spLocks noGrp="1"/>
          </p:cNvSpPr>
          <p:nvPr>
            <p:ph type="title"/>
          </p:nvPr>
        </p:nvSpPr>
        <p:spPr>
          <a:xfrm>
            <a:off x="1430145" y="412248"/>
            <a:ext cx="11353800" cy="1166988"/>
          </a:xfrm>
        </p:spPr>
        <p:txBody>
          <a:bodyPr>
            <a:normAutofit/>
          </a:bodyPr>
          <a:lstStyle/>
          <a:p>
            <a:r>
              <a:rPr lang="en-ZA" sz="4400" dirty="0"/>
              <a:t>Sequence types over time </a:t>
            </a:r>
          </a:p>
        </p:txBody>
      </p:sp>
      <p:graphicFrame>
        <p:nvGraphicFramePr>
          <p:cNvPr id="12" name="Chart 11">
            <a:extLst>
              <a:ext uri="{FF2B5EF4-FFF2-40B4-BE49-F238E27FC236}">
                <a16:creationId xmlns:a16="http://schemas.microsoft.com/office/drawing/2014/main" id="{29FCE416-FC8F-2591-AB52-9D514A1C115A}"/>
              </a:ext>
            </a:extLst>
          </p:cNvPr>
          <p:cNvGraphicFramePr>
            <a:graphicFrameLocks/>
          </p:cNvGraphicFramePr>
          <p:nvPr>
            <p:extLst>
              <p:ext uri="{D42A27DB-BD31-4B8C-83A1-F6EECF244321}">
                <p14:modId xmlns:p14="http://schemas.microsoft.com/office/powerpoint/2010/main" val="2880860800"/>
              </p:ext>
            </p:extLst>
          </p:nvPr>
        </p:nvGraphicFramePr>
        <p:xfrm>
          <a:off x="367191" y="911689"/>
          <a:ext cx="5416921" cy="49747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E8FEFFAE-B6DD-4D08-9BDD-E56803DC9B6A}"/>
              </a:ext>
            </a:extLst>
          </p:cNvPr>
          <p:cNvGraphicFramePr>
            <a:graphicFrameLocks/>
          </p:cNvGraphicFramePr>
          <p:nvPr>
            <p:extLst>
              <p:ext uri="{D42A27DB-BD31-4B8C-83A1-F6EECF244321}">
                <p14:modId xmlns:p14="http://schemas.microsoft.com/office/powerpoint/2010/main" val="3271441589"/>
              </p:ext>
            </p:extLst>
          </p:nvPr>
        </p:nvGraphicFramePr>
        <p:xfrm>
          <a:off x="5784112" y="1097612"/>
          <a:ext cx="5870575" cy="4825923"/>
        </p:xfrm>
        <a:graphic>
          <a:graphicData uri="http://schemas.openxmlformats.org/drawingml/2006/chart">
            <c:chart xmlns:c="http://schemas.openxmlformats.org/drawingml/2006/chart" xmlns:r="http://schemas.openxmlformats.org/officeDocument/2006/relationships" r:id="rId4"/>
          </a:graphicData>
        </a:graphic>
      </p:graphicFrame>
      <p:pic>
        <p:nvPicPr>
          <p:cNvPr id="14" name="Picture 13">
            <a:extLst>
              <a:ext uri="{FF2B5EF4-FFF2-40B4-BE49-F238E27FC236}">
                <a16:creationId xmlns:a16="http://schemas.microsoft.com/office/drawing/2014/main" id="{F9533FE0-E53B-D863-1E3F-A5B30ED1AA81}"/>
              </a:ext>
            </a:extLst>
          </p:cNvPr>
          <p:cNvPicPr>
            <a:picLocks noChangeAspect="1"/>
          </p:cNvPicPr>
          <p:nvPr/>
        </p:nvPicPr>
        <p:blipFill rotWithShape="1">
          <a:blip r:embed="rId5"/>
          <a:srcRect t="68633" b="9617"/>
          <a:stretch/>
        </p:blipFill>
        <p:spPr>
          <a:xfrm>
            <a:off x="1016817" y="5873754"/>
            <a:ext cx="9989483" cy="938310"/>
          </a:xfrm>
          <a:prstGeom prst="rect">
            <a:avLst/>
          </a:prstGeom>
        </p:spPr>
      </p:pic>
      <p:sp>
        <p:nvSpPr>
          <p:cNvPr id="15" name="Freeform 8">
            <a:extLst>
              <a:ext uri="{FF2B5EF4-FFF2-40B4-BE49-F238E27FC236}">
                <a16:creationId xmlns:a16="http://schemas.microsoft.com/office/drawing/2014/main" id="{9EDD118E-242F-F5A4-2672-FA19D8B6DA6C}"/>
              </a:ext>
            </a:extLst>
          </p:cNvPr>
          <p:cNvSpPr/>
          <p:nvPr/>
        </p:nvSpPr>
        <p:spPr>
          <a:xfrm>
            <a:off x="11208943" y="6040334"/>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6"/>
            <a:stretch>
              <a:fillRect/>
            </a:stretch>
          </a:blipFill>
        </p:spPr>
        <p:txBody>
          <a:bodyPr/>
          <a:lstStyle/>
          <a:p>
            <a:endParaRPr lang="en-US" sz="1200"/>
          </a:p>
        </p:txBody>
      </p:sp>
      <p:sp>
        <p:nvSpPr>
          <p:cNvPr id="16" name="Freeform 2">
            <a:extLst>
              <a:ext uri="{FF2B5EF4-FFF2-40B4-BE49-F238E27FC236}">
                <a16:creationId xmlns:a16="http://schemas.microsoft.com/office/drawing/2014/main" id="{29CB7176-5D69-FADA-4276-FE861E423096}"/>
              </a:ext>
            </a:extLst>
          </p:cNvPr>
          <p:cNvSpPr/>
          <p:nvPr/>
        </p:nvSpPr>
        <p:spPr>
          <a:xfrm>
            <a:off x="40115" y="6442573"/>
            <a:ext cx="976702" cy="327718"/>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7"/>
            <a:stretch>
              <a:fillRect/>
            </a:stretch>
          </a:blipFill>
        </p:spPr>
        <p:txBody>
          <a:bodyPr/>
          <a:lstStyle/>
          <a:p>
            <a:endParaRPr lang="en-US" sz="1200"/>
          </a:p>
        </p:txBody>
      </p:sp>
    </p:spTree>
    <p:extLst>
      <p:ext uri="{BB962C8B-B14F-4D97-AF65-F5344CB8AC3E}">
        <p14:creationId xmlns:p14="http://schemas.microsoft.com/office/powerpoint/2010/main" val="188951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1" name="Title 1">
            <a:extLst>
              <a:ext uri="{FF2B5EF4-FFF2-40B4-BE49-F238E27FC236}">
                <a16:creationId xmlns:a16="http://schemas.microsoft.com/office/drawing/2014/main" id="{D2F29E76-FE20-12C7-ECC9-0C3E263F227E}"/>
              </a:ext>
            </a:extLst>
          </p:cNvPr>
          <p:cNvSpPr>
            <a:spLocks noGrp="1"/>
          </p:cNvSpPr>
          <p:nvPr>
            <p:ph type="title"/>
          </p:nvPr>
        </p:nvSpPr>
        <p:spPr>
          <a:xfrm>
            <a:off x="3536614" y="584110"/>
            <a:ext cx="5359400" cy="1152098"/>
          </a:xfrm>
        </p:spPr>
        <p:txBody>
          <a:bodyPr>
            <a:normAutofit/>
          </a:bodyPr>
          <a:lstStyle/>
          <a:p>
            <a:r>
              <a:rPr lang="en-ZA" sz="4400" dirty="0"/>
              <a:t>K-loci (N=64)  </a:t>
            </a:r>
          </a:p>
        </p:txBody>
      </p:sp>
      <p:graphicFrame>
        <p:nvGraphicFramePr>
          <p:cNvPr id="12" name="Chart 11">
            <a:extLst>
              <a:ext uri="{FF2B5EF4-FFF2-40B4-BE49-F238E27FC236}">
                <a16:creationId xmlns:a16="http://schemas.microsoft.com/office/drawing/2014/main" id="{39F7B4D4-E888-7A0C-C192-D72A27F9A4DB}"/>
              </a:ext>
            </a:extLst>
          </p:cNvPr>
          <p:cNvGraphicFramePr>
            <a:graphicFrameLocks/>
          </p:cNvGraphicFramePr>
          <p:nvPr>
            <p:extLst>
              <p:ext uri="{D42A27DB-BD31-4B8C-83A1-F6EECF244321}">
                <p14:modId xmlns:p14="http://schemas.microsoft.com/office/powerpoint/2010/main" val="1389867844"/>
              </p:ext>
            </p:extLst>
          </p:nvPr>
        </p:nvGraphicFramePr>
        <p:xfrm>
          <a:off x="384583" y="1279053"/>
          <a:ext cx="11663463" cy="5747193"/>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a:extLst>
              <a:ext uri="{FF2B5EF4-FFF2-40B4-BE49-F238E27FC236}">
                <a16:creationId xmlns:a16="http://schemas.microsoft.com/office/drawing/2014/main" id="{1365F1C7-FAAD-7871-9595-0402CC61013B}"/>
              </a:ext>
            </a:extLst>
          </p:cNvPr>
          <p:cNvPicPr>
            <a:picLocks noChangeAspect="1"/>
          </p:cNvPicPr>
          <p:nvPr/>
        </p:nvPicPr>
        <p:blipFill>
          <a:blip r:embed="rId4"/>
          <a:stretch>
            <a:fillRect/>
          </a:stretch>
        </p:blipFill>
        <p:spPr>
          <a:xfrm>
            <a:off x="0" y="6208295"/>
            <a:ext cx="1580511" cy="601579"/>
          </a:xfrm>
          <a:prstGeom prst="rect">
            <a:avLst/>
          </a:prstGeom>
        </p:spPr>
      </p:pic>
    </p:spTree>
    <p:extLst>
      <p:ext uri="{BB962C8B-B14F-4D97-AF65-F5344CB8AC3E}">
        <p14:creationId xmlns:p14="http://schemas.microsoft.com/office/powerpoint/2010/main" val="4120982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119079"/>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sz="1200"/>
          </a:p>
        </p:txBody>
      </p:sp>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8" name="Freeform 8"/>
          <p:cNvSpPr/>
          <p:nvPr/>
        </p:nvSpPr>
        <p:spPr>
          <a:xfrm>
            <a:off x="10978635" y="6025901"/>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4"/>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3967381" y="6360209"/>
            <a:ext cx="4057981" cy="482824"/>
          </a:xfrm>
          <a:prstGeom prst="rect">
            <a:avLst/>
          </a:prstGeom>
        </p:spPr>
        <p:txBody>
          <a:bodyPr lIns="0" tIns="0" rIns="0" bIns="0" rtlCol="0" anchor="t">
            <a:spAutoFit/>
          </a:bodyPr>
          <a:lstStyle/>
          <a:p>
            <a:pPr algn="ctr">
              <a:lnSpc>
                <a:spcPts val="3920"/>
              </a:lnSpc>
              <a:spcBef>
                <a:spcPct val="0"/>
              </a:spcBef>
            </a:pPr>
            <a:r>
              <a:rPr lang="en-US" sz="2800" dirty="0">
                <a:solidFill>
                  <a:srgbClr val="765944"/>
                </a:solidFill>
                <a:latin typeface="Josefin Sans"/>
              </a:rPr>
              <a:t>#JoburgResearch2024</a:t>
            </a:r>
          </a:p>
        </p:txBody>
      </p:sp>
      <p:sp>
        <p:nvSpPr>
          <p:cNvPr id="11" name="Title 1">
            <a:extLst>
              <a:ext uri="{FF2B5EF4-FFF2-40B4-BE49-F238E27FC236}">
                <a16:creationId xmlns:a16="http://schemas.microsoft.com/office/drawing/2014/main" id="{33A9FD85-584B-EB3C-C178-60B591AFF796}"/>
              </a:ext>
            </a:extLst>
          </p:cNvPr>
          <p:cNvSpPr>
            <a:spLocks noGrp="1"/>
          </p:cNvSpPr>
          <p:nvPr>
            <p:ph type="title"/>
          </p:nvPr>
        </p:nvSpPr>
        <p:spPr>
          <a:xfrm>
            <a:off x="2975141" y="451232"/>
            <a:ext cx="10299700" cy="698942"/>
          </a:xfrm>
        </p:spPr>
        <p:txBody>
          <a:bodyPr>
            <a:normAutofit/>
          </a:bodyPr>
          <a:lstStyle/>
          <a:p>
            <a:r>
              <a:rPr lang="en-ZA" sz="4400" dirty="0"/>
              <a:t>K-loci over time </a:t>
            </a:r>
          </a:p>
        </p:txBody>
      </p:sp>
      <p:graphicFrame>
        <p:nvGraphicFramePr>
          <p:cNvPr id="12" name="Chart 11">
            <a:extLst>
              <a:ext uri="{FF2B5EF4-FFF2-40B4-BE49-F238E27FC236}">
                <a16:creationId xmlns:a16="http://schemas.microsoft.com/office/drawing/2014/main" id="{2B0DE88F-E710-80CE-A2F6-CC3BB012C78E}"/>
              </a:ext>
            </a:extLst>
          </p:cNvPr>
          <p:cNvGraphicFramePr>
            <a:graphicFrameLocks/>
          </p:cNvGraphicFramePr>
          <p:nvPr>
            <p:extLst>
              <p:ext uri="{D42A27DB-BD31-4B8C-83A1-F6EECF244321}">
                <p14:modId xmlns:p14="http://schemas.microsoft.com/office/powerpoint/2010/main" val="2218746261"/>
              </p:ext>
            </p:extLst>
          </p:nvPr>
        </p:nvGraphicFramePr>
        <p:xfrm>
          <a:off x="4626" y="1230939"/>
          <a:ext cx="5467172" cy="512927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C3EF5F1E-728C-7915-6F6A-71B4C62ADB4D}"/>
              </a:ext>
            </a:extLst>
          </p:cNvPr>
          <p:cNvGraphicFramePr>
            <a:graphicFrameLocks/>
          </p:cNvGraphicFramePr>
          <p:nvPr>
            <p:extLst>
              <p:ext uri="{D42A27DB-BD31-4B8C-83A1-F6EECF244321}">
                <p14:modId xmlns:p14="http://schemas.microsoft.com/office/powerpoint/2010/main" val="3559672350"/>
              </p:ext>
            </p:extLst>
          </p:nvPr>
        </p:nvGraphicFramePr>
        <p:xfrm>
          <a:off x="5352803" y="1329195"/>
          <a:ext cx="6337884" cy="4966351"/>
        </p:xfrm>
        <a:graphic>
          <a:graphicData uri="http://schemas.openxmlformats.org/drawingml/2006/chart">
            <c:chart xmlns:c="http://schemas.openxmlformats.org/drawingml/2006/chart" xmlns:r="http://schemas.openxmlformats.org/officeDocument/2006/relationships" r:id="rId6"/>
          </a:graphicData>
        </a:graphic>
      </p:graphicFrame>
      <p:pic>
        <p:nvPicPr>
          <p:cNvPr id="16" name="Picture 15">
            <a:extLst>
              <a:ext uri="{FF2B5EF4-FFF2-40B4-BE49-F238E27FC236}">
                <a16:creationId xmlns:a16="http://schemas.microsoft.com/office/drawing/2014/main" id="{E533D996-24C4-6168-820D-EA4ED3D46A3C}"/>
              </a:ext>
            </a:extLst>
          </p:cNvPr>
          <p:cNvPicPr>
            <a:picLocks noChangeAspect="1"/>
          </p:cNvPicPr>
          <p:nvPr/>
        </p:nvPicPr>
        <p:blipFill>
          <a:blip r:embed="rId7"/>
          <a:stretch>
            <a:fillRect/>
          </a:stretch>
        </p:blipFill>
        <p:spPr>
          <a:xfrm>
            <a:off x="393778" y="1001915"/>
            <a:ext cx="11793596" cy="362001"/>
          </a:xfrm>
          <a:prstGeom prst="rect">
            <a:avLst/>
          </a:prstGeom>
        </p:spPr>
      </p:pic>
    </p:spTree>
    <p:extLst>
      <p:ext uri="{BB962C8B-B14F-4D97-AF65-F5344CB8AC3E}">
        <p14:creationId xmlns:p14="http://schemas.microsoft.com/office/powerpoint/2010/main" val="1512727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0265" y="5929037"/>
            <a:ext cx="1765933" cy="668616"/>
          </a:xfrm>
          <a:custGeom>
            <a:avLst/>
            <a:gdLst/>
            <a:ahLst/>
            <a:cxnLst/>
            <a:rect l="l" t="t" r="r" b="b"/>
            <a:pathLst>
              <a:path w="2648900" h="1002924">
                <a:moveTo>
                  <a:pt x="0" y="0"/>
                </a:moveTo>
                <a:lnTo>
                  <a:pt x="2648900" y="0"/>
                </a:lnTo>
                <a:lnTo>
                  <a:pt x="2648900" y="1002925"/>
                </a:lnTo>
                <a:lnTo>
                  <a:pt x="0" y="1002925"/>
                </a:lnTo>
                <a:lnTo>
                  <a:pt x="0" y="0"/>
                </a:lnTo>
                <a:close/>
              </a:path>
            </a:pathLst>
          </a:custGeom>
          <a:blipFill>
            <a:blip r:embed="rId3"/>
            <a:stretch>
              <a:fillRect/>
            </a:stretch>
          </a:blipFill>
        </p:spPr>
        <p:txBody>
          <a:bodyPr/>
          <a:lstStyle/>
          <a:p>
            <a:endParaRPr lang="en-US" sz="1200"/>
          </a:p>
        </p:txBody>
      </p:sp>
      <p:sp>
        <p:nvSpPr>
          <p:cNvPr id="3" name="TextBox 3"/>
          <p:cNvSpPr txBox="1"/>
          <p:nvPr/>
        </p:nvSpPr>
        <p:spPr>
          <a:xfrm>
            <a:off x="281235" y="138129"/>
            <a:ext cx="7744127" cy="327718"/>
          </a:xfrm>
          <a:prstGeom prst="rect">
            <a:avLst/>
          </a:prstGeom>
        </p:spPr>
        <p:txBody>
          <a:bodyPr lIns="0" tIns="0" rIns="0" bIns="0" rtlCol="0" anchor="t">
            <a:spAutoFit/>
          </a:bodyPr>
          <a:lstStyle/>
          <a:p>
            <a:pPr>
              <a:lnSpc>
                <a:spcPts val="2800"/>
              </a:lnSpc>
            </a:pPr>
            <a:r>
              <a:rPr lang="en-US" sz="2000" dirty="0">
                <a:solidFill>
                  <a:srgbClr val="DCB05B"/>
                </a:solidFill>
                <a:latin typeface="Montserrat Ultra-Bold"/>
              </a:rPr>
              <a:t>JOHANNESBURG HEALTH DISTRICT </a:t>
            </a:r>
          </a:p>
        </p:txBody>
      </p:sp>
      <p:sp>
        <p:nvSpPr>
          <p:cNvPr id="8" name="Freeform 8"/>
          <p:cNvSpPr/>
          <p:nvPr/>
        </p:nvSpPr>
        <p:spPr>
          <a:xfrm>
            <a:off x="11060456" y="5981624"/>
            <a:ext cx="891488" cy="668616"/>
          </a:xfrm>
          <a:custGeom>
            <a:avLst/>
            <a:gdLst/>
            <a:ahLst/>
            <a:cxnLst/>
            <a:rect l="l" t="t" r="r" b="b"/>
            <a:pathLst>
              <a:path w="1337232" h="1002924">
                <a:moveTo>
                  <a:pt x="0" y="0"/>
                </a:moveTo>
                <a:lnTo>
                  <a:pt x="1337232" y="0"/>
                </a:lnTo>
                <a:lnTo>
                  <a:pt x="1337232" y="1002925"/>
                </a:lnTo>
                <a:lnTo>
                  <a:pt x="0" y="1002925"/>
                </a:lnTo>
                <a:lnTo>
                  <a:pt x="0" y="0"/>
                </a:lnTo>
                <a:close/>
              </a:path>
            </a:pathLst>
          </a:custGeom>
          <a:blipFill>
            <a:blip r:embed="rId4"/>
            <a:stretch>
              <a:fillRect/>
            </a:stretch>
          </a:blipFill>
        </p:spPr>
        <p:txBody>
          <a:bodyPr/>
          <a:lstStyle/>
          <a:p>
            <a:endParaRPr lang="en-US" sz="1200"/>
          </a:p>
        </p:txBody>
      </p:sp>
      <p:sp>
        <p:nvSpPr>
          <p:cNvPr id="9" name="TextBox 9"/>
          <p:cNvSpPr txBox="1"/>
          <p:nvPr/>
        </p:nvSpPr>
        <p:spPr>
          <a:xfrm>
            <a:off x="7364577" y="174224"/>
            <a:ext cx="4141623" cy="327718"/>
          </a:xfrm>
          <a:prstGeom prst="rect">
            <a:avLst/>
          </a:prstGeom>
        </p:spPr>
        <p:txBody>
          <a:bodyPr lIns="0" tIns="0" rIns="0" bIns="0" rtlCol="0" anchor="t">
            <a:spAutoFit/>
          </a:bodyPr>
          <a:lstStyle/>
          <a:p>
            <a:pPr algn="r">
              <a:lnSpc>
                <a:spcPts val="2800"/>
              </a:lnSpc>
            </a:pPr>
            <a:r>
              <a:rPr lang="en-US" sz="2000">
                <a:solidFill>
                  <a:srgbClr val="0063A0"/>
                </a:solidFill>
                <a:latin typeface="Montserrat Ultra-Bold"/>
              </a:rPr>
              <a:t>2024 RESEARCH CONFERENCE</a:t>
            </a:r>
          </a:p>
        </p:txBody>
      </p:sp>
      <p:sp>
        <p:nvSpPr>
          <p:cNvPr id="10" name="TextBox 10"/>
          <p:cNvSpPr txBox="1"/>
          <p:nvPr/>
        </p:nvSpPr>
        <p:spPr>
          <a:xfrm>
            <a:off x="4153298" y="6237047"/>
            <a:ext cx="4057981" cy="482824"/>
          </a:xfrm>
          <a:prstGeom prst="rect">
            <a:avLst/>
          </a:prstGeom>
        </p:spPr>
        <p:txBody>
          <a:bodyPr lIns="0" tIns="0" rIns="0" bIns="0" rtlCol="0" anchor="t">
            <a:spAutoFit/>
          </a:bodyPr>
          <a:lstStyle/>
          <a:p>
            <a:pPr algn="ctr">
              <a:lnSpc>
                <a:spcPts val="3920"/>
              </a:lnSpc>
              <a:spcBef>
                <a:spcPct val="0"/>
              </a:spcBef>
            </a:pPr>
            <a:r>
              <a:rPr lang="en-US" sz="2800" dirty="0">
                <a:solidFill>
                  <a:srgbClr val="765944"/>
                </a:solidFill>
                <a:latin typeface="Josefin Sans"/>
              </a:rPr>
              <a:t>#JoburgResearch2024</a:t>
            </a:r>
          </a:p>
        </p:txBody>
      </p:sp>
      <p:sp>
        <p:nvSpPr>
          <p:cNvPr id="11" name="Title 1">
            <a:extLst>
              <a:ext uri="{FF2B5EF4-FFF2-40B4-BE49-F238E27FC236}">
                <a16:creationId xmlns:a16="http://schemas.microsoft.com/office/drawing/2014/main" id="{CA4478AF-EA4E-4DDB-D412-AA5A11BFE94E}"/>
              </a:ext>
            </a:extLst>
          </p:cNvPr>
          <p:cNvSpPr>
            <a:spLocks noGrp="1"/>
          </p:cNvSpPr>
          <p:nvPr>
            <p:ph type="title"/>
          </p:nvPr>
        </p:nvSpPr>
        <p:spPr>
          <a:xfrm>
            <a:off x="4957309" y="364323"/>
            <a:ext cx="10299700" cy="804412"/>
          </a:xfrm>
        </p:spPr>
        <p:txBody>
          <a:bodyPr>
            <a:noAutofit/>
          </a:bodyPr>
          <a:lstStyle/>
          <a:p>
            <a:r>
              <a:rPr lang="en-ZA" sz="4400" dirty="0"/>
              <a:t>O-loci </a:t>
            </a:r>
          </a:p>
        </p:txBody>
      </p:sp>
      <p:graphicFrame>
        <p:nvGraphicFramePr>
          <p:cNvPr id="12" name="Chart 11">
            <a:extLst>
              <a:ext uri="{FF2B5EF4-FFF2-40B4-BE49-F238E27FC236}">
                <a16:creationId xmlns:a16="http://schemas.microsoft.com/office/drawing/2014/main" id="{3C981C96-AD61-8A21-E9A5-6369DA96DEBC}"/>
              </a:ext>
            </a:extLst>
          </p:cNvPr>
          <p:cNvGraphicFramePr>
            <a:graphicFrameLocks/>
          </p:cNvGraphicFramePr>
          <p:nvPr>
            <p:extLst>
              <p:ext uri="{D42A27DB-BD31-4B8C-83A1-F6EECF244321}">
                <p14:modId xmlns:p14="http://schemas.microsoft.com/office/powerpoint/2010/main" val="2999057357"/>
              </p:ext>
            </p:extLst>
          </p:nvPr>
        </p:nvGraphicFramePr>
        <p:xfrm>
          <a:off x="372038" y="1003672"/>
          <a:ext cx="11620500" cy="52333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38601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1912</Words>
  <Application>Microsoft Office PowerPoint</Application>
  <PresentationFormat>Widescreen</PresentationFormat>
  <Paragraphs>242</Paragraphs>
  <Slides>24</Slides>
  <Notes>21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Calibri</vt:lpstr>
      <vt:lpstr>Futura PT Medium</vt:lpstr>
      <vt:lpstr>Gill Sans MT</vt:lpstr>
      <vt:lpstr>Josefin Sans</vt:lpstr>
      <vt:lpstr>Montserrat Ultra-Bold</vt:lpstr>
      <vt:lpstr>Segoe UI</vt:lpstr>
      <vt:lpstr>Symbol</vt:lpstr>
      <vt:lpstr>Verdana</vt:lpstr>
      <vt:lpstr>Office Theme</vt:lpstr>
      <vt:lpstr>Genomic characterization of Klebsiella pneumoniae causing childhood death in South Africa: an observational study      </vt:lpstr>
      <vt:lpstr>Introduction</vt:lpstr>
      <vt:lpstr>PowerPoint Presentation</vt:lpstr>
      <vt:lpstr>Demographic characteristics </vt:lpstr>
      <vt:lpstr>Sequence types (n=64) </vt:lpstr>
      <vt:lpstr>Sequence types over time </vt:lpstr>
      <vt:lpstr>K-loci (N=64)  </vt:lpstr>
      <vt:lpstr>K-loci over time </vt:lpstr>
      <vt:lpstr>O-loci </vt:lpstr>
      <vt:lpstr>O-loci over time </vt:lpstr>
      <vt:lpstr>Radical tree </vt:lpstr>
      <vt:lpstr>PowerPoint Presentation</vt:lpstr>
      <vt:lpstr>Antimicrobial resistance markers </vt:lpstr>
      <vt:lpstr>PowerPoint Presentation</vt:lpstr>
      <vt:lpstr>PowerPoint Presentation</vt:lpstr>
      <vt:lpstr>Declaration</vt:lpstr>
      <vt:lpstr>THANK  YOU</vt:lpstr>
      <vt:lpstr>CHAMPS DeCoDe</vt:lpstr>
      <vt:lpstr>PowerPoint Presentation</vt:lpstr>
      <vt:lpstr>CAUSE of Death determined by Decode panel</vt:lpstr>
      <vt:lpstr>ST, by setting </vt:lpstr>
      <vt:lpstr>PowerPoint Presentation</vt:lpstr>
      <vt:lpstr>O-loci, by setting           O-loci, by case type </vt:lpstr>
      <vt:lpstr>Antimicrobial resistance markers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 Anderson</dc:creator>
  <cp:lastModifiedBy>Lara Van Der Merwe</cp:lastModifiedBy>
  <cp:revision>208</cp:revision>
  <dcterms:created xsi:type="dcterms:W3CDTF">2021-01-31T09:49:28Z</dcterms:created>
  <dcterms:modified xsi:type="dcterms:W3CDTF">2024-08-23T07:31:49Z</dcterms:modified>
</cp:coreProperties>
</file>