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68" r:id="rId4"/>
    <p:sldId id="259" r:id="rId5"/>
    <p:sldId id="260" r:id="rId6"/>
    <p:sldId id="261" r:id="rId7"/>
    <p:sldId id="272" r:id="rId8"/>
    <p:sldId id="270" r:id="rId9"/>
    <p:sldId id="273" r:id="rId10"/>
    <p:sldId id="265" r:id="rId11"/>
  </p:sldIdLst>
  <p:sldSz cx="18288000" cy="10287000"/>
  <p:notesSz cx="6858000" cy="9144000"/>
  <p:embeddedFontLst>
    <p:embeddedFont>
      <p:font typeface="Josefin Sans" pitchFamily="2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Ultra-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E2C1F-D8BE-42B6-B487-E511F02A4C41}" v="3" dt="2024-08-22T17:16:56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36" d="100"/>
          <a:sy n="36" d="100"/>
        </p:scale>
        <p:origin x="332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8341B-463D-44FF-A6CA-739EB374D2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C82DF8D-BF37-4DBE-BBC2-69BCD6FC853A}">
      <dgm:prSet phldrT="[Text]" custT="1"/>
      <dgm:spPr/>
      <dgm:t>
        <a:bodyPr/>
        <a:lstStyle/>
        <a:p>
          <a:endParaRPr lang="en-GB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GB" sz="2800" b="1" dirty="0">
              <a:latin typeface="Arial" panose="020B0604020202020204" pitchFamily="34" charset="0"/>
              <a:cs typeface="Arial" panose="020B0604020202020204" pitchFamily="34" charset="0"/>
            </a:rPr>
            <a:t>AEs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95006-2DE4-4BD4-83D8-9FDB1EB68307}" type="parTrans" cxnId="{5916DD03-962E-4557-8F70-3CFA51362A5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9EF65-931E-43FE-8535-4FB9415AFEDB}" type="sibTrans" cxnId="{5916DD03-962E-4557-8F70-3CFA51362A5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8CEDA-637B-47E8-9611-A9D0C18F97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1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6H group: 11/25 (44%) </a:t>
          </a:r>
          <a:r>
            <a:rPr lang="en-GB" sz="20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unique participants experienced AE’s </a:t>
          </a:r>
        </a:p>
      </dgm:t>
    </dgm:pt>
    <dgm:pt modelId="{801F8630-8E74-428F-933B-36C4EC5CEE2E}" type="parTrans" cxnId="{FEC86F6A-E5D3-4F8D-87C7-3C77D369199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515FFB-BCF1-4C29-8E01-022BCB99E4D2}" type="sibTrans" cxnId="{FEC86F6A-E5D3-4F8D-87C7-3C77D369199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A6EEC-1070-486E-9A59-45ED95F69C5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1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12 treatment-related AE’s </a:t>
          </a:r>
          <a:r>
            <a:rPr lang="en-GB" sz="20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occurred</a:t>
          </a:r>
        </a:p>
      </dgm:t>
    </dgm:pt>
    <dgm:pt modelId="{A2CD189A-5D74-4AED-8B73-57A7F735076B}" type="parTrans" cxnId="{A0ACC7D8-BC6F-4EB2-9CAB-2EACA34FD52F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E0E7B-69DB-4909-A707-A92A34B14320}" type="sibTrans" cxnId="{A0ACC7D8-BC6F-4EB2-9CAB-2EACA34FD52F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227D1-4C72-49E5-9BC4-B643D60EF46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9/50 (18%) in 3HP group</a:t>
          </a:r>
        </a:p>
      </dgm:t>
    </dgm:pt>
    <dgm:pt modelId="{56BCDAF5-52C5-4B7B-9407-B347C7AFF16B}" type="parTrans" cxnId="{A883753C-27A9-4491-BFF3-42EA42548A81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8974D-3638-45AA-94CE-64B8A5E639EE}" type="sibTrans" cxnId="{A883753C-27A9-4491-BFF3-42EA42548A81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56784-4CB9-4DB3-BCBD-FADA7066852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3/25 (12%) in 6H group</a:t>
          </a:r>
        </a:p>
      </dgm:t>
    </dgm:pt>
    <dgm:pt modelId="{1FBE7168-F3F7-4AD5-9512-106747149B04}" type="parTrans" cxnId="{137DC619-C622-4112-A86F-28D17A69C101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DF0FDB-937C-4BBC-9F47-A35C8D41BD3F}" type="sibTrans" cxnId="{137DC619-C622-4112-A86F-28D17A69C101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8DAA8-4237-4E99-8172-3F38C622652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1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No IRIS events occurred</a:t>
          </a:r>
          <a:r>
            <a:rPr lang="en-GB" sz="1800" b="1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7E4CD-04B8-42FB-B5F1-117C76EF2EB2}" type="parTrans" cxnId="{9F7D7F5A-6D82-4070-BA2A-762C66F62CA2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43CF6-0F06-4BC2-A8B2-C505EAB47ABB}" type="sibTrans" cxnId="{9F7D7F5A-6D82-4070-BA2A-762C66F62CA2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7677B-CFF1-44AC-B342-962454B1EB9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1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3HP group: 14/50 (28%) </a:t>
          </a:r>
          <a:r>
            <a:rPr lang="en-GB" sz="20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unique participants experienced adverse events (AE’s) 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95511-DA10-4717-8DC3-BB7C7DEAE741}" type="sibTrans" cxnId="{57400184-853D-4BC1-A437-78A043A1D53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80D3D-D86D-4120-B418-B59A0820173E}" type="parTrans" cxnId="{57400184-853D-4BC1-A437-78A043A1D53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7B750-4BA1-4A7A-8B4B-2F33F8C1748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1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No AE’s resulting in drug discontinuation, majority mild to moderate and self resolving</a:t>
          </a:r>
        </a:p>
      </dgm:t>
    </dgm:pt>
    <dgm:pt modelId="{38B387CC-6A94-4A5E-B69A-07796F391A3E}" type="parTrans" cxnId="{21FF56C0-7931-4555-B9B2-5953C9FE8234}">
      <dgm:prSet/>
      <dgm:spPr/>
      <dgm:t>
        <a:bodyPr/>
        <a:lstStyle/>
        <a:p>
          <a:endParaRPr lang="en-ZA"/>
        </a:p>
      </dgm:t>
    </dgm:pt>
    <dgm:pt modelId="{A5AE31DB-042E-4DF5-A18A-8086393C34C9}" type="sibTrans" cxnId="{21FF56C0-7931-4555-B9B2-5953C9FE8234}">
      <dgm:prSet/>
      <dgm:spPr/>
      <dgm:t>
        <a:bodyPr/>
        <a:lstStyle/>
        <a:p>
          <a:endParaRPr lang="en-ZA"/>
        </a:p>
      </dgm:t>
    </dgm:pt>
    <dgm:pt modelId="{8BAD1FA0-8669-4373-8865-7D8F63C4C86C}" type="pres">
      <dgm:prSet presAssocID="{68D8341B-463D-44FF-A6CA-739EB374D2D1}" presName="linearFlow" presStyleCnt="0">
        <dgm:presLayoutVars>
          <dgm:dir/>
          <dgm:animLvl val="lvl"/>
          <dgm:resizeHandles val="exact"/>
        </dgm:presLayoutVars>
      </dgm:prSet>
      <dgm:spPr/>
    </dgm:pt>
    <dgm:pt modelId="{6977DBB5-EE25-4BC9-9400-8BFC4B7079B4}" type="pres">
      <dgm:prSet presAssocID="{5C82DF8D-BF37-4DBE-BBC2-69BCD6FC853A}" presName="composite" presStyleCnt="0"/>
      <dgm:spPr/>
    </dgm:pt>
    <dgm:pt modelId="{D4673C71-7DEF-499F-B962-346BB47BF19E}" type="pres">
      <dgm:prSet presAssocID="{5C82DF8D-BF37-4DBE-BBC2-69BCD6FC853A}" presName="parentText" presStyleLbl="alignNode1" presStyleIdx="0" presStyleCnt="1" custScaleX="273613" custScaleY="192049" custLinFactX="-46894" custLinFactNeighborX="-100000" custLinFactNeighborY="-20771">
        <dgm:presLayoutVars>
          <dgm:chMax val="1"/>
          <dgm:bulletEnabled val="1"/>
        </dgm:presLayoutVars>
      </dgm:prSet>
      <dgm:spPr/>
    </dgm:pt>
    <dgm:pt modelId="{06E8D297-BFD1-4532-9EC7-86DEA362A7C3}" type="pres">
      <dgm:prSet presAssocID="{5C82DF8D-BF37-4DBE-BBC2-69BCD6FC853A}" presName="descendantText" presStyleLbl="alignAcc1" presStyleIdx="0" presStyleCnt="1" custScaleX="89696" custScaleY="282377" custLinFactNeighborX="-3610" custLinFactNeighborY="-38178">
        <dgm:presLayoutVars>
          <dgm:bulletEnabled val="1"/>
        </dgm:presLayoutVars>
      </dgm:prSet>
      <dgm:spPr/>
    </dgm:pt>
  </dgm:ptLst>
  <dgm:cxnLst>
    <dgm:cxn modelId="{5916DD03-962E-4557-8F70-3CFA51362A5C}" srcId="{68D8341B-463D-44FF-A6CA-739EB374D2D1}" destId="{5C82DF8D-BF37-4DBE-BBC2-69BCD6FC853A}" srcOrd="0" destOrd="0" parTransId="{61A95006-2DE4-4BD4-83D8-9FDB1EB68307}" sibTransId="{4609EF65-931E-43FE-8535-4FB9415AFEDB}"/>
    <dgm:cxn modelId="{A6AABE14-CE62-4232-955F-7701F07EE2B1}" type="presOf" srcId="{B5C227D1-4C72-49E5-9BC4-B643D60EF46D}" destId="{06E8D297-BFD1-4532-9EC7-86DEA362A7C3}" srcOrd="0" destOrd="3" presId="urn:microsoft.com/office/officeart/2005/8/layout/chevron2"/>
    <dgm:cxn modelId="{137DC619-C622-4112-A86F-28D17A69C101}" srcId="{4FEA6EEC-1070-486E-9A59-45ED95F69C5C}" destId="{53056784-4CB9-4DB3-BCBD-FADA7066852D}" srcOrd="1" destOrd="0" parTransId="{1FBE7168-F3F7-4AD5-9512-106747149B04}" sibTransId="{08DF0FDB-937C-4BBC-9F47-A35C8D41BD3F}"/>
    <dgm:cxn modelId="{69CB2026-22DE-4931-863E-0A6B88706B87}" type="presOf" srcId="{7778CEDA-637B-47E8-9611-A9D0C18F976F}" destId="{06E8D297-BFD1-4532-9EC7-86DEA362A7C3}" srcOrd="0" destOrd="1" presId="urn:microsoft.com/office/officeart/2005/8/layout/chevron2"/>
    <dgm:cxn modelId="{934FF628-D6AB-4E22-80EA-3698F6B4AD0E}" type="presOf" srcId="{FC87B750-4BA1-4A7A-8B4B-2F33F8C17488}" destId="{06E8D297-BFD1-4532-9EC7-86DEA362A7C3}" srcOrd="0" destOrd="5" presId="urn:microsoft.com/office/officeart/2005/8/layout/chevron2"/>
    <dgm:cxn modelId="{A883753C-27A9-4491-BFF3-42EA42548A81}" srcId="{4FEA6EEC-1070-486E-9A59-45ED95F69C5C}" destId="{B5C227D1-4C72-49E5-9BC4-B643D60EF46D}" srcOrd="0" destOrd="0" parTransId="{56BCDAF5-52C5-4B7B-9407-B347C7AFF16B}" sibTransId="{D168974D-3638-45AA-94CE-64B8A5E639EE}"/>
    <dgm:cxn modelId="{DE08225D-4646-462D-B322-2CE9AF7218DF}" type="presOf" srcId="{4FEA6EEC-1070-486E-9A59-45ED95F69C5C}" destId="{06E8D297-BFD1-4532-9EC7-86DEA362A7C3}" srcOrd="0" destOrd="2" presId="urn:microsoft.com/office/officeart/2005/8/layout/chevron2"/>
    <dgm:cxn modelId="{FEC86F6A-E5D3-4F8D-87C7-3C77D369199C}" srcId="{5C82DF8D-BF37-4DBE-BBC2-69BCD6FC853A}" destId="{7778CEDA-637B-47E8-9611-A9D0C18F976F}" srcOrd="1" destOrd="0" parTransId="{801F8630-8E74-428F-933B-36C4EC5CEE2E}" sibTransId="{20515FFB-BCF1-4C29-8E01-022BCB99E4D2}"/>
    <dgm:cxn modelId="{6E752756-2729-4360-A49E-F70E63AE1EC3}" type="presOf" srcId="{68D8341B-463D-44FF-A6CA-739EB374D2D1}" destId="{8BAD1FA0-8669-4373-8865-7D8F63C4C86C}" srcOrd="0" destOrd="0" presId="urn:microsoft.com/office/officeart/2005/8/layout/chevron2"/>
    <dgm:cxn modelId="{9F7D7F5A-6D82-4070-BA2A-762C66F62CA2}" srcId="{5C82DF8D-BF37-4DBE-BBC2-69BCD6FC853A}" destId="{6798DAA8-4237-4E99-8172-3F38C6226523}" srcOrd="4" destOrd="0" parTransId="{E797E4CD-04B8-42FB-B5F1-117C76EF2EB2}" sibTransId="{A5043CF6-0F06-4BC2-A8B2-C505EAB47ABB}"/>
    <dgm:cxn modelId="{57400184-853D-4BC1-A437-78A043A1D534}" srcId="{5C82DF8D-BF37-4DBE-BBC2-69BCD6FC853A}" destId="{3CE7677B-CFF1-44AC-B342-962454B1EB9C}" srcOrd="0" destOrd="0" parTransId="{D5980D3D-D86D-4120-B418-B59A0820173E}" sibTransId="{F6695511-DA10-4717-8DC3-BB7C7DEAE741}"/>
    <dgm:cxn modelId="{ED75FB90-0FD7-4F73-8123-13DB12385040}" type="presOf" srcId="{5C82DF8D-BF37-4DBE-BBC2-69BCD6FC853A}" destId="{D4673C71-7DEF-499F-B962-346BB47BF19E}" srcOrd="0" destOrd="0" presId="urn:microsoft.com/office/officeart/2005/8/layout/chevron2"/>
    <dgm:cxn modelId="{BFD7CFBA-E9DA-4D82-92B0-47C78B31246C}" type="presOf" srcId="{3CE7677B-CFF1-44AC-B342-962454B1EB9C}" destId="{06E8D297-BFD1-4532-9EC7-86DEA362A7C3}" srcOrd="0" destOrd="0" presId="urn:microsoft.com/office/officeart/2005/8/layout/chevron2"/>
    <dgm:cxn modelId="{21FF56C0-7931-4555-B9B2-5953C9FE8234}" srcId="{5C82DF8D-BF37-4DBE-BBC2-69BCD6FC853A}" destId="{FC87B750-4BA1-4A7A-8B4B-2F33F8C17488}" srcOrd="3" destOrd="0" parTransId="{38B387CC-6A94-4A5E-B69A-07796F391A3E}" sibTransId="{A5AE31DB-042E-4DF5-A18A-8086393C34C9}"/>
    <dgm:cxn modelId="{A0ACC7D8-BC6F-4EB2-9CAB-2EACA34FD52F}" srcId="{5C82DF8D-BF37-4DBE-BBC2-69BCD6FC853A}" destId="{4FEA6EEC-1070-486E-9A59-45ED95F69C5C}" srcOrd="2" destOrd="0" parTransId="{A2CD189A-5D74-4AED-8B73-57A7F735076B}" sibTransId="{CDDE0E7B-69DB-4909-A707-A92A34B14320}"/>
    <dgm:cxn modelId="{E52B1FE7-1E2A-493F-BD67-5748914C51CD}" type="presOf" srcId="{53056784-4CB9-4DB3-BCBD-FADA7066852D}" destId="{06E8D297-BFD1-4532-9EC7-86DEA362A7C3}" srcOrd="0" destOrd="4" presId="urn:microsoft.com/office/officeart/2005/8/layout/chevron2"/>
    <dgm:cxn modelId="{C3B128E9-72D0-443A-BF0B-4A23C698A559}" type="presOf" srcId="{6798DAA8-4237-4E99-8172-3F38C6226523}" destId="{06E8D297-BFD1-4532-9EC7-86DEA362A7C3}" srcOrd="0" destOrd="6" presId="urn:microsoft.com/office/officeart/2005/8/layout/chevron2"/>
    <dgm:cxn modelId="{24C13A74-0336-42F5-ACB5-87C03E313308}" type="presParOf" srcId="{8BAD1FA0-8669-4373-8865-7D8F63C4C86C}" destId="{6977DBB5-EE25-4BC9-9400-8BFC4B7079B4}" srcOrd="0" destOrd="0" presId="urn:microsoft.com/office/officeart/2005/8/layout/chevron2"/>
    <dgm:cxn modelId="{8DC11CF9-9719-4B3E-9BAC-EC6757EC33E1}" type="presParOf" srcId="{6977DBB5-EE25-4BC9-9400-8BFC4B7079B4}" destId="{D4673C71-7DEF-499F-B962-346BB47BF19E}" srcOrd="0" destOrd="0" presId="urn:microsoft.com/office/officeart/2005/8/layout/chevron2"/>
    <dgm:cxn modelId="{3D8ABA21-B450-4AA2-80D8-01FDA7CA64E1}" type="presParOf" srcId="{6977DBB5-EE25-4BC9-9400-8BFC4B7079B4}" destId="{06E8D297-BFD1-4532-9EC7-86DEA362A7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D8341B-463D-44FF-A6CA-739EB374D2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C82DF8D-BF37-4DBE-BBC2-69BCD6FC853A}">
      <dgm:prSet phldrT="[Text]" custT="1"/>
      <dgm:spPr>
        <a:solidFill>
          <a:srgbClr val="F60000"/>
        </a:solidFill>
      </dgm:spPr>
      <dgm:t>
        <a:bodyPr/>
        <a:lstStyle/>
        <a:p>
          <a:r>
            <a:rPr lang="en-GB" sz="3600" b="1" dirty="0">
              <a:latin typeface="Arial" panose="020B0604020202020204" pitchFamily="34" charset="0"/>
              <a:cs typeface="Arial" panose="020B0604020202020204" pitchFamily="34" charset="0"/>
            </a:rPr>
            <a:t>PK</a:t>
          </a:r>
          <a:endParaRPr lang="en-Z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95006-2DE4-4BD4-83D8-9FDB1EB68307}" type="parTrans" cxnId="{5916DD03-962E-4557-8F70-3CFA51362A5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9EF65-931E-43FE-8535-4FB9415AFEDB}" type="sibTrans" cxnId="{5916DD03-962E-4557-8F70-3CFA51362A5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7677B-CFF1-44AC-B342-962454B1EB9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200" b="1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Previously a 37% induction effect of RPT on DTG clearance was observe</a:t>
          </a:r>
          <a:r>
            <a:rPr lang="en-GB" sz="2200" b="1" baseline="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d</a:t>
          </a:r>
          <a:r>
            <a:rPr lang="en-GB" sz="2200" b="1" baseline="300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</a:t>
          </a:r>
          <a:endParaRPr lang="en-ZA" sz="22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95511-DA10-4717-8DC3-BB7C7DEAE741}" type="sibTrans" cxnId="{57400184-853D-4BC1-A437-78A043A1D53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80D3D-D86D-4120-B418-B59A0820173E}" type="parTrans" cxnId="{57400184-853D-4BC1-A437-78A043A1D53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7A8A0-58AB-4F74-A7D1-F2BFD3A4581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2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Nonlinear mixed-effects modelling showed a 72% induction effect of RPT on DTG clearance (0.954 L/hr to 1.64 L/hr)</a:t>
          </a:r>
          <a:endParaRPr lang="en-ZA" sz="2200" b="1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DBA1BC-6F86-4548-B54B-DA153A20EB3B}" type="parTrans" cxnId="{DEED2064-5DA1-4EE1-A370-55E95BFF2B4B}">
      <dgm:prSet/>
      <dgm:spPr/>
      <dgm:t>
        <a:bodyPr/>
        <a:lstStyle/>
        <a:p>
          <a:endParaRPr lang="en-ZA"/>
        </a:p>
      </dgm:t>
    </dgm:pt>
    <dgm:pt modelId="{EA986FFF-3A68-4E02-AB57-40F1E04A1F53}" type="sibTrans" cxnId="{DEED2064-5DA1-4EE1-A370-55E95BFF2B4B}">
      <dgm:prSet/>
      <dgm:spPr/>
      <dgm:t>
        <a:bodyPr/>
        <a:lstStyle/>
        <a:p>
          <a:endParaRPr lang="en-ZA"/>
        </a:p>
      </dgm:t>
    </dgm:pt>
    <dgm:pt modelId="{8BAD1FA0-8669-4373-8865-7D8F63C4C86C}" type="pres">
      <dgm:prSet presAssocID="{68D8341B-463D-44FF-A6CA-739EB374D2D1}" presName="linearFlow" presStyleCnt="0">
        <dgm:presLayoutVars>
          <dgm:dir/>
          <dgm:animLvl val="lvl"/>
          <dgm:resizeHandles val="exact"/>
        </dgm:presLayoutVars>
      </dgm:prSet>
      <dgm:spPr/>
    </dgm:pt>
    <dgm:pt modelId="{6977DBB5-EE25-4BC9-9400-8BFC4B7079B4}" type="pres">
      <dgm:prSet presAssocID="{5C82DF8D-BF37-4DBE-BBC2-69BCD6FC853A}" presName="composite" presStyleCnt="0"/>
      <dgm:spPr/>
    </dgm:pt>
    <dgm:pt modelId="{D4673C71-7DEF-499F-B962-346BB47BF19E}" type="pres">
      <dgm:prSet presAssocID="{5C82DF8D-BF37-4DBE-BBC2-69BCD6FC853A}" presName="parentText" presStyleLbl="alignNode1" presStyleIdx="0" presStyleCnt="1" custScaleY="108590" custLinFactNeighborX="-564" custLinFactNeighborY="272">
        <dgm:presLayoutVars>
          <dgm:chMax val="1"/>
          <dgm:bulletEnabled val="1"/>
        </dgm:presLayoutVars>
      </dgm:prSet>
      <dgm:spPr/>
    </dgm:pt>
    <dgm:pt modelId="{06E8D297-BFD1-4532-9EC7-86DEA362A7C3}" type="pres">
      <dgm:prSet presAssocID="{5C82DF8D-BF37-4DBE-BBC2-69BCD6FC853A}" presName="descendantText" presStyleLbl="alignAcc1" presStyleIdx="0" presStyleCnt="1" custScaleY="113052">
        <dgm:presLayoutVars>
          <dgm:bulletEnabled val="1"/>
        </dgm:presLayoutVars>
      </dgm:prSet>
      <dgm:spPr/>
    </dgm:pt>
  </dgm:ptLst>
  <dgm:cxnLst>
    <dgm:cxn modelId="{5916DD03-962E-4557-8F70-3CFA51362A5C}" srcId="{68D8341B-463D-44FF-A6CA-739EB374D2D1}" destId="{5C82DF8D-BF37-4DBE-BBC2-69BCD6FC853A}" srcOrd="0" destOrd="0" parTransId="{61A95006-2DE4-4BD4-83D8-9FDB1EB68307}" sibTransId="{4609EF65-931E-43FE-8535-4FB9415AFEDB}"/>
    <dgm:cxn modelId="{317CDE5D-4C6A-468C-ABDC-C8248E255772}" type="presOf" srcId="{3C87A8A0-58AB-4F74-A7D1-F2BFD3A45816}" destId="{06E8D297-BFD1-4532-9EC7-86DEA362A7C3}" srcOrd="0" destOrd="1" presId="urn:microsoft.com/office/officeart/2005/8/layout/chevron2"/>
    <dgm:cxn modelId="{DEED2064-5DA1-4EE1-A370-55E95BFF2B4B}" srcId="{5C82DF8D-BF37-4DBE-BBC2-69BCD6FC853A}" destId="{3C87A8A0-58AB-4F74-A7D1-F2BFD3A45816}" srcOrd="1" destOrd="0" parTransId="{B6DBA1BC-6F86-4548-B54B-DA153A20EB3B}" sibTransId="{EA986FFF-3A68-4E02-AB57-40F1E04A1F53}"/>
    <dgm:cxn modelId="{6E752756-2729-4360-A49E-F70E63AE1EC3}" type="presOf" srcId="{68D8341B-463D-44FF-A6CA-739EB374D2D1}" destId="{8BAD1FA0-8669-4373-8865-7D8F63C4C86C}" srcOrd="0" destOrd="0" presId="urn:microsoft.com/office/officeart/2005/8/layout/chevron2"/>
    <dgm:cxn modelId="{57400184-853D-4BC1-A437-78A043A1D534}" srcId="{5C82DF8D-BF37-4DBE-BBC2-69BCD6FC853A}" destId="{3CE7677B-CFF1-44AC-B342-962454B1EB9C}" srcOrd="0" destOrd="0" parTransId="{D5980D3D-D86D-4120-B418-B59A0820173E}" sibTransId="{F6695511-DA10-4717-8DC3-BB7C7DEAE741}"/>
    <dgm:cxn modelId="{ED75FB90-0FD7-4F73-8123-13DB12385040}" type="presOf" srcId="{5C82DF8D-BF37-4DBE-BBC2-69BCD6FC853A}" destId="{D4673C71-7DEF-499F-B962-346BB47BF19E}" srcOrd="0" destOrd="0" presId="urn:microsoft.com/office/officeart/2005/8/layout/chevron2"/>
    <dgm:cxn modelId="{BFD7CFBA-E9DA-4D82-92B0-47C78B31246C}" type="presOf" srcId="{3CE7677B-CFF1-44AC-B342-962454B1EB9C}" destId="{06E8D297-BFD1-4532-9EC7-86DEA362A7C3}" srcOrd="0" destOrd="0" presId="urn:microsoft.com/office/officeart/2005/8/layout/chevron2"/>
    <dgm:cxn modelId="{24C13A74-0336-42F5-ACB5-87C03E313308}" type="presParOf" srcId="{8BAD1FA0-8669-4373-8865-7D8F63C4C86C}" destId="{6977DBB5-EE25-4BC9-9400-8BFC4B7079B4}" srcOrd="0" destOrd="0" presId="urn:microsoft.com/office/officeart/2005/8/layout/chevron2"/>
    <dgm:cxn modelId="{8DC11CF9-9719-4B3E-9BAC-EC6757EC33E1}" type="presParOf" srcId="{6977DBB5-EE25-4BC9-9400-8BFC4B7079B4}" destId="{D4673C71-7DEF-499F-B962-346BB47BF19E}" srcOrd="0" destOrd="0" presId="urn:microsoft.com/office/officeart/2005/8/layout/chevron2"/>
    <dgm:cxn modelId="{3D8ABA21-B450-4AA2-80D8-01FDA7CA64E1}" type="presParOf" srcId="{6977DBB5-EE25-4BC9-9400-8BFC4B7079B4}" destId="{06E8D297-BFD1-4532-9EC7-86DEA362A7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8341B-463D-44FF-A6CA-739EB374D2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C82DF8D-BF37-4DBE-BBC2-69BCD6FC853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2800" b="1" dirty="0">
              <a:latin typeface="Arial" panose="020B0604020202020204" pitchFamily="34" charset="0"/>
              <a:cs typeface="Arial" panose="020B0604020202020204" pitchFamily="34" charset="0"/>
            </a:rPr>
            <a:t>HIV VL</a:t>
          </a:r>
          <a:endParaRPr lang="en-Z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95006-2DE4-4BD4-83D8-9FDB1EB68307}" type="parTrans" cxnId="{5916DD03-962E-4557-8F70-3CFA51362A5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9EF65-931E-43FE-8535-4FB9415AFEDB}" type="sibTrans" cxnId="{5916DD03-962E-4557-8F70-3CFA51362A5C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7677B-CFF1-44AC-B342-962454B1EB9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b="1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Median HIV VL decline 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from study initiation to week 12 (end of 3HP):</a:t>
          </a:r>
          <a:endParaRPr lang="en-ZA" sz="1600" b="1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95511-DA10-4717-8DC3-BB7C7DEAE741}" type="sibTrans" cxnId="{57400184-853D-4BC1-A437-78A043A1D53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980D3D-D86D-4120-B418-B59A0820173E}" type="parTrans" cxnId="{57400184-853D-4BC1-A437-78A043A1D534}">
      <dgm:prSet/>
      <dgm:spPr/>
      <dgm:t>
        <a:bodyPr/>
        <a:lstStyle/>
        <a:p>
          <a:endParaRPr lang="en-Z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70AF5-322D-49F6-A292-4B054B3C180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1" dirty="0">
              <a:solidFill>
                <a:srgbClr val="77D5DF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3HP group: 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4.3 </a:t>
          </a:r>
          <a:r>
            <a: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(3.7-4.9) log</a:t>
          </a:r>
          <a:r>
            <a:rPr lang="en-US" sz="1600" b="1" baseline="-25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</a:t>
          </a:r>
          <a:r>
            <a: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GB" sz="1600" b="1" dirty="0">
            <a:solidFill>
              <a:schemeClr val="tx1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</dgm:t>
    </dgm:pt>
    <dgm:pt modelId="{29D2587B-7932-404A-9D6A-499D28C0F971}" type="parTrans" cxnId="{7AC0980C-DB2B-420D-A486-E02EBA4717B1}">
      <dgm:prSet/>
      <dgm:spPr/>
      <dgm:t>
        <a:bodyPr/>
        <a:lstStyle/>
        <a:p>
          <a:endParaRPr lang="en-ZA"/>
        </a:p>
      </dgm:t>
    </dgm:pt>
    <dgm:pt modelId="{BC48F943-45DE-42C2-8900-59C976B8E1A2}" type="sibTrans" cxnId="{7AC0980C-DB2B-420D-A486-E02EBA4717B1}">
      <dgm:prSet/>
      <dgm:spPr/>
      <dgm:t>
        <a:bodyPr/>
        <a:lstStyle/>
        <a:p>
          <a:endParaRPr lang="en-ZA"/>
        </a:p>
      </dgm:t>
    </dgm:pt>
    <dgm:pt modelId="{1230E445-8520-4F6C-95B4-F775EC2C051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600" b="1" dirty="0">
              <a:solidFill>
                <a:srgbClr val="FF7C80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6H group: 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4.8 </a:t>
          </a:r>
          <a:r>
            <a: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(4.1-5.3) log</a:t>
          </a:r>
          <a:r>
            <a:rPr lang="en-US" sz="1600" b="1" baseline="-25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</a:t>
          </a:r>
          <a:r>
            <a: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</dgm:t>
    </dgm:pt>
    <dgm:pt modelId="{23CD25FD-F838-4700-9CB4-96127DEE56CD}" type="parTrans" cxnId="{7A7465E2-8CDB-4DC7-B6E4-C81B68C2130C}">
      <dgm:prSet/>
      <dgm:spPr/>
      <dgm:t>
        <a:bodyPr/>
        <a:lstStyle/>
        <a:p>
          <a:endParaRPr lang="en-ZA"/>
        </a:p>
      </dgm:t>
    </dgm:pt>
    <dgm:pt modelId="{4AEC3E79-10CC-43B5-93E5-BEAF24BA260D}" type="sibTrans" cxnId="{7A7465E2-8CDB-4DC7-B6E4-C81B68C2130C}">
      <dgm:prSet/>
      <dgm:spPr/>
      <dgm:t>
        <a:bodyPr/>
        <a:lstStyle/>
        <a:p>
          <a:endParaRPr lang="en-ZA"/>
        </a:p>
      </dgm:t>
    </dgm:pt>
    <dgm:pt modelId="{8BAD1FA0-8669-4373-8865-7D8F63C4C86C}" type="pres">
      <dgm:prSet presAssocID="{68D8341B-463D-44FF-A6CA-739EB374D2D1}" presName="linearFlow" presStyleCnt="0">
        <dgm:presLayoutVars>
          <dgm:dir/>
          <dgm:animLvl val="lvl"/>
          <dgm:resizeHandles val="exact"/>
        </dgm:presLayoutVars>
      </dgm:prSet>
      <dgm:spPr/>
    </dgm:pt>
    <dgm:pt modelId="{6977DBB5-EE25-4BC9-9400-8BFC4B7079B4}" type="pres">
      <dgm:prSet presAssocID="{5C82DF8D-BF37-4DBE-BBC2-69BCD6FC853A}" presName="composite" presStyleCnt="0"/>
      <dgm:spPr/>
    </dgm:pt>
    <dgm:pt modelId="{D4673C71-7DEF-499F-B962-346BB47BF19E}" type="pres">
      <dgm:prSet presAssocID="{5C82DF8D-BF37-4DBE-BBC2-69BCD6FC853A}" presName="parentText" presStyleLbl="alignNode1" presStyleIdx="0" presStyleCnt="1" custScaleX="142442" custScaleY="115811" custLinFactNeighborX="-21659" custLinFactNeighborY="5592">
        <dgm:presLayoutVars>
          <dgm:chMax val="1"/>
          <dgm:bulletEnabled val="1"/>
        </dgm:presLayoutVars>
      </dgm:prSet>
      <dgm:spPr/>
    </dgm:pt>
    <dgm:pt modelId="{06E8D297-BFD1-4532-9EC7-86DEA362A7C3}" type="pres">
      <dgm:prSet presAssocID="{5C82DF8D-BF37-4DBE-BBC2-69BCD6FC853A}" presName="descendantText" presStyleLbl="alignAcc1" presStyleIdx="0" presStyleCnt="1" custFlipVert="0" custScaleX="89415" custScaleY="125849" custLinFactNeighborX="1421" custLinFactNeighborY="43820">
        <dgm:presLayoutVars>
          <dgm:bulletEnabled val="1"/>
        </dgm:presLayoutVars>
      </dgm:prSet>
      <dgm:spPr/>
    </dgm:pt>
  </dgm:ptLst>
  <dgm:cxnLst>
    <dgm:cxn modelId="{5916DD03-962E-4557-8F70-3CFA51362A5C}" srcId="{68D8341B-463D-44FF-A6CA-739EB374D2D1}" destId="{5C82DF8D-BF37-4DBE-BBC2-69BCD6FC853A}" srcOrd="0" destOrd="0" parTransId="{61A95006-2DE4-4BD4-83D8-9FDB1EB68307}" sibTransId="{4609EF65-931E-43FE-8535-4FB9415AFEDB}"/>
    <dgm:cxn modelId="{7AC0980C-DB2B-420D-A486-E02EBA4717B1}" srcId="{3CE7677B-CFF1-44AC-B342-962454B1EB9C}" destId="{00270AF5-322D-49F6-A292-4B054B3C1808}" srcOrd="0" destOrd="0" parTransId="{29D2587B-7932-404A-9D6A-499D28C0F971}" sibTransId="{BC48F943-45DE-42C2-8900-59C976B8E1A2}"/>
    <dgm:cxn modelId="{6E752756-2729-4360-A49E-F70E63AE1EC3}" type="presOf" srcId="{68D8341B-463D-44FF-A6CA-739EB374D2D1}" destId="{8BAD1FA0-8669-4373-8865-7D8F63C4C86C}" srcOrd="0" destOrd="0" presId="urn:microsoft.com/office/officeart/2005/8/layout/chevron2"/>
    <dgm:cxn modelId="{57400184-853D-4BC1-A437-78A043A1D534}" srcId="{5C82DF8D-BF37-4DBE-BBC2-69BCD6FC853A}" destId="{3CE7677B-CFF1-44AC-B342-962454B1EB9C}" srcOrd="0" destOrd="0" parTransId="{D5980D3D-D86D-4120-B418-B59A0820173E}" sibTransId="{F6695511-DA10-4717-8DC3-BB7C7DEAE741}"/>
    <dgm:cxn modelId="{ED75FB90-0FD7-4F73-8123-13DB12385040}" type="presOf" srcId="{5C82DF8D-BF37-4DBE-BBC2-69BCD6FC853A}" destId="{D4673C71-7DEF-499F-B962-346BB47BF19E}" srcOrd="0" destOrd="0" presId="urn:microsoft.com/office/officeart/2005/8/layout/chevron2"/>
    <dgm:cxn modelId="{194E4092-375E-4231-8EDA-8FF06C7E0C18}" type="presOf" srcId="{00270AF5-322D-49F6-A292-4B054B3C1808}" destId="{06E8D297-BFD1-4532-9EC7-86DEA362A7C3}" srcOrd="0" destOrd="1" presId="urn:microsoft.com/office/officeart/2005/8/layout/chevron2"/>
    <dgm:cxn modelId="{BFD7CFBA-E9DA-4D82-92B0-47C78B31246C}" type="presOf" srcId="{3CE7677B-CFF1-44AC-B342-962454B1EB9C}" destId="{06E8D297-BFD1-4532-9EC7-86DEA362A7C3}" srcOrd="0" destOrd="0" presId="urn:microsoft.com/office/officeart/2005/8/layout/chevron2"/>
    <dgm:cxn modelId="{7A7465E2-8CDB-4DC7-B6E4-C81B68C2130C}" srcId="{3CE7677B-CFF1-44AC-B342-962454B1EB9C}" destId="{1230E445-8520-4F6C-95B4-F775EC2C051C}" srcOrd="1" destOrd="0" parTransId="{23CD25FD-F838-4700-9CB4-96127DEE56CD}" sibTransId="{4AEC3E79-10CC-43B5-93E5-BEAF24BA260D}"/>
    <dgm:cxn modelId="{8985BBF6-6DF9-4DC6-8FAB-6A03F820E536}" type="presOf" srcId="{1230E445-8520-4F6C-95B4-F775EC2C051C}" destId="{06E8D297-BFD1-4532-9EC7-86DEA362A7C3}" srcOrd="0" destOrd="2" presId="urn:microsoft.com/office/officeart/2005/8/layout/chevron2"/>
    <dgm:cxn modelId="{24C13A74-0336-42F5-ACB5-87C03E313308}" type="presParOf" srcId="{8BAD1FA0-8669-4373-8865-7D8F63C4C86C}" destId="{6977DBB5-EE25-4BC9-9400-8BFC4B7079B4}" srcOrd="0" destOrd="0" presId="urn:microsoft.com/office/officeart/2005/8/layout/chevron2"/>
    <dgm:cxn modelId="{8DC11CF9-9719-4B3E-9BAC-EC6757EC33E1}" type="presParOf" srcId="{6977DBB5-EE25-4BC9-9400-8BFC4B7079B4}" destId="{D4673C71-7DEF-499F-B962-346BB47BF19E}" srcOrd="0" destOrd="0" presId="urn:microsoft.com/office/officeart/2005/8/layout/chevron2"/>
    <dgm:cxn modelId="{3D8ABA21-B450-4AA2-80D8-01FDA7CA64E1}" type="presParOf" srcId="{6977DBB5-EE25-4BC9-9400-8BFC4B7079B4}" destId="{06E8D297-BFD1-4532-9EC7-86DEA362A7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3C71-7DEF-499F-B962-346BB47BF19E}">
      <dsp:nvSpPr>
        <dsp:cNvPr id="0" name=""/>
        <dsp:cNvSpPr/>
      </dsp:nvSpPr>
      <dsp:spPr>
        <a:xfrm rot="5400000">
          <a:off x="368930" y="92878"/>
          <a:ext cx="2444013" cy="23934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Arial" panose="020B0604020202020204" pitchFamily="34" charset="0"/>
              <a:cs typeface="Arial" panose="020B0604020202020204" pitchFamily="34" charset="0"/>
            </a:rPr>
            <a:t>AEs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4188" y="1264369"/>
        <a:ext cx="2393498" cy="50515"/>
      </dsp:txXfrm>
    </dsp:sp>
    <dsp:sp modelId="{06E8D297-BFD1-4532-9EC7-86DEA362A7C3}">
      <dsp:nvSpPr>
        <dsp:cNvPr id="0" name=""/>
        <dsp:cNvSpPr/>
      </dsp:nvSpPr>
      <dsp:spPr>
        <a:xfrm rot="5400000">
          <a:off x="7359428" y="-3870050"/>
          <a:ext cx="2501178" cy="10241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1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3HP group: 14/50 (28%) </a:t>
          </a:r>
          <a:r>
            <a:rPr lang="en-GB" sz="20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unique participants experienced adverse events (AE’s) 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1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6H group: 11/25 (44%) </a:t>
          </a:r>
          <a:r>
            <a:rPr lang="en-GB" sz="20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unique participants experienced AE’s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1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12 treatment-related AE’s </a:t>
          </a:r>
          <a:r>
            <a:rPr lang="en-GB" sz="20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occurred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9/50 (18%) in 3HP group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3/25 (12%) in 6H group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1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No AE’s resulting in drug discontinuation, majority mild to moderate and self resolving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000" b="1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No IRIS events occurred</a:t>
          </a:r>
          <a:r>
            <a:rPr lang="en-GB" sz="1800" b="1" kern="1200" dirty="0"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89378" y="122097"/>
        <a:ext cx="10119182" cy="22569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3C71-7DEF-499F-B962-346BB47BF19E}">
      <dsp:nvSpPr>
        <dsp:cNvPr id="0" name=""/>
        <dsp:cNvSpPr/>
      </dsp:nvSpPr>
      <dsp:spPr>
        <a:xfrm rot="5400000">
          <a:off x="-423631" y="428486"/>
          <a:ext cx="2384147" cy="1536884"/>
        </a:xfrm>
        <a:prstGeom prst="chevron">
          <a:avLst/>
        </a:prstGeom>
        <a:solidFill>
          <a:srgbClr val="F6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Arial" panose="020B0604020202020204" pitchFamily="34" charset="0"/>
              <a:cs typeface="Arial" panose="020B0604020202020204" pitchFamily="34" charset="0"/>
            </a:rPr>
            <a:t>PK</a:t>
          </a:r>
          <a:endParaRPr lang="en-Z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773296"/>
        <a:ext cx="1536884" cy="847263"/>
      </dsp:txXfrm>
    </dsp:sp>
    <dsp:sp modelId="{06E8D297-BFD1-4532-9EC7-86DEA362A7C3}">
      <dsp:nvSpPr>
        <dsp:cNvPr id="0" name=""/>
        <dsp:cNvSpPr/>
      </dsp:nvSpPr>
      <dsp:spPr>
        <a:xfrm rot="5400000">
          <a:off x="4430480" y="-2890002"/>
          <a:ext cx="1613373" cy="74005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b="1" kern="12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Previously a 37% induction effect of RPT on DTG clearance was observe</a:t>
          </a:r>
          <a:r>
            <a:rPr lang="en-GB" sz="2200" b="1" kern="1200" baseline="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d</a:t>
          </a:r>
          <a:r>
            <a:rPr lang="en-GB" sz="2200" b="1" kern="1200" baseline="300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1</a:t>
          </a:r>
          <a:endParaRPr lang="en-ZA" sz="2200" kern="12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2200" b="1" kern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Nonlinear mixed-effects modelling showed a 72% induction effect of RPT on DTG clearance (0.954 L/hr to 1.64 L/hr)</a:t>
          </a:r>
          <a:endParaRPr lang="en-ZA" sz="2200" b="1" kern="1200" baseline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36884" y="82352"/>
        <a:ext cx="7321807" cy="1455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3C71-7DEF-499F-B962-346BB47BF19E}">
      <dsp:nvSpPr>
        <dsp:cNvPr id="0" name=""/>
        <dsp:cNvSpPr/>
      </dsp:nvSpPr>
      <dsp:spPr>
        <a:xfrm rot="5400000">
          <a:off x="474503" y="178380"/>
          <a:ext cx="2346742" cy="2000735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Arial" panose="020B0604020202020204" pitchFamily="34" charset="0"/>
              <a:cs typeface="Arial" panose="020B0604020202020204" pitchFamily="34" charset="0"/>
            </a:rPr>
            <a:t>HIV VL</a:t>
          </a:r>
          <a:endParaRPr lang="en-Z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47507" y="1005745"/>
        <a:ext cx="2000735" cy="346007"/>
      </dsp:txXfrm>
    </dsp:sp>
    <dsp:sp modelId="{06E8D297-BFD1-4532-9EC7-86DEA362A7C3}">
      <dsp:nvSpPr>
        <dsp:cNvPr id="0" name=""/>
        <dsp:cNvSpPr/>
      </dsp:nvSpPr>
      <dsp:spPr>
        <a:xfrm rot="5400000">
          <a:off x="3680833" y="-214063"/>
          <a:ext cx="1650039" cy="3219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b="1" kern="12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Median HIV VL decline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from study initiation to week 12 (end of 3HP):</a:t>
          </a:r>
          <a:endParaRPr lang="en-ZA" sz="1600" b="1" kern="1200" baseline="30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b="1" kern="1200" dirty="0">
              <a:solidFill>
                <a:srgbClr val="77D5DF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3HP group: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4.3 </a:t>
          </a:r>
          <a:r>
            <a: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(3.7-4.9) log</a:t>
          </a:r>
          <a:r>
            <a:rPr lang="en-US" sz="1600" b="1" kern="1200" baseline="-25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</a:t>
          </a:r>
          <a:r>
            <a: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en-GB" sz="1600" b="1" kern="1200" dirty="0">
            <a:solidFill>
              <a:schemeClr val="tx1"/>
            </a:solidFill>
            <a:latin typeface="Arial" panose="020B0604020202020204" pitchFamily="34" charset="0"/>
            <a:ea typeface="Jost" pitchFamily="2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600" b="1" kern="1200" dirty="0">
              <a:solidFill>
                <a:srgbClr val="FF7C80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6H group: 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rPr>
            <a:t>4.8 </a:t>
          </a:r>
          <a:r>
            <a: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(4.1-5.3) log</a:t>
          </a:r>
          <a:r>
            <a:rPr lang="en-US" sz="1600" b="1" kern="1200" baseline="-25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</a:t>
          </a:r>
          <a:r>
            <a:rPr lang="en-US" sz="16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</a:p>
      </dsp:txBody>
      <dsp:txXfrm rot="-5400000">
        <a:off x="2896120" y="651198"/>
        <a:ext cx="3138917" cy="1488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3F0B-FB49-49B5-B525-9AEA2297B188}" type="datetimeFigureOut">
              <a:rPr lang="en-ZA" smtClean="0"/>
              <a:t>2024/08/23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2578E-89D8-465D-ABEB-9D98654595B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320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2578E-89D8-465D-ABEB-9D98654595BE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322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jpe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svg"/><Relationship Id="rId9" Type="http://schemas.openxmlformats.org/officeDocument/2006/relationships/diagramData" Target="../diagrams/data1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3.jpeg"/><Relationship Id="rId15" Type="http://schemas.openxmlformats.org/officeDocument/2006/relationships/image" Target="../media/image19.png"/><Relationship Id="rId10" Type="http://schemas.openxmlformats.org/officeDocument/2006/relationships/diagramData" Target="../diagrams/data2.xml"/><Relationship Id="rId4" Type="http://schemas.openxmlformats.org/officeDocument/2006/relationships/image" Target="../media/image2.svg"/><Relationship Id="rId9" Type="http://schemas.openxmlformats.org/officeDocument/2006/relationships/image" Target="../media/image18.jp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3.jpeg"/><Relationship Id="rId15" Type="http://schemas.openxmlformats.org/officeDocument/2006/relationships/image" Target="../media/image17.png"/><Relationship Id="rId10" Type="http://schemas.openxmlformats.org/officeDocument/2006/relationships/diagramData" Target="../diagrams/data3.xml"/><Relationship Id="rId4" Type="http://schemas.openxmlformats.org/officeDocument/2006/relationships/image" Target="../media/image2.svg"/><Relationship Id="rId9" Type="http://schemas.openxmlformats.org/officeDocument/2006/relationships/image" Target="../media/image21.png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8008" y="9047443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36024" y="899799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4939798" y="846035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226" y="2779336"/>
            <a:ext cx="7772400" cy="2068571"/>
          </a:xfrm>
        </p:spPr>
        <p:txBody>
          <a:bodyPr>
            <a:normAutofit fontScale="90000"/>
          </a:bodyPr>
          <a:lstStyle/>
          <a:p>
            <a:br>
              <a:rPr lang="en-US" sz="7600" b="1" dirty="0"/>
            </a:br>
            <a:r>
              <a:rPr lang="en-US" sz="7600" b="1" dirty="0"/>
              <a:t>DOLPHIN TOO Study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C6CEC-2C54-F5C7-93D8-B7A2F6C722DB}"/>
              </a:ext>
            </a:extLst>
          </p:cNvPr>
          <p:cNvSpPr txBox="1"/>
          <p:nvPr/>
        </p:nvSpPr>
        <p:spPr>
          <a:xfrm>
            <a:off x="3692444" y="6816441"/>
            <a:ext cx="8463097" cy="133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-3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" panose="020B0604020202020204" pitchFamily="34" charset="0"/>
              </a:rPr>
              <a:t>Jayajothi Moodley,</a:t>
            </a:r>
            <a:r>
              <a:rPr kumimoji="0" lang="en-GB" sz="1800" b="1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Jost" pitchFamily="2" charset="0"/>
                <a:cs typeface="Arial" panose="020B0604020202020204" pitchFamily="34" charset="0"/>
              </a:rPr>
              <a:t> </a:t>
            </a:r>
            <a:r>
              <a:rPr kumimoji="0" lang="en-GB" sz="180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Jost" pitchFamily="2" charset="0"/>
                <a:cs typeface="Arial" panose="020B0604020202020204" pitchFamily="34" charset="0"/>
              </a:rPr>
              <a:t>Trevor Beattie, Manasa Mapendere,</a:t>
            </a:r>
            <a:r>
              <a:rPr kumimoji="0" lang="en-GB" sz="1800" u="none" strike="noStrike" kern="1200" cap="none" spc="-3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" panose="020B0604020202020204" pitchFamily="34" charset="0"/>
              </a:rPr>
              <a:t> Ethel D. Weld</a:t>
            </a:r>
            <a:r>
              <a:rPr kumimoji="0" lang="en-GB" sz="180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Jost" pitchFamily="2" charset="0"/>
                <a:cs typeface="Arial" panose="020B0604020202020204" pitchFamily="34" charset="0"/>
              </a:rPr>
              <a:t>, Isadora Salles, Bareng A.S. Nonyane,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Belén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Perez Solans,</a:t>
            </a:r>
            <a:r>
              <a:rPr kumimoji="0" lang="en-GB" sz="1800" u="none" strike="noStrike" kern="1200" cap="none" spc="-3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Jost" pitchFamily="2" charset="0"/>
                <a:cs typeface="Arial" panose="020B0604020202020204" pitchFamily="34" charset="0"/>
              </a:rPr>
              <a:t> Vinodh Edward, Tanya </a:t>
            </a:r>
            <a:r>
              <a:rPr kumimoji="0" lang="en-GB" sz="1800" u="none" strike="noStrike" kern="1200" cap="none" spc="-30" normalizeH="0" baseline="0" noProof="0" dirty="0">
                <a:ln>
                  <a:noFill/>
                </a:ln>
                <a:solidFill>
                  <a:srgbClr val="213A73"/>
                </a:solidFill>
                <a:effectLst/>
                <a:uLnTx/>
                <a:uFillTx/>
                <a:latin typeface="Montserrat" pitchFamily="2" charset="77"/>
                <a:ea typeface="Jost" pitchFamily="2" charset="0"/>
                <a:cs typeface="Arial" panose="020B0604020202020204" pitchFamily="34" charset="0"/>
              </a:rPr>
              <a:t>Nielson, Violet Chihota, Rada Savic, Kelly E. Dooley, Richard E. Chaisson, Gavin J. Churchyard</a:t>
            </a:r>
          </a:p>
        </p:txBody>
      </p:sp>
      <p:sp>
        <p:nvSpPr>
          <p:cNvPr id="16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 txBox="1">
            <a:spLocks/>
          </p:cNvSpPr>
          <p:nvPr/>
        </p:nvSpPr>
        <p:spPr>
          <a:xfrm>
            <a:off x="16460820" y="4733839"/>
            <a:ext cx="6400800" cy="161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D14569-AA72-9E9A-C4C2-69FF6CFBEF59}"/>
              </a:ext>
            </a:extLst>
          </p:cNvPr>
          <p:cNvSpPr txBox="1"/>
          <p:nvPr/>
        </p:nvSpPr>
        <p:spPr>
          <a:xfrm>
            <a:off x="1906771" y="4623164"/>
            <a:ext cx="11828314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Simultaneous initiation of DTG-based ART &amp; 3HP in ART-naïve PLHIV maintains efficacious DTG levels</a:t>
            </a:r>
            <a:endParaRPr lang="en-ZA" sz="4400" b="1" dirty="0"/>
          </a:p>
        </p:txBody>
      </p:sp>
      <p:pic>
        <p:nvPicPr>
          <p:cNvPr id="19" name="Picture 18" descr="A blue and red logo&#10;&#10;Description automatically generated">
            <a:extLst>
              <a:ext uri="{FF2B5EF4-FFF2-40B4-BE49-F238E27FC236}">
                <a16:creationId xmlns:a16="http://schemas.microsoft.com/office/drawing/2014/main" id="{092477A2-7E07-24D8-9254-AEC2C7AA4D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59" y="9305300"/>
            <a:ext cx="2038600" cy="776412"/>
          </a:xfrm>
          <a:prstGeom prst="rect">
            <a:avLst/>
          </a:prstGeom>
        </p:spPr>
      </p:pic>
      <p:sp>
        <p:nvSpPr>
          <p:cNvPr id="23" name="object 745">
            <a:extLst>
              <a:ext uri="{FF2B5EF4-FFF2-40B4-BE49-F238E27FC236}">
                <a16:creationId xmlns:a16="http://schemas.microsoft.com/office/drawing/2014/main" id="{82D27108-DE83-8E6B-D1B4-822C6F880D66}"/>
              </a:ext>
            </a:extLst>
          </p:cNvPr>
          <p:cNvSpPr/>
          <p:nvPr/>
        </p:nvSpPr>
        <p:spPr>
          <a:xfrm>
            <a:off x="14372207" y="9182346"/>
            <a:ext cx="1223644" cy="8993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B179A4-0413-AF43-5675-CBACDF4F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417" y="9321585"/>
            <a:ext cx="2910796" cy="8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79FD6C-9F55-5DAD-57F1-87DBA61A6C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26769" y="9291865"/>
            <a:ext cx="715359" cy="7912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948C21-6912-2BC0-8C7C-C1CD49F07846}"/>
              </a:ext>
            </a:extLst>
          </p:cNvPr>
          <p:cNvSpPr txBox="1"/>
          <p:nvPr/>
        </p:nvSpPr>
        <p:spPr>
          <a:xfrm>
            <a:off x="5605605" y="8068338"/>
            <a:ext cx="5147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UNITAID IMPAACT4TB Research Group</a:t>
            </a:r>
          </a:p>
        </p:txBody>
      </p:sp>
      <p:pic>
        <p:nvPicPr>
          <p:cNvPr id="14" name="Picture 13" descr="A red and yellow text&#10;&#10;Description automatically generated">
            <a:extLst>
              <a:ext uri="{FF2B5EF4-FFF2-40B4-BE49-F238E27FC236}">
                <a16:creationId xmlns:a16="http://schemas.microsoft.com/office/drawing/2014/main" id="{7D74AF77-3866-158E-BE71-B428FAE4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18" y="9291865"/>
            <a:ext cx="2543704" cy="7405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F42674-0CDD-D2AC-2352-C419FFC440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04449" y="9182346"/>
            <a:ext cx="1167958" cy="103341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846DEB1-FE17-8F95-7E06-51AD0DE5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106" y="9182347"/>
            <a:ext cx="1011218" cy="9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47296" y="4012824"/>
            <a:ext cx="16640924" cy="5667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400" dirty="0"/>
              <a:t>Thank you </a:t>
            </a:r>
          </a:p>
        </p:txBody>
      </p:sp>
      <p:pic>
        <p:nvPicPr>
          <p:cNvPr id="13" name="Picture 12" descr="A blue and red logo&#10;&#10;Description automatically generated">
            <a:extLst>
              <a:ext uri="{FF2B5EF4-FFF2-40B4-BE49-F238E27FC236}">
                <a16:creationId xmlns:a16="http://schemas.microsoft.com/office/drawing/2014/main" id="{D7B8C828-4753-E3AD-47FD-D46F39575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10" y="7689364"/>
            <a:ext cx="2038600" cy="776412"/>
          </a:xfrm>
          <a:prstGeom prst="rect">
            <a:avLst/>
          </a:prstGeom>
        </p:spPr>
      </p:pic>
      <p:sp>
        <p:nvSpPr>
          <p:cNvPr id="14" name="object 745">
            <a:extLst>
              <a:ext uri="{FF2B5EF4-FFF2-40B4-BE49-F238E27FC236}">
                <a16:creationId xmlns:a16="http://schemas.microsoft.com/office/drawing/2014/main" id="{B2311854-832E-DD4B-41BD-C3D5CBB63CDD}"/>
              </a:ext>
            </a:extLst>
          </p:cNvPr>
          <p:cNvSpPr/>
          <p:nvPr/>
        </p:nvSpPr>
        <p:spPr>
          <a:xfrm>
            <a:off x="12699558" y="7566410"/>
            <a:ext cx="1223644" cy="8993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D1987E4-B541-C130-6A1A-B74E45B2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8" y="7705649"/>
            <a:ext cx="2910796" cy="8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7B1EC-236F-A2BF-14AD-ADCC23D230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54120" y="7675929"/>
            <a:ext cx="715359" cy="791222"/>
          </a:xfrm>
          <a:prstGeom prst="rect">
            <a:avLst/>
          </a:prstGeom>
        </p:spPr>
      </p:pic>
      <p:pic>
        <p:nvPicPr>
          <p:cNvPr id="17" name="Picture 16" descr="A red and yellow text&#10;&#10;Description automatically generated">
            <a:extLst>
              <a:ext uri="{FF2B5EF4-FFF2-40B4-BE49-F238E27FC236}">
                <a16:creationId xmlns:a16="http://schemas.microsoft.com/office/drawing/2014/main" id="{BFDBFF42-9899-9BAC-CBE6-3B694FC208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69" y="7675929"/>
            <a:ext cx="2543704" cy="74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F98E0-EDC9-10A9-4FCA-C096032CB2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800" y="7566410"/>
            <a:ext cx="1167958" cy="10334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CD44D5F-57F7-8270-D82D-04D88712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457" y="7566411"/>
            <a:ext cx="1011218" cy="9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21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110288" y="301323"/>
            <a:ext cx="12190289" cy="12978807"/>
            <a:chOff x="-467115" y="0"/>
            <a:chExt cx="14695815" cy="15646400"/>
          </a:xfrm>
        </p:grpSpPr>
        <p:sp>
          <p:nvSpPr>
            <p:cNvPr id="6" name="Freeform 6"/>
            <p:cNvSpPr/>
            <p:nvPr/>
          </p:nvSpPr>
          <p:spPr>
            <a:xfrm>
              <a:off x="-467115" y="0"/>
              <a:ext cx="14695815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23" y="1438151"/>
            <a:ext cx="16640925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BACKGROUND : DOLPHIN Study (2018 )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483F8-E876-BCCD-F5BD-81BAB6436C4F}"/>
              </a:ext>
            </a:extLst>
          </p:cNvPr>
          <p:cNvSpPr txBox="1"/>
          <p:nvPr/>
        </p:nvSpPr>
        <p:spPr>
          <a:xfrm>
            <a:off x="923894" y="2574599"/>
            <a:ext cx="6967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PLHIV can benefit from short course (3HP) and ultra short course TPT (1HP)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Previously (DOLPHIN STUDY), we showed 3HP can be safely given to </a:t>
            </a:r>
          </a:p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  virally suppressed PLHIV</a:t>
            </a:r>
            <a:endParaRPr lang="en-ZA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Virologic suppression maintained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No need for DTG dose adjustment – once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No evidence to support simultaneous initiation of ART and 3HP in PLHIV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9E564A-20E7-7A93-230B-FE2C8FC1A6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27" t="30132" r="53732" b="29271"/>
          <a:stretch/>
        </p:blipFill>
        <p:spPr>
          <a:xfrm>
            <a:off x="8001000" y="2227677"/>
            <a:ext cx="9329127" cy="2825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B5E76D-44E9-47E1-280C-23C38ECE39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01" t="10412" r="9177" b="21041"/>
          <a:stretch/>
        </p:blipFill>
        <p:spPr>
          <a:xfrm>
            <a:off x="7696200" y="5874139"/>
            <a:ext cx="6477000" cy="28328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512AC3-ED0B-31D2-9B63-CD8D72784319}"/>
              </a:ext>
            </a:extLst>
          </p:cNvPr>
          <p:cNvSpPr txBox="1"/>
          <p:nvPr/>
        </p:nvSpPr>
        <p:spPr>
          <a:xfrm>
            <a:off x="11394221" y="5551244"/>
            <a:ext cx="14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Tembisa CRS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14665A-1D71-4010-9782-62B70E4939A3}"/>
              </a:ext>
            </a:extLst>
          </p:cNvPr>
          <p:cNvSpPr txBox="1"/>
          <p:nvPr/>
        </p:nvSpPr>
        <p:spPr>
          <a:xfrm>
            <a:off x="8382000" y="5160646"/>
            <a:ext cx="66777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Dooley KE et al, Lancet HIV. 2020 Jun;7(6):3401-e409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6B559-791F-1720-D90D-963351759D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5" y="1461218"/>
            <a:ext cx="16640925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DOLPHIN TOO STUDY  - DESIGN /METHODS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4197925" cy="566725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Jost" pitchFamily="2" charset="0"/>
                <a:cs typeface="Arial" panose="020B0604020202020204" pitchFamily="34" charset="0"/>
              </a:rPr>
              <a:t>Phase I/II comparative trial of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Jost" pitchFamily="2" charset="0"/>
                <a:cs typeface="Arial" panose="020B0604020202020204" pitchFamily="34" charset="0"/>
              </a:rPr>
              <a:t>3HP versus 6 months isoniazid (6H)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Jost" pitchFamily="2" charset="0"/>
                <a:cs typeface="Arial" panose="020B0604020202020204" pitchFamily="34" charset="0"/>
              </a:rPr>
              <a:t>among antiretroviral </a:t>
            </a: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Jost" pitchFamily="2" charset="0"/>
                <a:cs typeface="Arial" panose="020B0604020202020204" pitchFamily="34" charset="0"/>
              </a:rPr>
              <a:t>(ART)-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naïve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adults with HIV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initiating once-daily DTG-based ART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South Africa</a:t>
            </a:r>
          </a:p>
          <a:p>
            <a:pPr marL="171450" indent="-1714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sequentially enrolled from 31 August 2021 to 28 June 2022 at the Aurum Tembisa site and assigned to 6H (N=25) and 3HP (N=50)</a:t>
            </a:r>
          </a:p>
          <a:p>
            <a:pPr marL="171450" indent="-1714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endpoints: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&amp; DTG Pharmacokinetics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during coadministration of TPT and DTG</a:t>
            </a:r>
          </a:p>
          <a:p>
            <a:pPr marL="171450" indent="-171450">
              <a:lnSpc>
                <a:spcPct val="13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endpoint: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 Viral Load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(12, 24 weeks)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Jost" pitchFamily="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1B8D9F-8670-E01B-2BD2-5A5B0F12B3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184" y="9178619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5800" y="291374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05867" y="310534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00406" y="941175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1755E4-F070-801B-0D17-E9E7CCDF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041" y="573491"/>
            <a:ext cx="3374825" cy="89004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63A0"/>
                </a:solidFill>
                <a:latin typeface="Montserrat Ultra-Bold"/>
                <a:ea typeface="+mn-ea"/>
                <a:cs typeface="+mn-cs"/>
              </a:rPr>
              <a:t>Results - Safety </a:t>
            </a:r>
            <a:endParaRPr lang="en-ZA" sz="3000" dirty="0">
              <a:solidFill>
                <a:srgbClr val="0063A0"/>
              </a:solidFill>
              <a:latin typeface="Montserrat Ultra-Bold"/>
              <a:ea typeface="+mn-ea"/>
              <a:cs typeface="+mn-cs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5E83882-3464-BBDB-4D95-B7CCFBFAE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907881"/>
              </p:ext>
            </p:extLst>
          </p:nvPr>
        </p:nvGraphicFramePr>
        <p:xfrm>
          <a:off x="960116" y="1458053"/>
          <a:ext cx="15822019" cy="2885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C4C6EAF-DDDE-207A-7844-D55973E75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17412"/>
              </p:ext>
            </p:extLst>
          </p:nvPr>
        </p:nvGraphicFramePr>
        <p:xfrm>
          <a:off x="1028700" y="4251028"/>
          <a:ext cx="9563100" cy="50923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23452">
                  <a:extLst>
                    <a:ext uri="{9D8B030D-6E8A-4147-A177-3AD203B41FA5}">
                      <a16:colId xmlns:a16="http://schemas.microsoft.com/office/drawing/2014/main" val="774114437"/>
                    </a:ext>
                  </a:extLst>
                </a:gridCol>
                <a:gridCol w="1906173">
                  <a:extLst>
                    <a:ext uri="{9D8B030D-6E8A-4147-A177-3AD203B41FA5}">
                      <a16:colId xmlns:a16="http://schemas.microsoft.com/office/drawing/2014/main" val="3701657257"/>
                    </a:ext>
                  </a:extLst>
                </a:gridCol>
                <a:gridCol w="2582553">
                  <a:extLst>
                    <a:ext uri="{9D8B030D-6E8A-4147-A177-3AD203B41FA5}">
                      <a16:colId xmlns:a16="http://schemas.microsoft.com/office/drawing/2014/main" val="1198154690"/>
                    </a:ext>
                  </a:extLst>
                </a:gridCol>
                <a:gridCol w="1850922">
                  <a:extLst>
                    <a:ext uri="{9D8B030D-6E8A-4147-A177-3AD203B41FA5}">
                      <a16:colId xmlns:a16="http://schemas.microsoft.com/office/drawing/2014/main" val="1762735591"/>
                    </a:ext>
                  </a:extLst>
                </a:gridCol>
              </a:tblGrid>
              <a:tr h="4542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participants w AE’s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(33%)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(44%)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3HP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(28%)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8997561"/>
                  </a:ext>
                </a:extLst>
              </a:tr>
              <a:tr h="3365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AE’s all grades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(100%)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(100%)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(100%)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6550338"/>
                  </a:ext>
                </a:extLst>
              </a:tr>
              <a:tr h="3365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Grade 1, n (%)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(27%)</a:t>
                      </a:r>
                      <a:r>
                        <a:rPr lang="en-US" sz="20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(36%)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(16%)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1492764"/>
                  </a:ext>
                </a:extLst>
              </a:tr>
              <a:tr h="3365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Grade 2, n (%)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(70%)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(60%)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(84%)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36091646"/>
                  </a:ext>
                </a:extLst>
              </a:tr>
              <a:tr h="3365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Grade 3, n (%)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(4%)*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24827419"/>
                  </a:ext>
                </a:extLst>
              </a:tr>
              <a:tr h="4683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1                           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(%) Ppts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(4%)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(4%)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D2A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(4%)</a:t>
                      </a:r>
                      <a:endParaRPr lang="en-US" sz="2000" b="1" dirty="0">
                        <a:solidFill>
                          <a:srgbClr val="D2A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5088660"/>
                  </a:ext>
                </a:extLst>
              </a:tr>
              <a:tr h="46838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Treatment-related Grade 2    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(%) Ppts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(12%)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(8%)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(14%)</a:t>
                      </a:r>
                      <a:endParaRPr lang="en-US" sz="20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6838321"/>
                  </a:ext>
                </a:extLst>
              </a:tr>
              <a:tr h="33651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 events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63404"/>
                  </a:ext>
                </a:extLst>
              </a:tr>
              <a:tr h="906799">
                <a:tc gridSpan="4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participant had a treatment-related AE of vomiting which was attributed to BOTH DTG and TDF.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Cutaneous abscess unrelated to treatment, requiring hospitalization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Ppts=participants; AE’s= adverse events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22913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75CEA08-C98B-1EEA-1498-730E5963E382}"/>
              </a:ext>
            </a:extLst>
          </p:cNvPr>
          <p:cNvSpPr txBox="1"/>
          <p:nvPr/>
        </p:nvSpPr>
        <p:spPr>
          <a:xfrm>
            <a:off x="10849036" y="5799887"/>
            <a:ext cx="4678154" cy="36201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Nausea </a:t>
            </a:r>
          </a:p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Peripheral neuropathy symptoms</a:t>
            </a:r>
          </a:p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Hyperbilirubinaemia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Isolated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Hyperbilirubinaemia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Generalized Pruritus</a:t>
            </a:r>
          </a:p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Peripheral neuropathy symptoms</a:t>
            </a:r>
          </a:p>
          <a:p>
            <a:pPr marL="228600" marR="0" lvl="0" indent="-22860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Elevated ALT</a:t>
            </a:r>
            <a:r>
              <a:rPr kumimoji="0" lang="en-US" sz="2400" b="1" i="1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1DF331-724E-66A5-CE89-3A6DE9D014C1}"/>
              </a:ext>
            </a:extLst>
          </p:cNvPr>
          <p:cNvSpPr txBox="1"/>
          <p:nvPr/>
        </p:nvSpPr>
        <p:spPr>
          <a:xfrm>
            <a:off x="10831933" y="4603051"/>
            <a:ext cx="4678154" cy="1056379"/>
          </a:xfrm>
          <a:prstGeom prst="rect">
            <a:avLst/>
          </a:prstGeom>
          <a:noFill/>
          <a:ln w="12700">
            <a:solidFill>
              <a:srgbClr val="D2A000"/>
            </a:solidFill>
          </a:ln>
        </p:spPr>
        <p:txBody>
          <a:bodyPr wrap="square">
            <a:spAutoFit/>
          </a:bodyPr>
          <a:lstStyle/>
          <a:p>
            <a:pPr marL="228600" marR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D2A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Gastro-</a:t>
            </a:r>
            <a:r>
              <a:rPr lang="en-US" sz="2000" b="1" dirty="0" err="1">
                <a:solidFill>
                  <a:srgbClr val="D2A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oesophageal</a:t>
            </a:r>
            <a:r>
              <a:rPr lang="en-US" sz="2000" b="1" dirty="0">
                <a:solidFill>
                  <a:srgbClr val="D2A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reflux with   gastritis </a:t>
            </a:r>
          </a:p>
          <a:p>
            <a:pPr marL="228600" marR="0" indent="-2286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D2A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Transient Generalized Headache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31C03F-979F-F13A-0107-FC1B449C108F}"/>
              </a:ext>
            </a:extLst>
          </p:cNvPr>
          <p:cNvSpPr/>
          <p:nvPr/>
        </p:nvSpPr>
        <p:spPr>
          <a:xfrm>
            <a:off x="6934200" y="6797191"/>
            <a:ext cx="3393767" cy="10133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E57E31-2002-2A10-55D2-B40A527E65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9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197" y="9178619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93322" y="257175"/>
            <a:ext cx="1161619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9038154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10250" y="235085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4" y="9319083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11" name="Picture 10" descr="A diagram of a graph&#10;&#10;Description automatically generated">
            <a:extLst>
              <a:ext uri="{FF2B5EF4-FFF2-40B4-BE49-F238E27FC236}">
                <a16:creationId xmlns:a16="http://schemas.microsoft.com/office/drawing/2014/main" id="{DCCCC7DD-7E56-9DFF-25A5-4BFFB8E060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71" y="4005976"/>
            <a:ext cx="8628583" cy="50321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D8B1E32-5BB5-46B7-0013-9B4FC7148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914" y="981295"/>
            <a:ext cx="8067572" cy="69970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- PK </a:t>
            </a:r>
            <a:endParaRPr lang="en-ZA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076EAB3-F346-F17E-38DB-52F749B93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642471"/>
              </p:ext>
            </p:extLst>
          </p:nvPr>
        </p:nvGraphicFramePr>
        <p:xfrm>
          <a:off x="850716" y="1560039"/>
          <a:ext cx="8937450" cy="238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36A96A3-DC10-44D1-7C36-0B7D0B1026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31695" y="801932"/>
            <a:ext cx="7636397" cy="4295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38097E-EBDB-00D9-DD9E-2A531551B473}"/>
              </a:ext>
            </a:extLst>
          </p:cNvPr>
          <p:cNvSpPr txBox="1"/>
          <p:nvPr/>
        </p:nvSpPr>
        <p:spPr>
          <a:xfrm>
            <a:off x="6224351" y="8069942"/>
            <a:ext cx="3597786" cy="92333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srgbClr val="C00000"/>
                </a:solidFill>
                <a:latin typeface="Arial" panose="020B0604020202020204"/>
              </a:rPr>
              <a:t>158 ng/mL (5</a:t>
            </a:r>
            <a:r>
              <a:rPr lang="en-US" baseline="30000" dirty="0">
                <a:solidFill>
                  <a:srgbClr val="C00000"/>
                </a:solidFill>
                <a:latin typeface="Arial" panose="020B0604020202020204"/>
              </a:rPr>
              <a:t>th</a:t>
            </a:r>
            <a:r>
              <a:rPr lang="en-US" dirty="0">
                <a:solidFill>
                  <a:srgbClr val="C00000"/>
                </a:solidFill>
                <a:latin typeface="Arial" panose="020B0604020202020204"/>
              </a:rPr>
              <a:t> %</a:t>
            </a:r>
            <a:r>
              <a:rPr lang="en-US" dirty="0" err="1">
                <a:solidFill>
                  <a:srgbClr val="C00000"/>
                </a:solidFill>
                <a:latin typeface="Arial" panose="020B0604020202020204"/>
              </a:rPr>
              <a:t>ile</a:t>
            </a:r>
            <a:r>
              <a:rPr lang="en-US" dirty="0">
                <a:solidFill>
                  <a:srgbClr val="C00000"/>
                </a:solidFill>
                <a:latin typeface="Arial" panose="020B0604020202020204"/>
              </a:rPr>
              <a:t> C</a:t>
            </a:r>
            <a:r>
              <a:rPr lang="en-US" baseline="-25000" dirty="0">
                <a:solidFill>
                  <a:srgbClr val="C00000"/>
                </a:solidFill>
                <a:latin typeface="Arial" panose="020B0604020202020204"/>
              </a:rPr>
              <a:t>min</a:t>
            </a:r>
            <a:r>
              <a:rPr lang="en-US" dirty="0">
                <a:solidFill>
                  <a:srgbClr val="C00000"/>
                </a:solidFill>
                <a:latin typeface="Arial" panose="020B0604020202020204"/>
              </a:rPr>
              <a:t> w/ 10 mg daily DTG   in SPRING-1 Trial</a:t>
            </a:r>
            <a:r>
              <a:rPr lang="en-US" baseline="30000" dirty="0">
                <a:solidFill>
                  <a:srgbClr val="C00000"/>
                </a:solidFill>
                <a:latin typeface="Arial" panose="020B0604020202020204"/>
              </a:rPr>
              <a:t>2</a:t>
            </a:r>
            <a:r>
              <a:rPr lang="en-US" dirty="0">
                <a:solidFill>
                  <a:srgbClr val="C00000"/>
                </a:solidFill>
                <a:latin typeface="Arial" panose="020B0604020202020204"/>
              </a:rPr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AD6FE3-1DC0-7913-CBD1-227A671A0F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14468" y="5349785"/>
            <a:ext cx="8067573" cy="353506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3B417D-51A7-0D87-C258-40C10DDCEDD5}"/>
              </a:ext>
            </a:extLst>
          </p:cNvPr>
          <p:cNvCxnSpPr>
            <a:cxnSpLocks/>
          </p:cNvCxnSpPr>
          <p:nvPr/>
        </p:nvCxnSpPr>
        <p:spPr>
          <a:xfrm flipH="1" flipV="1">
            <a:off x="5748580" y="7066810"/>
            <a:ext cx="475771" cy="1541268"/>
          </a:xfrm>
          <a:prstGeom prst="straightConnector1">
            <a:avLst/>
          </a:prstGeom>
          <a:ln w="4127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7E2B21-C76F-2937-E5D4-59605F3DBB41}"/>
              </a:ext>
            </a:extLst>
          </p:cNvPr>
          <p:cNvSpPr txBox="1"/>
          <p:nvPr/>
        </p:nvSpPr>
        <p:spPr>
          <a:xfrm>
            <a:off x="1322281" y="7857658"/>
            <a:ext cx="445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Wilcoxon rank sum p-value &lt;0.01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EC3A8C-99FF-B412-A04C-F8DECBFF8B34}"/>
              </a:ext>
            </a:extLst>
          </p:cNvPr>
          <p:cNvSpPr txBox="1"/>
          <p:nvPr/>
        </p:nvSpPr>
        <p:spPr>
          <a:xfrm>
            <a:off x="4198043" y="3373737"/>
            <a:ext cx="1448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ZA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0B24ED-967F-88FE-6F27-F5344D218A0E}"/>
              </a:ext>
            </a:extLst>
          </p:cNvPr>
          <p:cNvSpPr txBox="1"/>
          <p:nvPr/>
        </p:nvSpPr>
        <p:spPr>
          <a:xfrm>
            <a:off x="5422325" y="3373737"/>
            <a:ext cx="1448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ZA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5B5BC-6C5C-CC9C-9B15-244C658FBD38}"/>
              </a:ext>
            </a:extLst>
          </p:cNvPr>
          <p:cNvSpPr txBox="1"/>
          <p:nvPr/>
        </p:nvSpPr>
        <p:spPr>
          <a:xfrm>
            <a:off x="1923239" y="9071576"/>
            <a:ext cx="8556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Dooley KE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 al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Lancet HIV. 2020 Jun;7(6):3401-e409    ;    </a:t>
            </a:r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Stellbrink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HJ, </a:t>
            </a:r>
            <a:r>
              <a:rPr lang="en-US" sz="1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AIDS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 Jul 17,27(11):1771-1778</a:t>
            </a:r>
            <a:endParaRPr lang="en-ZA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E666F-CF89-7FA2-77E2-9514936D72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5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9382" y="911909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01717" y="208936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680586" y="172600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168224" y="9111476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896600" y="17260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30704" y="9326020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EC4938-A52A-27A3-0DDA-61FD2475B8D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452" r="2949" b="3664"/>
          <a:stretch/>
        </p:blipFill>
        <p:spPr>
          <a:xfrm>
            <a:off x="290776" y="4023151"/>
            <a:ext cx="7368654" cy="50883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9A4BC06-5D6A-0D03-F56F-6A24E519E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381" y="1096871"/>
            <a:ext cx="8642350" cy="355884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2"/>
                </a:solidFill>
              </a:rPr>
              <a:t>Results - PK </a:t>
            </a:r>
            <a:endParaRPr lang="en-ZA" sz="60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3A05CE9-30D2-8C46-C736-667039B98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055091"/>
              </p:ext>
            </p:extLst>
          </p:nvPr>
        </p:nvGraphicFramePr>
        <p:xfrm>
          <a:off x="562463" y="1667298"/>
          <a:ext cx="7016150" cy="234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0AA6037-072B-E883-70E1-439150432C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0887518-C8DC-10E1-CEE7-91C2FB6FF468}"/>
              </a:ext>
            </a:extLst>
          </p:cNvPr>
          <p:cNvSpPr txBox="1"/>
          <p:nvPr/>
        </p:nvSpPr>
        <p:spPr>
          <a:xfrm>
            <a:off x="13944599" y="1096871"/>
            <a:ext cx="4295921" cy="919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CA1C7-21C8-CF0D-CA06-F8BE690AF4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25725" y="2511336"/>
            <a:ext cx="10060022" cy="63611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B0970B-CD50-E29E-13BE-EE31C805E472}"/>
              </a:ext>
            </a:extLst>
          </p:cNvPr>
          <p:cNvSpPr/>
          <p:nvPr/>
        </p:nvSpPr>
        <p:spPr>
          <a:xfrm>
            <a:off x="7869739" y="5220000"/>
            <a:ext cx="10032536" cy="64399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07C50-E7FD-C751-6D9B-781BCB8797B2}"/>
              </a:ext>
            </a:extLst>
          </p:cNvPr>
          <p:cNvSpPr/>
          <p:nvPr/>
        </p:nvSpPr>
        <p:spPr>
          <a:xfrm>
            <a:off x="7869739" y="7401762"/>
            <a:ext cx="10032536" cy="64399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88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6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83690"/>
            <a:ext cx="16640925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Conclusion/Interpretation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4419093" cy="5667257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3600" kern="1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Simultaneous initiation of 3HP and DTG-based ART </a:t>
            </a:r>
            <a:r>
              <a:rPr lang="en-ZA" sz="3600" kern="100" dirty="0">
                <a:solidFill>
                  <a:srgbClr val="41414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was safe, effective and well tolerated.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3600" kern="1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Although DTG clearance was increased by rifapentine (as expected), robust viral suppression was rapidly achieved and maintained.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3600" kern="1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These </a:t>
            </a:r>
            <a:r>
              <a:rPr lang="en-ZA" sz="3600" kern="100" dirty="0">
                <a:solidFill>
                  <a:srgbClr val="41414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findings</a:t>
            </a:r>
            <a:r>
              <a:rPr lang="en-ZA" sz="3600" kern="1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are critical to informing guidelines around simultaneous 3HP initiation in ART-naïve individuals.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3600" b="1" kern="100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Standard DTG-based ART and 3HP can be initiated simultaneously </a:t>
            </a:r>
            <a:endParaRPr lang="en-ZA" sz="3600" b="1" kern="100" dirty="0">
              <a:solidFill>
                <a:srgbClr val="C0000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34B294-83AB-9F10-7DFA-214BCAF0E9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985105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4" y="925104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6290" y="1165374"/>
            <a:ext cx="16640925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4F81B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Facilities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E59197F-3799-6CFF-EE73-737FE75C2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704085"/>
              </p:ext>
            </p:extLst>
          </p:nvPr>
        </p:nvGraphicFramePr>
        <p:xfrm>
          <a:off x="725990" y="1714494"/>
          <a:ext cx="13771773" cy="725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0591">
                  <a:extLst>
                    <a:ext uri="{9D8B030D-6E8A-4147-A177-3AD203B41FA5}">
                      <a16:colId xmlns:a16="http://schemas.microsoft.com/office/drawing/2014/main" val="3519220180"/>
                    </a:ext>
                  </a:extLst>
                </a:gridCol>
                <a:gridCol w="4590591">
                  <a:extLst>
                    <a:ext uri="{9D8B030D-6E8A-4147-A177-3AD203B41FA5}">
                      <a16:colId xmlns:a16="http://schemas.microsoft.com/office/drawing/2014/main" val="2590056316"/>
                    </a:ext>
                  </a:extLst>
                </a:gridCol>
                <a:gridCol w="4590591">
                  <a:extLst>
                    <a:ext uri="{9D8B030D-6E8A-4147-A177-3AD203B41FA5}">
                      <a16:colId xmlns:a16="http://schemas.microsoft.com/office/drawing/2014/main" val="1569627414"/>
                    </a:ext>
                  </a:extLst>
                </a:gridCol>
              </a:tblGrid>
              <a:tr h="992901">
                <a:tc>
                  <a:txBody>
                    <a:bodyPr/>
                    <a:lstStyle/>
                    <a:p>
                      <a:r>
                        <a:rPr lang="en-ZA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Ekurhuleni District (North)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ZA" sz="4000" dirty="0"/>
                        <a:t>Johannesburg Health District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07332"/>
                  </a:ext>
                </a:extLst>
              </a:tr>
              <a:tr h="544494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Boksburg Civic Centre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 Region A: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 Region E:</a:t>
                      </a:r>
                      <a:endParaRPr lang="en-ZA" sz="2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66233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Boksburg North Clinic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Bophelong</a:t>
                      </a: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4th Avenue Clinic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807259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Edenvale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Ebony Park/ </a:t>
                      </a:r>
                      <a:r>
                        <a:rPr lang="en-ZA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Kaalfontein</a:t>
                      </a: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8th Avenue Clinic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77503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Endayeni</a:t>
                      </a:r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​</a:t>
                      </a:r>
                      <a:r>
                        <a:rPr lang="en-ZA" sz="2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Hikhensile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River Park Clinic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857147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 Clinic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Mpumelelo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Alex Health Centre clinic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37257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Esangweni</a:t>
                      </a:r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​Rabie Ridge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86989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Ethafeni</a:t>
                      </a:r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Thuthukani</a:t>
                      </a:r>
                      <a:endParaRPr lang="en-ZA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47286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Itireleng</a:t>
                      </a:r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864019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Kempton Park Civic Centre Clinic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65524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Oilfantsfontein</a:t>
                      </a:r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25867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Tembisa Health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411493"/>
                  </a:ext>
                </a:extLst>
              </a:tr>
              <a:tr h="736668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Tembisa Main Clinic</a:t>
                      </a:r>
                    </a:p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Spartan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123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Winnie Mandela Clinic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446472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08958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436354D-0D9A-E64F-C8CF-E3711901B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8857" y="1438159"/>
            <a:ext cx="16640925" cy="1002924"/>
          </a:xfrm>
        </p:spPr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and Solutions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458E4FF-E0D3-A602-BAF5-7284DF264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09857"/>
              </p:ext>
            </p:extLst>
          </p:nvPr>
        </p:nvGraphicFramePr>
        <p:xfrm>
          <a:off x="1227973" y="2322404"/>
          <a:ext cx="13269790" cy="607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895">
                  <a:extLst>
                    <a:ext uri="{9D8B030D-6E8A-4147-A177-3AD203B41FA5}">
                      <a16:colId xmlns:a16="http://schemas.microsoft.com/office/drawing/2014/main" val="667889529"/>
                    </a:ext>
                  </a:extLst>
                </a:gridCol>
                <a:gridCol w="6634895">
                  <a:extLst>
                    <a:ext uri="{9D8B030D-6E8A-4147-A177-3AD203B41FA5}">
                      <a16:colId xmlns:a16="http://schemas.microsoft.com/office/drawing/2014/main" val="2692824526"/>
                    </a:ext>
                  </a:extLst>
                </a:gridCol>
              </a:tblGrid>
              <a:tr h="874257">
                <a:tc>
                  <a:txBody>
                    <a:bodyPr/>
                    <a:lstStyle/>
                    <a:p>
                      <a:pPr algn="ctr"/>
                      <a:r>
                        <a:rPr lang="en-ZA" sz="3200" dirty="0"/>
                        <a:t>Challenges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Solutions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7407"/>
                  </a:ext>
                </a:extLst>
              </a:tr>
              <a:tr h="1224133"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Rollout of Universal Test and Treat- participants needed time to absorb HIV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Participants were given an opportunity to digest the news of their HIV positive status and brought back when they were ready</a:t>
                      </a:r>
                      <a:endParaRPr lang="en-ZA" sz="2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139918"/>
                  </a:ext>
                </a:extLst>
              </a:tr>
              <a:tr h="874257"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Contraceptives as per study- </a:t>
                      </a:r>
                      <a:r>
                        <a:rPr lang="en-ZA" sz="20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reluctancy to use contraceptives or go to clinics for the contraceptives </a:t>
                      </a:r>
                      <a:endParaRPr lang="en-ZA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Initiation at  DOH and/or CRS and were asked to come back when ready to take contraception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128896"/>
                  </a:ext>
                </a:extLst>
              </a:tr>
              <a:tr h="1224133"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disclosure- affecting condom use and ARV initiation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Further counselling provided and participants only invited to join once they could negotiate condom use and ARV initiation with the partners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081642"/>
                  </a:ext>
                </a:extLst>
              </a:tr>
              <a:tr h="874257"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TLD was not SOC – participants were on Efavirenz based ART combinations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 of all enrolled participants was submitted to DoH after the National rollout of TLD regimen (01 December 2020). </a:t>
                      </a:r>
                      <a:endParaRPr lang="en-ZA" sz="2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171824"/>
                  </a:ext>
                </a:extLst>
              </a:tr>
              <a:tr h="874257"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Concerns from DoH regarding statistics on TIER.NET to accommodate participants on TLD.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rollout of TLD, a list was submitted to the various clinics to capture TLD use.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6800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AA818B2E-9A21-EE7B-6442-08A8213E4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38331" y="20851"/>
            <a:ext cx="949669" cy="9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8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1051</Words>
  <Application>Microsoft Office PowerPoint</Application>
  <PresentationFormat>Custom</PresentationFormat>
  <Paragraphs>171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Josefin Sans</vt:lpstr>
      <vt:lpstr>Montserrat Ultra-Bold</vt:lpstr>
      <vt:lpstr>Montserrat</vt:lpstr>
      <vt:lpstr>Arial</vt:lpstr>
      <vt:lpstr>Calibri</vt:lpstr>
      <vt:lpstr>Office Theme</vt:lpstr>
      <vt:lpstr> DOLPHIN TOO Study  </vt:lpstr>
      <vt:lpstr>BACKGROUND : DOLPHIN Study (2018 ) </vt:lpstr>
      <vt:lpstr>DOLPHIN TOO STUDY  - DESIGN /METHODS</vt:lpstr>
      <vt:lpstr>Results - Safety </vt:lpstr>
      <vt:lpstr>Results - PK </vt:lpstr>
      <vt:lpstr>Results - PK </vt:lpstr>
      <vt:lpstr>Conclusion/Interpretation</vt:lpstr>
      <vt:lpstr>Facilities </vt:lpstr>
      <vt:lpstr>Challenges and Solutions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dc:creator>Jayajothi Moodley</dc:creator>
  <cp:lastModifiedBy>Jayajothi Moodley</cp:lastModifiedBy>
  <cp:revision>7</cp:revision>
  <dcterms:created xsi:type="dcterms:W3CDTF">2006-08-16T00:00:00Z</dcterms:created>
  <dcterms:modified xsi:type="dcterms:W3CDTF">2024-08-23T18:23:18Z</dcterms:modified>
  <dc:identifier>DAGBbRz9S2I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e03609-26fe-498a-b72e-391fa1435644_Enabled">
    <vt:lpwstr>true</vt:lpwstr>
  </property>
  <property fmtid="{D5CDD505-2E9C-101B-9397-08002B2CF9AE}" pid="3" name="MSIP_Label_b5e03609-26fe-498a-b72e-391fa1435644_SetDate">
    <vt:lpwstr>2024-08-19T14:16:29Z</vt:lpwstr>
  </property>
  <property fmtid="{D5CDD505-2E9C-101B-9397-08002B2CF9AE}" pid="4" name="MSIP_Label_b5e03609-26fe-498a-b72e-391fa1435644_Method">
    <vt:lpwstr>Privileged</vt:lpwstr>
  </property>
  <property fmtid="{D5CDD505-2E9C-101B-9397-08002B2CF9AE}" pid="5" name="MSIP_Label_b5e03609-26fe-498a-b72e-391fa1435644_Name">
    <vt:lpwstr>Business Confidential</vt:lpwstr>
  </property>
  <property fmtid="{D5CDD505-2E9C-101B-9397-08002B2CF9AE}" pid="6" name="MSIP_Label_b5e03609-26fe-498a-b72e-391fa1435644_SiteId">
    <vt:lpwstr>70682427-7a66-4bae-9f42-f702a8ba8b2a</vt:lpwstr>
  </property>
  <property fmtid="{D5CDD505-2E9C-101B-9397-08002B2CF9AE}" pid="7" name="MSIP_Label_b5e03609-26fe-498a-b72e-391fa1435644_ActionId">
    <vt:lpwstr>1273edc7-b316-488d-ad7e-7bb391519784</vt:lpwstr>
  </property>
  <property fmtid="{D5CDD505-2E9C-101B-9397-08002B2CF9AE}" pid="8" name="MSIP_Label_b5e03609-26fe-498a-b72e-391fa1435644_ContentBits">
    <vt:lpwstr>0</vt:lpwstr>
  </property>
</Properties>
</file>