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11"/>
  </p:notesMasterIdLst>
  <p:sldIdLst>
    <p:sldId id="256" r:id="rId3"/>
    <p:sldId id="257" r:id="rId4"/>
    <p:sldId id="258" r:id="rId5"/>
    <p:sldId id="259" r:id="rId6"/>
    <p:sldId id="265" r:id="rId7"/>
    <p:sldId id="261" r:id="rId8"/>
    <p:sldId id="260" r:id="rId9"/>
    <p:sldId id="264" r:id="rId10"/>
  </p:sldIdLst>
  <p:sldSz cx="18288000" cy="10287000"/>
  <p:notesSz cx="6858000" cy="9144000"/>
  <p:embeddedFontLst>
    <p:embeddedFont>
      <p:font typeface="Josefin Sans" panose="020B0604020202020204" charset="0"/>
      <p:regular r:id="rId12"/>
      <p:bold r:id="rId13"/>
    </p:embeddedFont>
    <p:embeddedFont>
      <p:font typeface="Calibri" panose="020F0502020204030204" pitchFamily="34" charset="0"/>
      <p:regular r:id="rId14"/>
      <p:bold r:id="rId15"/>
      <p:italic r:id="rId16"/>
      <p:boldItalic r:id="rId17"/>
    </p:embeddedFont>
    <p:embeddedFont>
      <p:font typeface="Montserrat Ultra-Bold" panose="020B0604020202020204" charset="0"/>
      <p:regular r:id="rId18"/>
      <p:bold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D1E1"/>
    <a:srgbClr val="28CBEC"/>
    <a:srgbClr val="44D2EE"/>
    <a:srgbClr val="61D9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1912" autoAdjust="0"/>
  </p:normalViewPr>
  <p:slideViewPr>
    <p:cSldViewPr>
      <p:cViewPr varScale="1">
        <p:scale>
          <a:sx n="53" d="100"/>
          <a:sy n="53" d="100"/>
        </p:scale>
        <p:origin x="802" y="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tableStyles" Target="tableStyles.xml"/><Relationship Id="rId28"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osa, Shabir (GPHEALTH)" userId="e8948446-e5a5-4ff8-9aeb-cde9aeb592ad" providerId="ADAL" clId="{23B541FA-CFC7-EC4F-834F-0825618682B2}"/>
    <pc:docChg chg="custSel modSld">
      <pc:chgData name="Moosa, Shabir (GPHEALTH)" userId="e8948446-e5a5-4ff8-9aeb-cde9aeb592ad" providerId="ADAL" clId="{23B541FA-CFC7-EC4F-834F-0825618682B2}" dt="2024-08-16T09:49:59.070" v="2" actId="1076"/>
      <pc:docMkLst>
        <pc:docMk/>
      </pc:docMkLst>
      <pc:sldChg chg="addSp modSp mod modClrScheme chgLayout">
        <pc:chgData name="Moosa, Shabir (GPHEALTH)" userId="e8948446-e5a5-4ff8-9aeb-cde9aeb592ad" providerId="ADAL" clId="{23B541FA-CFC7-EC4F-834F-0825618682B2}" dt="2024-08-16T09:49:59.070" v="2" actId="1076"/>
        <pc:sldMkLst>
          <pc:docMk/>
          <pc:sldMk cId="0" sldId="256"/>
        </pc:sldMkLst>
        <pc:spChg chg="add mod ord">
          <ac:chgData name="Moosa, Shabir (GPHEALTH)" userId="e8948446-e5a5-4ff8-9aeb-cde9aeb592ad" providerId="ADAL" clId="{23B541FA-CFC7-EC4F-834F-0825618682B2}" dt="2024-08-16T09:49:59.070" v="2" actId="1076"/>
          <ac:spMkLst>
            <pc:docMk/>
            <pc:sldMk cId="0" sldId="256"/>
            <ac:spMk id="11" creationId="{ED3E32D4-2941-4187-1E23-42A1CE7EFAB7}"/>
          </ac:spMkLst>
        </pc:spChg>
        <pc:spChg chg="add mod ord">
          <ac:chgData name="Moosa, Shabir (GPHEALTH)" userId="e8948446-e5a5-4ff8-9aeb-cde9aeb592ad" providerId="ADAL" clId="{23B541FA-CFC7-EC4F-834F-0825618682B2}" dt="2024-08-16T09:49:55.909" v="1" actId="1076"/>
          <ac:spMkLst>
            <pc:docMk/>
            <pc:sldMk cId="0" sldId="256"/>
            <ac:spMk id="12" creationId="{F1F19105-7E69-742F-8A31-59279A138F5E}"/>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'AUDITS%'!$P$3</c:f>
              <c:strCache>
                <c:ptCount val="1"/>
                <c:pt idx="0">
                  <c:v>Received isolates</c:v>
                </c:pt>
              </c:strCache>
            </c:strRef>
          </c:tx>
          <c:spPr>
            <a:solidFill>
              <a:srgbClr val="4BACC6">
                <a:lumMod val="75000"/>
              </a:srgbClr>
            </a:solidFill>
            <a:ln>
              <a:noFill/>
            </a:ln>
            <a:effectLst/>
          </c:spPr>
          <c:invertIfNegative val="0"/>
          <c:cat>
            <c:strRef>
              <c:f>'AUDITS%'!$Q$2:$T$2</c:f>
              <c:strCache>
                <c:ptCount val="4"/>
                <c:pt idx="0">
                  <c:v>2019 
(n=545)</c:v>
                </c:pt>
                <c:pt idx="1">
                  <c:v>2020 
(n=394)</c:v>
                </c:pt>
                <c:pt idx="2">
                  <c:v>2021 
(n=496)</c:v>
                </c:pt>
                <c:pt idx="3">
                  <c:v>2022 
(n=551)</c:v>
                </c:pt>
              </c:strCache>
            </c:strRef>
          </c:cat>
          <c:val>
            <c:numRef>
              <c:f>'AUDITS%'!$Q$3:$T$3</c:f>
              <c:numCache>
                <c:formatCode>0</c:formatCode>
                <c:ptCount val="4"/>
                <c:pt idx="0">
                  <c:v>47.155963302752298</c:v>
                </c:pt>
                <c:pt idx="1">
                  <c:v>52.030456852791872</c:v>
                </c:pt>
                <c:pt idx="2">
                  <c:v>58.467741935483872</c:v>
                </c:pt>
                <c:pt idx="3">
                  <c:v>47.005444646098006</c:v>
                </c:pt>
              </c:numCache>
            </c:numRef>
          </c:val>
          <c:extLst>
            <c:ext xmlns:c16="http://schemas.microsoft.com/office/drawing/2014/chart" uri="{C3380CC4-5D6E-409C-BE32-E72D297353CC}">
              <c16:uniqueId val="{00000000-C059-4797-A5CD-F1F1876EB3B1}"/>
            </c:ext>
          </c:extLst>
        </c:ser>
        <c:ser>
          <c:idx val="1"/>
          <c:order val="1"/>
          <c:tx>
            <c:strRef>
              <c:f>'AUDITS%'!$P$4</c:f>
              <c:strCache>
                <c:ptCount val="1"/>
                <c:pt idx="0">
                  <c:v>Audit cases "NO isolate"</c:v>
                </c:pt>
              </c:strCache>
            </c:strRef>
          </c:tx>
          <c:spPr>
            <a:solidFill>
              <a:schemeClr val="accent2"/>
            </a:solidFill>
            <a:ln>
              <a:noFill/>
            </a:ln>
            <a:effectLst/>
          </c:spPr>
          <c:invertIfNegative val="0"/>
          <c:cat>
            <c:strRef>
              <c:f>'AUDITS%'!$Q$2:$T$2</c:f>
              <c:strCache>
                <c:ptCount val="4"/>
                <c:pt idx="0">
                  <c:v>2019 
(n=545)</c:v>
                </c:pt>
                <c:pt idx="1">
                  <c:v>2020 
(n=394)</c:v>
                </c:pt>
                <c:pt idx="2">
                  <c:v>2021 
(n=496)</c:v>
                </c:pt>
                <c:pt idx="3">
                  <c:v>2022 
(n=551)</c:v>
                </c:pt>
              </c:strCache>
            </c:strRef>
          </c:cat>
          <c:val>
            <c:numRef>
              <c:f>'AUDITS%'!$Q$4:$T$4</c:f>
              <c:numCache>
                <c:formatCode>0</c:formatCode>
                <c:ptCount val="4"/>
                <c:pt idx="0">
                  <c:v>52.844036697247709</c:v>
                </c:pt>
                <c:pt idx="1">
                  <c:v>47.969543147208121</c:v>
                </c:pt>
                <c:pt idx="2">
                  <c:v>41.532258064516128</c:v>
                </c:pt>
                <c:pt idx="3">
                  <c:v>52.994555353901994</c:v>
                </c:pt>
              </c:numCache>
            </c:numRef>
          </c:val>
          <c:extLst>
            <c:ext xmlns:c16="http://schemas.microsoft.com/office/drawing/2014/chart" uri="{C3380CC4-5D6E-409C-BE32-E72D297353CC}">
              <c16:uniqueId val="{00000001-C059-4797-A5CD-F1F1876EB3B1}"/>
            </c:ext>
          </c:extLst>
        </c:ser>
        <c:dLbls>
          <c:showLegendKey val="0"/>
          <c:showVal val="0"/>
          <c:showCatName val="0"/>
          <c:showSerName val="0"/>
          <c:showPercent val="0"/>
          <c:showBubbleSize val="0"/>
        </c:dLbls>
        <c:gapWidth val="219"/>
        <c:overlap val="100"/>
        <c:axId val="748608799"/>
        <c:axId val="748605887"/>
      </c:barChart>
      <c:lineChart>
        <c:grouping val="standard"/>
        <c:varyColors val="0"/>
        <c:ser>
          <c:idx val="2"/>
          <c:order val="2"/>
          <c:tx>
            <c:strRef>
              <c:f>'AUDITS%'!$P$5</c:f>
              <c:strCache>
                <c:ptCount val="1"/>
                <c:pt idx="0">
                  <c:v>Target</c:v>
                </c:pt>
              </c:strCache>
            </c:strRef>
          </c:tx>
          <c:spPr>
            <a:ln w="28575" cap="rnd">
              <a:solidFill>
                <a:schemeClr val="accent3"/>
              </a:solidFill>
              <a:round/>
            </a:ln>
            <a:effectLst/>
          </c:spPr>
          <c:marker>
            <c:symbol val="none"/>
          </c:marker>
          <c:cat>
            <c:strRef>
              <c:f>'AUDITS%'!$Q$2:$T$2</c:f>
              <c:strCache>
                <c:ptCount val="4"/>
                <c:pt idx="0">
                  <c:v>2019 
(n=545)</c:v>
                </c:pt>
                <c:pt idx="1">
                  <c:v>2020 
(n=394)</c:v>
                </c:pt>
                <c:pt idx="2">
                  <c:v>2021 
(n=496)</c:v>
                </c:pt>
                <c:pt idx="3">
                  <c:v>2022 
(n=551)</c:v>
                </c:pt>
              </c:strCache>
            </c:strRef>
          </c:cat>
          <c:val>
            <c:numRef>
              <c:f>'AUDITS%'!$Q$5:$T$5</c:f>
              <c:numCache>
                <c:formatCode>General</c:formatCode>
                <c:ptCount val="4"/>
                <c:pt idx="0">
                  <c:v>90</c:v>
                </c:pt>
                <c:pt idx="1">
                  <c:v>90</c:v>
                </c:pt>
                <c:pt idx="2">
                  <c:v>90</c:v>
                </c:pt>
                <c:pt idx="3">
                  <c:v>90</c:v>
                </c:pt>
              </c:numCache>
            </c:numRef>
          </c:val>
          <c:smooth val="0"/>
          <c:extLst>
            <c:ext xmlns:c16="http://schemas.microsoft.com/office/drawing/2014/chart" uri="{C3380CC4-5D6E-409C-BE32-E72D297353CC}">
              <c16:uniqueId val="{00000002-C059-4797-A5CD-F1F1876EB3B1}"/>
            </c:ext>
          </c:extLst>
        </c:ser>
        <c:dLbls>
          <c:showLegendKey val="0"/>
          <c:showVal val="0"/>
          <c:showCatName val="0"/>
          <c:showSerName val="0"/>
          <c:showPercent val="0"/>
          <c:showBubbleSize val="0"/>
        </c:dLbls>
        <c:marker val="1"/>
        <c:smooth val="0"/>
        <c:axId val="748608799"/>
        <c:axId val="748605887"/>
      </c:lineChart>
      <c:catAx>
        <c:axId val="748608799"/>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GB" dirty="0" smtClean="0"/>
                  <a:t>Year</a:t>
                </a:r>
                <a:endParaRPr lang="en-ZA" dirty="0"/>
              </a:p>
            </c:rich>
          </c:tx>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48605887"/>
        <c:crosses val="autoZero"/>
        <c:auto val="1"/>
        <c:lblAlgn val="ctr"/>
        <c:lblOffset val="100"/>
        <c:noMultiLvlLbl val="0"/>
      </c:catAx>
      <c:valAx>
        <c:axId val="748605887"/>
        <c:scaling>
          <c:orientation val="minMax"/>
          <c:max val="100"/>
        </c:scaling>
        <c:delete val="0"/>
        <c:axPos val="l"/>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GB" dirty="0" smtClean="0"/>
                  <a:t>Percentage of cases </a:t>
                </a:r>
                <a:endParaRPr lang="en-ZA" dirty="0"/>
              </a:p>
            </c:rich>
          </c:tx>
          <c:layout>
            <c:manualLayout>
              <c:xMode val="edge"/>
              <c:yMode val="edge"/>
              <c:x val="1.0256382470976806E-2"/>
              <c:y val="0.27695689219273306"/>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a:solidFill>
              <a:sysClr val="window" lastClr="FFFFFF">
                <a:lumMod val="50000"/>
              </a:sysClr>
            </a:solid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48608799"/>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445616880211071"/>
          <c:y val="6.9657873766470133E-2"/>
          <c:w val="0.70166879674080762"/>
          <c:h val="0.67506570399777233"/>
        </c:manualLayout>
      </c:layout>
      <c:barChart>
        <c:barDir val="col"/>
        <c:grouping val="percentStacked"/>
        <c:varyColors val="0"/>
        <c:ser>
          <c:idx val="0"/>
          <c:order val="0"/>
          <c:tx>
            <c:strRef>
              <c:f>ORG!$B$3</c:f>
              <c:strCache>
                <c:ptCount val="1"/>
                <c:pt idx="0">
                  <c:v>Received isolates</c:v>
                </c:pt>
              </c:strCache>
            </c:strRef>
          </c:tx>
          <c:spPr>
            <a:solidFill>
              <a:schemeClr val="accent5">
                <a:lumMod val="75000"/>
              </a:schemeClr>
            </a:solidFill>
            <a:ln>
              <a:noFill/>
            </a:ln>
            <a:effectLst/>
          </c:spPr>
          <c:invertIfNegative val="0"/>
          <c:cat>
            <c:strRef>
              <c:f>ORG!$C$2:$E$2</c:f>
              <c:strCache>
                <c:ptCount val="3"/>
                <c:pt idx="0">
                  <c:v>Haemophilus influenzae
(n=162)</c:v>
                </c:pt>
                <c:pt idx="1">
                  <c:v>Streptococcus pneumoniae
(n=985)</c:v>
                </c:pt>
                <c:pt idx="2">
                  <c:v>Streptococcus agalactiae
(n=839)</c:v>
                </c:pt>
              </c:strCache>
            </c:strRef>
          </c:cat>
          <c:val>
            <c:numRef>
              <c:f>ORG!$C$3:$E$3</c:f>
              <c:numCache>
                <c:formatCode>General</c:formatCode>
                <c:ptCount val="3"/>
                <c:pt idx="0">
                  <c:v>96</c:v>
                </c:pt>
                <c:pt idx="1">
                  <c:v>673</c:v>
                </c:pt>
                <c:pt idx="2">
                  <c:v>242</c:v>
                </c:pt>
              </c:numCache>
            </c:numRef>
          </c:val>
          <c:extLst>
            <c:ext xmlns:c16="http://schemas.microsoft.com/office/drawing/2014/chart" uri="{C3380CC4-5D6E-409C-BE32-E72D297353CC}">
              <c16:uniqueId val="{00000000-F500-4B45-BDFB-A451212F1130}"/>
            </c:ext>
          </c:extLst>
        </c:ser>
        <c:ser>
          <c:idx val="1"/>
          <c:order val="1"/>
          <c:tx>
            <c:strRef>
              <c:f>ORG!$B$4</c:f>
              <c:strCache>
                <c:ptCount val="1"/>
                <c:pt idx="0">
                  <c:v>Audit cases "NO isolate"</c:v>
                </c:pt>
              </c:strCache>
            </c:strRef>
          </c:tx>
          <c:spPr>
            <a:solidFill>
              <a:schemeClr val="accent2"/>
            </a:solidFill>
            <a:ln>
              <a:noFill/>
            </a:ln>
            <a:effectLst/>
          </c:spPr>
          <c:invertIfNegative val="0"/>
          <c:cat>
            <c:strRef>
              <c:f>ORG!$C$2:$E$2</c:f>
              <c:strCache>
                <c:ptCount val="3"/>
                <c:pt idx="0">
                  <c:v>Haemophilus influenzae
(n=162)</c:v>
                </c:pt>
                <c:pt idx="1">
                  <c:v>Streptococcus pneumoniae
(n=985)</c:v>
                </c:pt>
                <c:pt idx="2">
                  <c:v>Streptococcus agalactiae
(n=839)</c:v>
                </c:pt>
              </c:strCache>
            </c:strRef>
          </c:cat>
          <c:val>
            <c:numRef>
              <c:f>ORG!$C$4:$E$4</c:f>
              <c:numCache>
                <c:formatCode>General</c:formatCode>
                <c:ptCount val="3"/>
                <c:pt idx="0">
                  <c:v>66</c:v>
                </c:pt>
                <c:pt idx="1">
                  <c:v>312</c:v>
                </c:pt>
                <c:pt idx="2">
                  <c:v>597</c:v>
                </c:pt>
              </c:numCache>
            </c:numRef>
          </c:val>
          <c:extLst>
            <c:ext xmlns:c16="http://schemas.microsoft.com/office/drawing/2014/chart" uri="{C3380CC4-5D6E-409C-BE32-E72D297353CC}">
              <c16:uniqueId val="{00000001-F500-4B45-BDFB-A451212F1130}"/>
            </c:ext>
          </c:extLst>
        </c:ser>
        <c:dLbls>
          <c:showLegendKey val="0"/>
          <c:showVal val="0"/>
          <c:showCatName val="0"/>
          <c:showSerName val="0"/>
          <c:showPercent val="0"/>
          <c:showBubbleSize val="0"/>
        </c:dLbls>
        <c:gapWidth val="150"/>
        <c:overlap val="100"/>
        <c:axId val="1307595935"/>
        <c:axId val="1307603423"/>
      </c:barChart>
      <c:catAx>
        <c:axId val="1307595935"/>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sz="1600" dirty="0" smtClean="0"/>
                  <a:t>Organism</a:t>
                </a:r>
                <a:endParaRPr lang="en-ZA" sz="1600" dirty="0"/>
              </a:p>
            </c:rich>
          </c:tx>
          <c:layout>
            <c:manualLayout>
              <c:xMode val="edge"/>
              <c:yMode val="edge"/>
              <c:x val="0.43510993151543148"/>
              <c:y val="0.91574448347228488"/>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307603423"/>
        <c:crosses val="autoZero"/>
        <c:auto val="1"/>
        <c:lblAlgn val="ctr"/>
        <c:lblOffset val="100"/>
        <c:noMultiLvlLbl val="0"/>
      </c:catAx>
      <c:valAx>
        <c:axId val="1307603423"/>
        <c:scaling>
          <c:orientation val="minMax"/>
        </c:scaling>
        <c:delete val="0"/>
        <c:axPos val="l"/>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sz="1800" b="0" i="0" cap="all" baseline="0" dirty="0" smtClean="0">
                    <a:effectLst/>
                  </a:rPr>
                  <a:t>P</a:t>
                </a:r>
                <a:r>
                  <a:rPr lang="en-GB" sz="1800" b="0" i="0" cap="none" baseline="0" dirty="0" smtClean="0">
                    <a:effectLst/>
                  </a:rPr>
                  <a:t>ercentage of cases</a:t>
                </a:r>
                <a:endParaRPr lang="en-ZA" sz="1600" dirty="0">
                  <a:effectLst/>
                </a:endParaRPr>
              </a:p>
            </c:rich>
          </c:tx>
          <c:layout>
            <c:manualLayout>
              <c:xMode val="edge"/>
              <c:yMode val="edge"/>
              <c:x val="1.995288777194245E-2"/>
              <c:y val="0.25104761262768643"/>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a:solidFill>
              <a:schemeClr val="bg1">
                <a:lumMod val="65000"/>
              </a:schemeClr>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307595935"/>
        <c:crosses val="autoZero"/>
        <c:crossBetween val="between"/>
      </c:valAx>
      <c:spPr>
        <a:noFill/>
        <a:ln>
          <a:noFill/>
        </a:ln>
        <a:effectLst/>
      </c:spPr>
    </c:plotArea>
    <c:legend>
      <c:legendPos val="t"/>
      <c:layout>
        <c:manualLayout>
          <c:xMode val="edge"/>
          <c:yMode val="edge"/>
          <c:x val="0.23407231022598007"/>
          <c:y val="0"/>
          <c:w val="0.51885954667010348"/>
          <c:h val="5.1640332905605324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E300CF-3D49-4623-B1EF-263726696AD0}" type="doc">
      <dgm:prSet loTypeId="urn:microsoft.com/office/officeart/2008/layout/VerticalCurvedList" loCatId="list" qsTypeId="urn:microsoft.com/office/officeart/2005/8/quickstyle/simple1" qsCatId="simple" csTypeId="urn:microsoft.com/office/officeart/2005/8/colors/colorful4" csCatId="colorful" phldr="1"/>
      <dgm:spPr/>
    </dgm:pt>
    <dgm:pt modelId="{9659C4EB-DA7D-4726-A4F6-DBD62010D084}">
      <dgm:prSet phldrT="[Text]" custT="1"/>
      <dgm:spPr>
        <a:xfrm>
          <a:off x="517558" y="362256"/>
          <a:ext cx="8408316" cy="724513"/>
        </a:xfrm>
        <a:prstGeom prst="rect">
          <a:avLst/>
        </a:prstGeom>
      </dgm:spPr>
      <dgm:t>
        <a:bodyPr/>
        <a:lstStyle/>
        <a:p>
          <a:pPr algn="ctr">
            <a:lnSpc>
              <a:spcPct val="100000"/>
            </a:lnSpc>
            <a:spcAft>
              <a:spcPts val="0"/>
            </a:spcAft>
          </a:pPr>
          <a:r>
            <a:rPr lang="en-US" sz="2800" dirty="0" smtClean="0">
              <a:latin typeface="+mn-lt"/>
              <a:ea typeface="+mn-ea"/>
              <a:cs typeface="Arial" panose="020B0604020202020204" pitchFamily="34" charset="0"/>
            </a:rPr>
            <a:t>Diagnostic microbiology laboratories </a:t>
          </a:r>
        </a:p>
        <a:p>
          <a:pPr algn="ctr">
            <a:lnSpc>
              <a:spcPct val="100000"/>
            </a:lnSpc>
            <a:spcAft>
              <a:spcPct val="35000"/>
            </a:spcAft>
          </a:pPr>
          <a:r>
            <a:rPr lang="en-US" sz="1800" b="0" dirty="0" smtClean="0">
              <a:latin typeface="+mn-lt"/>
              <a:ea typeface="+mn-ea"/>
              <a:cs typeface="Arial" panose="020B0604020202020204" pitchFamily="34" charset="0"/>
            </a:rPr>
            <a:t>National Health Laboratory Services (NHLS) only</a:t>
          </a:r>
          <a:endParaRPr lang="en-US" sz="1800" dirty="0">
            <a:latin typeface="+mn-lt"/>
            <a:ea typeface="+mn-ea"/>
            <a:cs typeface="Arial" panose="020B0604020202020204" pitchFamily="34" charset="0"/>
          </a:endParaRPr>
        </a:p>
      </dgm:t>
    </dgm:pt>
    <dgm:pt modelId="{D607C8ED-09A5-4F8E-BB9F-393E9D42AB4C}" type="parTrans" cxnId="{05AE2208-1076-4DD9-ACD6-0A50F237336D}">
      <dgm:prSet/>
      <dgm:spPr/>
      <dgm:t>
        <a:bodyPr/>
        <a:lstStyle/>
        <a:p>
          <a:endParaRPr lang="en-US"/>
        </a:p>
      </dgm:t>
    </dgm:pt>
    <dgm:pt modelId="{924FC9D2-926C-46ED-928F-845A1EA7BD92}" type="sibTrans" cxnId="{05AE2208-1076-4DD9-ACD6-0A50F237336D}">
      <dgm:prSet/>
      <dgm:spPr>
        <a:xfrm>
          <a:off x="-4130367" y="-628481"/>
          <a:ext cx="4879528" cy="4879528"/>
        </a:xfrm>
        <a:prstGeom prst="blockArc">
          <a:avLst>
            <a:gd name="adj1" fmla="val 18900000"/>
            <a:gd name="adj2" fmla="val 2700000"/>
            <a:gd name="adj3" fmla="val 443"/>
          </a:avLst>
        </a:prstGeom>
      </dgm:spPr>
      <dgm:t>
        <a:bodyPr/>
        <a:lstStyle/>
        <a:p>
          <a:endParaRPr lang="en-US"/>
        </a:p>
      </dgm:t>
    </dgm:pt>
    <dgm:pt modelId="{E3F55F63-D53F-4B22-A122-5098485A96AB}">
      <dgm:prSet phldrT="[Text]" custT="1"/>
      <dgm:spPr>
        <a:xfrm>
          <a:off x="685246" y="1455217"/>
          <a:ext cx="8239437" cy="712131"/>
        </a:xfrm>
        <a:prstGeom prst="rect">
          <a:avLst/>
        </a:prstGeom>
      </dgm:spPr>
      <dgm:t>
        <a:bodyPr/>
        <a:lstStyle/>
        <a:p>
          <a:pPr algn="ctr">
            <a:lnSpc>
              <a:spcPct val="100000"/>
            </a:lnSpc>
            <a:spcAft>
              <a:spcPts val="0"/>
            </a:spcAft>
          </a:pPr>
          <a:r>
            <a:rPr lang="en-US" sz="2800" b="0" dirty="0" smtClean="0">
              <a:latin typeface="+mn-lt"/>
              <a:ea typeface="+mn-ea"/>
              <a:cs typeface="Arial" panose="020B0604020202020204" pitchFamily="34" charset="0"/>
            </a:rPr>
            <a:t>1 011 of 1 986 (51%), received at NICD</a:t>
          </a:r>
          <a:endParaRPr lang="en-US" sz="2800" b="0" dirty="0">
            <a:latin typeface="+mn-lt"/>
            <a:ea typeface="+mn-ea"/>
            <a:cs typeface="Arial" panose="020B0604020202020204" pitchFamily="34" charset="0"/>
          </a:endParaRPr>
        </a:p>
      </dgm:t>
    </dgm:pt>
    <dgm:pt modelId="{59E3A42A-F7A5-45F4-B0EF-85289B0D99F9}" type="parTrans" cxnId="{74B3BE57-BD78-4A9F-A6AA-EE9376684D55}">
      <dgm:prSet/>
      <dgm:spPr/>
      <dgm:t>
        <a:bodyPr/>
        <a:lstStyle/>
        <a:p>
          <a:endParaRPr lang="en-US"/>
        </a:p>
      </dgm:t>
    </dgm:pt>
    <dgm:pt modelId="{BCD3727D-2204-44DF-9AFD-931E1F9E99FE}" type="sibTrans" cxnId="{74B3BE57-BD78-4A9F-A6AA-EE9376684D55}">
      <dgm:prSet/>
      <dgm:spPr/>
      <dgm:t>
        <a:bodyPr/>
        <a:lstStyle/>
        <a:p>
          <a:endParaRPr lang="en-US"/>
        </a:p>
      </dgm:t>
    </dgm:pt>
    <dgm:pt modelId="{D800E215-0495-4DE7-A935-67948D179EBC}">
      <dgm:prSet phldrT="[Text]" custT="1"/>
      <dgm:spPr>
        <a:xfrm>
          <a:off x="398202" y="2528572"/>
          <a:ext cx="8550164" cy="738959"/>
        </a:xfrm>
        <a:prstGeom prst="rect">
          <a:avLst/>
        </a:prstGeom>
      </dgm:spPr>
      <dgm:t>
        <a:bodyPr/>
        <a:lstStyle/>
        <a:p>
          <a:pPr algn="ctr">
            <a:lnSpc>
              <a:spcPct val="100000"/>
            </a:lnSpc>
            <a:spcAft>
              <a:spcPts val="0"/>
            </a:spcAft>
          </a:pPr>
          <a:r>
            <a:rPr lang="en-US" sz="2600" dirty="0" smtClean="0">
              <a:latin typeface="+mn-lt"/>
              <a:ea typeface="+mn-ea"/>
              <a:cs typeface="Arial" panose="020B0604020202020204" pitchFamily="34" charset="0"/>
            </a:rPr>
            <a:t>Serotyping performed exclusively at NICD; monitor circulating serotypes and impact of vaccines</a:t>
          </a:r>
          <a:endParaRPr lang="en-US" sz="2600" dirty="0">
            <a:latin typeface="+mn-lt"/>
            <a:ea typeface="+mn-ea"/>
            <a:cs typeface="Arial" panose="020B0604020202020204" pitchFamily="34" charset="0"/>
          </a:endParaRPr>
        </a:p>
      </dgm:t>
    </dgm:pt>
    <dgm:pt modelId="{A02141BF-DD0A-4D50-AA11-E2F6842C7567}" type="parTrans" cxnId="{FB0FC473-4375-4BBB-8853-EAF831BE9140}">
      <dgm:prSet/>
      <dgm:spPr/>
      <dgm:t>
        <a:bodyPr/>
        <a:lstStyle/>
        <a:p>
          <a:endParaRPr lang="en-US"/>
        </a:p>
      </dgm:t>
    </dgm:pt>
    <dgm:pt modelId="{962517B4-8723-40F5-9386-16E7743C5C3A}" type="sibTrans" cxnId="{FB0FC473-4375-4BBB-8853-EAF831BE9140}">
      <dgm:prSet/>
      <dgm:spPr/>
      <dgm:t>
        <a:bodyPr/>
        <a:lstStyle/>
        <a:p>
          <a:endParaRPr lang="en-US"/>
        </a:p>
      </dgm:t>
    </dgm:pt>
    <dgm:pt modelId="{FE05455C-6054-455A-B92F-147D589FC143}" type="pres">
      <dgm:prSet presAssocID="{62E300CF-3D49-4623-B1EF-263726696AD0}" presName="Name0" presStyleCnt="0">
        <dgm:presLayoutVars>
          <dgm:chMax val="7"/>
          <dgm:chPref val="7"/>
          <dgm:dir/>
        </dgm:presLayoutVars>
      </dgm:prSet>
      <dgm:spPr/>
    </dgm:pt>
    <dgm:pt modelId="{8FD513E6-5305-4754-8177-9A14FBDEF3E2}" type="pres">
      <dgm:prSet presAssocID="{62E300CF-3D49-4623-B1EF-263726696AD0}" presName="Name1" presStyleCnt="0"/>
      <dgm:spPr/>
    </dgm:pt>
    <dgm:pt modelId="{D7407B81-2266-41B0-867C-F237AF85E0EC}" type="pres">
      <dgm:prSet presAssocID="{62E300CF-3D49-4623-B1EF-263726696AD0}" presName="cycle" presStyleCnt="0"/>
      <dgm:spPr/>
    </dgm:pt>
    <dgm:pt modelId="{D44A4DD2-2348-4A38-834A-940B981D20D5}" type="pres">
      <dgm:prSet presAssocID="{62E300CF-3D49-4623-B1EF-263726696AD0}" presName="srcNode" presStyleLbl="node1" presStyleIdx="0" presStyleCnt="3"/>
      <dgm:spPr/>
    </dgm:pt>
    <dgm:pt modelId="{6C78DAD9-E40D-42E2-94D4-0B1A67E644DC}" type="pres">
      <dgm:prSet presAssocID="{62E300CF-3D49-4623-B1EF-263726696AD0}" presName="conn" presStyleLbl="parChTrans1D2" presStyleIdx="0" presStyleCnt="1"/>
      <dgm:spPr/>
      <dgm:t>
        <a:bodyPr/>
        <a:lstStyle/>
        <a:p>
          <a:endParaRPr lang="en-US"/>
        </a:p>
      </dgm:t>
    </dgm:pt>
    <dgm:pt modelId="{CCD67D21-173A-4EA0-ACAD-160C241C48FB}" type="pres">
      <dgm:prSet presAssocID="{62E300CF-3D49-4623-B1EF-263726696AD0}" presName="extraNode" presStyleLbl="node1" presStyleIdx="0" presStyleCnt="3"/>
      <dgm:spPr/>
    </dgm:pt>
    <dgm:pt modelId="{0D29D18A-CBC5-4DB1-9481-142BBE8F1E6E}" type="pres">
      <dgm:prSet presAssocID="{62E300CF-3D49-4623-B1EF-263726696AD0}" presName="dstNode" presStyleLbl="node1" presStyleIdx="0" presStyleCnt="3"/>
      <dgm:spPr/>
    </dgm:pt>
    <dgm:pt modelId="{713AC71D-AD76-4410-8640-854EE7B9CDB1}" type="pres">
      <dgm:prSet presAssocID="{9659C4EB-DA7D-4726-A4F6-DBD62010D084}" presName="text_1" presStyleLbl="node1" presStyleIdx="0" presStyleCnt="3" custLinFactNeighborX="576">
        <dgm:presLayoutVars>
          <dgm:bulletEnabled val="1"/>
        </dgm:presLayoutVars>
      </dgm:prSet>
      <dgm:spPr/>
      <dgm:t>
        <a:bodyPr/>
        <a:lstStyle/>
        <a:p>
          <a:endParaRPr lang="en-US"/>
        </a:p>
      </dgm:t>
    </dgm:pt>
    <dgm:pt modelId="{E850388B-D9F1-4354-9081-9C5F6DB1AE9A}" type="pres">
      <dgm:prSet presAssocID="{9659C4EB-DA7D-4726-A4F6-DBD62010D084}" presName="accent_1" presStyleCnt="0"/>
      <dgm:spPr/>
    </dgm:pt>
    <dgm:pt modelId="{DB728E3E-07D6-4852-A080-669A88F20DB5}" type="pres">
      <dgm:prSet presAssocID="{9659C4EB-DA7D-4726-A4F6-DBD62010D084}" presName="accentRepeatNode" presStyleLbl="solidFgAcc1" presStyleIdx="0" presStyleCnt="3"/>
      <dgm:spPr>
        <a:xfrm>
          <a:off x="16306" y="271692"/>
          <a:ext cx="905641" cy="905641"/>
        </a:xfrm>
        <a:prstGeom prst="ellipse">
          <a:avLst/>
        </a:prstGeom>
      </dgm:spPr>
    </dgm:pt>
    <dgm:pt modelId="{5340BB6E-CB48-4ADA-8C3C-BC5C0FFA8D4D}" type="pres">
      <dgm:prSet presAssocID="{E3F55F63-D53F-4B22-A122-5098485A96AB}" presName="text_2" presStyleLbl="node1" presStyleIdx="1" presStyleCnt="3" custScaleX="101160" custScaleY="98291">
        <dgm:presLayoutVars>
          <dgm:bulletEnabled val="1"/>
        </dgm:presLayoutVars>
      </dgm:prSet>
      <dgm:spPr/>
      <dgm:t>
        <a:bodyPr/>
        <a:lstStyle/>
        <a:p>
          <a:endParaRPr lang="en-US"/>
        </a:p>
      </dgm:t>
    </dgm:pt>
    <dgm:pt modelId="{40367E1A-8C4C-4834-B564-0A5DF9AB7233}" type="pres">
      <dgm:prSet presAssocID="{E3F55F63-D53F-4B22-A122-5098485A96AB}" presName="accent_2" presStyleCnt="0"/>
      <dgm:spPr/>
    </dgm:pt>
    <dgm:pt modelId="{1CEC9083-4B27-4C0D-BA29-6FE7E968ED9E}" type="pres">
      <dgm:prSet presAssocID="{E3F55F63-D53F-4B22-A122-5098485A96AB}" presName="accentRepeatNode" presStyleLbl="solidFgAcc1" presStyleIdx="1" presStyleCnt="3"/>
      <dgm:spPr>
        <a:xfrm>
          <a:off x="279666" y="1358462"/>
          <a:ext cx="905641" cy="905641"/>
        </a:xfrm>
        <a:prstGeom prst="ellipse">
          <a:avLst/>
        </a:prstGeom>
      </dgm:spPr>
    </dgm:pt>
    <dgm:pt modelId="{ADD376B3-DF18-48E5-AEE2-634230028E03}" type="pres">
      <dgm:prSet presAssocID="{D800E215-0495-4DE7-A935-67948D179EBC}" presName="text_3" presStyleLbl="node1" presStyleIdx="2" presStyleCnt="3" custScaleX="101687" custScaleY="101994">
        <dgm:presLayoutVars>
          <dgm:bulletEnabled val="1"/>
        </dgm:presLayoutVars>
      </dgm:prSet>
      <dgm:spPr/>
      <dgm:t>
        <a:bodyPr/>
        <a:lstStyle/>
        <a:p>
          <a:endParaRPr lang="en-US"/>
        </a:p>
      </dgm:t>
    </dgm:pt>
    <dgm:pt modelId="{BCAF62D8-0BCA-4B77-B9E1-F424D492ADCA}" type="pres">
      <dgm:prSet presAssocID="{D800E215-0495-4DE7-A935-67948D179EBC}" presName="accent_3" presStyleCnt="0"/>
      <dgm:spPr/>
    </dgm:pt>
    <dgm:pt modelId="{1542643C-F733-498A-9268-77934C327E79}" type="pres">
      <dgm:prSet presAssocID="{D800E215-0495-4DE7-A935-67948D179EBC}" presName="accentRepeatNode" presStyleLbl="solidFgAcc1" presStyleIdx="2" presStyleCnt="3"/>
      <dgm:spPr>
        <a:xfrm>
          <a:off x="16306" y="2445232"/>
          <a:ext cx="905641" cy="905641"/>
        </a:xfrm>
        <a:prstGeom prst="ellipse">
          <a:avLst/>
        </a:prstGeom>
      </dgm:spPr>
    </dgm:pt>
  </dgm:ptLst>
  <dgm:cxnLst>
    <dgm:cxn modelId="{1AFEE85B-4D9F-4219-A582-85370494765D}" type="presOf" srcId="{E3F55F63-D53F-4B22-A122-5098485A96AB}" destId="{5340BB6E-CB48-4ADA-8C3C-BC5C0FFA8D4D}" srcOrd="0" destOrd="0" presId="urn:microsoft.com/office/officeart/2008/layout/VerticalCurvedList"/>
    <dgm:cxn modelId="{FB0FC473-4375-4BBB-8853-EAF831BE9140}" srcId="{62E300CF-3D49-4623-B1EF-263726696AD0}" destId="{D800E215-0495-4DE7-A935-67948D179EBC}" srcOrd="2" destOrd="0" parTransId="{A02141BF-DD0A-4D50-AA11-E2F6842C7567}" sibTransId="{962517B4-8723-40F5-9386-16E7743C5C3A}"/>
    <dgm:cxn modelId="{74B3BE57-BD78-4A9F-A6AA-EE9376684D55}" srcId="{62E300CF-3D49-4623-B1EF-263726696AD0}" destId="{E3F55F63-D53F-4B22-A122-5098485A96AB}" srcOrd="1" destOrd="0" parTransId="{59E3A42A-F7A5-45F4-B0EF-85289B0D99F9}" sibTransId="{BCD3727D-2204-44DF-9AFD-931E1F9E99FE}"/>
    <dgm:cxn modelId="{EF0F6205-55DF-4380-950D-DD2C35E81624}" type="presOf" srcId="{9659C4EB-DA7D-4726-A4F6-DBD62010D084}" destId="{713AC71D-AD76-4410-8640-854EE7B9CDB1}" srcOrd="0" destOrd="0" presId="urn:microsoft.com/office/officeart/2008/layout/VerticalCurvedList"/>
    <dgm:cxn modelId="{05AE2208-1076-4DD9-ACD6-0A50F237336D}" srcId="{62E300CF-3D49-4623-B1EF-263726696AD0}" destId="{9659C4EB-DA7D-4726-A4F6-DBD62010D084}" srcOrd="0" destOrd="0" parTransId="{D607C8ED-09A5-4F8E-BB9F-393E9D42AB4C}" sibTransId="{924FC9D2-926C-46ED-928F-845A1EA7BD92}"/>
    <dgm:cxn modelId="{1033C8EA-1127-411A-A0E6-3EF83387CA17}" type="presOf" srcId="{D800E215-0495-4DE7-A935-67948D179EBC}" destId="{ADD376B3-DF18-48E5-AEE2-634230028E03}" srcOrd="0" destOrd="0" presId="urn:microsoft.com/office/officeart/2008/layout/VerticalCurvedList"/>
    <dgm:cxn modelId="{B5A200ED-9C24-40AD-BCCB-946F908A5469}" type="presOf" srcId="{62E300CF-3D49-4623-B1EF-263726696AD0}" destId="{FE05455C-6054-455A-B92F-147D589FC143}" srcOrd="0" destOrd="0" presId="urn:microsoft.com/office/officeart/2008/layout/VerticalCurvedList"/>
    <dgm:cxn modelId="{87757066-A6B2-4C3A-83F6-2F201C12686D}" type="presOf" srcId="{924FC9D2-926C-46ED-928F-845A1EA7BD92}" destId="{6C78DAD9-E40D-42E2-94D4-0B1A67E644DC}" srcOrd="0" destOrd="0" presId="urn:microsoft.com/office/officeart/2008/layout/VerticalCurvedList"/>
    <dgm:cxn modelId="{5CBAC197-4481-4841-909C-537BA6994239}" type="presParOf" srcId="{FE05455C-6054-455A-B92F-147D589FC143}" destId="{8FD513E6-5305-4754-8177-9A14FBDEF3E2}" srcOrd="0" destOrd="0" presId="urn:microsoft.com/office/officeart/2008/layout/VerticalCurvedList"/>
    <dgm:cxn modelId="{690EBDCC-CB0A-433A-A480-67CE5EC23953}" type="presParOf" srcId="{8FD513E6-5305-4754-8177-9A14FBDEF3E2}" destId="{D7407B81-2266-41B0-867C-F237AF85E0EC}" srcOrd="0" destOrd="0" presId="urn:microsoft.com/office/officeart/2008/layout/VerticalCurvedList"/>
    <dgm:cxn modelId="{A103FAC6-DFA8-46B5-AC9C-D4C3F0BBCE76}" type="presParOf" srcId="{D7407B81-2266-41B0-867C-F237AF85E0EC}" destId="{D44A4DD2-2348-4A38-834A-940B981D20D5}" srcOrd="0" destOrd="0" presId="urn:microsoft.com/office/officeart/2008/layout/VerticalCurvedList"/>
    <dgm:cxn modelId="{ECD4F632-C88D-4C1B-9833-F592B285B5F4}" type="presParOf" srcId="{D7407B81-2266-41B0-867C-F237AF85E0EC}" destId="{6C78DAD9-E40D-42E2-94D4-0B1A67E644DC}" srcOrd="1" destOrd="0" presId="urn:microsoft.com/office/officeart/2008/layout/VerticalCurvedList"/>
    <dgm:cxn modelId="{0E417253-8240-4BC2-9C04-A6963C9C8666}" type="presParOf" srcId="{D7407B81-2266-41B0-867C-F237AF85E0EC}" destId="{CCD67D21-173A-4EA0-ACAD-160C241C48FB}" srcOrd="2" destOrd="0" presId="urn:microsoft.com/office/officeart/2008/layout/VerticalCurvedList"/>
    <dgm:cxn modelId="{6966B071-D7D5-46F6-B3B9-D782671B5051}" type="presParOf" srcId="{D7407B81-2266-41B0-867C-F237AF85E0EC}" destId="{0D29D18A-CBC5-4DB1-9481-142BBE8F1E6E}" srcOrd="3" destOrd="0" presId="urn:microsoft.com/office/officeart/2008/layout/VerticalCurvedList"/>
    <dgm:cxn modelId="{64CBDABD-829B-425B-94BA-59199054E6BF}" type="presParOf" srcId="{8FD513E6-5305-4754-8177-9A14FBDEF3E2}" destId="{713AC71D-AD76-4410-8640-854EE7B9CDB1}" srcOrd="1" destOrd="0" presId="urn:microsoft.com/office/officeart/2008/layout/VerticalCurvedList"/>
    <dgm:cxn modelId="{80C9B304-E0FE-4558-8AFE-AB5685B3A307}" type="presParOf" srcId="{8FD513E6-5305-4754-8177-9A14FBDEF3E2}" destId="{E850388B-D9F1-4354-9081-9C5F6DB1AE9A}" srcOrd="2" destOrd="0" presId="urn:microsoft.com/office/officeart/2008/layout/VerticalCurvedList"/>
    <dgm:cxn modelId="{F73E3916-35C6-4E0B-BDFD-F844DB2449CD}" type="presParOf" srcId="{E850388B-D9F1-4354-9081-9C5F6DB1AE9A}" destId="{DB728E3E-07D6-4852-A080-669A88F20DB5}" srcOrd="0" destOrd="0" presId="urn:microsoft.com/office/officeart/2008/layout/VerticalCurvedList"/>
    <dgm:cxn modelId="{3A8E9C2F-680F-4499-8079-A0529821067A}" type="presParOf" srcId="{8FD513E6-5305-4754-8177-9A14FBDEF3E2}" destId="{5340BB6E-CB48-4ADA-8C3C-BC5C0FFA8D4D}" srcOrd="3" destOrd="0" presId="urn:microsoft.com/office/officeart/2008/layout/VerticalCurvedList"/>
    <dgm:cxn modelId="{D446A6AF-A883-437C-A62E-1DEA98211B31}" type="presParOf" srcId="{8FD513E6-5305-4754-8177-9A14FBDEF3E2}" destId="{40367E1A-8C4C-4834-B564-0A5DF9AB7233}" srcOrd="4" destOrd="0" presId="urn:microsoft.com/office/officeart/2008/layout/VerticalCurvedList"/>
    <dgm:cxn modelId="{CF3168AE-DBDE-4A87-A078-FEC94E525555}" type="presParOf" srcId="{40367E1A-8C4C-4834-B564-0A5DF9AB7233}" destId="{1CEC9083-4B27-4C0D-BA29-6FE7E968ED9E}" srcOrd="0" destOrd="0" presId="urn:microsoft.com/office/officeart/2008/layout/VerticalCurvedList"/>
    <dgm:cxn modelId="{CCA15EBD-E666-4F20-A5E8-735F0D717972}" type="presParOf" srcId="{8FD513E6-5305-4754-8177-9A14FBDEF3E2}" destId="{ADD376B3-DF18-48E5-AEE2-634230028E03}" srcOrd="5" destOrd="0" presId="urn:microsoft.com/office/officeart/2008/layout/VerticalCurvedList"/>
    <dgm:cxn modelId="{3FE330DB-9FB8-4832-9500-D8ED57E584B3}" type="presParOf" srcId="{8FD513E6-5305-4754-8177-9A14FBDEF3E2}" destId="{BCAF62D8-0BCA-4B77-B9E1-F424D492ADCA}" srcOrd="6" destOrd="0" presId="urn:microsoft.com/office/officeart/2008/layout/VerticalCurvedList"/>
    <dgm:cxn modelId="{828573E2-9AFA-490F-987E-E908ACCB447E}" type="presParOf" srcId="{BCAF62D8-0BCA-4B77-B9E1-F424D492ADCA}" destId="{1542643C-F733-498A-9268-77934C327E79}" srcOrd="0" destOrd="0" presId="urn:microsoft.com/office/officeart/2008/layout/VerticalCurvedList"/>
  </dgm:cxnLst>
  <dgm:bg>
    <a:effectLst>
      <a:innerShdw blurRad="63500" dist="50800" dir="18900000">
        <a:prstClr val="black">
          <a:alpha val="50000"/>
        </a:prstClr>
      </a:innerShdw>
    </a:effect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1C8AD1-C686-40C2-BB17-2D176D8D5A01}" type="doc">
      <dgm:prSet loTypeId="urn:microsoft.com/office/officeart/2005/8/layout/hProcess4" loCatId="process" qsTypeId="urn:microsoft.com/office/officeart/2005/8/quickstyle/simple1" qsCatId="simple" csTypeId="urn:microsoft.com/office/officeart/2005/8/colors/colorful3" csCatId="colorful" phldr="1"/>
      <dgm:spPr/>
      <dgm:t>
        <a:bodyPr/>
        <a:lstStyle/>
        <a:p>
          <a:endParaRPr lang="en-US"/>
        </a:p>
      </dgm:t>
    </dgm:pt>
    <dgm:pt modelId="{C5D7A59B-FA1A-4E5F-A087-5419A8848CD7}">
      <dgm:prSet phldrT="[Text]" custT="1"/>
      <dgm:spPr/>
      <dgm:t>
        <a:bodyPr/>
        <a:lstStyle/>
        <a:p>
          <a:r>
            <a:rPr lang="en-US" sz="2800" dirty="0" smtClean="0"/>
            <a:t>Identified case isolates within NHLS SDW, 2019-2022</a:t>
          </a:r>
          <a:endParaRPr lang="en-US" sz="2800" dirty="0"/>
        </a:p>
      </dgm:t>
    </dgm:pt>
    <dgm:pt modelId="{646AAC4E-84B7-4C62-B903-DF36A525AEA7}" type="parTrans" cxnId="{7724104B-4C24-444B-B776-DF2F0949C0F7}">
      <dgm:prSet/>
      <dgm:spPr/>
      <dgm:t>
        <a:bodyPr/>
        <a:lstStyle/>
        <a:p>
          <a:endParaRPr lang="en-US"/>
        </a:p>
      </dgm:t>
    </dgm:pt>
    <dgm:pt modelId="{26A8CCE3-F190-4667-A496-472A5F4F49D4}" type="sibTrans" cxnId="{7724104B-4C24-444B-B776-DF2F0949C0F7}">
      <dgm:prSet/>
      <dgm:spPr/>
      <dgm:t>
        <a:bodyPr/>
        <a:lstStyle/>
        <a:p>
          <a:endParaRPr lang="en-US"/>
        </a:p>
      </dgm:t>
    </dgm:pt>
    <dgm:pt modelId="{0CDE78F7-F190-4AFF-9210-74CEAFEF5158}">
      <dgm:prSet phldrT="[Text]" custT="1"/>
      <dgm:spPr/>
      <dgm:t>
        <a:bodyPr/>
        <a:lstStyle/>
        <a:p>
          <a:pPr>
            <a:spcBef>
              <a:spcPts val="1200"/>
            </a:spcBef>
          </a:pPr>
          <a:r>
            <a:rPr lang="en-ZA" sz="1800" b="0" i="1" dirty="0" smtClean="0">
              <a:solidFill>
                <a:schemeClr val="bg2">
                  <a:lumMod val="25000"/>
                </a:schemeClr>
              </a:solidFill>
              <a:effectLst/>
              <a:latin typeface="+mn-lt"/>
              <a:ea typeface="Calibri" panose="020F0502020204030204" pitchFamily="34" charset="0"/>
            </a:rPr>
            <a:t>Haemophilus influenzae</a:t>
          </a:r>
          <a:endParaRPr lang="en-US" sz="1800" b="0" dirty="0">
            <a:solidFill>
              <a:schemeClr val="bg2">
                <a:lumMod val="25000"/>
              </a:schemeClr>
            </a:solidFill>
            <a:latin typeface="+mn-lt"/>
          </a:endParaRPr>
        </a:p>
      </dgm:t>
    </dgm:pt>
    <dgm:pt modelId="{F745176F-CE89-40ED-8A59-0A3C89231117}" type="parTrans" cxnId="{0B5D7695-608D-414B-88B2-B4F955618602}">
      <dgm:prSet/>
      <dgm:spPr/>
      <dgm:t>
        <a:bodyPr/>
        <a:lstStyle/>
        <a:p>
          <a:endParaRPr lang="en-US"/>
        </a:p>
      </dgm:t>
    </dgm:pt>
    <dgm:pt modelId="{E994AB97-FEEB-401B-913D-3BAF201E982A}" type="sibTrans" cxnId="{0B5D7695-608D-414B-88B2-B4F955618602}">
      <dgm:prSet/>
      <dgm:spPr/>
      <dgm:t>
        <a:bodyPr/>
        <a:lstStyle/>
        <a:p>
          <a:endParaRPr lang="en-US"/>
        </a:p>
      </dgm:t>
    </dgm:pt>
    <dgm:pt modelId="{4876286A-4462-4747-94EF-EEC65715E4FF}">
      <dgm:prSet phldrT="[Text]" custT="1"/>
      <dgm:spPr/>
      <dgm:t>
        <a:bodyPr/>
        <a:lstStyle/>
        <a:p>
          <a:pPr>
            <a:spcBef>
              <a:spcPts val="1200"/>
            </a:spcBef>
          </a:pPr>
          <a:r>
            <a:rPr lang="en-ZA" sz="1800" b="0" i="1" dirty="0" smtClean="0">
              <a:solidFill>
                <a:schemeClr val="bg2">
                  <a:lumMod val="25000"/>
                </a:schemeClr>
              </a:solidFill>
              <a:effectLst/>
              <a:latin typeface="+mn-lt"/>
              <a:ea typeface="Calibri" panose="020F0502020204030204" pitchFamily="34" charset="0"/>
            </a:rPr>
            <a:t>Streptococcus pneumoniae </a:t>
          </a:r>
          <a:endParaRPr lang="en-US" sz="1800" b="0" dirty="0">
            <a:solidFill>
              <a:schemeClr val="bg2">
                <a:lumMod val="25000"/>
              </a:schemeClr>
            </a:solidFill>
            <a:latin typeface="+mn-lt"/>
          </a:endParaRPr>
        </a:p>
      </dgm:t>
    </dgm:pt>
    <dgm:pt modelId="{959230EF-A8E7-46AC-B633-8D23A5633875}" type="parTrans" cxnId="{3F3AD777-AE92-4DB9-852E-F1263725D4BF}">
      <dgm:prSet/>
      <dgm:spPr/>
      <dgm:t>
        <a:bodyPr/>
        <a:lstStyle/>
        <a:p>
          <a:endParaRPr lang="en-US"/>
        </a:p>
      </dgm:t>
    </dgm:pt>
    <dgm:pt modelId="{9EE29BCE-5047-4282-81AA-FF7F1B42895E}" type="sibTrans" cxnId="{3F3AD777-AE92-4DB9-852E-F1263725D4BF}">
      <dgm:prSet/>
      <dgm:spPr/>
      <dgm:t>
        <a:bodyPr/>
        <a:lstStyle/>
        <a:p>
          <a:endParaRPr lang="en-US"/>
        </a:p>
      </dgm:t>
    </dgm:pt>
    <dgm:pt modelId="{40CE3F07-6606-4E0D-AAB4-8B74D7373975}">
      <dgm:prSet phldrT="[Text]" custT="1"/>
      <dgm:spPr/>
      <dgm:t>
        <a:bodyPr/>
        <a:lstStyle/>
        <a:p>
          <a:r>
            <a:rPr lang="en-US" sz="2800" dirty="0" smtClean="0"/>
            <a:t> GERMS-SA Access database</a:t>
          </a:r>
          <a:endParaRPr lang="en-US" sz="2800" dirty="0"/>
        </a:p>
      </dgm:t>
    </dgm:pt>
    <dgm:pt modelId="{1AB1F899-97B9-424D-813F-761388F7D26F}" type="parTrans" cxnId="{2E71F12F-8BE1-41F5-9DA5-4CFC28E1302F}">
      <dgm:prSet/>
      <dgm:spPr/>
      <dgm:t>
        <a:bodyPr/>
        <a:lstStyle/>
        <a:p>
          <a:endParaRPr lang="en-US"/>
        </a:p>
      </dgm:t>
    </dgm:pt>
    <dgm:pt modelId="{968E2A94-B04D-41F6-89AB-98BE0988B1DB}" type="sibTrans" cxnId="{2E71F12F-8BE1-41F5-9DA5-4CFC28E1302F}">
      <dgm:prSet/>
      <dgm:spPr/>
      <dgm:t>
        <a:bodyPr/>
        <a:lstStyle/>
        <a:p>
          <a:endParaRPr lang="en-US"/>
        </a:p>
      </dgm:t>
    </dgm:pt>
    <dgm:pt modelId="{0B1618AF-CA88-473C-9C86-C6FEFCD06ED2}">
      <dgm:prSet phldrT="[Text]" custT="1"/>
      <dgm:spPr/>
      <dgm:t>
        <a:bodyPr/>
        <a:lstStyle/>
        <a:p>
          <a:pPr>
            <a:spcBef>
              <a:spcPts val="600"/>
            </a:spcBef>
          </a:pPr>
          <a:r>
            <a:rPr lang="en-US" sz="2400" dirty="0" smtClean="0">
              <a:solidFill>
                <a:schemeClr val="bg2">
                  <a:lumMod val="25000"/>
                </a:schemeClr>
              </a:solidFill>
            </a:rPr>
            <a:t>Compared with reported cases in GERMS-SA database</a:t>
          </a:r>
          <a:endParaRPr lang="en-US" sz="2400" dirty="0">
            <a:solidFill>
              <a:schemeClr val="bg2">
                <a:lumMod val="25000"/>
              </a:schemeClr>
            </a:solidFill>
          </a:endParaRPr>
        </a:p>
      </dgm:t>
    </dgm:pt>
    <dgm:pt modelId="{A7F4EBB3-A0B2-425E-BAF7-FFD5CD1ABA33}" type="parTrans" cxnId="{DBA14F09-5891-416E-B6D7-080C44DFFE9B}">
      <dgm:prSet/>
      <dgm:spPr/>
      <dgm:t>
        <a:bodyPr/>
        <a:lstStyle/>
        <a:p>
          <a:endParaRPr lang="en-US"/>
        </a:p>
      </dgm:t>
    </dgm:pt>
    <dgm:pt modelId="{0FEB2FF5-F81A-4EAA-8C1B-D3674F45EE63}" type="sibTrans" cxnId="{DBA14F09-5891-416E-B6D7-080C44DFFE9B}">
      <dgm:prSet/>
      <dgm:spPr/>
      <dgm:t>
        <a:bodyPr/>
        <a:lstStyle/>
        <a:p>
          <a:endParaRPr lang="en-US"/>
        </a:p>
      </dgm:t>
    </dgm:pt>
    <dgm:pt modelId="{185C8F16-089D-4A63-BC7B-C8B99145186B}">
      <dgm:prSet phldrT="[Text]"/>
      <dgm:spPr/>
      <dgm:t>
        <a:bodyPr/>
        <a:lstStyle/>
        <a:p>
          <a:r>
            <a:rPr lang="en-US" dirty="0" smtClean="0"/>
            <a:t>AUDIT cases</a:t>
          </a:r>
          <a:endParaRPr lang="en-US" dirty="0"/>
        </a:p>
      </dgm:t>
    </dgm:pt>
    <dgm:pt modelId="{5F0F7659-2704-4489-8461-E2B32A3FA564}" type="parTrans" cxnId="{17BA589C-3F94-4529-8C29-2533C69A97ED}">
      <dgm:prSet/>
      <dgm:spPr/>
      <dgm:t>
        <a:bodyPr/>
        <a:lstStyle/>
        <a:p>
          <a:endParaRPr lang="en-US"/>
        </a:p>
      </dgm:t>
    </dgm:pt>
    <dgm:pt modelId="{079E1142-92F2-4631-913E-504386719FD9}" type="sibTrans" cxnId="{17BA589C-3F94-4529-8C29-2533C69A97ED}">
      <dgm:prSet/>
      <dgm:spPr/>
      <dgm:t>
        <a:bodyPr/>
        <a:lstStyle/>
        <a:p>
          <a:endParaRPr lang="en-US"/>
        </a:p>
      </dgm:t>
    </dgm:pt>
    <dgm:pt modelId="{6D125051-06CE-4025-9E64-2205745FF5DA}">
      <dgm:prSet phldrT="[Text]"/>
      <dgm:spPr/>
      <dgm:t>
        <a:bodyPr/>
        <a:lstStyle/>
        <a:p>
          <a:r>
            <a:rPr lang="en-US" dirty="0" smtClean="0">
              <a:solidFill>
                <a:schemeClr val="bg2">
                  <a:lumMod val="25000"/>
                </a:schemeClr>
              </a:solidFill>
            </a:rPr>
            <a:t>Unmatched cases</a:t>
          </a:r>
          <a:endParaRPr lang="en-US" dirty="0">
            <a:solidFill>
              <a:schemeClr val="bg2">
                <a:lumMod val="25000"/>
              </a:schemeClr>
            </a:solidFill>
          </a:endParaRPr>
        </a:p>
      </dgm:t>
    </dgm:pt>
    <dgm:pt modelId="{994C544C-3B5E-423A-8738-B1D22466C521}" type="parTrans" cxnId="{4CFD2ED4-2D8D-4263-A659-4D58087D63F5}">
      <dgm:prSet/>
      <dgm:spPr/>
      <dgm:t>
        <a:bodyPr/>
        <a:lstStyle/>
        <a:p>
          <a:endParaRPr lang="en-US"/>
        </a:p>
      </dgm:t>
    </dgm:pt>
    <dgm:pt modelId="{9B59E525-BEFE-4BAF-9503-7E8E2F9D2C59}" type="sibTrans" cxnId="{4CFD2ED4-2D8D-4263-A659-4D58087D63F5}">
      <dgm:prSet/>
      <dgm:spPr/>
      <dgm:t>
        <a:bodyPr/>
        <a:lstStyle/>
        <a:p>
          <a:endParaRPr lang="en-US"/>
        </a:p>
      </dgm:t>
    </dgm:pt>
    <dgm:pt modelId="{29377C0B-0A8D-4DA4-A67D-57D6D653A72F}">
      <dgm:prSet phldrT="[Text]"/>
      <dgm:spPr/>
      <dgm:t>
        <a:bodyPr/>
        <a:lstStyle/>
        <a:p>
          <a:r>
            <a:rPr lang="en-US" dirty="0" smtClean="0">
              <a:solidFill>
                <a:schemeClr val="bg2">
                  <a:lumMod val="25000"/>
                </a:schemeClr>
              </a:solidFill>
            </a:rPr>
            <a:t>Isolate not received at NICD</a:t>
          </a:r>
          <a:endParaRPr lang="en-US" dirty="0">
            <a:solidFill>
              <a:schemeClr val="bg2">
                <a:lumMod val="25000"/>
              </a:schemeClr>
            </a:solidFill>
          </a:endParaRPr>
        </a:p>
      </dgm:t>
    </dgm:pt>
    <dgm:pt modelId="{85155DE6-1F8B-42A1-A83B-8F95E738CC27}" type="parTrans" cxnId="{DD011FD5-5159-4FD9-A028-E3235D699244}">
      <dgm:prSet/>
      <dgm:spPr/>
      <dgm:t>
        <a:bodyPr/>
        <a:lstStyle/>
        <a:p>
          <a:endParaRPr lang="en-US"/>
        </a:p>
      </dgm:t>
    </dgm:pt>
    <dgm:pt modelId="{119AB1E0-F841-4708-9016-C75934E8F95A}" type="sibTrans" cxnId="{DD011FD5-5159-4FD9-A028-E3235D699244}">
      <dgm:prSet/>
      <dgm:spPr/>
      <dgm:t>
        <a:bodyPr/>
        <a:lstStyle/>
        <a:p>
          <a:endParaRPr lang="en-US"/>
        </a:p>
      </dgm:t>
    </dgm:pt>
    <dgm:pt modelId="{F6F55109-EA68-4769-9D8F-68E1094A9304}">
      <dgm:prSet phldrT="[Text]" custT="1"/>
      <dgm:spPr/>
      <dgm:t>
        <a:bodyPr/>
        <a:lstStyle/>
        <a:p>
          <a:pPr>
            <a:spcBef>
              <a:spcPts val="1200"/>
            </a:spcBef>
          </a:pPr>
          <a:r>
            <a:rPr lang="en-ZA" sz="1800" b="0" i="1" dirty="0" smtClean="0">
              <a:solidFill>
                <a:schemeClr val="bg2">
                  <a:lumMod val="25000"/>
                </a:schemeClr>
              </a:solidFill>
              <a:effectLst/>
              <a:latin typeface="+mn-lt"/>
              <a:ea typeface="Calibri" panose="020F0502020204030204" pitchFamily="34" charset="0"/>
            </a:rPr>
            <a:t>Streptococcus agalactiae</a:t>
          </a:r>
          <a:endParaRPr lang="en-US" sz="1800" b="0" dirty="0">
            <a:solidFill>
              <a:schemeClr val="bg2">
                <a:lumMod val="25000"/>
              </a:schemeClr>
            </a:solidFill>
            <a:latin typeface="+mn-lt"/>
          </a:endParaRPr>
        </a:p>
      </dgm:t>
    </dgm:pt>
    <dgm:pt modelId="{02D4F4F4-C9E7-4FCC-9083-2B8B2E36FF05}" type="parTrans" cxnId="{7C0593FD-ED54-468C-82E2-0984166627EA}">
      <dgm:prSet/>
      <dgm:spPr/>
      <dgm:t>
        <a:bodyPr/>
        <a:lstStyle/>
        <a:p>
          <a:endParaRPr lang="en-US"/>
        </a:p>
      </dgm:t>
    </dgm:pt>
    <dgm:pt modelId="{6DFC09EC-B010-4E59-9F70-35268883F69A}" type="sibTrans" cxnId="{7C0593FD-ED54-468C-82E2-0984166627EA}">
      <dgm:prSet/>
      <dgm:spPr/>
      <dgm:t>
        <a:bodyPr/>
        <a:lstStyle/>
        <a:p>
          <a:endParaRPr lang="en-US"/>
        </a:p>
      </dgm:t>
    </dgm:pt>
    <dgm:pt modelId="{F94399C8-E94D-4118-9873-B1124DC35DB6}">
      <dgm:prSet phldrT="[Text]"/>
      <dgm:spPr/>
      <dgm:t>
        <a:bodyPr/>
        <a:lstStyle/>
        <a:p>
          <a:r>
            <a:rPr lang="en-US" dirty="0" smtClean="0">
              <a:solidFill>
                <a:schemeClr val="bg2">
                  <a:lumMod val="25000"/>
                </a:schemeClr>
              </a:solidFill>
            </a:rPr>
            <a:t>Further characterisation not done</a:t>
          </a:r>
          <a:endParaRPr lang="en-US" dirty="0">
            <a:solidFill>
              <a:schemeClr val="bg2">
                <a:lumMod val="25000"/>
              </a:schemeClr>
            </a:solidFill>
          </a:endParaRPr>
        </a:p>
      </dgm:t>
    </dgm:pt>
    <dgm:pt modelId="{54695BCE-C3E7-44B8-8726-B7149E4F717B}" type="parTrans" cxnId="{73669257-10D3-4AC3-B7A9-9FD78BBEC20E}">
      <dgm:prSet/>
      <dgm:spPr/>
      <dgm:t>
        <a:bodyPr/>
        <a:lstStyle/>
        <a:p>
          <a:endParaRPr lang="en-US"/>
        </a:p>
      </dgm:t>
    </dgm:pt>
    <dgm:pt modelId="{E4096BA8-EE8B-49DD-94F4-CAFC80DDED64}" type="sibTrans" cxnId="{73669257-10D3-4AC3-B7A9-9FD78BBEC20E}">
      <dgm:prSet/>
      <dgm:spPr/>
      <dgm:t>
        <a:bodyPr/>
        <a:lstStyle/>
        <a:p>
          <a:endParaRPr lang="en-US"/>
        </a:p>
      </dgm:t>
    </dgm:pt>
    <dgm:pt modelId="{46B5F647-AB46-470D-8299-1A8E9E4BAB59}">
      <dgm:prSet phldrT="[Text]" custT="1"/>
      <dgm:spPr/>
      <dgm:t>
        <a:bodyPr/>
        <a:lstStyle/>
        <a:p>
          <a:pPr>
            <a:spcBef>
              <a:spcPts val="600"/>
            </a:spcBef>
          </a:pPr>
          <a:endParaRPr lang="en-US" sz="2400" dirty="0">
            <a:solidFill>
              <a:schemeClr val="bg2">
                <a:lumMod val="25000"/>
              </a:schemeClr>
            </a:solidFill>
          </a:endParaRPr>
        </a:p>
      </dgm:t>
    </dgm:pt>
    <dgm:pt modelId="{BF3C2882-9B50-40B2-AB81-092827B9F29A}" type="parTrans" cxnId="{A14660C9-5AF2-4E6E-B27F-C012D2366515}">
      <dgm:prSet/>
      <dgm:spPr/>
      <dgm:t>
        <a:bodyPr/>
        <a:lstStyle/>
        <a:p>
          <a:endParaRPr lang="en-US"/>
        </a:p>
      </dgm:t>
    </dgm:pt>
    <dgm:pt modelId="{C3EEF152-37D7-42F2-B596-45A54B30179E}" type="sibTrans" cxnId="{A14660C9-5AF2-4E6E-B27F-C012D2366515}">
      <dgm:prSet/>
      <dgm:spPr/>
      <dgm:t>
        <a:bodyPr/>
        <a:lstStyle/>
        <a:p>
          <a:endParaRPr lang="en-US"/>
        </a:p>
      </dgm:t>
    </dgm:pt>
    <dgm:pt modelId="{F54594B1-36A4-47BC-B207-AB52FFDCC039}">
      <dgm:prSet phldrT="[Text]"/>
      <dgm:spPr/>
      <dgm:t>
        <a:bodyPr/>
        <a:lstStyle/>
        <a:p>
          <a:r>
            <a:rPr lang="en-US" dirty="0" smtClean="0">
              <a:solidFill>
                <a:schemeClr val="bg2">
                  <a:lumMod val="25000"/>
                </a:schemeClr>
              </a:solidFill>
            </a:rPr>
            <a:t>Target&lt;10%</a:t>
          </a:r>
          <a:endParaRPr lang="en-US" dirty="0">
            <a:solidFill>
              <a:schemeClr val="bg2">
                <a:lumMod val="25000"/>
              </a:schemeClr>
            </a:solidFill>
          </a:endParaRPr>
        </a:p>
      </dgm:t>
    </dgm:pt>
    <dgm:pt modelId="{C14F6F35-8A6A-4484-9510-C47449AF5234}" type="parTrans" cxnId="{03EBE76C-BFE9-484E-BC00-E75102EF5A46}">
      <dgm:prSet/>
      <dgm:spPr/>
      <dgm:t>
        <a:bodyPr/>
        <a:lstStyle/>
        <a:p>
          <a:endParaRPr lang="en-US"/>
        </a:p>
      </dgm:t>
    </dgm:pt>
    <dgm:pt modelId="{7E25761C-4707-4615-A5A2-D4C2CC5F13BE}" type="sibTrans" cxnId="{03EBE76C-BFE9-484E-BC00-E75102EF5A46}">
      <dgm:prSet/>
      <dgm:spPr/>
      <dgm:t>
        <a:bodyPr/>
        <a:lstStyle/>
        <a:p>
          <a:endParaRPr lang="en-US"/>
        </a:p>
      </dgm:t>
    </dgm:pt>
    <dgm:pt modelId="{6A57EDC3-409D-4F21-9FE4-A1C4138DB993}" type="pres">
      <dgm:prSet presAssocID="{C51C8AD1-C686-40C2-BB17-2D176D8D5A01}" presName="Name0" presStyleCnt="0">
        <dgm:presLayoutVars>
          <dgm:dir/>
          <dgm:animLvl val="lvl"/>
          <dgm:resizeHandles val="exact"/>
        </dgm:presLayoutVars>
      </dgm:prSet>
      <dgm:spPr/>
      <dgm:t>
        <a:bodyPr/>
        <a:lstStyle/>
        <a:p>
          <a:endParaRPr lang="en-US"/>
        </a:p>
      </dgm:t>
    </dgm:pt>
    <dgm:pt modelId="{A041A139-A956-40E1-8FF7-54AC828B0897}" type="pres">
      <dgm:prSet presAssocID="{C51C8AD1-C686-40C2-BB17-2D176D8D5A01}" presName="tSp" presStyleCnt="0"/>
      <dgm:spPr/>
    </dgm:pt>
    <dgm:pt modelId="{835D0083-A420-48A0-AE38-61F675992776}" type="pres">
      <dgm:prSet presAssocID="{C51C8AD1-C686-40C2-BB17-2D176D8D5A01}" presName="bSp" presStyleCnt="0"/>
      <dgm:spPr/>
    </dgm:pt>
    <dgm:pt modelId="{61970966-82DA-4E09-95E8-2F086C50A8A7}" type="pres">
      <dgm:prSet presAssocID="{C51C8AD1-C686-40C2-BB17-2D176D8D5A01}" presName="process" presStyleCnt="0"/>
      <dgm:spPr/>
    </dgm:pt>
    <dgm:pt modelId="{BD7EFB9A-685B-4F93-A58A-BBAF87FF7C1B}" type="pres">
      <dgm:prSet presAssocID="{C5D7A59B-FA1A-4E5F-A087-5419A8848CD7}" presName="composite1" presStyleCnt="0"/>
      <dgm:spPr/>
    </dgm:pt>
    <dgm:pt modelId="{1EE403C3-F39D-4409-B8A7-9AE0D7FA4A3D}" type="pres">
      <dgm:prSet presAssocID="{C5D7A59B-FA1A-4E5F-A087-5419A8848CD7}" presName="dummyNode1" presStyleLbl="node1" presStyleIdx="0" presStyleCnt="3"/>
      <dgm:spPr/>
    </dgm:pt>
    <dgm:pt modelId="{3E12D26E-492D-465D-AE2A-3BCCACC19C38}" type="pres">
      <dgm:prSet presAssocID="{C5D7A59B-FA1A-4E5F-A087-5419A8848CD7}" presName="childNode1" presStyleLbl="bgAcc1" presStyleIdx="0" presStyleCnt="3">
        <dgm:presLayoutVars>
          <dgm:bulletEnabled val="1"/>
        </dgm:presLayoutVars>
      </dgm:prSet>
      <dgm:spPr/>
      <dgm:t>
        <a:bodyPr/>
        <a:lstStyle/>
        <a:p>
          <a:endParaRPr lang="en-US"/>
        </a:p>
      </dgm:t>
    </dgm:pt>
    <dgm:pt modelId="{F030843B-F14C-4B2D-A70E-117E6F1625BC}" type="pres">
      <dgm:prSet presAssocID="{C5D7A59B-FA1A-4E5F-A087-5419A8848CD7}" presName="childNode1tx" presStyleLbl="bgAcc1" presStyleIdx="0" presStyleCnt="3">
        <dgm:presLayoutVars>
          <dgm:bulletEnabled val="1"/>
        </dgm:presLayoutVars>
      </dgm:prSet>
      <dgm:spPr/>
      <dgm:t>
        <a:bodyPr/>
        <a:lstStyle/>
        <a:p>
          <a:endParaRPr lang="en-US"/>
        </a:p>
      </dgm:t>
    </dgm:pt>
    <dgm:pt modelId="{C2FAF8CF-642F-496C-BDF6-7187ACCB56F0}" type="pres">
      <dgm:prSet presAssocID="{C5D7A59B-FA1A-4E5F-A087-5419A8848CD7}" presName="parentNode1" presStyleLbl="node1" presStyleIdx="0" presStyleCnt="3" custScaleX="116250" custScaleY="170606" custLinFactNeighborX="6808" custLinFactNeighborY="-32696">
        <dgm:presLayoutVars>
          <dgm:chMax val="1"/>
          <dgm:bulletEnabled val="1"/>
        </dgm:presLayoutVars>
      </dgm:prSet>
      <dgm:spPr/>
      <dgm:t>
        <a:bodyPr/>
        <a:lstStyle/>
        <a:p>
          <a:endParaRPr lang="en-US"/>
        </a:p>
      </dgm:t>
    </dgm:pt>
    <dgm:pt modelId="{18779B11-4E3B-40CA-8F72-F47318D82B35}" type="pres">
      <dgm:prSet presAssocID="{C5D7A59B-FA1A-4E5F-A087-5419A8848CD7}" presName="connSite1" presStyleCnt="0"/>
      <dgm:spPr/>
    </dgm:pt>
    <dgm:pt modelId="{D4F697C9-E8F4-491B-8A37-025FC86D9C97}" type="pres">
      <dgm:prSet presAssocID="{26A8CCE3-F190-4667-A496-472A5F4F49D4}" presName="Name9" presStyleLbl="sibTrans2D1" presStyleIdx="0" presStyleCnt="2" custLinFactNeighborX="12056" custLinFactNeighborY="-14906"/>
      <dgm:spPr/>
      <dgm:t>
        <a:bodyPr/>
        <a:lstStyle/>
        <a:p>
          <a:endParaRPr lang="en-US"/>
        </a:p>
      </dgm:t>
    </dgm:pt>
    <dgm:pt modelId="{A089CDAF-B0FE-4FE2-B15F-9AAAF54B38C8}" type="pres">
      <dgm:prSet presAssocID="{40CE3F07-6606-4E0D-AAB4-8B74D7373975}" presName="composite2" presStyleCnt="0"/>
      <dgm:spPr/>
    </dgm:pt>
    <dgm:pt modelId="{E9CEA205-E44C-4D12-8581-82BDB466A018}" type="pres">
      <dgm:prSet presAssocID="{40CE3F07-6606-4E0D-AAB4-8B74D7373975}" presName="dummyNode2" presStyleLbl="node1" presStyleIdx="0" presStyleCnt="3"/>
      <dgm:spPr/>
    </dgm:pt>
    <dgm:pt modelId="{2AC9B7CB-C971-44DA-8B88-CC84B7D67452}" type="pres">
      <dgm:prSet presAssocID="{40CE3F07-6606-4E0D-AAB4-8B74D7373975}" presName="childNode2" presStyleLbl="bgAcc1" presStyleIdx="1" presStyleCnt="3">
        <dgm:presLayoutVars>
          <dgm:bulletEnabled val="1"/>
        </dgm:presLayoutVars>
      </dgm:prSet>
      <dgm:spPr/>
      <dgm:t>
        <a:bodyPr/>
        <a:lstStyle/>
        <a:p>
          <a:endParaRPr lang="en-US"/>
        </a:p>
      </dgm:t>
    </dgm:pt>
    <dgm:pt modelId="{ED6CEF52-77B4-4BB2-B2BB-642CEEC3AC88}" type="pres">
      <dgm:prSet presAssocID="{40CE3F07-6606-4E0D-AAB4-8B74D7373975}" presName="childNode2tx" presStyleLbl="bgAcc1" presStyleIdx="1" presStyleCnt="3">
        <dgm:presLayoutVars>
          <dgm:bulletEnabled val="1"/>
        </dgm:presLayoutVars>
      </dgm:prSet>
      <dgm:spPr/>
      <dgm:t>
        <a:bodyPr/>
        <a:lstStyle/>
        <a:p>
          <a:endParaRPr lang="en-US"/>
        </a:p>
      </dgm:t>
    </dgm:pt>
    <dgm:pt modelId="{96218C93-FC49-4F57-8BB3-CE54DDAA4646}" type="pres">
      <dgm:prSet presAssocID="{40CE3F07-6606-4E0D-AAB4-8B74D7373975}" presName="parentNode2" presStyleLbl="node1" presStyleIdx="1" presStyleCnt="3" custScaleX="106223" custScaleY="126269" custLinFactNeighborX="9335" custLinFactNeighborY="15612">
        <dgm:presLayoutVars>
          <dgm:chMax val="0"/>
          <dgm:bulletEnabled val="1"/>
        </dgm:presLayoutVars>
      </dgm:prSet>
      <dgm:spPr/>
      <dgm:t>
        <a:bodyPr/>
        <a:lstStyle/>
        <a:p>
          <a:endParaRPr lang="en-US"/>
        </a:p>
      </dgm:t>
    </dgm:pt>
    <dgm:pt modelId="{3A90F423-5209-4A7C-B7FD-9468EA0CBFE2}" type="pres">
      <dgm:prSet presAssocID="{40CE3F07-6606-4E0D-AAB4-8B74D7373975}" presName="connSite2" presStyleCnt="0"/>
      <dgm:spPr/>
    </dgm:pt>
    <dgm:pt modelId="{86671746-F8AD-4651-B78C-3A703522E38B}" type="pres">
      <dgm:prSet presAssocID="{968E2A94-B04D-41F6-89AB-98BE0988B1DB}" presName="Name18" presStyleLbl="sibTrans2D1" presStyleIdx="1" presStyleCnt="2" custLinFactNeighborX="13363" custLinFactNeighborY="10837"/>
      <dgm:spPr/>
      <dgm:t>
        <a:bodyPr/>
        <a:lstStyle/>
        <a:p>
          <a:endParaRPr lang="en-US"/>
        </a:p>
      </dgm:t>
    </dgm:pt>
    <dgm:pt modelId="{E4570D2F-7E55-4ABA-B58D-76A89ACCEA1E}" type="pres">
      <dgm:prSet presAssocID="{185C8F16-089D-4A63-BC7B-C8B99145186B}" presName="composite1" presStyleCnt="0"/>
      <dgm:spPr/>
    </dgm:pt>
    <dgm:pt modelId="{964CC8A1-0032-4309-9DC3-1ECA3FD491E5}" type="pres">
      <dgm:prSet presAssocID="{185C8F16-089D-4A63-BC7B-C8B99145186B}" presName="dummyNode1" presStyleLbl="node1" presStyleIdx="1" presStyleCnt="3"/>
      <dgm:spPr/>
    </dgm:pt>
    <dgm:pt modelId="{690DB678-7EE2-46CB-8A3D-E34273A93199}" type="pres">
      <dgm:prSet presAssocID="{185C8F16-089D-4A63-BC7B-C8B99145186B}" presName="childNode1" presStyleLbl="bgAcc1" presStyleIdx="2" presStyleCnt="3" custLinFactNeighborX="-1604" custLinFactNeighborY="-1753">
        <dgm:presLayoutVars>
          <dgm:bulletEnabled val="1"/>
        </dgm:presLayoutVars>
      </dgm:prSet>
      <dgm:spPr/>
      <dgm:t>
        <a:bodyPr/>
        <a:lstStyle/>
        <a:p>
          <a:endParaRPr lang="en-US"/>
        </a:p>
      </dgm:t>
    </dgm:pt>
    <dgm:pt modelId="{A44DE8BC-F981-46A1-8063-51FA21E14687}" type="pres">
      <dgm:prSet presAssocID="{185C8F16-089D-4A63-BC7B-C8B99145186B}" presName="childNode1tx" presStyleLbl="bgAcc1" presStyleIdx="2" presStyleCnt="3">
        <dgm:presLayoutVars>
          <dgm:bulletEnabled val="1"/>
        </dgm:presLayoutVars>
      </dgm:prSet>
      <dgm:spPr/>
      <dgm:t>
        <a:bodyPr/>
        <a:lstStyle/>
        <a:p>
          <a:endParaRPr lang="en-US"/>
        </a:p>
      </dgm:t>
    </dgm:pt>
    <dgm:pt modelId="{CE5FBECF-A563-4909-89F3-6BBCC56F69C0}" type="pres">
      <dgm:prSet presAssocID="{185C8F16-089D-4A63-BC7B-C8B99145186B}" presName="parentNode1" presStyleLbl="node1" presStyleIdx="2" presStyleCnt="3" custLinFactNeighborX="4124" custLinFactNeighborY="-13488">
        <dgm:presLayoutVars>
          <dgm:chMax val="1"/>
          <dgm:bulletEnabled val="1"/>
        </dgm:presLayoutVars>
      </dgm:prSet>
      <dgm:spPr/>
      <dgm:t>
        <a:bodyPr/>
        <a:lstStyle/>
        <a:p>
          <a:endParaRPr lang="en-US"/>
        </a:p>
      </dgm:t>
    </dgm:pt>
    <dgm:pt modelId="{9391C5B9-379E-444C-A911-2744F1B34D07}" type="pres">
      <dgm:prSet presAssocID="{185C8F16-089D-4A63-BC7B-C8B99145186B}" presName="connSite1" presStyleCnt="0"/>
      <dgm:spPr/>
    </dgm:pt>
  </dgm:ptLst>
  <dgm:cxnLst>
    <dgm:cxn modelId="{B228D77C-2F0D-4A90-8152-70D05F8413CA}" type="presOf" srcId="{0B1618AF-CA88-473C-9C86-C6FEFCD06ED2}" destId="{ED6CEF52-77B4-4BB2-B2BB-642CEEC3AC88}" srcOrd="1" destOrd="1" presId="urn:microsoft.com/office/officeart/2005/8/layout/hProcess4"/>
    <dgm:cxn modelId="{EF4F3C53-98EB-4C95-94E8-C9E25895779B}" type="presOf" srcId="{0CDE78F7-F190-4AFF-9210-74CEAFEF5158}" destId="{3E12D26E-492D-465D-AE2A-3BCCACC19C38}" srcOrd="0" destOrd="0" presId="urn:microsoft.com/office/officeart/2005/8/layout/hProcess4"/>
    <dgm:cxn modelId="{7C0593FD-ED54-468C-82E2-0984166627EA}" srcId="{C5D7A59B-FA1A-4E5F-A087-5419A8848CD7}" destId="{F6F55109-EA68-4769-9D8F-68E1094A9304}" srcOrd="2" destOrd="0" parTransId="{02D4F4F4-C9E7-4FCC-9083-2B8B2E36FF05}" sibTransId="{6DFC09EC-B010-4E59-9F70-35268883F69A}"/>
    <dgm:cxn modelId="{34EE3A22-DF05-4DF4-B0F3-1EAD43DD50D0}" type="presOf" srcId="{C51C8AD1-C686-40C2-BB17-2D176D8D5A01}" destId="{6A57EDC3-409D-4F21-9FE4-A1C4138DB993}" srcOrd="0" destOrd="0" presId="urn:microsoft.com/office/officeart/2005/8/layout/hProcess4"/>
    <dgm:cxn modelId="{17BA589C-3F94-4529-8C29-2533C69A97ED}" srcId="{C51C8AD1-C686-40C2-BB17-2D176D8D5A01}" destId="{185C8F16-089D-4A63-BC7B-C8B99145186B}" srcOrd="2" destOrd="0" parTransId="{5F0F7659-2704-4489-8461-E2B32A3FA564}" sibTransId="{079E1142-92F2-4631-913E-504386719FD9}"/>
    <dgm:cxn modelId="{46CB471C-1B45-40D4-A5DC-C5997221EBDE}" type="presOf" srcId="{6D125051-06CE-4025-9E64-2205745FF5DA}" destId="{690DB678-7EE2-46CB-8A3D-E34273A93199}" srcOrd="0" destOrd="0" presId="urn:microsoft.com/office/officeart/2005/8/layout/hProcess4"/>
    <dgm:cxn modelId="{06685401-40DF-4A1A-A215-35516A7D48D9}" type="presOf" srcId="{F94399C8-E94D-4118-9873-B1124DC35DB6}" destId="{A44DE8BC-F981-46A1-8063-51FA21E14687}" srcOrd="1" destOrd="2" presId="urn:microsoft.com/office/officeart/2005/8/layout/hProcess4"/>
    <dgm:cxn modelId="{9033D4D9-71C2-49D2-B65C-D01CE4395D45}" type="presOf" srcId="{29377C0B-0A8D-4DA4-A67D-57D6D653A72F}" destId="{690DB678-7EE2-46CB-8A3D-E34273A93199}" srcOrd="0" destOrd="1" presId="urn:microsoft.com/office/officeart/2005/8/layout/hProcess4"/>
    <dgm:cxn modelId="{87F63878-A723-40FB-9EAE-A71229FF9839}" type="presOf" srcId="{29377C0B-0A8D-4DA4-A67D-57D6D653A72F}" destId="{A44DE8BC-F981-46A1-8063-51FA21E14687}" srcOrd="1" destOrd="1" presId="urn:microsoft.com/office/officeart/2005/8/layout/hProcess4"/>
    <dgm:cxn modelId="{DD011FD5-5159-4FD9-A028-E3235D699244}" srcId="{185C8F16-089D-4A63-BC7B-C8B99145186B}" destId="{29377C0B-0A8D-4DA4-A67D-57D6D653A72F}" srcOrd="1" destOrd="0" parTransId="{85155DE6-1F8B-42A1-A83B-8F95E738CC27}" sibTransId="{119AB1E0-F841-4708-9016-C75934E8F95A}"/>
    <dgm:cxn modelId="{CB1FC8DF-FD6C-4CB0-9954-3F4FF9DCB7B7}" type="presOf" srcId="{6D125051-06CE-4025-9E64-2205745FF5DA}" destId="{A44DE8BC-F981-46A1-8063-51FA21E14687}" srcOrd="1" destOrd="0" presId="urn:microsoft.com/office/officeart/2005/8/layout/hProcess4"/>
    <dgm:cxn modelId="{AD2D54ED-5459-4B10-9085-926B25874252}" type="presOf" srcId="{F54594B1-36A4-47BC-B207-AB52FFDCC039}" destId="{A44DE8BC-F981-46A1-8063-51FA21E14687}" srcOrd="1" destOrd="3" presId="urn:microsoft.com/office/officeart/2005/8/layout/hProcess4"/>
    <dgm:cxn modelId="{A14660C9-5AF2-4E6E-B27F-C012D2366515}" srcId="{40CE3F07-6606-4E0D-AAB4-8B74D7373975}" destId="{46B5F647-AB46-470D-8299-1A8E9E4BAB59}" srcOrd="0" destOrd="0" parTransId="{BF3C2882-9B50-40B2-AB81-092827B9F29A}" sibTransId="{C3EEF152-37D7-42F2-B596-45A54B30179E}"/>
    <dgm:cxn modelId="{D819B941-9F63-442D-88B0-2E8B7A7F525F}" type="presOf" srcId="{0B1618AF-CA88-473C-9C86-C6FEFCD06ED2}" destId="{2AC9B7CB-C971-44DA-8B88-CC84B7D67452}" srcOrd="0" destOrd="1" presId="urn:microsoft.com/office/officeart/2005/8/layout/hProcess4"/>
    <dgm:cxn modelId="{7724104B-4C24-444B-B776-DF2F0949C0F7}" srcId="{C51C8AD1-C686-40C2-BB17-2D176D8D5A01}" destId="{C5D7A59B-FA1A-4E5F-A087-5419A8848CD7}" srcOrd="0" destOrd="0" parTransId="{646AAC4E-84B7-4C62-B903-DF36A525AEA7}" sibTransId="{26A8CCE3-F190-4667-A496-472A5F4F49D4}"/>
    <dgm:cxn modelId="{0B5D7695-608D-414B-88B2-B4F955618602}" srcId="{C5D7A59B-FA1A-4E5F-A087-5419A8848CD7}" destId="{0CDE78F7-F190-4AFF-9210-74CEAFEF5158}" srcOrd="0" destOrd="0" parTransId="{F745176F-CE89-40ED-8A59-0A3C89231117}" sibTransId="{E994AB97-FEEB-401B-913D-3BAF201E982A}"/>
    <dgm:cxn modelId="{49C06FFB-7649-4FC2-9319-4CC0EBC88EA4}" type="presOf" srcId="{968E2A94-B04D-41F6-89AB-98BE0988B1DB}" destId="{86671746-F8AD-4651-B78C-3A703522E38B}" srcOrd="0" destOrd="0" presId="urn:microsoft.com/office/officeart/2005/8/layout/hProcess4"/>
    <dgm:cxn modelId="{7ADB682C-AD7E-4E1D-B0C6-CF92FA045856}" type="presOf" srcId="{40CE3F07-6606-4E0D-AAB4-8B74D7373975}" destId="{96218C93-FC49-4F57-8BB3-CE54DDAA4646}" srcOrd="0" destOrd="0" presId="urn:microsoft.com/office/officeart/2005/8/layout/hProcess4"/>
    <dgm:cxn modelId="{4CFD2ED4-2D8D-4263-A659-4D58087D63F5}" srcId="{185C8F16-089D-4A63-BC7B-C8B99145186B}" destId="{6D125051-06CE-4025-9E64-2205745FF5DA}" srcOrd="0" destOrd="0" parTransId="{994C544C-3B5E-423A-8738-B1D22466C521}" sibTransId="{9B59E525-BEFE-4BAF-9503-7E8E2F9D2C59}"/>
    <dgm:cxn modelId="{296EB117-5DD2-4116-88B6-B94F5424D7BC}" type="presOf" srcId="{F94399C8-E94D-4118-9873-B1124DC35DB6}" destId="{690DB678-7EE2-46CB-8A3D-E34273A93199}" srcOrd="0" destOrd="2" presId="urn:microsoft.com/office/officeart/2005/8/layout/hProcess4"/>
    <dgm:cxn modelId="{DBA14F09-5891-416E-B6D7-080C44DFFE9B}" srcId="{40CE3F07-6606-4E0D-AAB4-8B74D7373975}" destId="{0B1618AF-CA88-473C-9C86-C6FEFCD06ED2}" srcOrd="1" destOrd="0" parTransId="{A7F4EBB3-A0B2-425E-BAF7-FFD5CD1ABA33}" sibTransId="{0FEB2FF5-F81A-4EAA-8C1B-D3674F45EE63}"/>
    <dgm:cxn modelId="{6569CFAB-1B06-48DA-9F56-951BECFE37F0}" type="presOf" srcId="{4876286A-4462-4747-94EF-EEC65715E4FF}" destId="{3E12D26E-492D-465D-AE2A-3BCCACC19C38}" srcOrd="0" destOrd="1" presId="urn:microsoft.com/office/officeart/2005/8/layout/hProcess4"/>
    <dgm:cxn modelId="{2E931B2B-0592-4BD9-A026-8FDE48B19C0B}" type="presOf" srcId="{F54594B1-36A4-47BC-B207-AB52FFDCC039}" destId="{690DB678-7EE2-46CB-8A3D-E34273A93199}" srcOrd="0" destOrd="3" presId="urn:microsoft.com/office/officeart/2005/8/layout/hProcess4"/>
    <dgm:cxn modelId="{03EBE76C-BFE9-484E-BC00-E75102EF5A46}" srcId="{185C8F16-089D-4A63-BC7B-C8B99145186B}" destId="{F54594B1-36A4-47BC-B207-AB52FFDCC039}" srcOrd="3" destOrd="0" parTransId="{C14F6F35-8A6A-4484-9510-C47449AF5234}" sibTransId="{7E25761C-4707-4615-A5A2-D4C2CC5F13BE}"/>
    <dgm:cxn modelId="{1B539356-A3DF-46B6-A543-C05629F76195}" type="presOf" srcId="{C5D7A59B-FA1A-4E5F-A087-5419A8848CD7}" destId="{C2FAF8CF-642F-496C-BDF6-7187ACCB56F0}" srcOrd="0" destOrd="0" presId="urn:microsoft.com/office/officeart/2005/8/layout/hProcess4"/>
    <dgm:cxn modelId="{3F3AD777-AE92-4DB9-852E-F1263725D4BF}" srcId="{C5D7A59B-FA1A-4E5F-A087-5419A8848CD7}" destId="{4876286A-4462-4747-94EF-EEC65715E4FF}" srcOrd="1" destOrd="0" parTransId="{959230EF-A8E7-46AC-B633-8D23A5633875}" sibTransId="{9EE29BCE-5047-4282-81AA-FF7F1B42895E}"/>
    <dgm:cxn modelId="{FB72F37F-A3C3-4422-8EE2-9C93828D5762}" type="presOf" srcId="{F6F55109-EA68-4769-9D8F-68E1094A9304}" destId="{F030843B-F14C-4B2D-A70E-117E6F1625BC}" srcOrd="1" destOrd="2" presId="urn:microsoft.com/office/officeart/2005/8/layout/hProcess4"/>
    <dgm:cxn modelId="{112919DA-12A0-4A1C-9236-078356EF5C94}" type="presOf" srcId="{26A8CCE3-F190-4667-A496-472A5F4F49D4}" destId="{D4F697C9-E8F4-491B-8A37-025FC86D9C97}" srcOrd="0" destOrd="0" presId="urn:microsoft.com/office/officeart/2005/8/layout/hProcess4"/>
    <dgm:cxn modelId="{D16AAE9F-6C36-40A5-9BC8-7D422749366E}" type="presOf" srcId="{185C8F16-089D-4A63-BC7B-C8B99145186B}" destId="{CE5FBECF-A563-4909-89F3-6BBCC56F69C0}" srcOrd="0" destOrd="0" presId="urn:microsoft.com/office/officeart/2005/8/layout/hProcess4"/>
    <dgm:cxn modelId="{27B97A5D-B006-4935-8005-F100DFC32C82}" type="presOf" srcId="{46B5F647-AB46-470D-8299-1A8E9E4BAB59}" destId="{2AC9B7CB-C971-44DA-8B88-CC84B7D67452}" srcOrd="0" destOrd="0" presId="urn:microsoft.com/office/officeart/2005/8/layout/hProcess4"/>
    <dgm:cxn modelId="{9FD257F4-F6D9-4736-9B27-9267E976A39E}" type="presOf" srcId="{F6F55109-EA68-4769-9D8F-68E1094A9304}" destId="{3E12D26E-492D-465D-AE2A-3BCCACC19C38}" srcOrd="0" destOrd="2" presId="urn:microsoft.com/office/officeart/2005/8/layout/hProcess4"/>
    <dgm:cxn modelId="{73669257-10D3-4AC3-B7A9-9FD78BBEC20E}" srcId="{185C8F16-089D-4A63-BC7B-C8B99145186B}" destId="{F94399C8-E94D-4118-9873-B1124DC35DB6}" srcOrd="2" destOrd="0" parTransId="{54695BCE-C3E7-44B8-8726-B7149E4F717B}" sibTransId="{E4096BA8-EE8B-49DD-94F4-CAFC80DDED64}"/>
    <dgm:cxn modelId="{58418EA1-C375-4634-8E47-A8CFC15F2D68}" type="presOf" srcId="{0CDE78F7-F190-4AFF-9210-74CEAFEF5158}" destId="{F030843B-F14C-4B2D-A70E-117E6F1625BC}" srcOrd="1" destOrd="0" presId="urn:microsoft.com/office/officeart/2005/8/layout/hProcess4"/>
    <dgm:cxn modelId="{E47814B0-D953-403E-BF82-56D2FF0EA7DE}" type="presOf" srcId="{46B5F647-AB46-470D-8299-1A8E9E4BAB59}" destId="{ED6CEF52-77B4-4BB2-B2BB-642CEEC3AC88}" srcOrd="1" destOrd="0" presId="urn:microsoft.com/office/officeart/2005/8/layout/hProcess4"/>
    <dgm:cxn modelId="{082CA149-5362-4E10-8C16-90ABB60040D1}" type="presOf" srcId="{4876286A-4462-4747-94EF-EEC65715E4FF}" destId="{F030843B-F14C-4B2D-A70E-117E6F1625BC}" srcOrd="1" destOrd="1" presId="urn:microsoft.com/office/officeart/2005/8/layout/hProcess4"/>
    <dgm:cxn modelId="{2E71F12F-8BE1-41F5-9DA5-4CFC28E1302F}" srcId="{C51C8AD1-C686-40C2-BB17-2D176D8D5A01}" destId="{40CE3F07-6606-4E0D-AAB4-8B74D7373975}" srcOrd="1" destOrd="0" parTransId="{1AB1F899-97B9-424D-813F-761388F7D26F}" sibTransId="{968E2A94-B04D-41F6-89AB-98BE0988B1DB}"/>
    <dgm:cxn modelId="{2556AA46-1A53-497C-8D8F-DE548AF91499}" type="presParOf" srcId="{6A57EDC3-409D-4F21-9FE4-A1C4138DB993}" destId="{A041A139-A956-40E1-8FF7-54AC828B0897}" srcOrd="0" destOrd="0" presId="urn:microsoft.com/office/officeart/2005/8/layout/hProcess4"/>
    <dgm:cxn modelId="{C12055F3-52D4-4AC9-AF3D-09F26E7C6F0A}" type="presParOf" srcId="{6A57EDC3-409D-4F21-9FE4-A1C4138DB993}" destId="{835D0083-A420-48A0-AE38-61F675992776}" srcOrd="1" destOrd="0" presId="urn:microsoft.com/office/officeart/2005/8/layout/hProcess4"/>
    <dgm:cxn modelId="{EC49F759-7169-4C27-924F-ED90DD40D0A8}" type="presParOf" srcId="{6A57EDC3-409D-4F21-9FE4-A1C4138DB993}" destId="{61970966-82DA-4E09-95E8-2F086C50A8A7}" srcOrd="2" destOrd="0" presId="urn:microsoft.com/office/officeart/2005/8/layout/hProcess4"/>
    <dgm:cxn modelId="{4C9CA1D2-C3AB-4239-999B-FFA11FA12D99}" type="presParOf" srcId="{61970966-82DA-4E09-95E8-2F086C50A8A7}" destId="{BD7EFB9A-685B-4F93-A58A-BBAF87FF7C1B}" srcOrd="0" destOrd="0" presId="urn:microsoft.com/office/officeart/2005/8/layout/hProcess4"/>
    <dgm:cxn modelId="{56E05346-141E-4E71-B381-415734309AD5}" type="presParOf" srcId="{BD7EFB9A-685B-4F93-A58A-BBAF87FF7C1B}" destId="{1EE403C3-F39D-4409-B8A7-9AE0D7FA4A3D}" srcOrd="0" destOrd="0" presId="urn:microsoft.com/office/officeart/2005/8/layout/hProcess4"/>
    <dgm:cxn modelId="{9570D7FB-D215-49BA-88D7-0F502B5C5C59}" type="presParOf" srcId="{BD7EFB9A-685B-4F93-A58A-BBAF87FF7C1B}" destId="{3E12D26E-492D-465D-AE2A-3BCCACC19C38}" srcOrd="1" destOrd="0" presId="urn:microsoft.com/office/officeart/2005/8/layout/hProcess4"/>
    <dgm:cxn modelId="{B3E5E8EB-A89E-4DBD-BACB-12F0F5FA43D0}" type="presParOf" srcId="{BD7EFB9A-685B-4F93-A58A-BBAF87FF7C1B}" destId="{F030843B-F14C-4B2D-A70E-117E6F1625BC}" srcOrd="2" destOrd="0" presId="urn:microsoft.com/office/officeart/2005/8/layout/hProcess4"/>
    <dgm:cxn modelId="{5901C71F-3ED4-4782-A171-E52CA148F404}" type="presParOf" srcId="{BD7EFB9A-685B-4F93-A58A-BBAF87FF7C1B}" destId="{C2FAF8CF-642F-496C-BDF6-7187ACCB56F0}" srcOrd="3" destOrd="0" presId="urn:microsoft.com/office/officeart/2005/8/layout/hProcess4"/>
    <dgm:cxn modelId="{4DBCE516-5B4E-4D91-8BBC-107CD4379934}" type="presParOf" srcId="{BD7EFB9A-685B-4F93-A58A-BBAF87FF7C1B}" destId="{18779B11-4E3B-40CA-8F72-F47318D82B35}" srcOrd="4" destOrd="0" presId="urn:microsoft.com/office/officeart/2005/8/layout/hProcess4"/>
    <dgm:cxn modelId="{F14E5825-1798-440A-8E0A-E767E92CE0B2}" type="presParOf" srcId="{61970966-82DA-4E09-95E8-2F086C50A8A7}" destId="{D4F697C9-E8F4-491B-8A37-025FC86D9C97}" srcOrd="1" destOrd="0" presId="urn:microsoft.com/office/officeart/2005/8/layout/hProcess4"/>
    <dgm:cxn modelId="{140C7131-CF60-4311-B23F-60E218D5C851}" type="presParOf" srcId="{61970966-82DA-4E09-95E8-2F086C50A8A7}" destId="{A089CDAF-B0FE-4FE2-B15F-9AAAF54B38C8}" srcOrd="2" destOrd="0" presId="urn:microsoft.com/office/officeart/2005/8/layout/hProcess4"/>
    <dgm:cxn modelId="{CCA56D3F-97E7-40B0-90E2-E325292994B4}" type="presParOf" srcId="{A089CDAF-B0FE-4FE2-B15F-9AAAF54B38C8}" destId="{E9CEA205-E44C-4D12-8581-82BDB466A018}" srcOrd="0" destOrd="0" presId="urn:microsoft.com/office/officeart/2005/8/layout/hProcess4"/>
    <dgm:cxn modelId="{E1A33F59-CA52-4EC4-AD5B-F77FB79849C4}" type="presParOf" srcId="{A089CDAF-B0FE-4FE2-B15F-9AAAF54B38C8}" destId="{2AC9B7CB-C971-44DA-8B88-CC84B7D67452}" srcOrd="1" destOrd="0" presId="urn:microsoft.com/office/officeart/2005/8/layout/hProcess4"/>
    <dgm:cxn modelId="{ED470B93-16B6-4A65-95B2-90B1151CF272}" type="presParOf" srcId="{A089CDAF-B0FE-4FE2-B15F-9AAAF54B38C8}" destId="{ED6CEF52-77B4-4BB2-B2BB-642CEEC3AC88}" srcOrd="2" destOrd="0" presId="urn:microsoft.com/office/officeart/2005/8/layout/hProcess4"/>
    <dgm:cxn modelId="{2E48A17D-2B79-4E41-9260-D0405B55F18A}" type="presParOf" srcId="{A089CDAF-B0FE-4FE2-B15F-9AAAF54B38C8}" destId="{96218C93-FC49-4F57-8BB3-CE54DDAA4646}" srcOrd="3" destOrd="0" presId="urn:microsoft.com/office/officeart/2005/8/layout/hProcess4"/>
    <dgm:cxn modelId="{E7EC5F39-7B29-4442-9400-13FB9DAEB60E}" type="presParOf" srcId="{A089CDAF-B0FE-4FE2-B15F-9AAAF54B38C8}" destId="{3A90F423-5209-4A7C-B7FD-9468EA0CBFE2}" srcOrd="4" destOrd="0" presId="urn:microsoft.com/office/officeart/2005/8/layout/hProcess4"/>
    <dgm:cxn modelId="{8D78DEF4-A434-47B9-828C-BFB3CDA33807}" type="presParOf" srcId="{61970966-82DA-4E09-95E8-2F086C50A8A7}" destId="{86671746-F8AD-4651-B78C-3A703522E38B}" srcOrd="3" destOrd="0" presId="urn:microsoft.com/office/officeart/2005/8/layout/hProcess4"/>
    <dgm:cxn modelId="{25238537-8287-414E-BE16-BB059799B965}" type="presParOf" srcId="{61970966-82DA-4E09-95E8-2F086C50A8A7}" destId="{E4570D2F-7E55-4ABA-B58D-76A89ACCEA1E}" srcOrd="4" destOrd="0" presId="urn:microsoft.com/office/officeart/2005/8/layout/hProcess4"/>
    <dgm:cxn modelId="{61C2833A-44CB-4858-9CFD-67636E2041C1}" type="presParOf" srcId="{E4570D2F-7E55-4ABA-B58D-76A89ACCEA1E}" destId="{964CC8A1-0032-4309-9DC3-1ECA3FD491E5}" srcOrd="0" destOrd="0" presId="urn:microsoft.com/office/officeart/2005/8/layout/hProcess4"/>
    <dgm:cxn modelId="{02C51B39-5B40-424F-8F84-5869AF01552D}" type="presParOf" srcId="{E4570D2F-7E55-4ABA-B58D-76A89ACCEA1E}" destId="{690DB678-7EE2-46CB-8A3D-E34273A93199}" srcOrd="1" destOrd="0" presId="urn:microsoft.com/office/officeart/2005/8/layout/hProcess4"/>
    <dgm:cxn modelId="{24224E35-269D-4F01-9180-93BA8F5473CE}" type="presParOf" srcId="{E4570D2F-7E55-4ABA-B58D-76A89ACCEA1E}" destId="{A44DE8BC-F981-46A1-8063-51FA21E14687}" srcOrd="2" destOrd="0" presId="urn:microsoft.com/office/officeart/2005/8/layout/hProcess4"/>
    <dgm:cxn modelId="{0278EDE3-A8B0-4651-80CB-BE9DFC089A42}" type="presParOf" srcId="{E4570D2F-7E55-4ABA-B58D-76A89ACCEA1E}" destId="{CE5FBECF-A563-4909-89F3-6BBCC56F69C0}" srcOrd="3" destOrd="0" presId="urn:microsoft.com/office/officeart/2005/8/layout/hProcess4"/>
    <dgm:cxn modelId="{55314DD3-0C94-4870-A500-64F03D73F567}" type="presParOf" srcId="{E4570D2F-7E55-4ABA-B58D-76A89ACCEA1E}" destId="{9391C5B9-379E-444C-A911-2744F1B34D07}" srcOrd="4" destOrd="0" presId="urn:microsoft.com/office/officeart/2005/8/layout/hProcess4"/>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0ABA03B-8C68-47A0-9919-FCAC42AB7DFC}"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en-US"/>
        </a:p>
      </dgm:t>
    </dgm:pt>
    <dgm:pt modelId="{2E9A9438-6257-4C0E-BDB7-0824E265D48C}">
      <dgm:prSet custT="1">
        <dgm:style>
          <a:lnRef idx="2">
            <a:schemeClr val="accent3"/>
          </a:lnRef>
          <a:fillRef idx="1">
            <a:schemeClr val="lt1"/>
          </a:fillRef>
          <a:effectRef idx="0">
            <a:schemeClr val="accent3"/>
          </a:effectRef>
          <a:fontRef idx="minor">
            <a:schemeClr val="dk1"/>
          </a:fontRef>
        </dgm:style>
      </dgm:prSet>
      <dgm:spPr>
        <a:xfrm>
          <a:off x="1907921" y="777458"/>
          <a:ext cx="4390001" cy="771063"/>
        </a:xfrm>
        <a:ln>
          <a:solidFill>
            <a:srgbClr val="C9D1E1"/>
          </a:solidFill>
        </a:ln>
      </dgm:spPr>
      <dgm:t>
        <a:bodyPr/>
        <a:lstStyle/>
        <a:p>
          <a:pPr>
            <a:lnSpc>
              <a:spcPct val="100000"/>
            </a:lnSpc>
            <a:spcAft>
              <a:spcPts val="600"/>
            </a:spcAft>
          </a:pPr>
          <a:endParaRPr lang="en-US" sz="2400" b="1" kern="1200" dirty="0" smtClean="0">
            <a:solidFill>
              <a:schemeClr val="accent2">
                <a:lumMod val="75000"/>
              </a:schemeClr>
            </a:solidFill>
            <a:latin typeface="+mn-lt"/>
            <a:ea typeface="+mn-ea"/>
            <a:cs typeface="+mn-cs"/>
          </a:endParaRPr>
        </a:p>
        <a:p>
          <a:pPr>
            <a:lnSpc>
              <a:spcPct val="100000"/>
            </a:lnSpc>
            <a:spcAft>
              <a:spcPts val="600"/>
            </a:spcAft>
          </a:pPr>
          <a:r>
            <a:rPr lang="en-US" sz="2400" b="1" kern="1200" dirty="0" smtClean="0">
              <a:solidFill>
                <a:schemeClr val="accent2">
                  <a:lumMod val="75000"/>
                </a:schemeClr>
              </a:solidFill>
              <a:latin typeface="+mn-lt"/>
              <a:ea typeface="+mn-ea"/>
              <a:cs typeface="+mn-cs"/>
            </a:rPr>
            <a:t>Public and Private microbiology isolates needed for:</a:t>
          </a:r>
        </a:p>
        <a:p>
          <a:pPr>
            <a:lnSpc>
              <a:spcPct val="90000"/>
            </a:lnSpc>
            <a:spcAft>
              <a:spcPts val="0"/>
            </a:spcAft>
          </a:pPr>
          <a:r>
            <a:rPr lang="en-US" sz="2200" kern="1200" dirty="0" smtClean="0">
              <a:solidFill>
                <a:schemeClr val="bg2">
                  <a:lumMod val="25000"/>
                </a:schemeClr>
              </a:solidFill>
              <a:latin typeface="+mn-lt"/>
              <a:ea typeface="+mn-ea"/>
              <a:cs typeface="Arial" panose="020B0604020202020204" pitchFamily="34" charset="0"/>
            </a:rPr>
            <a:t>• representative serotyping</a:t>
          </a:r>
        </a:p>
        <a:p>
          <a:pPr>
            <a:lnSpc>
              <a:spcPct val="90000"/>
            </a:lnSpc>
            <a:spcAft>
              <a:spcPts val="0"/>
            </a:spcAft>
          </a:pPr>
          <a:r>
            <a:rPr lang="en-US" sz="2200" kern="1200" dirty="0" smtClean="0">
              <a:solidFill>
                <a:schemeClr val="bg2">
                  <a:lumMod val="25000"/>
                </a:schemeClr>
              </a:solidFill>
              <a:latin typeface="+mn-lt"/>
              <a:ea typeface="+mn-ea"/>
              <a:cs typeface="Arial" panose="020B0604020202020204" pitchFamily="34" charset="0"/>
            </a:rPr>
            <a:t>• continue </a:t>
          </a:r>
          <a:r>
            <a:rPr lang="en-GB" sz="2200" kern="1200" dirty="0" smtClean="0">
              <a:solidFill>
                <a:schemeClr val="bg2">
                  <a:lumMod val="25000"/>
                </a:schemeClr>
              </a:solidFill>
              <a:latin typeface="+mn-lt"/>
              <a:ea typeface="+mn-ea"/>
              <a:cs typeface="Arial" panose="020B0604020202020204" pitchFamily="34" charset="0"/>
            </a:rPr>
            <a:t>monitoring serotypes for changes in EPI vaccines e.g.  PCV13 to </a:t>
          </a:r>
          <a:r>
            <a:rPr lang="en-US" sz="2200" kern="1200" dirty="0" smtClean="0">
              <a:solidFill>
                <a:schemeClr val="bg2">
                  <a:lumMod val="25000"/>
                </a:schemeClr>
              </a:solidFill>
              <a:latin typeface="+mn-lt"/>
              <a:ea typeface="+mn-ea"/>
              <a:cs typeface="Arial" panose="020B0604020202020204" pitchFamily="34" charset="0"/>
            </a:rPr>
            <a:t>Serum Statens Institute of India (SSII) PCV10</a:t>
          </a:r>
        </a:p>
        <a:p>
          <a:pPr>
            <a:lnSpc>
              <a:spcPct val="90000"/>
            </a:lnSpc>
            <a:spcAft>
              <a:spcPts val="0"/>
            </a:spcAft>
          </a:pPr>
          <a:r>
            <a:rPr lang="en-US" sz="2200" kern="1200" dirty="0" smtClean="0">
              <a:solidFill>
                <a:schemeClr val="bg2">
                  <a:lumMod val="25000"/>
                </a:schemeClr>
              </a:solidFill>
              <a:latin typeface="+mn-lt"/>
              <a:ea typeface="+mn-ea"/>
              <a:cs typeface="Arial" panose="020B0604020202020204" pitchFamily="34" charset="0"/>
            </a:rPr>
            <a:t>• monitor antimicrobial susceptibility</a:t>
          </a:r>
        </a:p>
        <a:p>
          <a:pPr>
            <a:lnSpc>
              <a:spcPct val="90000"/>
            </a:lnSpc>
            <a:spcAft>
              <a:spcPts val="0"/>
            </a:spcAft>
          </a:pPr>
          <a:r>
            <a:rPr lang="en-US" sz="2200" kern="1200" dirty="0" smtClean="0">
              <a:solidFill>
                <a:schemeClr val="bg2">
                  <a:lumMod val="25000"/>
                </a:schemeClr>
              </a:solidFill>
              <a:latin typeface="+mn-lt"/>
              <a:ea typeface="+mn-ea"/>
              <a:cs typeface="Arial" panose="020B0604020202020204" pitchFamily="34" charset="0"/>
            </a:rPr>
            <a:t>• genotypic analysis of clusters</a:t>
          </a:r>
        </a:p>
        <a:p>
          <a:pPr>
            <a:lnSpc>
              <a:spcPct val="90000"/>
            </a:lnSpc>
            <a:spcAft>
              <a:spcPct val="35000"/>
            </a:spcAft>
          </a:pPr>
          <a:endParaRPr lang="en-US" sz="2400" b="1" kern="1200" dirty="0">
            <a:solidFill>
              <a:schemeClr val="bg2">
                <a:lumMod val="25000"/>
              </a:schemeClr>
            </a:solidFill>
            <a:latin typeface="+mn-lt"/>
            <a:ea typeface="+mn-ea"/>
            <a:cs typeface="+mn-cs"/>
          </a:endParaRPr>
        </a:p>
      </dgm:t>
    </dgm:pt>
    <dgm:pt modelId="{BCC555AD-B73E-47AD-B9CE-BED8DAC9665A}" type="parTrans" cxnId="{FFCEEEC9-C16C-4067-9E4D-176DDCE8A9DE}">
      <dgm:prSet/>
      <dgm:spPr/>
      <dgm:t>
        <a:bodyPr/>
        <a:lstStyle/>
        <a:p>
          <a:endParaRPr lang="en-US"/>
        </a:p>
      </dgm:t>
    </dgm:pt>
    <dgm:pt modelId="{C9D0C825-3778-4E17-AF3D-3117E0EF2609}" type="sibTrans" cxnId="{FFCEEEC9-C16C-4067-9E4D-176DDCE8A9DE}">
      <dgm:prSet/>
      <dgm:spPr/>
      <dgm:t>
        <a:bodyPr/>
        <a:lstStyle/>
        <a:p>
          <a:endParaRPr lang="en-US"/>
        </a:p>
      </dgm:t>
    </dgm:pt>
    <dgm:pt modelId="{FD167891-667E-4C43-94FD-BFB2D2C3FC9C}">
      <dgm:prSet custT="1">
        <dgm:style>
          <a:lnRef idx="2">
            <a:schemeClr val="accent4"/>
          </a:lnRef>
          <a:fillRef idx="1">
            <a:schemeClr val="lt1"/>
          </a:fillRef>
          <a:effectRef idx="0">
            <a:schemeClr val="accent4"/>
          </a:effectRef>
          <a:fontRef idx="minor">
            <a:schemeClr val="dk1"/>
          </a:fontRef>
        </dgm:style>
      </dgm:prSet>
      <dgm:spPr>
        <a:xfrm>
          <a:off x="1907921" y="2400104"/>
          <a:ext cx="4390001" cy="771063"/>
        </a:xfrm>
        <a:ln>
          <a:solidFill>
            <a:srgbClr val="C9D1E1"/>
          </a:solidFill>
        </a:ln>
      </dgm:spPr>
      <dgm:t>
        <a:bodyPr/>
        <a:lstStyle/>
        <a:p>
          <a:pPr algn="l">
            <a:lnSpc>
              <a:spcPct val="90000"/>
            </a:lnSpc>
            <a:spcAft>
              <a:spcPct val="35000"/>
            </a:spcAft>
          </a:pPr>
          <a:endParaRPr lang="en-US" sz="2000" kern="1200" dirty="0" smtClean="0">
            <a:solidFill>
              <a:schemeClr val="bg2">
                <a:lumMod val="25000"/>
              </a:schemeClr>
            </a:solidFill>
            <a:latin typeface="Arial" panose="020B0604020202020204" pitchFamily="34" charset="0"/>
            <a:ea typeface="+mn-ea"/>
            <a:cs typeface="Arial" panose="020B0604020202020204" pitchFamily="34" charset="0"/>
          </a:endParaRPr>
        </a:p>
        <a:p>
          <a:pPr algn="l">
            <a:lnSpc>
              <a:spcPct val="100000"/>
            </a:lnSpc>
            <a:spcAft>
              <a:spcPts val="600"/>
            </a:spcAft>
          </a:pPr>
          <a:endParaRPr lang="en-US" sz="2400" b="1" kern="1200" dirty="0" smtClean="0">
            <a:solidFill>
              <a:schemeClr val="accent2">
                <a:lumMod val="75000"/>
              </a:schemeClr>
            </a:solidFill>
            <a:latin typeface="+mn-lt"/>
            <a:ea typeface="+mn-ea"/>
            <a:cs typeface="+mn-cs"/>
          </a:endParaRPr>
        </a:p>
        <a:p>
          <a:pPr algn="l">
            <a:lnSpc>
              <a:spcPct val="100000"/>
            </a:lnSpc>
            <a:spcAft>
              <a:spcPts val="600"/>
            </a:spcAft>
          </a:pPr>
          <a:r>
            <a:rPr lang="en-US" sz="2400" b="1" kern="1200" dirty="0" smtClean="0">
              <a:solidFill>
                <a:schemeClr val="accent2">
                  <a:lumMod val="75000"/>
                </a:schemeClr>
              </a:solidFill>
              <a:latin typeface="+mn-lt"/>
              <a:ea typeface="+mn-ea"/>
              <a:cs typeface="+mn-cs"/>
            </a:rPr>
            <a:t>Limitations at participating laboratories:</a:t>
          </a:r>
        </a:p>
        <a:p>
          <a:pPr algn="l">
            <a:lnSpc>
              <a:spcPct val="100000"/>
            </a:lnSpc>
            <a:spcAft>
              <a:spcPts val="0"/>
            </a:spcAft>
          </a:pPr>
          <a:r>
            <a:rPr lang="en-US" sz="2200" kern="1200" dirty="0" smtClean="0">
              <a:solidFill>
                <a:schemeClr val="bg2">
                  <a:lumMod val="25000"/>
                </a:schemeClr>
              </a:solidFill>
              <a:latin typeface="+mn-lt"/>
              <a:ea typeface="+mn-ea"/>
              <a:cs typeface="Arial" panose="020B0604020202020204" pitchFamily="34" charset="0"/>
            </a:rPr>
            <a:t>• Staff shortages and frozen posts</a:t>
          </a:r>
        </a:p>
        <a:p>
          <a:pPr algn="l">
            <a:lnSpc>
              <a:spcPct val="100000"/>
            </a:lnSpc>
            <a:spcAft>
              <a:spcPts val="0"/>
            </a:spcAft>
          </a:pPr>
          <a:r>
            <a:rPr lang="en-US" sz="2200" kern="1200" dirty="0" smtClean="0">
              <a:solidFill>
                <a:schemeClr val="bg2">
                  <a:lumMod val="25000"/>
                </a:schemeClr>
              </a:solidFill>
              <a:latin typeface="+mn-lt"/>
              <a:ea typeface="+mn-ea"/>
              <a:cs typeface="Arial" panose="020B0604020202020204" pitchFamily="34" charset="0"/>
            </a:rPr>
            <a:t>• Ongoing culture media shortages</a:t>
          </a:r>
        </a:p>
        <a:p>
          <a:pPr algn="l">
            <a:lnSpc>
              <a:spcPct val="100000"/>
            </a:lnSpc>
            <a:spcAft>
              <a:spcPts val="0"/>
            </a:spcAft>
          </a:pPr>
          <a:r>
            <a:rPr lang="en-US" sz="2200" kern="1200" dirty="0" smtClean="0">
              <a:solidFill>
                <a:schemeClr val="bg2">
                  <a:lumMod val="25000"/>
                </a:schemeClr>
              </a:solidFill>
              <a:latin typeface="+mn-lt"/>
              <a:ea typeface="+mn-ea"/>
              <a:cs typeface="Arial" panose="020B0604020202020204" pitchFamily="34" charset="0"/>
            </a:rPr>
            <a:t>• Labs too busy to inoculate on Dorset media which impacts on viability (5-20%  of isolates are non-viable upon receipt at NICD)</a:t>
          </a:r>
        </a:p>
        <a:p>
          <a:pPr algn="l">
            <a:lnSpc>
              <a:spcPct val="100000"/>
            </a:lnSpc>
            <a:spcAft>
              <a:spcPts val="600"/>
            </a:spcAft>
          </a:pPr>
          <a:r>
            <a:rPr lang="en-US" sz="2200" kern="1200" dirty="0" smtClean="0">
              <a:solidFill>
                <a:schemeClr val="bg2">
                  <a:lumMod val="25000"/>
                </a:schemeClr>
              </a:solidFill>
              <a:latin typeface="+mn-lt"/>
              <a:ea typeface="+mn-ea"/>
              <a:cs typeface="Arial" panose="020B0604020202020204" pitchFamily="34" charset="0"/>
            </a:rPr>
            <a:t>• New lab staff are unacquainted with GERMS-SA surveillance</a:t>
          </a:r>
        </a:p>
        <a:p>
          <a:pPr algn="l">
            <a:lnSpc>
              <a:spcPct val="90000"/>
            </a:lnSpc>
            <a:spcAft>
              <a:spcPct val="35000"/>
            </a:spcAft>
          </a:pPr>
          <a:endParaRPr lang="en-US" sz="2000" kern="1200" dirty="0" smtClean="0">
            <a:solidFill>
              <a:schemeClr val="bg2">
                <a:lumMod val="25000"/>
              </a:schemeClr>
            </a:solidFill>
            <a:latin typeface="+mn-lt"/>
            <a:ea typeface="+mn-ea"/>
            <a:cs typeface="Arial" panose="020B0604020202020204" pitchFamily="34" charset="0"/>
          </a:endParaRPr>
        </a:p>
        <a:p>
          <a:pPr algn="l">
            <a:lnSpc>
              <a:spcPct val="90000"/>
            </a:lnSpc>
            <a:spcAft>
              <a:spcPct val="35000"/>
            </a:spcAft>
          </a:pPr>
          <a:endParaRPr lang="en-US" sz="2000" kern="1200" dirty="0" smtClean="0">
            <a:solidFill>
              <a:schemeClr val="bg2">
                <a:lumMod val="25000"/>
              </a:schemeClr>
            </a:solidFill>
            <a:latin typeface="Arial" panose="020B0604020202020204" pitchFamily="34" charset="0"/>
            <a:ea typeface="+mn-ea"/>
            <a:cs typeface="Arial" panose="020B0604020202020204" pitchFamily="34" charset="0"/>
          </a:endParaRPr>
        </a:p>
      </dgm:t>
    </dgm:pt>
    <dgm:pt modelId="{EFA5A15B-A79A-4C6F-9674-5400C16FC51A}" type="parTrans" cxnId="{E589711C-1B8D-4076-BA11-94686A888C49}">
      <dgm:prSet/>
      <dgm:spPr/>
      <dgm:t>
        <a:bodyPr/>
        <a:lstStyle/>
        <a:p>
          <a:endParaRPr lang="en-US"/>
        </a:p>
      </dgm:t>
    </dgm:pt>
    <dgm:pt modelId="{E6421055-D6F8-46F8-B355-257195B424A2}" type="sibTrans" cxnId="{E589711C-1B8D-4076-BA11-94686A888C49}">
      <dgm:prSet/>
      <dgm:spPr/>
      <dgm:t>
        <a:bodyPr/>
        <a:lstStyle/>
        <a:p>
          <a:endParaRPr lang="en-US"/>
        </a:p>
      </dgm:t>
    </dgm:pt>
    <dgm:pt modelId="{ECBD7245-596C-47AB-B0B6-250D62DE6771}">
      <dgm:prSet custT="1">
        <dgm:style>
          <a:lnRef idx="2">
            <a:schemeClr val="accent5"/>
          </a:lnRef>
          <a:fillRef idx="1">
            <a:schemeClr val="lt1"/>
          </a:fillRef>
          <a:effectRef idx="0">
            <a:schemeClr val="accent5"/>
          </a:effectRef>
          <a:fontRef idx="minor">
            <a:schemeClr val="dk1"/>
          </a:fontRef>
        </dgm:style>
      </dgm:prSet>
      <dgm:spPr>
        <a:xfrm>
          <a:off x="1884426" y="4024234"/>
          <a:ext cx="4436991" cy="932343"/>
        </a:xfrm>
        <a:ln>
          <a:solidFill>
            <a:srgbClr val="C9D1E1"/>
          </a:solidFill>
        </a:ln>
      </dgm:spPr>
      <dgm:t>
        <a:bodyPr/>
        <a:lstStyle/>
        <a:p>
          <a:pPr algn="ctr"/>
          <a:r>
            <a:rPr lang="en-US" sz="2200" b="1" dirty="0" smtClean="0">
              <a:solidFill>
                <a:srgbClr val="9BBB59">
                  <a:lumMod val="50000"/>
                </a:srgbClr>
              </a:solidFill>
              <a:latin typeface="+mn-lt"/>
              <a:ea typeface="+mn-ea"/>
              <a:cs typeface="Arial" panose="020B0604020202020204" pitchFamily="34" charset="0"/>
            </a:rPr>
            <a:t>https://www.nicd.ac.za/internal-publications/germs-sa/</a:t>
          </a:r>
        </a:p>
      </dgm:t>
    </dgm:pt>
    <dgm:pt modelId="{C1ED0F6C-EE90-4E44-ACF1-15D6DBD7F0BA}" type="parTrans" cxnId="{AD8D23E2-F727-4162-81AC-41434A67F419}">
      <dgm:prSet/>
      <dgm:spPr/>
      <dgm:t>
        <a:bodyPr/>
        <a:lstStyle/>
        <a:p>
          <a:endParaRPr lang="en-US"/>
        </a:p>
      </dgm:t>
    </dgm:pt>
    <dgm:pt modelId="{1C208AF3-6A65-421A-90EC-836ACC0A2D29}" type="sibTrans" cxnId="{AD8D23E2-F727-4162-81AC-41434A67F419}">
      <dgm:prSet/>
      <dgm:spPr/>
      <dgm:t>
        <a:bodyPr/>
        <a:lstStyle/>
        <a:p>
          <a:endParaRPr lang="en-US"/>
        </a:p>
      </dgm:t>
    </dgm:pt>
    <dgm:pt modelId="{4A9F67E1-6883-4F55-8F88-3329B1FF12EB}" type="pres">
      <dgm:prSet presAssocID="{50ABA03B-8C68-47A0-9919-FCAC42AB7DFC}" presName="Name0" presStyleCnt="0">
        <dgm:presLayoutVars>
          <dgm:dir/>
        </dgm:presLayoutVars>
      </dgm:prSet>
      <dgm:spPr/>
      <dgm:t>
        <a:bodyPr/>
        <a:lstStyle/>
        <a:p>
          <a:endParaRPr lang="en-US"/>
        </a:p>
      </dgm:t>
    </dgm:pt>
    <dgm:pt modelId="{930BF82D-F810-4163-8BF5-3AF4EFBD7F75}" type="pres">
      <dgm:prSet presAssocID="{2E9A9438-6257-4C0E-BDB7-0824E265D48C}" presName="noChildren" presStyleCnt="0"/>
      <dgm:spPr/>
    </dgm:pt>
    <dgm:pt modelId="{3F526F80-E54E-4CE0-9FCB-D4E69A71A9A9}" type="pres">
      <dgm:prSet presAssocID="{2E9A9438-6257-4C0E-BDB7-0824E265D48C}" presName="gap" presStyleCnt="0"/>
      <dgm:spPr/>
    </dgm:pt>
    <dgm:pt modelId="{199FBC39-89EA-41BF-97E4-600861252784}" type="pres">
      <dgm:prSet presAssocID="{2E9A9438-6257-4C0E-BDB7-0824E265D48C}" presName="medCircle2" presStyleLbl="vennNode1" presStyleIdx="0" presStyleCnt="3"/>
      <dgm:spPr/>
    </dgm:pt>
    <dgm:pt modelId="{21CD027C-05D2-44F5-A312-37C5212248A2}" type="pres">
      <dgm:prSet presAssocID="{2E9A9438-6257-4C0E-BDB7-0824E265D48C}" presName="txLvlOnly1" presStyleLbl="revTx" presStyleIdx="0" presStyleCnt="3" custScaleX="265070" custScaleY="489652" custLinFactNeighborX="2301" custLinFactNeighborY="3116"/>
      <dgm:spPr>
        <a:prstGeom prst="roundRect">
          <a:avLst/>
        </a:prstGeom>
      </dgm:spPr>
      <dgm:t>
        <a:bodyPr/>
        <a:lstStyle/>
        <a:p>
          <a:endParaRPr lang="en-US"/>
        </a:p>
      </dgm:t>
    </dgm:pt>
    <dgm:pt modelId="{9BC5EA6E-26EB-4A3A-AF82-C4D9C613E232}" type="pres">
      <dgm:prSet presAssocID="{FD167891-667E-4C43-94FD-BFB2D2C3FC9C}" presName="noChildren" presStyleCnt="0"/>
      <dgm:spPr/>
    </dgm:pt>
    <dgm:pt modelId="{EA3475DD-FA90-4799-BCAC-5A126574FE6F}" type="pres">
      <dgm:prSet presAssocID="{FD167891-667E-4C43-94FD-BFB2D2C3FC9C}" presName="gap" presStyleCnt="0"/>
      <dgm:spPr/>
    </dgm:pt>
    <dgm:pt modelId="{FC647DB7-14DB-4B26-B00B-C339E9546275}" type="pres">
      <dgm:prSet presAssocID="{FD167891-667E-4C43-94FD-BFB2D2C3FC9C}" presName="medCircle2" presStyleLbl="vennNode1" presStyleIdx="1" presStyleCnt="3"/>
      <dgm:spPr/>
    </dgm:pt>
    <dgm:pt modelId="{FB8646FC-F91D-4C97-80AB-EBDD1C056BC6}" type="pres">
      <dgm:prSet presAssocID="{FD167891-667E-4C43-94FD-BFB2D2C3FC9C}" presName="txLvlOnly1" presStyleLbl="revTx" presStyleIdx="1" presStyleCnt="3" custAng="0" custScaleX="268414" custScaleY="681654" custLinFactNeighborX="-522" custLinFactNeighborY="19557"/>
      <dgm:spPr>
        <a:prstGeom prst="roundRect">
          <a:avLst/>
        </a:prstGeom>
      </dgm:spPr>
      <dgm:t>
        <a:bodyPr/>
        <a:lstStyle/>
        <a:p>
          <a:endParaRPr lang="en-US"/>
        </a:p>
      </dgm:t>
    </dgm:pt>
    <dgm:pt modelId="{229BDFFC-2C7F-4616-84E8-ABE1877CC7E1}" type="pres">
      <dgm:prSet presAssocID="{ECBD7245-596C-47AB-B0B6-250D62DE6771}" presName="noChildren" presStyleCnt="0"/>
      <dgm:spPr/>
    </dgm:pt>
    <dgm:pt modelId="{9CCBBC56-6AF1-40B4-B54C-D37B82D7D3EB}" type="pres">
      <dgm:prSet presAssocID="{ECBD7245-596C-47AB-B0B6-250D62DE6771}" presName="gap" presStyleCnt="0"/>
      <dgm:spPr/>
    </dgm:pt>
    <dgm:pt modelId="{A8B5BEEA-FFBD-4C02-AB2B-F16135291821}" type="pres">
      <dgm:prSet presAssocID="{ECBD7245-596C-47AB-B0B6-250D62DE6771}" presName="medCircle2" presStyleLbl="vennNode1" presStyleIdx="2" presStyleCnt="3" custFlipVert="1" custFlipHor="0" custScaleX="37741" custScaleY="27812" custLinFactX="716246" custLinFactY="-616268" custLinFactNeighborX="800000" custLinFactNeighborY="-700000"/>
      <dgm:spPr>
        <a:noFill/>
      </dgm:spPr>
      <dgm:t>
        <a:bodyPr/>
        <a:lstStyle/>
        <a:p>
          <a:endParaRPr lang="en-US"/>
        </a:p>
      </dgm:t>
    </dgm:pt>
    <dgm:pt modelId="{F92D02C4-A9C9-47AD-BBC9-7C9D278F4E45}" type="pres">
      <dgm:prSet presAssocID="{ECBD7245-596C-47AB-B0B6-250D62DE6771}" presName="txLvlOnly1" presStyleLbl="revTx" presStyleIdx="2" presStyleCnt="3" custScaleX="268107" custScaleY="77585" custLinFactNeighborX="709" custLinFactNeighborY="28561"/>
      <dgm:spPr>
        <a:prstGeom prst="roundRect">
          <a:avLst/>
        </a:prstGeom>
      </dgm:spPr>
      <dgm:t>
        <a:bodyPr/>
        <a:lstStyle/>
        <a:p>
          <a:endParaRPr lang="en-US"/>
        </a:p>
      </dgm:t>
    </dgm:pt>
  </dgm:ptLst>
  <dgm:cxnLst>
    <dgm:cxn modelId="{2C708544-B60D-4BDB-91BF-80FD2324DE42}" type="presOf" srcId="{50ABA03B-8C68-47A0-9919-FCAC42AB7DFC}" destId="{4A9F67E1-6883-4F55-8F88-3329B1FF12EB}" srcOrd="0" destOrd="0" presId="urn:microsoft.com/office/officeart/2008/layout/VerticalCircleList"/>
    <dgm:cxn modelId="{6C0964D4-C62E-4FAC-A0F1-91A7305B2DA4}" type="presOf" srcId="{ECBD7245-596C-47AB-B0B6-250D62DE6771}" destId="{F92D02C4-A9C9-47AD-BBC9-7C9D278F4E45}" srcOrd="0" destOrd="0" presId="urn:microsoft.com/office/officeart/2008/layout/VerticalCircleList"/>
    <dgm:cxn modelId="{FFCEEEC9-C16C-4067-9E4D-176DDCE8A9DE}" srcId="{50ABA03B-8C68-47A0-9919-FCAC42AB7DFC}" destId="{2E9A9438-6257-4C0E-BDB7-0824E265D48C}" srcOrd="0" destOrd="0" parTransId="{BCC555AD-B73E-47AD-B9CE-BED8DAC9665A}" sibTransId="{C9D0C825-3778-4E17-AF3D-3117E0EF2609}"/>
    <dgm:cxn modelId="{E589711C-1B8D-4076-BA11-94686A888C49}" srcId="{50ABA03B-8C68-47A0-9919-FCAC42AB7DFC}" destId="{FD167891-667E-4C43-94FD-BFB2D2C3FC9C}" srcOrd="1" destOrd="0" parTransId="{EFA5A15B-A79A-4C6F-9674-5400C16FC51A}" sibTransId="{E6421055-D6F8-46F8-B355-257195B424A2}"/>
    <dgm:cxn modelId="{AD8D23E2-F727-4162-81AC-41434A67F419}" srcId="{50ABA03B-8C68-47A0-9919-FCAC42AB7DFC}" destId="{ECBD7245-596C-47AB-B0B6-250D62DE6771}" srcOrd="2" destOrd="0" parTransId="{C1ED0F6C-EE90-4E44-ACF1-15D6DBD7F0BA}" sibTransId="{1C208AF3-6A65-421A-90EC-836ACC0A2D29}"/>
    <dgm:cxn modelId="{E3F62B4C-1DBC-4ABF-AE6E-CB351B678CF3}" type="presOf" srcId="{2E9A9438-6257-4C0E-BDB7-0824E265D48C}" destId="{21CD027C-05D2-44F5-A312-37C5212248A2}" srcOrd="0" destOrd="0" presId="urn:microsoft.com/office/officeart/2008/layout/VerticalCircleList"/>
    <dgm:cxn modelId="{CF224B88-5B9D-45BE-8E7E-2FD1C8881C52}" type="presOf" srcId="{FD167891-667E-4C43-94FD-BFB2D2C3FC9C}" destId="{FB8646FC-F91D-4C97-80AB-EBDD1C056BC6}" srcOrd="0" destOrd="0" presId="urn:microsoft.com/office/officeart/2008/layout/VerticalCircleList"/>
    <dgm:cxn modelId="{84AEDF3A-102F-4C09-9B1B-650760AEAC7B}" type="presParOf" srcId="{4A9F67E1-6883-4F55-8F88-3329B1FF12EB}" destId="{930BF82D-F810-4163-8BF5-3AF4EFBD7F75}" srcOrd="0" destOrd="0" presId="urn:microsoft.com/office/officeart/2008/layout/VerticalCircleList"/>
    <dgm:cxn modelId="{9AA3D6C0-8400-4FF1-AD4E-F6D89AAFDDAC}" type="presParOf" srcId="{930BF82D-F810-4163-8BF5-3AF4EFBD7F75}" destId="{3F526F80-E54E-4CE0-9FCB-D4E69A71A9A9}" srcOrd="0" destOrd="0" presId="urn:microsoft.com/office/officeart/2008/layout/VerticalCircleList"/>
    <dgm:cxn modelId="{FFBD2B81-632F-4093-B09B-5FC20F20302E}" type="presParOf" srcId="{930BF82D-F810-4163-8BF5-3AF4EFBD7F75}" destId="{199FBC39-89EA-41BF-97E4-600861252784}" srcOrd="1" destOrd="0" presId="urn:microsoft.com/office/officeart/2008/layout/VerticalCircleList"/>
    <dgm:cxn modelId="{0CDDEB6A-217B-4191-8BE2-80F246FE944E}" type="presParOf" srcId="{930BF82D-F810-4163-8BF5-3AF4EFBD7F75}" destId="{21CD027C-05D2-44F5-A312-37C5212248A2}" srcOrd="2" destOrd="0" presId="urn:microsoft.com/office/officeart/2008/layout/VerticalCircleList"/>
    <dgm:cxn modelId="{D273726A-9626-4D60-8D09-45FDDC6D305A}" type="presParOf" srcId="{4A9F67E1-6883-4F55-8F88-3329B1FF12EB}" destId="{9BC5EA6E-26EB-4A3A-AF82-C4D9C613E232}" srcOrd="1" destOrd="0" presId="urn:microsoft.com/office/officeart/2008/layout/VerticalCircleList"/>
    <dgm:cxn modelId="{A2119821-0D75-4F44-8E96-87AC7EC574DE}" type="presParOf" srcId="{9BC5EA6E-26EB-4A3A-AF82-C4D9C613E232}" destId="{EA3475DD-FA90-4799-BCAC-5A126574FE6F}" srcOrd="0" destOrd="0" presId="urn:microsoft.com/office/officeart/2008/layout/VerticalCircleList"/>
    <dgm:cxn modelId="{38BDC4CE-FCE6-4358-8185-4248EAD14CC2}" type="presParOf" srcId="{9BC5EA6E-26EB-4A3A-AF82-C4D9C613E232}" destId="{FC647DB7-14DB-4B26-B00B-C339E9546275}" srcOrd="1" destOrd="0" presId="urn:microsoft.com/office/officeart/2008/layout/VerticalCircleList"/>
    <dgm:cxn modelId="{B17F4211-A20A-419E-9949-A7B1B2F890D5}" type="presParOf" srcId="{9BC5EA6E-26EB-4A3A-AF82-C4D9C613E232}" destId="{FB8646FC-F91D-4C97-80AB-EBDD1C056BC6}" srcOrd="2" destOrd="0" presId="urn:microsoft.com/office/officeart/2008/layout/VerticalCircleList"/>
    <dgm:cxn modelId="{8FDAD20E-C834-45A1-8EB8-FA27FAC21775}" type="presParOf" srcId="{4A9F67E1-6883-4F55-8F88-3329B1FF12EB}" destId="{229BDFFC-2C7F-4616-84E8-ABE1877CC7E1}" srcOrd="2" destOrd="0" presId="urn:microsoft.com/office/officeart/2008/layout/VerticalCircleList"/>
    <dgm:cxn modelId="{D89C733A-B30E-4337-99A0-3E52827FF4F0}" type="presParOf" srcId="{229BDFFC-2C7F-4616-84E8-ABE1877CC7E1}" destId="{9CCBBC56-6AF1-40B4-B54C-D37B82D7D3EB}" srcOrd="0" destOrd="0" presId="urn:microsoft.com/office/officeart/2008/layout/VerticalCircleList"/>
    <dgm:cxn modelId="{6AA01BD1-14B0-459A-94C8-4D70079998B3}" type="presParOf" srcId="{229BDFFC-2C7F-4616-84E8-ABE1877CC7E1}" destId="{A8B5BEEA-FFBD-4C02-AB2B-F16135291821}" srcOrd="1" destOrd="0" presId="urn:microsoft.com/office/officeart/2008/layout/VerticalCircleList"/>
    <dgm:cxn modelId="{5CB0A533-F8FA-4B9E-A1B1-5E3575B44016}" type="presParOf" srcId="{229BDFFC-2C7F-4616-84E8-ABE1877CC7E1}" destId="{F92D02C4-A9C9-47AD-BBC9-7C9D278F4E45}" srcOrd="2" destOrd="0" presId="urn:microsoft.com/office/officeart/2008/layout/VerticalCircle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78DAD9-E40D-42E2-94D4-0B1A67E644DC}">
      <dsp:nvSpPr>
        <dsp:cNvPr id="0" name=""/>
        <dsp:cNvSpPr/>
      </dsp:nvSpPr>
      <dsp:spPr>
        <a:xfrm>
          <a:off x="-5178170" y="-786157"/>
          <a:ext cx="6111604" cy="6111604"/>
        </a:xfrm>
        <a:prstGeom prst="blockArc">
          <a:avLst>
            <a:gd name="adj1" fmla="val 18900000"/>
            <a:gd name="adj2" fmla="val 2700000"/>
            <a:gd name="adj3" fmla="val 443"/>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3AC71D-AD76-4410-8640-854EE7B9CDB1}">
      <dsp:nvSpPr>
        <dsp:cNvPr id="0" name=""/>
        <dsp:cNvSpPr/>
      </dsp:nvSpPr>
      <dsp:spPr>
        <a:xfrm>
          <a:off x="646933" y="453928"/>
          <a:ext cx="10943122" cy="90785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612" tIns="71120" rIns="71120" bIns="71120" numCol="1" spcCol="1270" anchor="ctr" anchorCtr="0">
          <a:noAutofit/>
        </a:bodyPr>
        <a:lstStyle/>
        <a:p>
          <a:pPr lvl="0" algn="ctr" defTabSz="1244600">
            <a:lnSpc>
              <a:spcPct val="100000"/>
            </a:lnSpc>
            <a:spcBef>
              <a:spcPct val="0"/>
            </a:spcBef>
            <a:spcAft>
              <a:spcPts val="0"/>
            </a:spcAft>
          </a:pPr>
          <a:r>
            <a:rPr lang="en-US" sz="2800" kern="1200" dirty="0" smtClean="0">
              <a:latin typeface="+mn-lt"/>
              <a:ea typeface="+mn-ea"/>
              <a:cs typeface="Arial" panose="020B0604020202020204" pitchFamily="34" charset="0"/>
            </a:rPr>
            <a:t>Diagnostic microbiology laboratories </a:t>
          </a:r>
        </a:p>
        <a:p>
          <a:pPr lvl="0" algn="ctr" defTabSz="1244600">
            <a:lnSpc>
              <a:spcPct val="100000"/>
            </a:lnSpc>
            <a:spcBef>
              <a:spcPct val="0"/>
            </a:spcBef>
            <a:spcAft>
              <a:spcPct val="35000"/>
            </a:spcAft>
          </a:pPr>
          <a:r>
            <a:rPr lang="en-US" sz="1800" b="0" kern="1200" dirty="0" smtClean="0">
              <a:latin typeface="+mn-lt"/>
              <a:ea typeface="+mn-ea"/>
              <a:cs typeface="Arial" panose="020B0604020202020204" pitchFamily="34" charset="0"/>
            </a:rPr>
            <a:t>National Health Laboratory Services (NHLS) only</a:t>
          </a:r>
          <a:endParaRPr lang="en-US" sz="1800" kern="1200" dirty="0">
            <a:latin typeface="+mn-lt"/>
            <a:ea typeface="+mn-ea"/>
            <a:cs typeface="Arial" panose="020B0604020202020204" pitchFamily="34" charset="0"/>
          </a:endParaRPr>
        </a:p>
      </dsp:txBody>
      <dsp:txXfrm>
        <a:off x="646933" y="453928"/>
        <a:ext cx="10943122" cy="907857"/>
      </dsp:txXfrm>
    </dsp:sp>
    <dsp:sp modelId="{DB728E3E-07D6-4852-A080-669A88F20DB5}">
      <dsp:nvSpPr>
        <dsp:cNvPr id="0" name=""/>
        <dsp:cNvSpPr/>
      </dsp:nvSpPr>
      <dsp:spPr>
        <a:xfrm>
          <a:off x="16489" y="340446"/>
          <a:ext cx="1134822" cy="1134822"/>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40BB6E-CB48-4ADA-8C3C-BC5C0FFA8D4D}">
      <dsp:nvSpPr>
        <dsp:cNvPr id="0" name=""/>
        <dsp:cNvSpPr/>
      </dsp:nvSpPr>
      <dsp:spPr>
        <a:xfrm>
          <a:off x="852350" y="1823473"/>
          <a:ext cx="10736228" cy="892342"/>
        </a:xfrm>
        <a:prstGeom prst="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612" tIns="71120" rIns="71120" bIns="71120" numCol="1" spcCol="1270" anchor="ctr" anchorCtr="0">
          <a:noAutofit/>
        </a:bodyPr>
        <a:lstStyle/>
        <a:p>
          <a:pPr lvl="0" algn="ctr" defTabSz="1244600">
            <a:lnSpc>
              <a:spcPct val="100000"/>
            </a:lnSpc>
            <a:spcBef>
              <a:spcPct val="0"/>
            </a:spcBef>
            <a:spcAft>
              <a:spcPts val="0"/>
            </a:spcAft>
          </a:pPr>
          <a:r>
            <a:rPr lang="en-US" sz="2800" b="0" kern="1200" dirty="0" smtClean="0">
              <a:latin typeface="+mn-lt"/>
              <a:ea typeface="+mn-ea"/>
              <a:cs typeface="Arial" panose="020B0604020202020204" pitchFamily="34" charset="0"/>
            </a:rPr>
            <a:t>1 011 of 1 986 (51%), received at NICD</a:t>
          </a:r>
          <a:endParaRPr lang="en-US" sz="2800" b="0" kern="1200" dirty="0">
            <a:latin typeface="+mn-lt"/>
            <a:ea typeface="+mn-ea"/>
            <a:cs typeface="Arial" panose="020B0604020202020204" pitchFamily="34" charset="0"/>
          </a:endParaRPr>
        </a:p>
      </dsp:txBody>
      <dsp:txXfrm>
        <a:off x="852350" y="1823473"/>
        <a:ext cx="10736228" cy="892342"/>
      </dsp:txXfrm>
    </dsp:sp>
    <dsp:sp modelId="{1CEC9083-4B27-4C0D-BA29-6FE7E968ED9E}">
      <dsp:nvSpPr>
        <dsp:cNvPr id="0" name=""/>
        <dsp:cNvSpPr/>
      </dsp:nvSpPr>
      <dsp:spPr>
        <a:xfrm>
          <a:off x="346495" y="1702233"/>
          <a:ext cx="1134822" cy="1134822"/>
        </a:xfrm>
        <a:prstGeom prst="ellipse">
          <a:avLst/>
        </a:prstGeom>
        <a:solidFill>
          <a:schemeClr val="lt1">
            <a:hueOff val="0"/>
            <a:satOff val="0"/>
            <a:lumOff val="0"/>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dsp:style>
    </dsp:sp>
    <dsp:sp modelId="{ADD376B3-DF18-48E5-AEE2-634230028E03}">
      <dsp:nvSpPr>
        <dsp:cNvPr id="0" name=""/>
        <dsp:cNvSpPr/>
      </dsp:nvSpPr>
      <dsp:spPr>
        <a:xfrm>
          <a:off x="491595" y="3168450"/>
          <a:ext cx="11127732" cy="925960"/>
        </a:xfrm>
        <a:prstGeom prst="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612" tIns="66040" rIns="66040" bIns="66040" numCol="1" spcCol="1270" anchor="ctr" anchorCtr="0">
          <a:noAutofit/>
        </a:bodyPr>
        <a:lstStyle/>
        <a:p>
          <a:pPr lvl="0" algn="ctr" defTabSz="1155700">
            <a:lnSpc>
              <a:spcPct val="100000"/>
            </a:lnSpc>
            <a:spcBef>
              <a:spcPct val="0"/>
            </a:spcBef>
            <a:spcAft>
              <a:spcPts val="0"/>
            </a:spcAft>
          </a:pPr>
          <a:r>
            <a:rPr lang="en-US" sz="2600" kern="1200" dirty="0" smtClean="0">
              <a:latin typeface="+mn-lt"/>
              <a:ea typeface="+mn-ea"/>
              <a:cs typeface="Arial" panose="020B0604020202020204" pitchFamily="34" charset="0"/>
            </a:rPr>
            <a:t>Serotyping performed exclusively at NICD; monitor circulating serotypes and impact of vaccines</a:t>
          </a:r>
          <a:endParaRPr lang="en-US" sz="2600" kern="1200" dirty="0">
            <a:latin typeface="+mn-lt"/>
            <a:ea typeface="+mn-ea"/>
            <a:cs typeface="Arial" panose="020B0604020202020204" pitchFamily="34" charset="0"/>
          </a:endParaRPr>
        </a:p>
      </dsp:txBody>
      <dsp:txXfrm>
        <a:off x="491595" y="3168450"/>
        <a:ext cx="11127732" cy="925960"/>
      </dsp:txXfrm>
    </dsp:sp>
    <dsp:sp modelId="{1542643C-F733-498A-9268-77934C327E79}">
      <dsp:nvSpPr>
        <dsp:cNvPr id="0" name=""/>
        <dsp:cNvSpPr/>
      </dsp:nvSpPr>
      <dsp:spPr>
        <a:xfrm>
          <a:off x="16489" y="3064020"/>
          <a:ext cx="1134822" cy="1134822"/>
        </a:xfrm>
        <a:prstGeom prst="ellipse">
          <a:avLst/>
        </a:prstGeom>
        <a:solidFill>
          <a:schemeClr val="lt1">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12D26E-492D-465D-AE2A-3BCCACC19C38}">
      <dsp:nvSpPr>
        <dsp:cNvPr id="0" name=""/>
        <dsp:cNvSpPr/>
      </dsp:nvSpPr>
      <dsp:spPr>
        <a:xfrm>
          <a:off x="1404" y="1188925"/>
          <a:ext cx="3044675" cy="2511220"/>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36195" rIns="36195" bIns="36195" numCol="1" spcCol="1270" anchor="t" anchorCtr="0">
          <a:noAutofit/>
        </a:bodyPr>
        <a:lstStyle/>
        <a:p>
          <a:pPr marL="171450" lvl="1" indent="-171450" algn="l" defTabSz="800100">
            <a:lnSpc>
              <a:spcPct val="90000"/>
            </a:lnSpc>
            <a:spcBef>
              <a:spcPct val="0"/>
            </a:spcBef>
            <a:spcAft>
              <a:spcPct val="15000"/>
            </a:spcAft>
            <a:buChar char="••"/>
          </a:pPr>
          <a:r>
            <a:rPr lang="en-ZA" sz="1800" b="0" i="1" kern="1200" dirty="0" smtClean="0">
              <a:solidFill>
                <a:schemeClr val="bg2">
                  <a:lumMod val="25000"/>
                </a:schemeClr>
              </a:solidFill>
              <a:effectLst/>
              <a:latin typeface="+mn-lt"/>
              <a:ea typeface="Calibri" panose="020F0502020204030204" pitchFamily="34" charset="0"/>
            </a:rPr>
            <a:t>Haemophilus influenzae</a:t>
          </a:r>
          <a:endParaRPr lang="en-US" sz="1800" b="0" kern="1200" dirty="0">
            <a:solidFill>
              <a:schemeClr val="bg2">
                <a:lumMod val="25000"/>
              </a:schemeClr>
            </a:solidFill>
            <a:latin typeface="+mn-lt"/>
          </a:endParaRPr>
        </a:p>
        <a:p>
          <a:pPr marL="171450" lvl="1" indent="-171450" algn="l" defTabSz="800100">
            <a:lnSpc>
              <a:spcPct val="90000"/>
            </a:lnSpc>
            <a:spcBef>
              <a:spcPct val="0"/>
            </a:spcBef>
            <a:spcAft>
              <a:spcPct val="15000"/>
            </a:spcAft>
            <a:buChar char="••"/>
          </a:pPr>
          <a:r>
            <a:rPr lang="en-ZA" sz="1800" b="0" i="1" kern="1200" dirty="0" smtClean="0">
              <a:solidFill>
                <a:schemeClr val="bg2">
                  <a:lumMod val="25000"/>
                </a:schemeClr>
              </a:solidFill>
              <a:effectLst/>
              <a:latin typeface="+mn-lt"/>
              <a:ea typeface="Calibri" panose="020F0502020204030204" pitchFamily="34" charset="0"/>
            </a:rPr>
            <a:t>Streptococcus pneumoniae </a:t>
          </a:r>
          <a:endParaRPr lang="en-US" sz="1800" b="0" kern="1200" dirty="0">
            <a:solidFill>
              <a:schemeClr val="bg2">
                <a:lumMod val="25000"/>
              </a:schemeClr>
            </a:solidFill>
            <a:latin typeface="+mn-lt"/>
          </a:endParaRPr>
        </a:p>
        <a:p>
          <a:pPr marL="171450" lvl="1" indent="-171450" algn="l" defTabSz="800100">
            <a:lnSpc>
              <a:spcPct val="90000"/>
            </a:lnSpc>
            <a:spcBef>
              <a:spcPct val="0"/>
            </a:spcBef>
            <a:spcAft>
              <a:spcPct val="15000"/>
            </a:spcAft>
            <a:buChar char="••"/>
          </a:pPr>
          <a:r>
            <a:rPr lang="en-ZA" sz="1800" b="0" i="1" kern="1200" dirty="0" smtClean="0">
              <a:solidFill>
                <a:schemeClr val="bg2">
                  <a:lumMod val="25000"/>
                </a:schemeClr>
              </a:solidFill>
              <a:effectLst/>
              <a:latin typeface="+mn-lt"/>
              <a:ea typeface="Calibri" panose="020F0502020204030204" pitchFamily="34" charset="0"/>
            </a:rPr>
            <a:t>Streptococcus agalactiae</a:t>
          </a:r>
          <a:endParaRPr lang="en-US" sz="1800" b="0" kern="1200" dirty="0">
            <a:solidFill>
              <a:schemeClr val="bg2">
                <a:lumMod val="25000"/>
              </a:schemeClr>
            </a:solidFill>
            <a:latin typeface="+mn-lt"/>
          </a:endParaRPr>
        </a:p>
      </dsp:txBody>
      <dsp:txXfrm>
        <a:off x="59194" y="1246715"/>
        <a:ext cx="2929095" cy="1857522"/>
      </dsp:txXfrm>
    </dsp:sp>
    <dsp:sp modelId="{D4F697C9-E8F4-491B-8A37-025FC86D9C97}">
      <dsp:nvSpPr>
        <dsp:cNvPr id="0" name=""/>
        <dsp:cNvSpPr/>
      </dsp:nvSpPr>
      <dsp:spPr>
        <a:xfrm>
          <a:off x="2359191" y="1308863"/>
          <a:ext cx="3504318" cy="3504318"/>
        </a:xfrm>
        <a:prstGeom prst="leftCircularArrow">
          <a:avLst>
            <a:gd name="adj1" fmla="val 3376"/>
            <a:gd name="adj2" fmla="val 417588"/>
            <a:gd name="adj3" fmla="val 2476526"/>
            <a:gd name="adj4" fmla="val 9307917"/>
            <a:gd name="adj5" fmla="val 3938"/>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2FAF8CF-642F-496C-BDF6-7187ACCB56F0}">
      <dsp:nvSpPr>
        <dsp:cNvPr id="0" name=""/>
        <dsp:cNvSpPr/>
      </dsp:nvSpPr>
      <dsp:spPr>
        <a:xfrm>
          <a:off x="642356" y="2430196"/>
          <a:ext cx="3146165" cy="1836125"/>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kern="1200" dirty="0" smtClean="0"/>
            <a:t>Identified case isolates within NHLS SDW, 2019-2022</a:t>
          </a:r>
          <a:endParaRPr lang="en-US" sz="2800" kern="1200" dirty="0"/>
        </a:p>
      </dsp:txBody>
      <dsp:txXfrm>
        <a:off x="696134" y="2483974"/>
        <a:ext cx="3038609" cy="1728569"/>
      </dsp:txXfrm>
    </dsp:sp>
    <dsp:sp modelId="{2AC9B7CB-C971-44DA-8B88-CC84B7D67452}">
      <dsp:nvSpPr>
        <dsp:cNvPr id="0" name=""/>
        <dsp:cNvSpPr/>
      </dsp:nvSpPr>
      <dsp:spPr>
        <a:xfrm>
          <a:off x="4167555" y="1449576"/>
          <a:ext cx="3044675" cy="2511220"/>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36195" rIns="36195" bIns="36195" numCol="1" spcCol="1270" anchor="t" anchorCtr="0">
          <a:noAutofit/>
        </a:bodyPr>
        <a:lstStyle/>
        <a:p>
          <a:pPr marL="228600" lvl="1" indent="-228600" algn="l" defTabSz="1066800">
            <a:lnSpc>
              <a:spcPct val="90000"/>
            </a:lnSpc>
            <a:spcBef>
              <a:spcPct val="0"/>
            </a:spcBef>
            <a:spcAft>
              <a:spcPct val="15000"/>
            </a:spcAft>
            <a:buChar char="••"/>
          </a:pPr>
          <a:endParaRPr lang="en-US" sz="2400" kern="1200" dirty="0">
            <a:solidFill>
              <a:schemeClr val="bg2">
                <a:lumMod val="25000"/>
              </a:schemeClr>
            </a:solidFill>
          </a:endParaRPr>
        </a:p>
        <a:p>
          <a:pPr marL="228600" lvl="1" indent="-228600" algn="l" defTabSz="1066800">
            <a:lnSpc>
              <a:spcPct val="90000"/>
            </a:lnSpc>
            <a:spcBef>
              <a:spcPct val="0"/>
            </a:spcBef>
            <a:spcAft>
              <a:spcPct val="15000"/>
            </a:spcAft>
            <a:buChar char="••"/>
          </a:pPr>
          <a:r>
            <a:rPr lang="en-US" sz="2400" kern="1200" dirty="0" smtClean="0">
              <a:solidFill>
                <a:schemeClr val="bg2">
                  <a:lumMod val="25000"/>
                </a:schemeClr>
              </a:solidFill>
            </a:rPr>
            <a:t>Compared with reported cases in GERMS-SA database</a:t>
          </a:r>
          <a:endParaRPr lang="en-US" sz="2400" kern="1200" dirty="0">
            <a:solidFill>
              <a:schemeClr val="bg2">
                <a:lumMod val="25000"/>
              </a:schemeClr>
            </a:solidFill>
          </a:endParaRPr>
        </a:p>
      </dsp:txBody>
      <dsp:txXfrm>
        <a:off x="4225345" y="2045485"/>
        <a:ext cx="2929095" cy="1857522"/>
      </dsp:txXfrm>
    </dsp:sp>
    <dsp:sp modelId="{86671746-F8AD-4651-B78C-3A703522E38B}">
      <dsp:nvSpPr>
        <dsp:cNvPr id="0" name=""/>
        <dsp:cNvSpPr/>
      </dsp:nvSpPr>
      <dsp:spPr>
        <a:xfrm>
          <a:off x="6622939" y="282844"/>
          <a:ext cx="3595439" cy="3595439"/>
        </a:xfrm>
        <a:prstGeom prst="circularArrow">
          <a:avLst>
            <a:gd name="adj1" fmla="val 3290"/>
            <a:gd name="adj2" fmla="val 406179"/>
            <a:gd name="adj3" fmla="val 19250874"/>
            <a:gd name="adj4" fmla="val 12408075"/>
            <a:gd name="adj5" fmla="val 3838"/>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6218C93-FC49-4F57-8BB3-CE54DDAA4646}">
      <dsp:nvSpPr>
        <dsp:cNvPr id="0" name=""/>
        <dsp:cNvSpPr/>
      </dsp:nvSpPr>
      <dsp:spPr>
        <a:xfrm>
          <a:off x="5012581" y="938121"/>
          <a:ext cx="2874796" cy="1358954"/>
        </a:xfrm>
        <a:prstGeom prst="roundRect">
          <a:avLst>
            <a:gd name="adj" fmla="val 10000"/>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kern="1200" dirty="0" smtClean="0"/>
            <a:t> GERMS-SA Access database</a:t>
          </a:r>
          <a:endParaRPr lang="en-US" sz="2800" kern="1200" dirty="0"/>
        </a:p>
      </dsp:txBody>
      <dsp:txXfrm>
        <a:off x="5052383" y="977923"/>
        <a:ext cx="2795192" cy="1279350"/>
      </dsp:txXfrm>
    </dsp:sp>
    <dsp:sp modelId="{690DB678-7EE2-46CB-8A3D-E34273A93199}">
      <dsp:nvSpPr>
        <dsp:cNvPr id="0" name=""/>
        <dsp:cNvSpPr/>
      </dsp:nvSpPr>
      <dsp:spPr>
        <a:xfrm>
          <a:off x="8149185" y="1334875"/>
          <a:ext cx="3044675" cy="2511220"/>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36195" rIns="36195" bIns="36195"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solidFill>
                <a:schemeClr val="bg2">
                  <a:lumMod val="25000"/>
                </a:schemeClr>
              </a:solidFill>
            </a:rPr>
            <a:t>Unmatched cases</a:t>
          </a:r>
          <a:endParaRPr lang="en-US" sz="1900" kern="1200" dirty="0">
            <a:solidFill>
              <a:schemeClr val="bg2">
                <a:lumMod val="25000"/>
              </a:schemeClr>
            </a:solidFill>
          </a:endParaRPr>
        </a:p>
        <a:p>
          <a:pPr marL="171450" lvl="1" indent="-171450" algn="l" defTabSz="844550">
            <a:lnSpc>
              <a:spcPct val="90000"/>
            </a:lnSpc>
            <a:spcBef>
              <a:spcPct val="0"/>
            </a:spcBef>
            <a:spcAft>
              <a:spcPct val="15000"/>
            </a:spcAft>
            <a:buChar char="••"/>
          </a:pPr>
          <a:r>
            <a:rPr lang="en-US" sz="1900" kern="1200" dirty="0" smtClean="0">
              <a:solidFill>
                <a:schemeClr val="bg2">
                  <a:lumMod val="25000"/>
                </a:schemeClr>
              </a:solidFill>
            </a:rPr>
            <a:t>Isolate not received at NICD</a:t>
          </a:r>
          <a:endParaRPr lang="en-US" sz="1900" kern="1200" dirty="0">
            <a:solidFill>
              <a:schemeClr val="bg2">
                <a:lumMod val="25000"/>
              </a:schemeClr>
            </a:solidFill>
          </a:endParaRPr>
        </a:p>
        <a:p>
          <a:pPr marL="171450" lvl="1" indent="-171450" algn="l" defTabSz="844550">
            <a:lnSpc>
              <a:spcPct val="90000"/>
            </a:lnSpc>
            <a:spcBef>
              <a:spcPct val="0"/>
            </a:spcBef>
            <a:spcAft>
              <a:spcPct val="15000"/>
            </a:spcAft>
            <a:buChar char="••"/>
          </a:pPr>
          <a:r>
            <a:rPr lang="en-US" sz="1900" kern="1200" dirty="0" smtClean="0">
              <a:solidFill>
                <a:schemeClr val="bg2">
                  <a:lumMod val="25000"/>
                </a:schemeClr>
              </a:solidFill>
            </a:rPr>
            <a:t>Further characterisation not done</a:t>
          </a:r>
          <a:endParaRPr lang="en-US" sz="1900" kern="1200" dirty="0">
            <a:solidFill>
              <a:schemeClr val="bg2">
                <a:lumMod val="25000"/>
              </a:schemeClr>
            </a:solidFill>
          </a:endParaRPr>
        </a:p>
        <a:p>
          <a:pPr marL="171450" lvl="1" indent="-171450" algn="l" defTabSz="844550">
            <a:lnSpc>
              <a:spcPct val="90000"/>
            </a:lnSpc>
            <a:spcBef>
              <a:spcPct val="0"/>
            </a:spcBef>
            <a:spcAft>
              <a:spcPct val="15000"/>
            </a:spcAft>
            <a:buChar char="••"/>
          </a:pPr>
          <a:r>
            <a:rPr lang="en-US" sz="1900" kern="1200" dirty="0" smtClean="0">
              <a:solidFill>
                <a:schemeClr val="bg2">
                  <a:lumMod val="25000"/>
                </a:schemeClr>
              </a:solidFill>
            </a:rPr>
            <a:t>Target&lt;10%</a:t>
          </a:r>
          <a:endParaRPr lang="en-US" sz="1900" kern="1200" dirty="0">
            <a:solidFill>
              <a:schemeClr val="bg2">
                <a:lumMod val="25000"/>
              </a:schemeClr>
            </a:solidFill>
          </a:endParaRPr>
        </a:p>
      </dsp:txBody>
      <dsp:txXfrm>
        <a:off x="8206975" y="1392665"/>
        <a:ext cx="2929095" cy="1857522"/>
      </dsp:txXfrm>
    </dsp:sp>
    <dsp:sp modelId="{CE5FBECF-A563-4909-89F3-6BBCC56F69C0}">
      <dsp:nvSpPr>
        <dsp:cNvPr id="0" name=""/>
        <dsp:cNvSpPr/>
      </dsp:nvSpPr>
      <dsp:spPr>
        <a:xfrm>
          <a:off x="8876021" y="3206836"/>
          <a:ext cx="2706378" cy="1076237"/>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lvl="0" algn="ctr" defTabSz="1733550">
            <a:lnSpc>
              <a:spcPct val="90000"/>
            </a:lnSpc>
            <a:spcBef>
              <a:spcPct val="0"/>
            </a:spcBef>
            <a:spcAft>
              <a:spcPct val="35000"/>
            </a:spcAft>
          </a:pPr>
          <a:r>
            <a:rPr lang="en-US" sz="3900" kern="1200" dirty="0" smtClean="0"/>
            <a:t>AUDIT cases</a:t>
          </a:r>
          <a:endParaRPr lang="en-US" sz="3900" kern="1200" dirty="0"/>
        </a:p>
      </dsp:txBody>
      <dsp:txXfrm>
        <a:off x="8907543" y="3238358"/>
        <a:ext cx="2643334" cy="10131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9FBC39-89EA-41BF-97E4-600861252784}">
      <dsp:nvSpPr>
        <dsp:cNvPr id="0" name=""/>
        <dsp:cNvSpPr/>
      </dsp:nvSpPr>
      <dsp:spPr>
        <a:xfrm>
          <a:off x="1954810" y="1170685"/>
          <a:ext cx="489589" cy="48958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21CD027C-05D2-44F5-A312-37C5212248A2}">
      <dsp:nvSpPr>
        <dsp:cNvPr id="0" name=""/>
        <dsp:cNvSpPr/>
      </dsp:nvSpPr>
      <dsp:spPr>
        <a:xfrm>
          <a:off x="87353" y="232093"/>
          <a:ext cx="6923996" cy="2397284"/>
        </a:xfrm>
        <a:prstGeom prst="roundRect">
          <a:avLst/>
        </a:prstGeom>
        <a:solidFill>
          <a:schemeClr val="lt1"/>
        </a:solidFill>
        <a:ln w="25400" cap="flat" cmpd="sng" algn="ctr">
          <a:solidFill>
            <a:srgbClr val="C9D1E1"/>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0" tIns="30480" rIns="0" bIns="30480" numCol="1" spcCol="1270" anchor="ctr" anchorCtr="0">
          <a:noAutofit/>
        </a:bodyPr>
        <a:lstStyle/>
        <a:p>
          <a:pPr lvl="0" algn="l" defTabSz="1066800">
            <a:lnSpc>
              <a:spcPct val="100000"/>
            </a:lnSpc>
            <a:spcBef>
              <a:spcPct val="0"/>
            </a:spcBef>
            <a:spcAft>
              <a:spcPts val="600"/>
            </a:spcAft>
          </a:pPr>
          <a:endParaRPr lang="en-US" sz="2400" b="1" kern="1200" dirty="0" smtClean="0">
            <a:solidFill>
              <a:schemeClr val="accent2">
                <a:lumMod val="75000"/>
              </a:schemeClr>
            </a:solidFill>
            <a:latin typeface="+mn-lt"/>
            <a:ea typeface="+mn-ea"/>
            <a:cs typeface="+mn-cs"/>
          </a:endParaRPr>
        </a:p>
        <a:p>
          <a:pPr lvl="0" algn="l" defTabSz="1066800">
            <a:lnSpc>
              <a:spcPct val="100000"/>
            </a:lnSpc>
            <a:spcBef>
              <a:spcPct val="0"/>
            </a:spcBef>
            <a:spcAft>
              <a:spcPts val="600"/>
            </a:spcAft>
          </a:pPr>
          <a:r>
            <a:rPr lang="en-US" sz="2400" b="1" kern="1200" dirty="0" smtClean="0">
              <a:solidFill>
                <a:schemeClr val="accent2">
                  <a:lumMod val="75000"/>
                </a:schemeClr>
              </a:solidFill>
              <a:latin typeface="+mn-lt"/>
              <a:ea typeface="+mn-ea"/>
              <a:cs typeface="+mn-cs"/>
            </a:rPr>
            <a:t>Public and Private microbiology isolates needed for:</a:t>
          </a:r>
        </a:p>
        <a:p>
          <a:pPr lvl="0" algn="l" defTabSz="1066800">
            <a:lnSpc>
              <a:spcPct val="90000"/>
            </a:lnSpc>
            <a:spcBef>
              <a:spcPct val="0"/>
            </a:spcBef>
            <a:spcAft>
              <a:spcPts val="0"/>
            </a:spcAft>
          </a:pPr>
          <a:r>
            <a:rPr lang="en-US" sz="2200" kern="1200" dirty="0" smtClean="0">
              <a:solidFill>
                <a:schemeClr val="bg2">
                  <a:lumMod val="25000"/>
                </a:schemeClr>
              </a:solidFill>
              <a:latin typeface="+mn-lt"/>
              <a:ea typeface="+mn-ea"/>
              <a:cs typeface="Arial" panose="020B0604020202020204" pitchFamily="34" charset="0"/>
            </a:rPr>
            <a:t>• representative serotyping</a:t>
          </a:r>
        </a:p>
        <a:p>
          <a:pPr lvl="0" algn="l" defTabSz="1066800">
            <a:lnSpc>
              <a:spcPct val="90000"/>
            </a:lnSpc>
            <a:spcBef>
              <a:spcPct val="0"/>
            </a:spcBef>
            <a:spcAft>
              <a:spcPts val="0"/>
            </a:spcAft>
          </a:pPr>
          <a:r>
            <a:rPr lang="en-US" sz="2200" kern="1200" dirty="0" smtClean="0">
              <a:solidFill>
                <a:schemeClr val="bg2">
                  <a:lumMod val="25000"/>
                </a:schemeClr>
              </a:solidFill>
              <a:latin typeface="+mn-lt"/>
              <a:ea typeface="+mn-ea"/>
              <a:cs typeface="Arial" panose="020B0604020202020204" pitchFamily="34" charset="0"/>
            </a:rPr>
            <a:t>• continue </a:t>
          </a:r>
          <a:r>
            <a:rPr lang="en-GB" sz="2200" kern="1200" dirty="0" smtClean="0">
              <a:solidFill>
                <a:schemeClr val="bg2">
                  <a:lumMod val="25000"/>
                </a:schemeClr>
              </a:solidFill>
              <a:latin typeface="+mn-lt"/>
              <a:ea typeface="+mn-ea"/>
              <a:cs typeface="Arial" panose="020B0604020202020204" pitchFamily="34" charset="0"/>
            </a:rPr>
            <a:t>monitoring serotypes for changes in EPI vaccines e.g.  PCV13 to </a:t>
          </a:r>
          <a:r>
            <a:rPr lang="en-US" sz="2200" kern="1200" dirty="0" smtClean="0">
              <a:solidFill>
                <a:schemeClr val="bg2">
                  <a:lumMod val="25000"/>
                </a:schemeClr>
              </a:solidFill>
              <a:latin typeface="+mn-lt"/>
              <a:ea typeface="+mn-ea"/>
              <a:cs typeface="Arial" panose="020B0604020202020204" pitchFamily="34" charset="0"/>
            </a:rPr>
            <a:t>Serum Statens Institute of India (SSII) PCV10</a:t>
          </a:r>
        </a:p>
        <a:p>
          <a:pPr lvl="0" algn="l" defTabSz="1066800">
            <a:lnSpc>
              <a:spcPct val="90000"/>
            </a:lnSpc>
            <a:spcBef>
              <a:spcPct val="0"/>
            </a:spcBef>
            <a:spcAft>
              <a:spcPts val="0"/>
            </a:spcAft>
          </a:pPr>
          <a:r>
            <a:rPr lang="en-US" sz="2200" kern="1200" dirty="0" smtClean="0">
              <a:solidFill>
                <a:schemeClr val="bg2">
                  <a:lumMod val="25000"/>
                </a:schemeClr>
              </a:solidFill>
              <a:latin typeface="+mn-lt"/>
              <a:ea typeface="+mn-ea"/>
              <a:cs typeface="Arial" panose="020B0604020202020204" pitchFamily="34" charset="0"/>
            </a:rPr>
            <a:t>• monitor antimicrobial susceptibility</a:t>
          </a:r>
        </a:p>
        <a:p>
          <a:pPr lvl="0" algn="l" defTabSz="1066800">
            <a:lnSpc>
              <a:spcPct val="90000"/>
            </a:lnSpc>
            <a:spcBef>
              <a:spcPct val="0"/>
            </a:spcBef>
            <a:spcAft>
              <a:spcPts val="0"/>
            </a:spcAft>
          </a:pPr>
          <a:r>
            <a:rPr lang="en-US" sz="2200" kern="1200" dirty="0" smtClean="0">
              <a:solidFill>
                <a:schemeClr val="bg2">
                  <a:lumMod val="25000"/>
                </a:schemeClr>
              </a:solidFill>
              <a:latin typeface="+mn-lt"/>
              <a:ea typeface="+mn-ea"/>
              <a:cs typeface="Arial" panose="020B0604020202020204" pitchFamily="34" charset="0"/>
            </a:rPr>
            <a:t>• genotypic analysis of clusters</a:t>
          </a:r>
        </a:p>
        <a:p>
          <a:pPr lvl="0" algn="l" defTabSz="1066800">
            <a:lnSpc>
              <a:spcPct val="90000"/>
            </a:lnSpc>
            <a:spcBef>
              <a:spcPct val="0"/>
            </a:spcBef>
            <a:spcAft>
              <a:spcPct val="35000"/>
            </a:spcAft>
          </a:pPr>
          <a:endParaRPr lang="en-US" sz="2400" b="1" kern="1200" dirty="0">
            <a:solidFill>
              <a:schemeClr val="bg2">
                <a:lumMod val="25000"/>
              </a:schemeClr>
            </a:solidFill>
            <a:latin typeface="+mn-lt"/>
            <a:ea typeface="+mn-ea"/>
            <a:cs typeface="+mn-cs"/>
          </a:endParaRPr>
        </a:p>
      </dsp:txBody>
      <dsp:txXfrm>
        <a:off x="204379" y="349119"/>
        <a:ext cx="6689944" cy="2163232"/>
      </dsp:txXfrm>
    </dsp:sp>
    <dsp:sp modelId="{FC647DB7-14DB-4B26-B00B-C339E9546275}">
      <dsp:nvSpPr>
        <dsp:cNvPr id="0" name=""/>
        <dsp:cNvSpPr/>
      </dsp:nvSpPr>
      <dsp:spPr>
        <a:xfrm>
          <a:off x="1954810" y="4037980"/>
          <a:ext cx="489589" cy="48958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FB8646FC-F91D-4C97-80AB-EBDD1C056BC6}">
      <dsp:nvSpPr>
        <dsp:cNvPr id="0" name=""/>
        <dsp:cNvSpPr/>
      </dsp:nvSpPr>
      <dsp:spPr>
        <a:xfrm>
          <a:off x="0" y="2709871"/>
          <a:ext cx="7011345" cy="3337305"/>
        </a:xfrm>
        <a:prstGeom prst="roundRect">
          <a:avLst/>
        </a:prstGeom>
        <a:solidFill>
          <a:schemeClr val="lt1"/>
        </a:solidFill>
        <a:ln w="25400" cap="flat" cmpd="sng" algn="ctr">
          <a:solidFill>
            <a:srgbClr val="C9D1E1"/>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0" tIns="25400" rIns="0" bIns="25400" numCol="1" spcCol="1270" anchor="ctr" anchorCtr="0">
          <a:noAutofit/>
        </a:bodyPr>
        <a:lstStyle/>
        <a:p>
          <a:pPr lvl="0" algn="l" defTabSz="889000">
            <a:lnSpc>
              <a:spcPct val="90000"/>
            </a:lnSpc>
            <a:spcBef>
              <a:spcPct val="0"/>
            </a:spcBef>
            <a:spcAft>
              <a:spcPct val="35000"/>
            </a:spcAft>
          </a:pPr>
          <a:endParaRPr lang="en-US" sz="2000" kern="1200" dirty="0" smtClean="0">
            <a:solidFill>
              <a:schemeClr val="bg2">
                <a:lumMod val="25000"/>
              </a:schemeClr>
            </a:solidFill>
            <a:latin typeface="Arial" panose="020B0604020202020204" pitchFamily="34" charset="0"/>
            <a:ea typeface="+mn-ea"/>
            <a:cs typeface="Arial" panose="020B0604020202020204" pitchFamily="34" charset="0"/>
          </a:endParaRPr>
        </a:p>
        <a:p>
          <a:pPr lvl="0" algn="l" defTabSz="889000">
            <a:lnSpc>
              <a:spcPct val="100000"/>
            </a:lnSpc>
            <a:spcBef>
              <a:spcPct val="0"/>
            </a:spcBef>
            <a:spcAft>
              <a:spcPts val="600"/>
            </a:spcAft>
          </a:pPr>
          <a:endParaRPr lang="en-US" sz="2400" b="1" kern="1200" dirty="0" smtClean="0">
            <a:solidFill>
              <a:schemeClr val="accent2">
                <a:lumMod val="75000"/>
              </a:schemeClr>
            </a:solidFill>
            <a:latin typeface="+mn-lt"/>
            <a:ea typeface="+mn-ea"/>
            <a:cs typeface="+mn-cs"/>
          </a:endParaRPr>
        </a:p>
        <a:p>
          <a:pPr lvl="0" algn="l" defTabSz="889000">
            <a:lnSpc>
              <a:spcPct val="100000"/>
            </a:lnSpc>
            <a:spcBef>
              <a:spcPct val="0"/>
            </a:spcBef>
            <a:spcAft>
              <a:spcPts val="600"/>
            </a:spcAft>
          </a:pPr>
          <a:r>
            <a:rPr lang="en-US" sz="2400" b="1" kern="1200" dirty="0" smtClean="0">
              <a:solidFill>
                <a:schemeClr val="accent2">
                  <a:lumMod val="75000"/>
                </a:schemeClr>
              </a:solidFill>
              <a:latin typeface="+mn-lt"/>
              <a:ea typeface="+mn-ea"/>
              <a:cs typeface="+mn-cs"/>
            </a:rPr>
            <a:t>Limitations at participating laboratories:</a:t>
          </a:r>
        </a:p>
        <a:p>
          <a:pPr lvl="0" algn="l" defTabSz="889000">
            <a:lnSpc>
              <a:spcPct val="100000"/>
            </a:lnSpc>
            <a:spcBef>
              <a:spcPct val="0"/>
            </a:spcBef>
            <a:spcAft>
              <a:spcPts val="0"/>
            </a:spcAft>
          </a:pPr>
          <a:r>
            <a:rPr lang="en-US" sz="2200" kern="1200" dirty="0" smtClean="0">
              <a:solidFill>
                <a:schemeClr val="bg2">
                  <a:lumMod val="25000"/>
                </a:schemeClr>
              </a:solidFill>
              <a:latin typeface="+mn-lt"/>
              <a:ea typeface="+mn-ea"/>
              <a:cs typeface="Arial" panose="020B0604020202020204" pitchFamily="34" charset="0"/>
            </a:rPr>
            <a:t>• Staff shortages and frozen posts</a:t>
          </a:r>
        </a:p>
        <a:p>
          <a:pPr lvl="0" algn="l" defTabSz="889000">
            <a:lnSpc>
              <a:spcPct val="100000"/>
            </a:lnSpc>
            <a:spcBef>
              <a:spcPct val="0"/>
            </a:spcBef>
            <a:spcAft>
              <a:spcPts val="0"/>
            </a:spcAft>
          </a:pPr>
          <a:r>
            <a:rPr lang="en-US" sz="2200" kern="1200" dirty="0" smtClean="0">
              <a:solidFill>
                <a:schemeClr val="bg2">
                  <a:lumMod val="25000"/>
                </a:schemeClr>
              </a:solidFill>
              <a:latin typeface="+mn-lt"/>
              <a:ea typeface="+mn-ea"/>
              <a:cs typeface="Arial" panose="020B0604020202020204" pitchFamily="34" charset="0"/>
            </a:rPr>
            <a:t>• Ongoing culture media shortages</a:t>
          </a:r>
        </a:p>
        <a:p>
          <a:pPr lvl="0" algn="l" defTabSz="889000">
            <a:lnSpc>
              <a:spcPct val="100000"/>
            </a:lnSpc>
            <a:spcBef>
              <a:spcPct val="0"/>
            </a:spcBef>
            <a:spcAft>
              <a:spcPts val="0"/>
            </a:spcAft>
          </a:pPr>
          <a:r>
            <a:rPr lang="en-US" sz="2200" kern="1200" dirty="0" smtClean="0">
              <a:solidFill>
                <a:schemeClr val="bg2">
                  <a:lumMod val="25000"/>
                </a:schemeClr>
              </a:solidFill>
              <a:latin typeface="+mn-lt"/>
              <a:ea typeface="+mn-ea"/>
              <a:cs typeface="Arial" panose="020B0604020202020204" pitchFamily="34" charset="0"/>
            </a:rPr>
            <a:t>• Labs too busy to inoculate on Dorset media which impacts on viability (5-20%  of isolates are non-viable upon receipt at NICD)</a:t>
          </a:r>
        </a:p>
        <a:p>
          <a:pPr lvl="0" algn="l" defTabSz="889000">
            <a:lnSpc>
              <a:spcPct val="100000"/>
            </a:lnSpc>
            <a:spcBef>
              <a:spcPct val="0"/>
            </a:spcBef>
            <a:spcAft>
              <a:spcPts val="600"/>
            </a:spcAft>
          </a:pPr>
          <a:r>
            <a:rPr lang="en-US" sz="2200" kern="1200" dirty="0" smtClean="0">
              <a:solidFill>
                <a:schemeClr val="bg2">
                  <a:lumMod val="25000"/>
                </a:schemeClr>
              </a:solidFill>
              <a:latin typeface="+mn-lt"/>
              <a:ea typeface="+mn-ea"/>
              <a:cs typeface="Arial" panose="020B0604020202020204" pitchFamily="34" charset="0"/>
            </a:rPr>
            <a:t>• New lab staff are unacquainted with GERMS-SA surveillance</a:t>
          </a:r>
        </a:p>
        <a:p>
          <a:pPr lvl="0" algn="l" defTabSz="889000">
            <a:lnSpc>
              <a:spcPct val="90000"/>
            </a:lnSpc>
            <a:spcBef>
              <a:spcPct val="0"/>
            </a:spcBef>
            <a:spcAft>
              <a:spcPct val="35000"/>
            </a:spcAft>
          </a:pPr>
          <a:endParaRPr lang="en-US" sz="2000" kern="1200" dirty="0" smtClean="0">
            <a:solidFill>
              <a:schemeClr val="bg2">
                <a:lumMod val="25000"/>
              </a:schemeClr>
            </a:solidFill>
            <a:latin typeface="+mn-lt"/>
            <a:ea typeface="+mn-ea"/>
            <a:cs typeface="Arial" panose="020B0604020202020204" pitchFamily="34" charset="0"/>
          </a:endParaRPr>
        </a:p>
        <a:p>
          <a:pPr lvl="0" algn="l" defTabSz="889000">
            <a:lnSpc>
              <a:spcPct val="90000"/>
            </a:lnSpc>
            <a:spcBef>
              <a:spcPct val="0"/>
            </a:spcBef>
            <a:spcAft>
              <a:spcPct val="35000"/>
            </a:spcAft>
          </a:pPr>
          <a:endParaRPr lang="en-US" sz="2000" kern="1200" dirty="0" smtClean="0">
            <a:solidFill>
              <a:schemeClr val="bg2">
                <a:lumMod val="25000"/>
              </a:schemeClr>
            </a:solidFill>
            <a:latin typeface="Arial" panose="020B0604020202020204" pitchFamily="34" charset="0"/>
            <a:ea typeface="+mn-ea"/>
            <a:cs typeface="Arial" panose="020B0604020202020204" pitchFamily="34" charset="0"/>
          </a:endParaRPr>
        </a:p>
      </dsp:txBody>
      <dsp:txXfrm>
        <a:off x="162914" y="2872785"/>
        <a:ext cx="6685517" cy="3011477"/>
      </dsp:txXfrm>
    </dsp:sp>
    <dsp:sp modelId="{A8B5BEEA-FFBD-4C02-AB2B-F16135291821}">
      <dsp:nvSpPr>
        <dsp:cNvPr id="0" name=""/>
        <dsp:cNvSpPr/>
      </dsp:nvSpPr>
      <dsp:spPr>
        <a:xfrm flipV="1">
          <a:off x="6826574" y="0"/>
          <a:ext cx="184775" cy="136164"/>
        </a:xfrm>
        <a:prstGeom prst="ellipse">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F92D02C4-A9C9-47AD-BBC9-7C9D278F4E45}">
      <dsp:nvSpPr>
        <dsp:cNvPr id="0" name=""/>
        <dsp:cNvSpPr/>
      </dsp:nvSpPr>
      <dsp:spPr>
        <a:xfrm>
          <a:off x="8023" y="6146130"/>
          <a:ext cx="7003326" cy="379847"/>
        </a:xfrm>
        <a:prstGeom prst="roundRect">
          <a:avLst/>
        </a:prstGeom>
        <a:solidFill>
          <a:schemeClr val="lt1"/>
        </a:solidFill>
        <a:ln w="25400" cap="flat" cmpd="sng" algn="ctr">
          <a:solidFill>
            <a:srgbClr val="C9D1E1"/>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0" tIns="27940" rIns="0" bIns="27940" numCol="1" spcCol="1270" anchor="ctr" anchorCtr="0">
          <a:noAutofit/>
        </a:bodyPr>
        <a:lstStyle/>
        <a:p>
          <a:pPr lvl="0" algn="ctr" defTabSz="977900">
            <a:lnSpc>
              <a:spcPct val="90000"/>
            </a:lnSpc>
            <a:spcBef>
              <a:spcPct val="0"/>
            </a:spcBef>
            <a:spcAft>
              <a:spcPct val="35000"/>
            </a:spcAft>
          </a:pPr>
          <a:r>
            <a:rPr lang="en-US" sz="2200" b="1" kern="1200" dirty="0" smtClean="0">
              <a:solidFill>
                <a:srgbClr val="9BBB59">
                  <a:lumMod val="50000"/>
                </a:srgbClr>
              </a:solidFill>
              <a:latin typeface="+mn-lt"/>
              <a:ea typeface="+mn-ea"/>
              <a:cs typeface="Arial" panose="020B0604020202020204" pitchFamily="34" charset="0"/>
            </a:rPr>
            <a:t>https://www.nicd.ac.za/internal-publications/germs-sa/</a:t>
          </a:r>
        </a:p>
      </dsp:txBody>
      <dsp:txXfrm>
        <a:off x="26566" y="6164673"/>
        <a:ext cx="6966240" cy="342761"/>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81EDE1-0968-409A-899F-AC82FB2F3B74}" type="datetimeFigureOut">
              <a:rPr lang="en-ZA" smtClean="0"/>
              <a:t>2024/08/23</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C4526E-82B0-4005-AB13-FD3B66CFBCAC}" type="slidenum">
              <a:rPr lang="en-ZA" smtClean="0"/>
              <a:t>‹#›</a:t>
            </a:fld>
            <a:endParaRPr lang="en-ZA"/>
          </a:p>
        </p:txBody>
      </p:sp>
    </p:spTree>
    <p:extLst>
      <p:ext uri="{BB962C8B-B14F-4D97-AF65-F5344CB8AC3E}">
        <p14:creationId xmlns:p14="http://schemas.microsoft.com/office/powerpoint/2010/main" val="1179197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C8C4526E-82B0-4005-AB13-FD3B66CFBCAC}" type="slidenum">
              <a:rPr lang="en-ZA" smtClean="0"/>
              <a:t>6</a:t>
            </a:fld>
            <a:endParaRPr lang="en-ZA"/>
          </a:p>
        </p:txBody>
      </p:sp>
    </p:spTree>
    <p:extLst>
      <p:ext uri="{BB962C8B-B14F-4D97-AF65-F5344CB8AC3E}">
        <p14:creationId xmlns:p14="http://schemas.microsoft.com/office/powerpoint/2010/main" val="2705764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endParaRPr lang="en-ZA" sz="1000" dirty="0">
              <a:latin typeface="+mn-lt"/>
            </a:endParaRPr>
          </a:p>
        </p:txBody>
      </p:sp>
      <p:sp>
        <p:nvSpPr>
          <p:cNvPr id="4" name="Slide Number Placeholder 3"/>
          <p:cNvSpPr>
            <a:spLocks noGrp="1"/>
          </p:cNvSpPr>
          <p:nvPr>
            <p:ph type="sldNum" sz="quarter" idx="10"/>
          </p:nvPr>
        </p:nvSpPr>
        <p:spPr/>
        <p:txBody>
          <a:bodyPr/>
          <a:lstStyle/>
          <a:p>
            <a:fld id="{C8C4526E-82B0-4005-AB13-FD3B66CFBCAC}" type="slidenum">
              <a:rPr lang="en-ZA" smtClean="0"/>
              <a:t>7</a:t>
            </a:fld>
            <a:endParaRPr lang="en-ZA"/>
          </a:p>
        </p:txBody>
      </p:sp>
    </p:spTree>
    <p:extLst>
      <p:ext uri="{BB962C8B-B14F-4D97-AF65-F5344CB8AC3E}">
        <p14:creationId xmlns:p14="http://schemas.microsoft.com/office/powerpoint/2010/main" val="3744964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ZA" altLang="en-US" dirty="0" smtClean="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A875B3-D92F-443D-BAE4-499C8381D43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56292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195640"/>
            <a:ext cx="15544800" cy="2205038"/>
          </a:xfrm>
        </p:spPr>
        <p:txBody>
          <a:bodyPr/>
          <a:lstStyle/>
          <a:p>
            <a:r>
              <a:rPr lang="en-US" smtClean="0"/>
              <a:t>Click to edit Master title style</a:t>
            </a:r>
            <a:endParaRPr lang="en-GB"/>
          </a:p>
        </p:txBody>
      </p:sp>
      <p:sp>
        <p:nvSpPr>
          <p:cNvPr id="3" name="Subtitle 2"/>
          <p:cNvSpPr>
            <a:spLocks noGrp="1"/>
          </p:cNvSpPr>
          <p:nvPr>
            <p:ph type="subTitle" idx="1"/>
          </p:nvPr>
        </p:nvSpPr>
        <p:spPr>
          <a:xfrm>
            <a:off x="2743200" y="5829300"/>
            <a:ext cx="12801600" cy="2628900"/>
          </a:xfrm>
        </p:spPr>
        <p:txBody>
          <a:bodyPr/>
          <a:lstStyle>
            <a:lvl1pPr marL="0" indent="0" algn="ctr">
              <a:buNone/>
              <a:defRPr>
                <a:solidFill>
                  <a:schemeClr val="tx1">
                    <a:tint val="75000"/>
                  </a:schemeClr>
                </a:solidFill>
              </a:defRPr>
            </a:lvl1pPr>
            <a:lvl2pPr marL="685800" indent="0" algn="ctr">
              <a:buNone/>
              <a:defRPr>
                <a:solidFill>
                  <a:schemeClr val="tx1">
                    <a:tint val="75000"/>
                  </a:schemeClr>
                </a:solidFill>
              </a:defRPr>
            </a:lvl2pPr>
            <a:lvl3pPr marL="1371600" indent="0" algn="ctr">
              <a:buNone/>
              <a:defRPr>
                <a:solidFill>
                  <a:schemeClr val="tx1">
                    <a:tint val="75000"/>
                  </a:schemeClr>
                </a:solidFill>
              </a:defRPr>
            </a:lvl3pPr>
            <a:lvl4pPr marL="2057400" indent="0" algn="ctr">
              <a:buNone/>
              <a:defRPr>
                <a:solidFill>
                  <a:schemeClr val="tx1">
                    <a:tint val="75000"/>
                  </a:schemeClr>
                </a:solidFill>
              </a:defRPr>
            </a:lvl4pPr>
            <a:lvl5pPr marL="2743200" indent="0" algn="ctr">
              <a:buNone/>
              <a:defRPr>
                <a:solidFill>
                  <a:schemeClr val="tx1">
                    <a:tint val="75000"/>
                  </a:schemeClr>
                </a:solidFill>
              </a:defRPr>
            </a:lvl5pPr>
            <a:lvl6pPr marL="3429000" indent="0" algn="ctr">
              <a:buNone/>
              <a:defRPr>
                <a:solidFill>
                  <a:schemeClr val="tx1">
                    <a:tint val="75000"/>
                  </a:schemeClr>
                </a:solidFill>
              </a:defRPr>
            </a:lvl6pPr>
            <a:lvl7pPr marL="4114800" indent="0" algn="ctr">
              <a:buNone/>
              <a:defRPr>
                <a:solidFill>
                  <a:schemeClr val="tx1">
                    <a:tint val="75000"/>
                  </a:schemeClr>
                </a:solidFill>
              </a:defRPr>
            </a:lvl7pPr>
            <a:lvl8pPr marL="4800600" indent="0" algn="ctr">
              <a:buNone/>
              <a:defRPr>
                <a:solidFill>
                  <a:schemeClr val="tx1">
                    <a:tint val="75000"/>
                  </a:schemeClr>
                </a:solidFill>
              </a:defRPr>
            </a:lvl8pPr>
            <a:lvl9pPr marL="54864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1371600"/>
            <a:fld id="{98109780-08C6-4F60-B3F8-38EB4826785F}" type="datetimeFigureOut">
              <a:rPr lang="en-GB" smtClean="0">
                <a:solidFill>
                  <a:prstClr val="black">
                    <a:tint val="75000"/>
                  </a:prstClr>
                </a:solidFill>
              </a:rPr>
              <a:pPr defTabSz="1371600"/>
              <a:t>23/08/2024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3716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371600"/>
            <a:fld id="{2B76BA44-8BDF-4F65-8410-90A066E260B1}" type="slidenum">
              <a:rPr lang="en-GB" smtClean="0">
                <a:solidFill>
                  <a:prstClr val="black">
                    <a:tint val="75000"/>
                  </a:prstClr>
                </a:solidFill>
              </a:rPr>
              <a:pPr defTabSz="1371600"/>
              <a:t>‹#›</a:t>
            </a:fld>
            <a:endParaRPr lang="en-GB">
              <a:solidFill>
                <a:prstClr val="black">
                  <a:tint val="75000"/>
                </a:prstClr>
              </a:solidFill>
            </a:endParaRPr>
          </a:p>
        </p:txBody>
      </p:sp>
    </p:spTree>
    <p:extLst>
      <p:ext uri="{BB962C8B-B14F-4D97-AF65-F5344CB8AC3E}">
        <p14:creationId xmlns:p14="http://schemas.microsoft.com/office/powerpoint/2010/main" val="13824898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1371600"/>
            <a:fld id="{98109780-08C6-4F60-B3F8-38EB4826785F}" type="datetimeFigureOut">
              <a:rPr lang="en-GB" smtClean="0">
                <a:solidFill>
                  <a:prstClr val="black">
                    <a:tint val="75000"/>
                  </a:prstClr>
                </a:solidFill>
              </a:rPr>
              <a:pPr defTabSz="1371600"/>
              <a:t>23/08/2024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3716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371600"/>
            <a:fld id="{2B76BA44-8BDF-4F65-8410-90A066E260B1}" type="slidenum">
              <a:rPr lang="en-GB" smtClean="0">
                <a:solidFill>
                  <a:prstClr val="black">
                    <a:tint val="75000"/>
                  </a:prstClr>
                </a:solidFill>
              </a:rPr>
              <a:pPr defTabSz="1371600"/>
              <a:t>‹#›</a:t>
            </a:fld>
            <a:endParaRPr lang="en-GB">
              <a:solidFill>
                <a:prstClr val="black">
                  <a:tint val="75000"/>
                </a:prstClr>
              </a:solidFill>
            </a:endParaRPr>
          </a:p>
        </p:txBody>
      </p:sp>
    </p:spTree>
    <p:extLst>
      <p:ext uri="{BB962C8B-B14F-4D97-AF65-F5344CB8AC3E}">
        <p14:creationId xmlns:p14="http://schemas.microsoft.com/office/powerpoint/2010/main" val="3074500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6" y="6610352"/>
            <a:ext cx="15544800" cy="2043113"/>
          </a:xfrm>
        </p:spPr>
        <p:txBody>
          <a:bodyPr anchor="t"/>
          <a:lstStyle>
            <a:lvl1pPr algn="l">
              <a:defRPr sz="6000" b="1" cap="all"/>
            </a:lvl1pPr>
          </a:lstStyle>
          <a:p>
            <a:r>
              <a:rPr lang="en-US" smtClean="0"/>
              <a:t>Click to edit Master title style</a:t>
            </a:r>
            <a:endParaRPr lang="en-GB"/>
          </a:p>
        </p:txBody>
      </p:sp>
      <p:sp>
        <p:nvSpPr>
          <p:cNvPr id="3" name="Text Placeholder 2"/>
          <p:cNvSpPr>
            <a:spLocks noGrp="1"/>
          </p:cNvSpPr>
          <p:nvPr>
            <p:ph type="body" idx="1"/>
          </p:nvPr>
        </p:nvSpPr>
        <p:spPr>
          <a:xfrm>
            <a:off x="1444626" y="4360070"/>
            <a:ext cx="15544800" cy="2250281"/>
          </a:xfrm>
        </p:spPr>
        <p:txBody>
          <a:bodyPr anchor="b"/>
          <a:lstStyle>
            <a:lvl1pPr marL="0" indent="0">
              <a:buNone/>
              <a:defRPr sz="3000">
                <a:solidFill>
                  <a:schemeClr val="tx1">
                    <a:tint val="7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1371600"/>
            <a:fld id="{98109780-08C6-4F60-B3F8-38EB4826785F}" type="datetimeFigureOut">
              <a:rPr lang="en-GB" smtClean="0">
                <a:solidFill>
                  <a:prstClr val="black">
                    <a:tint val="75000"/>
                  </a:prstClr>
                </a:solidFill>
              </a:rPr>
              <a:pPr defTabSz="1371600"/>
              <a:t>23/08/2024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3716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371600"/>
            <a:fld id="{2B76BA44-8BDF-4F65-8410-90A066E260B1}" type="slidenum">
              <a:rPr lang="en-GB" smtClean="0">
                <a:solidFill>
                  <a:prstClr val="black">
                    <a:tint val="75000"/>
                  </a:prstClr>
                </a:solidFill>
              </a:rPr>
              <a:pPr defTabSz="1371600"/>
              <a:t>‹#›</a:t>
            </a:fld>
            <a:endParaRPr lang="en-GB">
              <a:solidFill>
                <a:prstClr val="black">
                  <a:tint val="75000"/>
                </a:prstClr>
              </a:solidFill>
            </a:endParaRPr>
          </a:p>
        </p:txBody>
      </p:sp>
    </p:spTree>
    <p:extLst>
      <p:ext uri="{BB962C8B-B14F-4D97-AF65-F5344CB8AC3E}">
        <p14:creationId xmlns:p14="http://schemas.microsoft.com/office/powerpoint/2010/main" val="34671101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914400" y="2400302"/>
            <a:ext cx="8077200" cy="6788945"/>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9296400" y="2400302"/>
            <a:ext cx="8077200" cy="6788945"/>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1371600"/>
            <a:fld id="{98109780-08C6-4F60-B3F8-38EB4826785F}" type="datetimeFigureOut">
              <a:rPr lang="en-GB" smtClean="0">
                <a:solidFill>
                  <a:prstClr val="black">
                    <a:tint val="75000"/>
                  </a:prstClr>
                </a:solidFill>
              </a:rPr>
              <a:pPr defTabSz="1371600"/>
              <a:t>23/08/2024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371600"/>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371600"/>
            <a:fld id="{2B76BA44-8BDF-4F65-8410-90A066E260B1}" type="slidenum">
              <a:rPr lang="en-GB" smtClean="0">
                <a:solidFill>
                  <a:prstClr val="black">
                    <a:tint val="75000"/>
                  </a:prstClr>
                </a:solidFill>
              </a:rPr>
              <a:pPr defTabSz="1371600"/>
              <a:t>‹#›</a:t>
            </a:fld>
            <a:endParaRPr lang="en-GB">
              <a:solidFill>
                <a:prstClr val="black">
                  <a:tint val="75000"/>
                </a:prstClr>
              </a:solidFill>
            </a:endParaRPr>
          </a:p>
        </p:txBody>
      </p:sp>
    </p:spTree>
    <p:extLst>
      <p:ext uri="{BB962C8B-B14F-4D97-AF65-F5344CB8AC3E}">
        <p14:creationId xmlns:p14="http://schemas.microsoft.com/office/powerpoint/2010/main" val="8853894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914401" y="2302670"/>
            <a:ext cx="8080376" cy="959643"/>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smtClean="0"/>
              <a:t>Click to edit Master text styles</a:t>
            </a:r>
          </a:p>
        </p:txBody>
      </p:sp>
      <p:sp>
        <p:nvSpPr>
          <p:cNvPr id="4" name="Content Placeholder 3"/>
          <p:cNvSpPr>
            <a:spLocks noGrp="1"/>
          </p:cNvSpPr>
          <p:nvPr>
            <p:ph sz="half" idx="2"/>
          </p:nvPr>
        </p:nvSpPr>
        <p:spPr>
          <a:xfrm>
            <a:off x="914401" y="3262313"/>
            <a:ext cx="8080376" cy="5926932"/>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9290053" y="2302670"/>
            <a:ext cx="8083550" cy="959643"/>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smtClean="0"/>
              <a:t>Click to edit Master text styles</a:t>
            </a:r>
          </a:p>
        </p:txBody>
      </p:sp>
      <p:sp>
        <p:nvSpPr>
          <p:cNvPr id="6" name="Content Placeholder 5"/>
          <p:cNvSpPr>
            <a:spLocks noGrp="1"/>
          </p:cNvSpPr>
          <p:nvPr>
            <p:ph sz="quarter" idx="4"/>
          </p:nvPr>
        </p:nvSpPr>
        <p:spPr>
          <a:xfrm>
            <a:off x="9290053" y="3262313"/>
            <a:ext cx="8083550" cy="5926932"/>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1371600"/>
            <a:fld id="{98109780-08C6-4F60-B3F8-38EB4826785F}" type="datetimeFigureOut">
              <a:rPr lang="en-GB" smtClean="0">
                <a:solidFill>
                  <a:prstClr val="black">
                    <a:tint val="75000"/>
                  </a:prstClr>
                </a:solidFill>
              </a:rPr>
              <a:pPr defTabSz="1371600"/>
              <a:t>23/08/2024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1371600"/>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371600"/>
            <a:fld id="{2B76BA44-8BDF-4F65-8410-90A066E260B1}" type="slidenum">
              <a:rPr lang="en-GB" smtClean="0">
                <a:solidFill>
                  <a:prstClr val="black">
                    <a:tint val="75000"/>
                  </a:prstClr>
                </a:solidFill>
              </a:rPr>
              <a:pPr defTabSz="1371600"/>
              <a:t>‹#›</a:t>
            </a:fld>
            <a:endParaRPr lang="en-GB">
              <a:solidFill>
                <a:prstClr val="black">
                  <a:tint val="75000"/>
                </a:prstClr>
              </a:solidFill>
            </a:endParaRPr>
          </a:p>
        </p:txBody>
      </p:sp>
    </p:spTree>
    <p:extLst>
      <p:ext uri="{BB962C8B-B14F-4D97-AF65-F5344CB8AC3E}">
        <p14:creationId xmlns:p14="http://schemas.microsoft.com/office/powerpoint/2010/main" val="129777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1371600"/>
            <a:fld id="{98109780-08C6-4F60-B3F8-38EB4826785F}" type="datetimeFigureOut">
              <a:rPr lang="en-GB" smtClean="0">
                <a:solidFill>
                  <a:prstClr val="black">
                    <a:tint val="75000"/>
                  </a:prstClr>
                </a:solidFill>
              </a:rPr>
              <a:pPr defTabSz="1371600"/>
              <a:t>23/08/2024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1371600"/>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371600"/>
            <a:fld id="{2B76BA44-8BDF-4F65-8410-90A066E260B1}" type="slidenum">
              <a:rPr lang="en-GB" smtClean="0">
                <a:solidFill>
                  <a:prstClr val="black">
                    <a:tint val="75000"/>
                  </a:prstClr>
                </a:solidFill>
              </a:rPr>
              <a:pPr defTabSz="1371600"/>
              <a:t>‹#›</a:t>
            </a:fld>
            <a:endParaRPr lang="en-GB">
              <a:solidFill>
                <a:prstClr val="black">
                  <a:tint val="75000"/>
                </a:prstClr>
              </a:solidFill>
            </a:endParaRPr>
          </a:p>
        </p:txBody>
      </p:sp>
    </p:spTree>
    <p:extLst>
      <p:ext uri="{BB962C8B-B14F-4D97-AF65-F5344CB8AC3E}">
        <p14:creationId xmlns:p14="http://schemas.microsoft.com/office/powerpoint/2010/main" val="29603376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371600"/>
            <a:fld id="{98109780-08C6-4F60-B3F8-38EB4826785F}" type="datetimeFigureOut">
              <a:rPr lang="en-GB" smtClean="0">
                <a:solidFill>
                  <a:prstClr val="black">
                    <a:tint val="75000"/>
                  </a:prstClr>
                </a:solidFill>
              </a:rPr>
              <a:pPr defTabSz="1371600"/>
              <a:t>23/08/2024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1371600"/>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371600"/>
            <a:fld id="{2B76BA44-8BDF-4F65-8410-90A066E260B1}" type="slidenum">
              <a:rPr lang="en-GB" smtClean="0">
                <a:solidFill>
                  <a:prstClr val="black">
                    <a:tint val="75000"/>
                  </a:prstClr>
                </a:solidFill>
              </a:rPr>
              <a:pPr defTabSz="1371600"/>
              <a:t>‹#›</a:t>
            </a:fld>
            <a:endParaRPr lang="en-GB">
              <a:solidFill>
                <a:prstClr val="black">
                  <a:tint val="75000"/>
                </a:prstClr>
              </a:solidFill>
            </a:endParaRPr>
          </a:p>
        </p:txBody>
      </p:sp>
    </p:spTree>
    <p:extLst>
      <p:ext uri="{BB962C8B-B14F-4D97-AF65-F5344CB8AC3E}">
        <p14:creationId xmlns:p14="http://schemas.microsoft.com/office/powerpoint/2010/main" val="9086823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2" y="409575"/>
            <a:ext cx="6016626" cy="1743075"/>
          </a:xfrm>
        </p:spPr>
        <p:txBody>
          <a:bodyPr anchor="b"/>
          <a:lstStyle>
            <a:lvl1pPr algn="l">
              <a:defRPr sz="3000" b="1"/>
            </a:lvl1pPr>
          </a:lstStyle>
          <a:p>
            <a:r>
              <a:rPr lang="en-US" smtClean="0"/>
              <a:t>Click to edit Master title style</a:t>
            </a:r>
            <a:endParaRPr lang="en-GB"/>
          </a:p>
        </p:txBody>
      </p:sp>
      <p:sp>
        <p:nvSpPr>
          <p:cNvPr id="3" name="Content Placeholder 2"/>
          <p:cNvSpPr>
            <a:spLocks noGrp="1"/>
          </p:cNvSpPr>
          <p:nvPr>
            <p:ph idx="1"/>
          </p:nvPr>
        </p:nvSpPr>
        <p:spPr>
          <a:xfrm>
            <a:off x="7150100" y="409577"/>
            <a:ext cx="10223501" cy="8779670"/>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914402" y="2152652"/>
            <a:ext cx="6016626" cy="7036595"/>
          </a:xfrm>
        </p:spPr>
        <p:txBody>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1371600"/>
            <a:fld id="{98109780-08C6-4F60-B3F8-38EB4826785F}" type="datetimeFigureOut">
              <a:rPr lang="en-GB" smtClean="0">
                <a:solidFill>
                  <a:prstClr val="black">
                    <a:tint val="75000"/>
                  </a:prstClr>
                </a:solidFill>
              </a:rPr>
              <a:pPr defTabSz="1371600"/>
              <a:t>23/08/2024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371600"/>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371600"/>
            <a:fld id="{2B76BA44-8BDF-4F65-8410-90A066E260B1}" type="slidenum">
              <a:rPr lang="en-GB" smtClean="0">
                <a:solidFill>
                  <a:prstClr val="black">
                    <a:tint val="75000"/>
                  </a:prstClr>
                </a:solidFill>
              </a:rPr>
              <a:pPr defTabSz="1371600"/>
              <a:t>‹#›</a:t>
            </a:fld>
            <a:endParaRPr lang="en-GB">
              <a:solidFill>
                <a:prstClr val="black">
                  <a:tint val="75000"/>
                </a:prstClr>
              </a:solidFill>
            </a:endParaRPr>
          </a:p>
        </p:txBody>
      </p:sp>
    </p:spTree>
    <p:extLst>
      <p:ext uri="{BB962C8B-B14F-4D97-AF65-F5344CB8AC3E}">
        <p14:creationId xmlns:p14="http://schemas.microsoft.com/office/powerpoint/2010/main" val="2985253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6" y="7200900"/>
            <a:ext cx="10972800" cy="850107"/>
          </a:xfrm>
        </p:spPr>
        <p:txBody>
          <a:bodyPr anchor="b"/>
          <a:lstStyle>
            <a:lvl1pPr algn="l">
              <a:defRPr sz="3000" b="1"/>
            </a:lvl1pPr>
          </a:lstStyle>
          <a:p>
            <a:r>
              <a:rPr lang="en-US" smtClean="0"/>
              <a:t>Click to edit Master title style</a:t>
            </a:r>
            <a:endParaRPr lang="en-GB"/>
          </a:p>
        </p:txBody>
      </p:sp>
      <p:sp>
        <p:nvSpPr>
          <p:cNvPr id="3" name="Picture Placeholder 2"/>
          <p:cNvSpPr>
            <a:spLocks noGrp="1"/>
          </p:cNvSpPr>
          <p:nvPr>
            <p:ph type="pic" idx="1"/>
          </p:nvPr>
        </p:nvSpPr>
        <p:spPr>
          <a:xfrm>
            <a:off x="3584576" y="919163"/>
            <a:ext cx="10972800" cy="6172200"/>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GB"/>
          </a:p>
        </p:txBody>
      </p:sp>
      <p:sp>
        <p:nvSpPr>
          <p:cNvPr id="4" name="Text Placeholder 3"/>
          <p:cNvSpPr>
            <a:spLocks noGrp="1"/>
          </p:cNvSpPr>
          <p:nvPr>
            <p:ph type="body" sz="half" idx="2"/>
          </p:nvPr>
        </p:nvSpPr>
        <p:spPr>
          <a:xfrm>
            <a:off x="3584576" y="8051007"/>
            <a:ext cx="10972800" cy="1207293"/>
          </a:xfrm>
        </p:spPr>
        <p:txBody>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1371600"/>
            <a:fld id="{98109780-08C6-4F60-B3F8-38EB4826785F}" type="datetimeFigureOut">
              <a:rPr lang="en-GB" smtClean="0">
                <a:solidFill>
                  <a:prstClr val="black">
                    <a:tint val="75000"/>
                  </a:prstClr>
                </a:solidFill>
              </a:rPr>
              <a:pPr defTabSz="1371600"/>
              <a:t>23/08/2024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371600"/>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371600"/>
            <a:fld id="{2B76BA44-8BDF-4F65-8410-90A066E260B1}" type="slidenum">
              <a:rPr lang="en-GB" smtClean="0">
                <a:solidFill>
                  <a:prstClr val="black">
                    <a:tint val="75000"/>
                  </a:prstClr>
                </a:solidFill>
              </a:rPr>
              <a:pPr defTabSz="1371600"/>
              <a:t>‹#›</a:t>
            </a:fld>
            <a:endParaRPr lang="en-GB">
              <a:solidFill>
                <a:prstClr val="black">
                  <a:tint val="75000"/>
                </a:prstClr>
              </a:solidFill>
            </a:endParaRPr>
          </a:p>
        </p:txBody>
      </p:sp>
    </p:spTree>
    <p:extLst>
      <p:ext uri="{BB962C8B-B14F-4D97-AF65-F5344CB8AC3E}">
        <p14:creationId xmlns:p14="http://schemas.microsoft.com/office/powerpoint/2010/main" val="14191556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1371600"/>
            <a:fld id="{98109780-08C6-4F60-B3F8-38EB4826785F}" type="datetimeFigureOut">
              <a:rPr lang="en-GB" smtClean="0">
                <a:solidFill>
                  <a:prstClr val="black">
                    <a:tint val="75000"/>
                  </a:prstClr>
                </a:solidFill>
              </a:rPr>
              <a:pPr defTabSz="1371600"/>
              <a:t>23/08/2024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3716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371600"/>
            <a:fld id="{2B76BA44-8BDF-4F65-8410-90A066E260B1}" type="slidenum">
              <a:rPr lang="en-GB" smtClean="0">
                <a:solidFill>
                  <a:prstClr val="black">
                    <a:tint val="75000"/>
                  </a:prstClr>
                </a:solidFill>
              </a:rPr>
              <a:pPr defTabSz="1371600"/>
              <a:t>‹#›</a:t>
            </a:fld>
            <a:endParaRPr lang="en-GB">
              <a:solidFill>
                <a:prstClr val="black">
                  <a:tint val="75000"/>
                </a:prstClr>
              </a:solidFill>
            </a:endParaRPr>
          </a:p>
        </p:txBody>
      </p:sp>
    </p:spTree>
    <p:extLst>
      <p:ext uri="{BB962C8B-B14F-4D97-AF65-F5344CB8AC3E}">
        <p14:creationId xmlns:p14="http://schemas.microsoft.com/office/powerpoint/2010/main" val="19328123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0" y="411959"/>
            <a:ext cx="4114800" cy="877728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914400" y="411959"/>
            <a:ext cx="12039600" cy="87772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1371600"/>
            <a:fld id="{98109780-08C6-4F60-B3F8-38EB4826785F}" type="datetimeFigureOut">
              <a:rPr lang="en-GB" smtClean="0">
                <a:solidFill>
                  <a:prstClr val="black">
                    <a:tint val="75000"/>
                  </a:prstClr>
                </a:solidFill>
              </a:rPr>
              <a:pPr defTabSz="1371600"/>
              <a:t>23/08/2024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3716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371600"/>
            <a:fld id="{2B76BA44-8BDF-4F65-8410-90A066E260B1}" type="slidenum">
              <a:rPr lang="en-GB" smtClean="0">
                <a:solidFill>
                  <a:prstClr val="black">
                    <a:tint val="75000"/>
                  </a:prstClr>
                </a:solidFill>
              </a:rPr>
              <a:pPr defTabSz="1371600"/>
              <a:t>‹#›</a:t>
            </a:fld>
            <a:endParaRPr lang="en-GB">
              <a:solidFill>
                <a:prstClr val="black">
                  <a:tint val="75000"/>
                </a:prstClr>
              </a:solidFill>
            </a:endParaRPr>
          </a:p>
        </p:txBody>
      </p:sp>
    </p:spTree>
    <p:extLst>
      <p:ext uri="{BB962C8B-B14F-4D97-AF65-F5344CB8AC3E}">
        <p14:creationId xmlns:p14="http://schemas.microsoft.com/office/powerpoint/2010/main" val="717214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411957"/>
            <a:ext cx="16459200" cy="17145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914400" y="2400302"/>
            <a:ext cx="16459200" cy="678894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914400" y="9534527"/>
            <a:ext cx="42672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pPr defTabSz="1371600"/>
            <a:fld id="{98109780-08C6-4F60-B3F8-38EB4826785F}" type="datetimeFigureOut">
              <a:rPr lang="en-GB" smtClean="0">
                <a:solidFill>
                  <a:prstClr val="black">
                    <a:tint val="75000"/>
                  </a:prstClr>
                </a:solidFill>
              </a:rPr>
              <a:pPr defTabSz="1371600"/>
              <a:t>23/08/2024</a:t>
            </a:fld>
            <a:endParaRPr lang="en-GB">
              <a:solidFill>
                <a:prstClr val="black">
                  <a:tint val="75000"/>
                </a:prstClr>
              </a:solidFill>
            </a:endParaRPr>
          </a:p>
        </p:txBody>
      </p:sp>
      <p:sp>
        <p:nvSpPr>
          <p:cNvPr id="5" name="Footer Placeholder 4"/>
          <p:cNvSpPr>
            <a:spLocks noGrp="1"/>
          </p:cNvSpPr>
          <p:nvPr>
            <p:ph type="ftr" sz="quarter" idx="3"/>
          </p:nvPr>
        </p:nvSpPr>
        <p:spPr>
          <a:xfrm>
            <a:off x="6248400" y="9534527"/>
            <a:ext cx="5791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defTabSz="1371600"/>
            <a:endParaRPr lang="en-GB">
              <a:solidFill>
                <a:prstClr val="black">
                  <a:tint val="75000"/>
                </a:prstClr>
              </a:solidFill>
            </a:endParaRPr>
          </a:p>
        </p:txBody>
      </p:sp>
      <p:sp>
        <p:nvSpPr>
          <p:cNvPr id="6" name="Slide Number Placeholder 5"/>
          <p:cNvSpPr>
            <a:spLocks noGrp="1"/>
          </p:cNvSpPr>
          <p:nvPr>
            <p:ph type="sldNum" sz="quarter" idx="4"/>
          </p:nvPr>
        </p:nvSpPr>
        <p:spPr>
          <a:xfrm>
            <a:off x="13106400" y="9534527"/>
            <a:ext cx="42672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pPr defTabSz="1371600"/>
            <a:fld id="{2B76BA44-8BDF-4F65-8410-90A066E260B1}" type="slidenum">
              <a:rPr lang="en-GB" smtClean="0">
                <a:solidFill>
                  <a:prstClr val="black">
                    <a:tint val="75000"/>
                  </a:prstClr>
                </a:solidFill>
              </a:rPr>
              <a:pPr defTabSz="1371600"/>
              <a:t>‹#›</a:t>
            </a:fld>
            <a:endParaRPr lang="en-GB">
              <a:solidFill>
                <a:prstClr val="black">
                  <a:tint val="75000"/>
                </a:prstClr>
              </a:solidFill>
            </a:endParaRPr>
          </a:p>
        </p:txBody>
      </p:sp>
    </p:spTree>
    <p:extLst>
      <p:ext uri="{BB962C8B-B14F-4D97-AF65-F5344CB8AC3E}">
        <p14:creationId xmlns:p14="http://schemas.microsoft.com/office/powerpoint/2010/main" val="37100766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371600" rtl="0" eaLnBrk="1" latinLnBrk="0" hangingPunct="1">
        <a:spcBef>
          <a:spcPct val="0"/>
        </a:spcBef>
        <a:buNone/>
        <a:defRPr sz="6600" kern="1200">
          <a:solidFill>
            <a:schemeClr val="tx1"/>
          </a:solidFill>
          <a:latin typeface="+mj-lt"/>
          <a:ea typeface="+mj-ea"/>
          <a:cs typeface="+mj-cs"/>
        </a:defRPr>
      </a:lvl1pPr>
    </p:titleStyle>
    <p:bodyStyle>
      <a:lvl1pPr marL="514350" indent="-514350" algn="l" defTabSz="1371600"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1pPr>
      <a:lvl2pPr marL="1114425" indent="-428625" algn="l" defTabSz="1371600" rtl="0" eaLnBrk="1" latinLnBrk="0" hangingPunct="1">
        <a:spcBef>
          <a:spcPct val="20000"/>
        </a:spcBef>
        <a:buFont typeface="Arial" panose="020B0604020202020204" pitchFamily="34" charset="0"/>
        <a:buChar char="–"/>
        <a:defRPr sz="4200" kern="1200">
          <a:solidFill>
            <a:schemeClr val="tx1"/>
          </a:solidFill>
          <a:latin typeface="+mn-lt"/>
          <a:ea typeface="+mn-ea"/>
          <a:cs typeface="+mn-cs"/>
        </a:defRPr>
      </a:lvl2pPr>
      <a:lvl3pPr marL="1714500" indent="-342900" algn="l" defTabSz="1371600"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3pPr>
      <a:lvl4pPr marL="2400300" indent="-342900" algn="l" defTabSz="137160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4pPr>
      <a:lvl5pPr marL="3086100" indent="-342900" algn="l" defTabSz="137160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5pPr>
      <a:lvl6pPr marL="3771900" indent="-342900" algn="l" defTabSz="137160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6pPr>
      <a:lvl7pPr marL="4457700" indent="-342900" algn="l" defTabSz="137160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7pPr>
      <a:lvl8pPr marL="5143500" indent="-342900" algn="l" defTabSz="137160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8pPr>
      <a:lvl9pPr marL="5829300" indent="-342900" algn="l" defTabSz="137160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sv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13"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image" Target="NULL"/><Relationship Id="rId12" Type="http://schemas.openxmlformats.org/officeDocument/2006/relationships/diagramColors" Target="../diagrams/colors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diagramQuickStyle" Target="../diagrams/quickStyle1.xml"/><Relationship Id="rId5" Type="http://schemas.openxmlformats.org/officeDocument/2006/relationships/image" Target="../media/image2.jpeg"/><Relationship Id="rId10" Type="http://schemas.openxmlformats.org/officeDocument/2006/relationships/diagramLayout" Target="../diagrams/layout1.xml"/><Relationship Id="rId4" Type="http://schemas.openxmlformats.org/officeDocument/2006/relationships/image" Target="NULL"/><Relationship Id="rId9"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NUL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NUL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13"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image" Target="NULL"/><Relationship Id="rId12" Type="http://schemas.openxmlformats.org/officeDocument/2006/relationships/diagramColors" Target="../diagrams/colors2.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diagramQuickStyle" Target="../diagrams/quickStyle2.xml"/><Relationship Id="rId5" Type="http://schemas.openxmlformats.org/officeDocument/2006/relationships/image" Target="../media/image2.jpeg"/><Relationship Id="rId10" Type="http://schemas.openxmlformats.org/officeDocument/2006/relationships/diagramLayout" Target="../diagrams/layout2.xml"/><Relationship Id="rId4" Type="http://schemas.openxmlformats.org/officeDocument/2006/relationships/image" Target="NULL"/><Relationship Id="rId9"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4.png"/><Relationship Id="rId7" Type="http://schemas.openxmlformats.org/officeDocument/2006/relationships/diagramQuickStyle" Target="../diagrams/quickStyle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5.png"/><Relationship Id="rId9" Type="http://schemas.microsoft.com/office/2007/relationships/diagramDrawing" Target="../diagrams/drawing3.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908230"/>
            <a:ext cx="16225843" cy="1153795"/>
          </a:xfrm>
          <a:prstGeom prst="rect">
            <a:avLst/>
          </a:prstGeom>
        </p:spPr>
        <p:txBody>
          <a:bodyPr lIns="0" tIns="0" rIns="0" bIns="0" rtlCol="0" anchor="t">
            <a:spAutoFit/>
          </a:bodyPr>
          <a:lstStyle/>
          <a:p>
            <a:pPr algn="l">
              <a:lnSpc>
                <a:spcPts val="9379"/>
              </a:lnSpc>
            </a:pPr>
            <a:r>
              <a:rPr lang="en-US" sz="6699" dirty="0">
                <a:solidFill>
                  <a:srgbClr val="DCB05B"/>
                </a:solidFill>
                <a:latin typeface="Montserrat Ultra-Bold"/>
              </a:rPr>
              <a:t>JOHANNESBURG HEALTH DISTRICT </a:t>
            </a:r>
          </a:p>
        </p:txBody>
      </p:sp>
      <p:sp>
        <p:nvSpPr>
          <p:cNvPr id="3" name="TextBox 3"/>
          <p:cNvSpPr txBox="1"/>
          <p:nvPr/>
        </p:nvSpPr>
        <p:spPr>
          <a:xfrm>
            <a:off x="2160225" y="2088932"/>
            <a:ext cx="13962793" cy="1153795"/>
          </a:xfrm>
          <a:prstGeom prst="rect">
            <a:avLst/>
          </a:prstGeom>
        </p:spPr>
        <p:txBody>
          <a:bodyPr lIns="0" tIns="0" rIns="0" bIns="0" rtlCol="0" anchor="t">
            <a:spAutoFit/>
          </a:bodyPr>
          <a:lstStyle/>
          <a:p>
            <a:pPr algn="r">
              <a:lnSpc>
                <a:spcPts val="9379"/>
              </a:lnSpc>
            </a:pPr>
            <a:r>
              <a:rPr lang="en-US" sz="6699">
                <a:solidFill>
                  <a:srgbClr val="0063A0"/>
                </a:solidFill>
                <a:latin typeface="Montserrat Ultra-Bold"/>
              </a:rPr>
              <a:t>2024 RESEARCH CONFERENCE</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2">
              <a:alphaModFix amt="37000"/>
              <a:extLst>
                <a:ext uri="{96DAC541-7B7A-43D3-8B79-37D633B846F1}">
                  <asvg:svgBlip xmlns:asvg="http://schemas.microsoft.com/office/drawing/2016/SVG/main" xmlns="" r:embed="rId3"/>
                </a:ext>
              </a:extLst>
            </a:blip>
            <a:stretch>
              <a:fillRect/>
            </a:stretch>
          </a:blipFill>
        </p:spPr>
        <p:txBody>
          <a:bodyPr/>
          <a:lstStyle/>
          <a:p>
            <a:endParaRPr lang="en-US"/>
          </a:p>
        </p:txBody>
      </p:sp>
      <p:grpSp>
        <p:nvGrpSpPr>
          <p:cNvPr id="5" name="Group 5"/>
          <p:cNvGrpSpPr>
            <a:grpSpLocks noChangeAspect="1"/>
          </p:cNvGrpSpPr>
          <p:nvPr/>
        </p:nvGrpSpPr>
        <p:grpSpPr>
          <a:xfrm>
            <a:off x="14497763" y="33671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4"/>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5">
              <a:alphaModFix amt="43999"/>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8" name="Freeform 8"/>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7"/>
            <a:stretch>
              <a:fillRect/>
            </a:stretch>
          </a:blipFill>
        </p:spPr>
        <p:txBody>
          <a:bodyPr/>
          <a:lstStyle/>
          <a:p>
            <a:endParaRPr lang="en-US"/>
          </a:p>
        </p:txBody>
      </p:sp>
      <p:sp>
        <p:nvSpPr>
          <p:cNvPr id="9" name="Freeform 9"/>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DCB05B"/>
                </a:solidFill>
                <a:latin typeface="Josefin Sans"/>
              </a:rPr>
              <a:t>#JoburgResearch2024</a:t>
            </a:r>
          </a:p>
        </p:txBody>
      </p:sp>
      <p:sp>
        <p:nvSpPr>
          <p:cNvPr id="11" name="Title 10">
            <a:extLst>
              <a:ext uri="{FF2B5EF4-FFF2-40B4-BE49-F238E27FC236}">
                <a16:creationId xmlns:a16="http://schemas.microsoft.com/office/drawing/2014/main" id="{ED3E32D4-2941-4187-1E23-42A1CE7EFAB7}"/>
              </a:ext>
            </a:extLst>
          </p:cNvPr>
          <p:cNvSpPr>
            <a:spLocks noGrp="1"/>
          </p:cNvSpPr>
          <p:nvPr>
            <p:ph type="ctrTitle"/>
          </p:nvPr>
        </p:nvSpPr>
        <p:spPr>
          <a:xfrm>
            <a:off x="1023937" y="3748055"/>
            <a:ext cx="14787678" cy="2998382"/>
          </a:xfrm>
        </p:spPr>
        <p:txBody>
          <a:bodyPr>
            <a:normAutofit/>
          </a:bodyPr>
          <a:lstStyle/>
          <a:p>
            <a:r>
              <a:rPr lang="en-US" dirty="0">
                <a:solidFill>
                  <a:schemeClr val="bg2">
                    <a:lumMod val="25000"/>
                  </a:schemeClr>
                </a:solidFill>
              </a:rPr>
              <a:t>GERMS-SA laboratory surveillance isolate-submission rates for vaccine preventable organisms (</a:t>
            </a:r>
            <a:r>
              <a:rPr lang="en-US" i="1" dirty="0">
                <a:solidFill>
                  <a:schemeClr val="bg2">
                    <a:lumMod val="25000"/>
                  </a:schemeClr>
                </a:solidFill>
              </a:rPr>
              <a:t>Haemophilus influenzae</a:t>
            </a:r>
            <a:r>
              <a:rPr lang="en-US" dirty="0">
                <a:solidFill>
                  <a:schemeClr val="bg2">
                    <a:lumMod val="25000"/>
                  </a:schemeClr>
                </a:solidFill>
              </a:rPr>
              <a:t>, </a:t>
            </a:r>
            <a:r>
              <a:rPr lang="en-US" i="1" dirty="0">
                <a:solidFill>
                  <a:schemeClr val="bg2">
                    <a:lumMod val="25000"/>
                  </a:schemeClr>
                </a:solidFill>
              </a:rPr>
              <a:t>Streptococcus pneumoniae </a:t>
            </a:r>
            <a:r>
              <a:rPr lang="en-US" dirty="0">
                <a:solidFill>
                  <a:schemeClr val="bg2">
                    <a:lumMod val="25000"/>
                  </a:schemeClr>
                </a:solidFill>
              </a:rPr>
              <a:t>and </a:t>
            </a:r>
            <a:r>
              <a:rPr lang="en-US" i="1" dirty="0">
                <a:solidFill>
                  <a:schemeClr val="bg2">
                    <a:lumMod val="25000"/>
                  </a:schemeClr>
                </a:solidFill>
              </a:rPr>
              <a:t>Streptococcus agalactiae</a:t>
            </a:r>
            <a:r>
              <a:rPr lang="en-US" dirty="0">
                <a:solidFill>
                  <a:schemeClr val="bg2">
                    <a:lumMod val="25000"/>
                  </a:schemeClr>
                </a:solidFill>
              </a:rPr>
              <a:t>), City of Johannesburg district, 2019-2022.</a:t>
            </a:r>
          </a:p>
        </p:txBody>
      </p:sp>
      <p:sp>
        <p:nvSpPr>
          <p:cNvPr id="12" name="Subtitle 11">
            <a:extLst>
              <a:ext uri="{FF2B5EF4-FFF2-40B4-BE49-F238E27FC236}">
                <a16:creationId xmlns:a16="http://schemas.microsoft.com/office/drawing/2014/main" id="{F1F19105-7E69-742F-8A31-59279A138F5E}"/>
              </a:ext>
            </a:extLst>
          </p:cNvPr>
          <p:cNvSpPr>
            <a:spLocks noGrp="1"/>
          </p:cNvSpPr>
          <p:nvPr>
            <p:ph type="subTitle" idx="1"/>
          </p:nvPr>
        </p:nvSpPr>
        <p:spPr>
          <a:xfrm>
            <a:off x="1977509" y="7397974"/>
            <a:ext cx="13639800" cy="1476257"/>
          </a:xfrm>
        </p:spPr>
        <p:txBody>
          <a:bodyPr>
            <a:normAutofit fontScale="70000" lnSpcReduction="20000"/>
          </a:bodyPr>
          <a:lstStyle/>
          <a:p>
            <a:pPr>
              <a:lnSpc>
                <a:spcPct val="107000"/>
              </a:lnSpc>
              <a:spcAft>
                <a:spcPts val="800"/>
              </a:spcAft>
            </a:pPr>
            <a:r>
              <a:rPr lang="en-ZA" b="1" dirty="0">
                <a:solidFill>
                  <a:schemeClr val="bg1">
                    <a:lumMod val="50000"/>
                  </a:schemeClr>
                </a:solidFill>
                <a:ea typeface="Calibri" panose="020F0502020204030204" pitchFamily="34" charset="0"/>
                <a:cs typeface="Times New Roman" panose="02020603050405020304" pitchFamily="18" charset="0"/>
              </a:rPr>
              <a:t>Tiisetso </a:t>
            </a:r>
            <a:r>
              <a:rPr lang="en-ZA" b="1" dirty="0" smtClean="0">
                <a:solidFill>
                  <a:schemeClr val="bg1">
                    <a:lumMod val="50000"/>
                  </a:schemeClr>
                </a:solidFill>
                <a:ea typeface="Calibri" panose="020F0502020204030204" pitchFamily="34" charset="0"/>
                <a:cs typeface="Times New Roman" panose="02020603050405020304" pitchFamily="18" charset="0"/>
              </a:rPr>
              <a:t>Lebaka</a:t>
            </a:r>
            <a:r>
              <a:rPr lang="en-ZA" dirty="0" smtClean="0">
                <a:solidFill>
                  <a:schemeClr val="bg1">
                    <a:lumMod val="50000"/>
                  </a:schemeClr>
                </a:solidFill>
                <a:ea typeface="Calibri" panose="020F0502020204030204" pitchFamily="34" charset="0"/>
                <a:cs typeface="Times New Roman" panose="02020603050405020304" pitchFamily="18" charset="0"/>
              </a:rPr>
              <a:t>; </a:t>
            </a:r>
            <a:r>
              <a:rPr lang="en-ZA" dirty="0">
                <a:solidFill>
                  <a:schemeClr val="bg1">
                    <a:lumMod val="50000"/>
                  </a:schemeClr>
                </a:solidFill>
                <a:ea typeface="Calibri" panose="020F0502020204030204" pitchFamily="34" charset="0"/>
                <a:cs typeface="Times New Roman" panose="02020603050405020304" pitchFamily="18" charset="0"/>
              </a:rPr>
              <a:t>Susan </a:t>
            </a:r>
            <a:r>
              <a:rPr lang="en-ZA" dirty="0" smtClean="0">
                <a:solidFill>
                  <a:schemeClr val="bg1">
                    <a:lumMod val="50000"/>
                  </a:schemeClr>
                </a:solidFill>
                <a:ea typeface="Calibri" panose="020F0502020204030204" pitchFamily="34" charset="0"/>
                <a:cs typeface="Times New Roman" panose="02020603050405020304" pitchFamily="18" charset="0"/>
              </a:rPr>
              <a:t>Meiring, </a:t>
            </a:r>
            <a:r>
              <a:rPr lang="en-ZA" dirty="0">
                <a:solidFill>
                  <a:schemeClr val="bg1">
                    <a:lumMod val="50000"/>
                  </a:schemeClr>
                </a:solidFill>
                <a:ea typeface="Calibri" panose="020F0502020204030204" pitchFamily="34" charset="0"/>
                <a:cs typeface="Times New Roman" panose="02020603050405020304" pitchFamily="18" charset="0"/>
              </a:rPr>
              <a:t>Susan </a:t>
            </a:r>
            <a:r>
              <a:rPr lang="en-ZA" dirty="0" smtClean="0">
                <a:solidFill>
                  <a:schemeClr val="bg1">
                    <a:lumMod val="50000"/>
                  </a:schemeClr>
                </a:solidFill>
                <a:ea typeface="Calibri" panose="020F0502020204030204" pitchFamily="34" charset="0"/>
                <a:cs typeface="Times New Roman" panose="02020603050405020304" pitchFamily="18" charset="0"/>
              </a:rPr>
              <a:t>Nzenze, </a:t>
            </a:r>
            <a:r>
              <a:rPr lang="en-ZA" dirty="0">
                <a:solidFill>
                  <a:schemeClr val="bg1">
                    <a:lumMod val="50000"/>
                  </a:schemeClr>
                </a:solidFill>
                <a:ea typeface="Calibri" panose="020F0502020204030204" pitchFamily="34" charset="0"/>
                <a:cs typeface="Times New Roman" panose="02020603050405020304" pitchFamily="18" charset="0"/>
              </a:rPr>
              <a:t>Lehlohonolo </a:t>
            </a:r>
            <a:r>
              <a:rPr lang="en-ZA" dirty="0" smtClean="0">
                <a:solidFill>
                  <a:schemeClr val="bg1">
                    <a:lumMod val="50000"/>
                  </a:schemeClr>
                </a:solidFill>
                <a:ea typeface="Calibri" panose="020F0502020204030204" pitchFamily="34" charset="0"/>
                <a:cs typeface="Times New Roman" panose="02020603050405020304" pitchFamily="18" charset="0"/>
              </a:rPr>
              <a:t>Kumalo, </a:t>
            </a:r>
            <a:r>
              <a:rPr lang="en-ZA" dirty="0">
                <a:solidFill>
                  <a:schemeClr val="bg1">
                    <a:lumMod val="50000"/>
                  </a:schemeClr>
                </a:solidFill>
                <a:ea typeface="Calibri" panose="020F0502020204030204" pitchFamily="34" charset="0"/>
                <a:cs typeface="Times New Roman" panose="02020603050405020304" pitchFamily="18" charset="0"/>
              </a:rPr>
              <a:t>Linda de </a:t>
            </a:r>
            <a:r>
              <a:rPr lang="en-ZA" dirty="0" smtClean="0">
                <a:solidFill>
                  <a:schemeClr val="bg1">
                    <a:lumMod val="50000"/>
                  </a:schemeClr>
                </a:solidFill>
                <a:ea typeface="Calibri" panose="020F0502020204030204" pitchFamily="34" charset="0"/>
                <a:cs typeface="Times New Roman" panose="02020603050405020304" pitchFamily="18" charset="0"/>
              </a:rPr>
              <a:t>Gouveia; </a:t>
            </a:r>
            <a:r>
              <a:rPr lang="en-ZA" dirty="0">
                <a:solidFill>
                  <a:schemeClr val="bg1">
                    <a:lumMod val="50000"/>
                  </a:schemeClr>
                </a:solidFill>
                <a:ea typeface="Calibri" panose="020F0502020204030204" pitchFamily="34" charset="0"/>
                <a:cs typeface="Times New Roman" panose="02020603050405020304" pitchFamily="18" charset="0"/>
              </a:rPr>
              <a:t>Happy </a:t>
            </a:r>
            <a:r>
              <a:rPr lang="en-ZA" dirty="0" smtClean="0">
                <a:solidFill>
                  <a:schemeClr val="bg1">
                    <a:lumMod val="50000"/>
                  </a:schemeClr>
                </a:solidFill>
                <a:ea typeface="Calibri" panose="020F0502020204030204" pitchFamily="34" charset="0"/>
                <a:cs typeface="Times New Roman" panose="02020603050405020304" pitchFamily="18" charset="0"/>
              </a:rPr>
              <a:t>Skosana, </a:t>
            </a:r>
            <a:r>
              <a:rPr lang="en-ZA" dirty="0">
                <a:solidFill>
                  <a:schemeClr val="bg1">
                    <a:lumMod val="50000"/>
                  </a:schemeClr>
                </a:solidFill>
                <a:ea typeface="Calibri" panose="020F0502020204030204" pitchFamily="34" charset="0"/>
                <a:cs typeface="Times New Roman" panose="02020603050405020304" pitchFamily="18" charset="0"/>
              </a:rPr>
              <a:t>Mignon du </a:t>
            </a:r>
            <a:r>
              <a:rPr lang="en-ZA" dirty="0" smtClean="0">
                <a:solidFill>
                  <a:schemeClr val="bg1">
                    <a:lumMod val="50000"/>
                  </a:schemeClr>
                </a:solidFill>
                <a:ea typeface="Calibri" panose="020F0502020204030204" pitchFamily="34" charset="0"/>
                <a:cs typeface="Times New Roman" panose="02020603050405020304" pitchFamily="18" charset="0"/>
              </a:rPr>
              <a:t>Plessis, </a:t>
            </a:r>
            <a:r>
              <a:rPr lang="en-ZA" dirty="0">
                <a:solidFill>
                  <a:schemeClr val="bg1">
                    <a:lumMod val="50000"/>
                  </a:schemeClr>
                </a:solidFill>
                <a:ea typeface="Calibri" panose="020F0502020204030204" pitchFamily="34" charset="0"/>
                <a:cs typeface="Times New Roman" panose="02020603050405020304" pitchFamily="18" charset="0"/>
              </a:rPr>
              <a:t>Kedibone </a:t>
            </a:r>
            <a:r>
              <a:rPr lang="en-ZA" dirty="0" smtClean="0">
                <a:solidFill>
                  <a:schemeClr val="bg1">
                    <a:lumMod val="50000"/>
                  </a:schemeClr>
                </a:solidFill>
                <a:ea typeface="Calibri" panose="020F0502020204030204" pitchFamily="34" charset="0"/>
                <a:cs typeface="Times New Roman" panose="02020603050405020304" pitchFamily="18" charset="0"/>
              </a:rPr>
              <a:t>Ndlangisa, </a:t>
            </a:r>
            <a:r>
              <a:rPr lang="en-ZA" dirty="0">
                <a:solidFill>
                  <a:schemeClr val="bg1">
                    <a:lumMod val="50000"/>
                  </a:schemeClr>
                </a:solidFill>
                <a:ea typeface="Calibri" panose="020F0502020204030204" pitchFamily="34" charset="0"/>
                <a:cs typeface="Times New Roman" panose="02020603050405020304" pitchFamily="18" charset="0"/>
              </a:rPr>
              <a:t>Jackie </a:t>
            </a:r>
            <a:r>
              <a:rPr lang="en-ZA" dirty="0" smtClean="0">
                <a:solidFill>
                  <a:schemeClr val="bg1">
                    <a:lumMod val="50000"/>
                  </a:schemeClr>
                </a:solidFill>
                <a:ea typeface="Calibri" panose="020F0502020204030204" pitchFamily="34" charset="0"/>
                <a:cs typeface="Times New Roman" panose="02020603050405020304" pitchFamily="18" charset="0"/>
              </a:rPr>
              <a:t>Kleynhans, </a:t>
            </a:r>
            <a:r>
              <a:rPr lang="en-ZA" dirty="0">
                <a:solidFill>
                  <a:schemeClr val="bg1">
                    <a:lumMod val="50000"/>
                  </a:schemeClr>
                </a:solidFill>
                <a:ea typeface="Calibri" panose="020F0502020204030204" pitchFamily="34" charset="0"/>
                <a:cs typeface="Times New Roman" panose="02020603050405020304" pitchFamily="18" charset="0"/>
              </a:rPr>
              <a:t>Sibongile </a:t>
            </a:r>
            <a:r>
              <a:rPr lang="en-ZA" dirty="0" smtClean="0">
                <a:solidFill>
                  <a:schemeClr val="bg1">
                    <a:lumMod val="50000"/>
                  </a:schemeClr>
                </a:solidFill>
                <a:ea typeface="Calibri" panose="020F0502020204030204" pitchFamily="34" charset="0"/>
                <a:cs typeface="Times New Roman" panose="02020603050405020304" pitchFamily="18" charset="0"/>
              </a:rPr>
              <a:t>Walaza, </a:t>
            </a:r>
            <a:r>
              <a:rPr lang="en-ZA" dirty="0">
                <a:solidFill>
                  <a:schemeClr val="bg1">
                    <a:lumMod val="50000"/>
                  </a:schemeClr>
                </a:solidFill>
                <a:ea typeface="Calibri" panose="020F0502020204030204" pitchFamily="34" charset="0"/>
                <a:cs typeface="Times New Roman" panose="02020603050405020304" pitchFamily="18" charset="0"/>
              </a:rPr>
              <a:t>Cheryl </a:t>
            </a:r>
            <a:r>
              <a:rPr lang="en-ZA" dirty="0" smtClean="0">
                <a:solidFill>
                  <a:schemeClr val="bg1">
                    <a:lumMod val="50000"/>
                  </a:schemeClr>
                </a:solidFill>
                <a:ea typeface="Calibri" panose="020F0502020204030204" pitchFamily="34" charset="0"/>
                <a:cs typeface="Times New Roman" panose="02020603050405020304" pitchFamily="18" charset="0"/>
              </a:rPr>
              <a:t>Cohen, </a:t>
            </a:r>
            <a:r>
              <a:rPr lang="en-ZA" dirty="0">
                <a:solidFill>
                  <a:schemeClr val="bg1">
                    <a:lumMod val="50000"/>
                  </a:schemeClr>
                </a:solidFill>
                <a:ea typeface="Calibri" panose="020F0502020204030204" pitchFamily="34" charset="0"/>
                <a:cs typeface="Times New Roman" panose="02020603050405020304" pitchFamily="18" charset="0"/>
              </a:rPr>
              <a:t>Anne von </a:t>
            </a:r>
            <a:r>
              <a:rPr lang="en-ZA" dirty="0" smtClean="0">
                <a:solidFill>
                  <a:schemeClr val="bg1">
                    <a:lumMod val="50000"/>
                  </a:schemeClr>
                </a:solidFill>
                <a:ea typeface="Calibri" panose="020F0502020204030204" pitchFamily="34" charset="0"/>
                <a:cs typeface="Times New Roman" panose="02020603050405020304" pitchFamily="18" charset="0"/>
              </a:rPr>
              <a:t>Gottberg, </a:t>
            </a:r>
            <a:r>
              <a:rPr lang="en-ZA" dirty="0">
                <a:solidFill>
                  <a:schemeClr val="bg1">
                    <a:lumMod val="50000"/>
                  </a:schemeClr>
                </a:solidFill>
                <a:ea typeface="Calibri" panose="020F0502020204030204" pitchFamily="34" charset="0"/>
                <a:cs typeface="Times New Roman" panose="02020603050405020304" pitchFamily="18" charset="0"/>
              </a:rPr>
              <a:t>Jeremy </a:t>
            </a:r>
            <a:r>
              <a:rPr lang="en-ZA" dirty="0" smtClean="0">
                <a:solidFill>
                  <a:schemeClr val="bg1">
                    <a:lumMod val="50000"/>
                  </a:schemeClr>
                </a:solidFill>
                <a:ea typeface="Calibri" panose="020F0502020204030204" pitchFamily="34" charset="0"/>
                <a:cs typeface="Times New Roman" panose="02020603050405020304" pitchFamily="18" charset="0"/>
              </a:rPr>
              <a:t>Nel, </a:t>
            </a:r>
            <a:r>
              <a:rPr lang="en-ZA" dirty="0">
                <a:solidFill>
                  <a:schemeClr val="bg1">
                    <a:lumMod val="50000"/>
                  </a:schemeClr>
                </a:solidFill>
                <a:ea typeface="Calibri" panose="020F0502020204030204" pitchFamily="34" charset="0"/>
                <a:cs typeface="Times New Roman" panose="02020603050405020304" pitchFamily="18" charset="0"/>
              </a:rPr>
              <a:t>Merika </a:t>
            </a:r>
            <a:r>
              <a:rPr lang="en-ZA" dirty="0" smtClean="0">
                <a:solidFill>
                  <a:schemeClr val="bg1">
                    <a:lumMod val="50000"/>
                  </a:schemeClr>
                </a:solidFill>
                <a:ea typeface="Calibri" panose="020F0502020204030204" pitchFamily="34" charset="0"/>
                <a:cs typeface="Times New Roman" panose="02020603050405020304" pitchFamily="18" charset="0"/>
              </a:rPr>
              <a:t>Tsitsi, </a:t>
            </a:r>
            <a:r>
              <a:rPr lang="en-ZA" dirty="0">
                <a:solidFill>
                  <a:schemeClr val="bg1">
                    <a:lumMod val="50000"/>
                  </a:schemeClr>
                </a:solidFill>
                <a:ea typeface="Calibri" panose="020F0502020204030204" pitchFamily="34" charset="0"/>
                <a:cs typeface="Times New Roman" panose="02020603050405020304" pitchFamily="18" charset="0"/>
              </a:rPr>
              <a:t>Philani </a:t>
            </a:r>
            <a:r>
              <a:rPr lang="en-ZA" dirty="0" smtClean="0">
                <a:solidFill>
                  <a:schemeClr val="bg1">
                    <a:lumMod val="50000"/>
                  </a:schemeClr>
                </a:solidFill>
                <a:ea typeface="Calibri" panose="020F0502020204030204" pitchFamily="34" charset="0"/>
                <a:cs typeface="Times New Roman" panose="02020603050405020304" pitchFamily="18" charset="0"/>
              </a:rPr>
              <a:t>Buthelezi, </a:t>
            </a:r>
            <a:r>
              <a:rPr lang="en-ZA" dirty="0">
                <a:solidFill>
                  <a:schemeClr val="bg1">
                    <a:lumMod val="50000"/>
                  </a:schemeClr>
                </a:solidFill>
                <a:ea typeface="Calibri" panose="020F0502020204030204" pitchFamily="34" charset="0"/>
                <a:cs typeface="Times New Roman" panose="02020603050405020304" pitchFamily="18" charset="0"/>
              </a:rPr>
              <a:t>Matlhodi </a:t>
            </a:r>
            <a:r>
              <a:rPr lang="en-ZA" dirty="0" smtClean="0">
                <a:solidFill>
                  <a:schemeClr val="bg1">
                    <a:lumMod val="50000"/>
                  </a:schemeClr>
                </a:solidFill>
                <a:ea typeface="Calibri" panose="020F0502020204030204" pitchFamily="34" charset="0"/>
                <a:cs typeface="Times New Roman" panose="02020603050405020304" pitchFamily="18" charset="0"/>
              </a:rPr>
              <a:t>Mogorosi</a:t>
            </a:r>
            <a:r>
              <a:rPr lang="en-ZA" baseline="30000" dirty="0" smtClean="0">
                <a:solidFill>
                  <a:schemeClr val="bg1">
                    <a:lumMod val="50000"/>
                  </a:schemeClr>
                </a:solidFill>
                <a:ea typeface="Calibri" panose="020F0502020204030204" pitchFamily="34" charset="0"/>
                <a:cs typeface="Times New Roman" panose="02020603050405020304" pitchFamily="18" charset="0"/>
              </a:rPr>
              <a:t> </a:t>
            </a:r>
            <a:r>
              <a:rPr lang="en-ZA" dirty="0">
                <a:solidFill>
                  <a:schemeClr val="bg1">
                    <a:lumMod val="50000"/>
                  </a:schemeClr>
                </a:solidFill>
                <a:ea typeface="Calibri" panose="020F0502020204030204" pitchFamily="34" charset="0"/>
                <a:cs typeface="Times New Roman" panose="02020603050405020304" pitchFamily="18" charset="0"/>
              </a:rPr>
              <a:t>and Vanessa </a:t>
            </a:r>
            <a:r>
              <a:rPr lang="en-ZA" dirty="0" smtClean="0">
                <a:solidFill>
                  <a:schemeClr val="bg1">
                    <a:lumMod val="50000"/>
                  </a:schemeClr>
                </a:solidFill>
                <a:ea typeface="Calibri" panose="020F0502020204030204" pitchFamily="34" charset="0"/>
                <a:cs typeface="Times New Roman" panose="02020603050405020304" pitchFamily="18" charset="0"/>
              </a:rPr>
              <a:t>Quan</a:t>
            </a:r>
            <a:r>
              <a:rPr lang="en-ZA" baseline="30000" dirty="0" smtClean="0">
                <a:solidFill>
                  <a:schemeClr val="bg1">
                    <a:lumMod val="50000"/>
                  </a:schemeClr>
                </a:solidFill>
                <a:ea typeface="Calibri" panose="020F0502020204030204" pitchFamily="34" charset="0"/>
                <a:cs typeface="Times New Roman" panose="02020603050405020304" pitchFamily="18" charset="0"/>
              </a:rPr>
              <a:t> </a:t>
            </a:r>
            <a:r>
              <a:rPr lang="en-ZA" dirty="0">
                <a:solidFill>
                  <a:schemeClr val="bg1">
                    <a:lumMod val="50000"/>
                  </a:schemeClr>
                </a:solidFill>
                <a:ea typeface="Calibri" panose="020F0502020204030204" pitchFamily="34" charset="0"/>
                <a:cs typeface="Times New Roman" panose="02020603050405020304" pitchFamily="18" charset="0"/>
              </a:rPr>
              <a:t>for GERMS-SA</a:t>
            </a:r>
            <a:endParaRPr lang="en-ZA" sz="4000" dirty="0">
              <a:solidFill>
                <a:schemeClr val="bg1">
                  <a:lumMod val="50000"/>
                </a:schemeClr>
              </a:solidFill>
              <a:ea typeface="Calibri" panose="020F0502020204030204" pitchFamily="34" charset="0"/>
              <a:cs typeface="Times New Roman" panose="02020603050405020304" pitchFamily="18" charset="0"/>
            </a:endParaRP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dirty="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xmlns=""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526386"/>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dirty="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381000" y="1406050"/>
            <a:ext cx="16640925" cy="1143000"/>
          </a:xfrm>
        </p:spPr>
        <p:txBody>
          <a:bodyPr>
            <a:normAutofit fontScale="90000"/>
          </a:bodyPr>
          <a:lstStyle/>
          <a:p>
            <a:r>
              <a:rPr lang="en-US" sz="5300" b="1" dirty="0">
                <a:solidFill>
                  <a:schemeClr val="accent2">
                    <a:lumMod val="75000"/>
                  </a:schemeClr>
                </a:solidFill>
              </a:rPr>
              <a:t>Key findings </a:t>
            </a:r>
            <a:r>
              <a:rPr lang="en-US" b="1" dirty="0"/>
              <a:t>: </a:t>
            </a:r>
            <a:r>
              <a:rPr lang="en-US" b="1" dirty="0">
                <a:solidFill>
                  <a:schemeClr val="bg2">
                    <a:lumMod val="25000"/>
                  </a:schemeClr>
                </a:solidFill>
              </a:rPr>
              <a:t>Declining isolate submission rates, 2019-2022 in the City of Johannesburg district</a:t>
            </a:r>
          </a:p>
        </p:txBody>
      </p:sp>
      <p:graphicFrame>
        <p:nvGraphicFramePr>
          <p:cNvPr id="13" name="Content Placeholder 7"/>
          <p:cNvGraphicFramePr>
            <a:graphicFrameLocks/>
          </p:cNvGraphicFramePr>
          <p:nvPr>
            <p:extLst>
              <p:ext uri="{D42A27DB-BD31-4B8C-83A1-F6EECF244321}">
                <p14:modId xmlns:p14="http://schemas.microsoft.com/office/powerpoint/2010/main" val="1586584140"/>
              </p:ext>
            </p:extLst>
          </p:nvPr>
        </p:nvGraphicFramePr>
        <p:xfrm>
          <a:off x="2177965" y="2476501"/>
          <a:ext cx="11635818" cy="453928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4" name="Rounded Rectangle 13"/>
          <p:cNvSpPr/>
          <p:nvPr/>
        </p:nvSpPr>
        <p:spPr>
          <a:xfrm>
            <a:off x="1725860" y="7372469"/>
            <a:ext cx="12540027" cy="1084241"/>
          </a:xfrm>
          <a:prstGeom prst="roundRect">
            <a:avLst>
              <a:gd name="adj" fmla="val 0"/>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rPr>
              <a:t>Submission of isolates is vital for estimating burden of diseases under surveillance</a:t>
            </a:r>
          </a:p>
        </p:txBody>
      </p:sp>
    </p:spTree>
    <p:extLst>
      <p:ext uri="{BB962C8B-B14F-4D97-AF65-F5344CB8AC3E}">
        <p14:creationId xmlns:p14="http://schemas.microsoft.com/office/powerpoint/2010/main" val="37341343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marL="0" marR="0" lvl="0" indent="0" algn="l" defTabSz="914400" rtl="0" eaLnBrk="1" fontAlgn="auto" latinLnBrk="0" hangingPunct="1">
              <a:lnSpc>
                <a:spcPts val="4200"/>
              </a:lnSpc>
              <a:spcBef>
                <a:spcPts val="0"/>
              </a:spcBef>
              <a:spcAft>
                <a:spcPts val="0"/>
              </a:spcAft>
              <a:buClrTx/>
              <a:buSzTx/>
              <a:buFontTx/>
              <a:buNone/>
              <a:tabLst/>
              <a:defRPr/>
            </a:pPr>
            <a:r>
              <a:rPr kumimoji="0" lang="en-US" sz="3000" b="0" i="0" u="none" strike="noStrike" kern="1200" cap="none" spc="0" normalizeH="0" baseline="0" noProof="0">
                <a:ln>
                  <a:noFill/>
                </a:ln>
                <a:solidFill>
                  <a:srgbClr val="DCB05B"/>
                </a:solidFill>
                <a:effectLst/>
                <a:uLnTx/>
                <a:uFillTx/>
                <a:latin typeface="Montserrat Ultra-Bold"/>
                <a:ea typeface="+mn-ea"/>
                <a:cs typeface="+mn-cs"/>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marL="0" marR="0" lvl="0" indent="0" algn="r" defTabSz="914400" rtl="0" eaLnBrk="1" fontAlgn="auto" latinLnBrk="0" hangingPunct="1">
              <a:lnSpc>
                <a:spcPts val="4200"/>
              </a:lnSpc>
              <a:spcBef>
                <a:spcPts val="0"/>
              </a:spcBef>
              <a:spcAft>
                <a:spcPts val="0"/>
              </a:spcAft>
              <a:buClrTx/>
              <a:buSzTx/>
              <a:buFontTx/>
              <a:buNone/>
              <a:tabLst/>
              <a:defRPr/>
            </a:pPr>
            <a:r>
              <a:rPr kumimoji="0" lang="en-US" sz="3000" b="0" i="0" u="none" strike="noStrike" kern="1200" cap="none" spc="0" normalizeH="0" baseline="0" noProof="0">
                <a:ln>
                  <a:noFill/>
                </a:ln>
                <a:solidFill>
                  <a:srgbClr val="0063A0"/>
                </a:solidFill>
                <a:effectLst/>
                <a:uLnTx/>
                <a:uFillTx/>
                <a:latin typeface="Montserrat Ultra-Bold"/>
                <a:ea typeface="+mn-ea"/>
                <a:cs typeface="+mn-cs"/>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marR="0" lvl="0" indent="0" algn="ctr" defTabSz="914400" rtl="0" eaLnBrk="1" fontAlgn="auto" latinLnBrk="0" hangingPunct="1">
              <a:lnSpc>
                <a:spcPts val="5880"/>
              </a:lnSpc>
              <a:spcBef>
                <a:spcPct val="0"/>
              </a:spcBef>
              <a:spcAft>
                <a:spcPts val="0"/>
              </a:spcAft>
              <a:buClrTx/>
              <a:buSzTx/>
              <a:buFontTx/>
              <a:buNone/>
              <a:tabLst/>
              <a:defRPr/>
            </a:pPr>
            <a:r>
              <a:rPr kumimoji="0" lang="en-US" sz="4200" b="0" i="0" u="none" strike="noStrike" kern="1200" cap="none" spc="0" normalizeH="0" baseline="0" noProof="0">
                <a:ln>
                  <a:noFill/>
                </a:ln>
                <a:solidFill>
                  <a:srgbClr val="765944"/>
                </a:solidFill>
                <a:effectLst/>
                <a:uLnTx/>
                <a:uFillTx/>
                <a:latin typeface="Josefin Sans"/>
                <a:ea typeface="+mn-ea"/>
                <a:cs typeface="+mn-c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20907" y="1428503"/>
            <a:ext cx="16640925" cy="1143000"/>
          </a:xfrm>
        </p:spPr>
        <p:txBody>
          <a:bodyPr>
            <a:normAutofit/>
          </a:bodyPr>
          <a:lstStyle/>
          <a:p>
            <a:r>
              <a:rPr lang="en-US" sz="5000" b="1" dirty="0">
                <a:solidFill>
                  <a:schemeClr val="bg2">
                    <a:lumMod val="25000"/>
                  </a:schemeClr>
                </a:solidFill>
              </a:rPr>
              <a:t>BACKGROUND</a:t>
            </a:r>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820907" y="2910040"/>
            <a:ext cx="16640924" cy="5667257"/>
          </a:xfrm>
        </p:spPr>
        <p:txBody>
          <a:bodyPr/>
          <a:lstStyle/>
          <a:p>
            <a:pPr lvl="0" defTabSz="457200">
              <a:buFont typeface="Arial"/>
              <a:buChar char="•"/>
            </a:pPr>
            <a:r>
              <a:rPr lang="en-ZA" sz="4000" dirty="0">
                <a:solidFill>
                  <a:prstClr val="black"/>
                </a:solidFill>
                <a:ea typeface="Calibri" panose="020F0502020204030204" pitchFamily="34" charset="0"/>
              </a:rPr>
              <a:t>National laboratory-based surveillance platform </a:t>
            </a:r>
          </a:p>
          <a:p>
            <a:pPr lvl="0" defTabSz="457200">
              <a:buFont typeface="Arial"/>
              <a:buChar char="•"/>
            </a:pPr>
            <a:r>
              <a:rPr lang="en-ZA" sz="4000" dirty="0">
                <a:solidFill>
                  <a:prstClr val="black"/>
                </a:solidFill>
                <a:cs typeface="Arial" panose="020B0604020202020204" pitchFamily="34" charset="0"/>
              </a:rPr>
              <a:t>Microbiology laboratories submit </a:t>
            </a:r>
            <a:r>
              <a:rPr lang="en-ZA" sz="4000" dirty="0" smtClean="0">
                <a:solidFill>
                  <a:prstClr val="black"/>
                </a:solidFill>
                <a:cs typeface="Arial" panose="020B0604020202020204" pitchFamily="34" charset="0"/>
              </a:rPr>
              <a:t>relevant isolates </a:t>
            </a:r>
            <a:r>
              <a:rPr lang="en-ZA" sz="4000" dirty="0">
                <a:solidFill>
                  <a:prstClr val="black"/>
                </a:solidFill>
                <a:cs typeface="Arial" panose="020B0604020202020204" pitchFamily="34" charset="0"/>
              </a:rPr>
              <a:t>to National Institute for Communicable Diseases (NICD) reference laboratories</a:t>
            </a:r>
          </a:p>
          <a:p>
            <a:pPr lvl="0" defTabSz="457200">
              <a:buFont typeface="Arial"/>
              <a:buChar char="•"/>
            </a:pPr>
            <a:r>
              <a:rPr lang="en-ZA" sz="4000" dirty="0">
                <a:solidFill>
                  <a:prstClr val="black"/>
                </a:solidFill>
                <a:cs typeface="Arial" panose="020B0604020202020204" pitchFamily="34" charset="0"/>
              </a:rPr>
              <a:t>For additional antimicrobial susceptibility testing and serotyping</a:t>
            </a:r>
          </a:p>
          <a:p>
            <a:pPr marL="0" lvl="0" indent="0" defTabSz="457200">
              <a:buNone/>
            </a:pPr>
            <a:endParaRPr lang="en-US" sz="4000" dirty="0">
              <a:solidFill>
                <a:prstClr val="black"/>
              </a:solidFill>
              <a:ea typeface="Calibri" panose="020F0502020204030204" pitchFamily="34" charset="0"/>
            </a:endParaRPr>
          </a:p>
          <a:p>
            <a:pPr algn="just">
              <a:lnSpc>
                <a:spcPct val="107000"/>
              </a:lnSpc>
              <a:spcAft>
                <a:spcPts val="0"/>
              </a:spcAft>
            </a:pPr>
            <a:r>
              <a:rPr lang="en-ZA" sz="4000" b="1" dirty="0">
                <a:solidFill>
                  <a:prstClr val="black"/>
                </a:solidFill>
                <a:cs typeface="Arial" panose="020B0604020202020204" pitchFamily="34" charset="0"/>
              </a:rPr>
              <a:t>AIM: </a:t>
            </a:r>
            <a:r>
              <a:rPr lang="en-ZA" sz="3800" dirty="0" smtClean="0">
                <a:ea typeface="Calibri" panose="020F0502020204030204" pitchFamily="34" charset="0"/>
                <a:cs typeface="Times New Roman" panose="02020603050405020304" pitchFamily="18" charset="0"/>
              </a:rPr>
              <a:t>assess </a:t>
            </a:r>
            <a:r>
              <a:rPr lang="en-ZA" sz="3800" dirty="0">
                <a:ea typeface="Calibri" panose="020F0502020204030204" pitchFamily="34" charset="0"/>
                <a:cs typeface="Times New Roman" panose="02020603050405020304" pitchFamily="18" charset="0"/>
              </a:rPr>
              <a:t>submission rates from diagnostic microbiology laboratories in the City of Johannesburg (CoJ) district</a:t>
            </a:r>
            <a:r>
              <a:rPr lang="en-ZA" sz="3800" b="1" dirty="0">
                <a:ea typeface="Calibri" panose="020F0502020204030204" pitchFamily="34" charset="0"/>
                <a:cs typeface="Times New Roman" panose="02020603050405020304" pitchFamily="18" charset="0"/>
              </a:rPr>
              <a:t> </a:t>
            </a:r>
            <a:r>
              <a:rPr lang="en-ZA" sz="3800" dirty="0">
                <a:ea typeface="Calibri" panose="020F0502020204030204" pitchFamily="34" charset="0"/>
                <a:cs typeface="Times New Roman" panose="02020603050405020304" pitchFamily="18" charset="0"/>
              </a:rPr>
              <a:t>and strengthen surveillance activities within the collaborative networks.</a:t>
            </a:r>
          </a:p>
          <a:p>
            <a:pPr lvl="0" defTabSz="457200">
              <a:lnSpc>
                <a:spcPct val="107000"/>
              </a:lnSpc>
              <a:buFont typeface="Arial"/>
              <a:buChar char="•"/>
            </a:pPr>
            <a:endParaRPr lang="en-ZA" sz="4000" dirty="0">
              <a:solidFill>
                <a:prstClr val="black"/>
              </a:solidFill>
              <a:cs typeface="Arial" panose="020B0604020202020204" pitchFamily="34" charset="0"/>
            </a:endParaRPr>
          </a:p>
          <a:p>
            <a:endParaRPr lang="en-US" dirty="0"/>
          </a:p>
        </p:txBody>
      </p:sp>
    </p:spTree>
    <p:extLst>
      <p:ext uri="{BB962C8B-B14F-4D97-AF65-F5344CB8AC3E}">
        <p14:creationId xmlns:p14="http://schemas.microsoft.com/office/powerpoint/2010/main" val="18061505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marL="0" marR="0" lvl="0" indent="0" algn="l" defTabSz="914400" rtl="0" eaLnBrk="1" fontAlgn="auto" latinLnBrk="0" hangingPunct="1">
              <a:lnSpc>
                <a:spcPts val="4200"/>
              </a:lnSpc>
              <a:spcBef>
                <a:spcPts val="0"/>
              </a:spcBef>
              <a:spcAft>
                <a:spcPts val="0"/>
              </a:spcAft>
              <a:buClrTx/>
              <a:buSzTx/>
              <a:buFontTx/>
              <a:buNone/>
              <a:tabLst/>
              <a:defRPr/>
            </a:pPr>
            <a:r>
              <a:rPr kumimoji="0" lang="en-US" sz="3000" b="0" i="0" u="none" strike="noStrike" kern="1200" cap="none" spc="0" normalizeH="0" baseline="0" noProof="0">
                <a:ln>
                  <a:noFill/>
                </a:ln>
                <a:solidFill>
                  <a:srgbClr val="DCB05B"/>
                </a:solidFill>
                <a:effectLst/>
                <a:uLnTx/>
                <a:uFillTx/>
                <a:latin typeface="Montserrat Ultra-Bold"/>
                <a:ea typeface="+mn-ea"/>
                <a:cs typeface="+mn-cs"/>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5" name="Group 5"/>
          <p:cNvGrpSpPr>
            <a:grpSpLocks noChangeAspect="1"/>
          </p:cNvGrpSpPr>
          <p:nvPr/>
        </p:nvGrpSpPr>
        <p:grpSpPr>
          <a:xfrm>
            <a:off x="14595557" y="525441"/>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Freeform 7"/>
          <p:cNvSpPr/>
          <p:nvPr/>
        </p:nvSpPr>
        <p:spPr>
          <a:xfrm>
            <a:off x="14989217" y="775185"/>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marL="0" marR="0" lvl="0" indent="0" algn="r" defTabSz="914400" rtl="0" eaLnBrk="1" fontAlgn="auto" latinLnBrk="0" hangingPunct="1">
              <a:lnSpc>
                <a:spcPts val="4200"/>
              </a:lnSpc>
              <a:spcBef>
                <a:spcPts val="0"/>
              </a:spcBef>
              <a:spcAft>
                <a:spcPts val="0"/>
              </a:spcAft>
              <a:buClrTx/>
              <a:buSzTx/>
              <a:buFontTx/>
              <a:buNone/>
              <a:tabLst/>
              <a:defRPr/>
            </a:pPr>
            <a:r>
              <a:rPr kumimoji="0" lang="en-US" sz="3000" b="0" i="0" u="none" strike="noStrike" kern="1200" cap="none" spc="0" normalizeH="0" baseline="0" noProof="0">
                <a:ln>
                  <a:noFill/>
                </a:ln>
                <a:solidFill>
                  <a:srgbClr val="0063A0"/>
                </a:solidFill>
                <a:effectLst/>
                <a:uLnTx/>
                <a:uFillTx/>
                <a:latin typeface="Montserrat Ultra-Bold"/>
                <a:ea typeface="+mn-ea"/>
                <a:cs typeface="+mn-cs"/>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marR="0" lvl="0" indent="0" algn="ctr" defTabSz="914400" rtl="0" eaLnBrk="1" fontAlgn="auto" latinLnBrk="0" hangingPunct="1">
              <a:lnSpc>
                <a:spcPts val="5880"/>
              </a:lnSpc>
              <a:spcBef>
                <a:spcPct val="0"/>
              </a:spcBef>
              <a:spcAft>
                <a:spcPts val="0"/>
              </a:spcAft>
              <a:buClrTx/>
              <a:buSzTx/>
              <a:buFontTx/>
              <a:buNone/>
              <a:tabLst/>
              <a:defRPr/>
            </a:pPr>
            <a:r>
              <a:rPr kumimoji="0" lang="en-US" sz="4200" b="0" i="0" u="none" strike="noStrike" kern="1200" cap="none" spc="0" normalizeH="0" baseline="0" noProof="0">
                <a:ln>
                  <a:noFill/>
                </a:ln>
                <a:solidFill>
                  <a:srgbClr val="765944"/>
                </a:solidFill>
                <a:effectLst/>
                <a:uLnTx/>
                <a:uFillTx/>
                <a:latin typeface="Josefin Sans"/>
                <a:ea typeface="+mn-ea"/>
                <a:cs typeface="+mn-c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1043544" y="1289328"/>
            <a:ext cx="16640925" cy="1143000"/>
          </a:xfrm>
        </p:spPr>
        <p:txBody>
          <a:bodyPr>
            <a:normAutofit/>
          </a:bodyPr>
          <a:lstStyle/>
          <a:p>
            <a:r>
              <a:rPr lang="en-US" sz="5000" b="1" dirty="0">
                <a:solidFill>
                  <a:schemeClr val="bg2">
                    <a:lumMod val="25000"/>
                  </a:schemeClr>
                </a:solidFill>
              </a:rPr>
              <a:t>METHODS</a:t>
            </a:r>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631325896"/>
              </p:ext>
            </p:extLst>
          </p:nvPr>
        </p:nvGraphicFramePr>
        <p:xfrm>
          <a:off x="3282133" y="2587213"/>
          <a:ext cx="11582400" cy="526901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5" name="Rectangle 14"/>
          <p:cNvSpPr/>
          <p:nvPr/>
        </p:nvSpPr>
        <p:spPr>
          <a:xfrm>
            <a:off x="2197230" y="7715746"/>
            <a:ext cx="15062070" cy="861774"/>
          </a:xfrm>
          <a:prstGeom prst="rect">
            <a:avLst/>
          </a:prstGeom>
          <a:ln>
            <a:noFill/>
          </a:ln>
        </p:spPr>
        <p:style>
          <a:lnRef idx="1">
            <a:schemeClr val="dk1"/>
          </a:lnRef>
          <a:fillRef idx="2">
            <a:schemeClr val="dk1"/>
          </a:fillRef>
          <a:effectRef idx="1">
            <a:schemeClr val="dk1"/>
          </a:effectRef>
          <a:fontRef idx="minor">
            <a:schemeClr val="dk1"/>
          </a:fontRef>
        </p:style>
        <p:txBody>
          <a:bodyPr wrap="square">
            <a:spAutoFit/>
          </a:bodyPr>
          <a:lstStyle/>
          <a:p>
            <a:pPr lvl="0" algn="ctr" defTabSz="457200">
              <a:spcBef>
                <a:spcPts val="1200"/>
              </a:spcBef>
            </a:pPr>
            <a:r>
              <a:rPr lang="en-GB" sz="2000" dirty="0" smtClean="0">
                <a:solidFill>
                  <a:prstClr val="black">
                    <a:lumMod val="75000"/>
                    <a:lumOff val="25000"/>
                  </a:prstClr>
                </a:solidFill>
                <a:cs typeface="Arial" panose="020B0604020202020204" pitchFamily="34" charset="0"/>
              </a:rPr>
              <a:t>NHLS diagnostic laboratories </a:t>
            </a:r>
            <a:r>
              <a:rPr lang="en-US" sz="2000" dirty="0" smtClean="0">
                <a:solidFill>
                  <a:prstClr val="black">
                    <a:lumMod val="75000"/>
                    <a:lumOff val="25000"/>
                  </a:prstClr>
                </a:solidFill>
                <a:cs typeface="Arial" panose="020B0604020202020204" pitchFamily="34" charset="0"/>
              </a:rPr>
              <a:t>from </a:t>
            </a:r>
            <a:r>
              <a:rPr lang="en-US" sz="2000" dirty="0">
                <a:solidFill>
                  <a:prstClr val="black">
                    <a:lumMod val="75000"/>
                    <a:lumOff val="25000"/>
                  </a:prstClr>
                </a:solidFill>
                <a:cs typeface="Arial" panose="020B0604020202020204" pitchFamily="34" charset="0"/>
              </a:rPr>
              <a:t>the City of Johannesburg district</a:t>
            </a:r>
            <a:r>
              <a:rPr lang="en-GB" sz="2000" dirty="0" smtClean="0">
                <a:solidFill>
                  <a:prstClr val="black">
                    <a:lumMod val="75000"/>
                    <a:lumOff val="25000"/>
                  </a:prstClr>
                </a:solidFill>
                <a:cs typeface="Arial" panose="020B0604020202020204" pitchFamily="34" charset="0"/>
              </a:rPr>
              <a:t> : </a:t>
            </a:r>
            <a:r>
              <a:rPr lang="en-GB" sz="2000" dirty="0">
                <a:solidFill>
                  <a:prstClr val="black">
                    <a:lumMod val="75000"/>
                    <a:lumOff val="25000"/>
                  </a:prstClr>
                </a:solidFill>
                <a:cs typeface="Arial" panose="020B0604020202020204" pitchFamily="34" charset="0"/>
              </a:rPr>
              <a:t>Chris Hani Baragwanath, </a:t>
            </a:r>
            <a:r>
              <a:rPr lang="en-GB" sz="2000" dirty="0" smtClean="0">
                <a:solidFill>
                  <a:prstClr val="black">
                    <a:lumMod val="75000"/>
                    <a:lumOff val="25000"/>
                  </a:prstClr>
                </a:solidFill>
                <a:cs typeface="Arial" panose="020B0604020202020204" pitchFamily="34" charset="0"/>
              </a:rPr>
              <a:t>Helen Joseph, </a:t>
            </a:r>
            <a:r>
              <a:rPr lang="en-GB" sz="2000" dirty="0">
                <a:solidFill>
                  <a:prstClr val="black">
                    <a:lumMod val="75000"/>
                    <a:lumOff val="25000"/>
                  </a:prstClr>
                </a:solidFill>
                <a:cs typeface="Arial" panose="020B0604020202020204" pitchFamily="34" charset="0"/>
              </a:rPr>
              <a:t>Charlotte Maxeke and South Rand.</a:t>
            </a:r>
          </a:p>
          <a:p>
            <a:pPr lvl="0" algn="ctr" defTabSz="457200">
              <a:spcBef>
                <a:spcPts val="1200"/>
              </a:spcBef>
            </a:pPr>
            <a:r>
              <a:rPr lang="en-GB" sz="2000" b="1" dirty="0" smtClean="0">
                <a:solidFill>
                  <a:prstClr val="black">
                    <a:lumMod val="75000"/>
                    <a:lumOff val="25000"/>
                  </a:prstClr>
                </a:solidFill>
                <a:cs typeface="Arial" panose="020B0604020202020204" pitchFamily="34" charset="0"/>
              </a:rPr>
              <a:t>NHLS</a:t>
            </a:r>
            <a:r>
              <a:rPr lang="en-GB" sz="2000" dirty="0" smtClean="0">
                <a:solidFill>
                  <a:prstClr val="black">
                    <a:lumMod val="75000"/>
                    <a:lumOff val="25000"/>
                  </a:prstClr>
                </a:solidFill>
                <a:cs typeface="Arial" panose="020B0604020202020204" pitchFamily="34" charset="0"/>
              </a:rPr>
              <a:t> </a:t>
            </a:r>
            <a:r>
              <a:rPr lang="en-GB" sz="2000" dirty="0">
                <a:solidFill>
                  <a:prstClr val="black">
                    <a:lumMod val="75000"/>
                    <a:lumOff val="25000"/>
                  </a:prstClr>
                </a:solidFill>
                <a:cs typeface="Arial" panose="020B0604020202020204" pitchFamily="34" charset="0"/>
              </a:rPr>
              <a:t>= National Health Laboratory Health Services; </a:t>
            </a:r>
            <a:r>
              <a:rPr lang="en-GB" sz="2000" b="1" dirty="0">
                <a:solidFill>
                  <a:prstClr val="black">
                    <a:lumMod val="75000"/>
                    <a:lumOff val="25000"/>
                  </a:prstClr>
                </a:solidFill>
                <a:cs typeface="Arial" panose="020B0604020202020204" pitchFamily="34" charset="0"/>
              </a:rPr>
              <a:t>S</a:t>
            </a:r>
            <a:r>
              <a:rPr lang="en-GB" sz="2000" b="1" dirty="0" smtClean="0">
                <a:solidFill>
                  <a:prstClr val="black">
                    <a:lumMod val="75000"/>
                    <a:lumOff val="25000"/>
                  </a:prstClr>
                </a:solidFill>
                <a:cs typeface="Arial" panose="020B0604020202020204" pitchFamily="34" charset="0"/>
              </a:rPr>
              <a:t>DW</a:t>
            </a:r>
            <a:r>
              <a:rPr lang="en-GB" sz="2000" dirty="0" smtClean="0">
                <a:solidFill>
                  <a:prstClr val="black">
                    <a:lumMod val="75000"/>
                    <a:lumOff val="25000"/>
                  </a:prstClr>
                </a:solidFill>
                <a:cs typeface="Arial" panose="020B0604020202020204" pitchFamily="34" charset="0"/>
              </a:rPr>
              <a:t> </a:t>
            </a:r>
            <a:r>
              <a:rPr lang="en-GB" sz="2000" dirty="0">
                <a:solidFill>
                  <a:prstClr val="black">
                    <a:lumMod val="75000"/>
                    <a:lumOff val="25000"/>
                  </a:prstClr>
                </a:solidFill>
                <a:cs typeface="Arial" panose="020B0604020202020204" pitchFamily="34" charset="0"/>
              </a:rPr>
              <a:t>= </a:t>
            </a:r>
            <a:r>
              <a:rPr lang="en-GB" sz="2000" dirty="0" smtClean="0">
                <a:solidFill>
                  <a:prstClr val="black">
                    <a:lumMod val="75000"/>
                    <a:lumOff val="25000"/>
                  </a:prstClr>
                </a:solidFill>
                <a:cs typeface="Arial" panose="020B0604020202020204" pitchFamily="34" charset="0"/>
              </a:rPr>
              <a:t>Surveillance </a:t>
            </a:r>
            <a:r>
              <a:rPr lang="en-GB" sz="2000" dirty="0">
                <a:solidFill>
                  <a:prstClr val="black">
                    <a:lumMod val="75000"/>
                    <a:lumOff val="25000"/>
                  </a:prstClr>
                </a:solidFill>
                <a:cs typeface="Arial" panose="020B0604020202020204" pitchFamily="34" charset="0"/>
              </a:rPr>
              <a:t>Data Warehouse; </a:t>
            </a:r>
            <a:r>
              <a:rPr lang="en-GB" sz="2000" b="1" dirty="0">
                <a:solidFill>
                  <a:prstClr val="black">
                    <a:lumMod val="75000"/>
                    <a:lumOff val="25000"/>
                  </a:prstClr>
                </a:solidFill>
                <a:cs typeface="Arial" panose="020B0604020202020204" pitchFamily="34" charset="0"/>
              </a:rPr>
              <a:t>Audit cases </a:t>
            </a:r>
            <a:r>
              <a:rPr lang="en-GB" sz="2000" dirty="0">
                <a:solidFill>
                  <a:prstClr val="black">
                    <a:lumMod val="75000"/>
                    <a:lumOff val="25000"/>
                  </a:prstClr>
                </a:solidFill>
                <a:cs typeface="Arial" panose="020B0604020202020204" pitchFamily="34" charset="0"/>
              </a:rPr>
              <a:t>= NO </a:t>
            </a:r>
            <a:r>
              <a:rPr lang="en-GB" sz="2000" dirty="0" smtClean="0">
                <a:solidFill>
                  <a:prstClr val="black">
                    <a:lumMod val="75000"/>
                    <a:lumOff val="25000"/>
                  </a:prstClr>
                </a:solidFill>
                <a:cs typeface="Arial" panose="020B0604020202020204" pitchFamily="34" charset="0"/>
              </a:rPr>
              <a:t>isolate</a:t>
            </a:r>
            <a:r>
              <a:rPr lang="en-GB" sz="1600" dirty="0" smtClean="0">
                <a:solidFill>
                  <a:prstClr val="black">
                    <a:lumMod val="75000"/>
                    <a:lumOff val="25000"/>
                  </a:prstClr>
                </a:solidFill>
                <a:latin typeface="Arial" panose="020B0604020202020204" pitchFamily="34" charset="0"/>
                <a:cs typeface="Arial" panose="020B0604020202020204" pitchFamily="34" charset="0"/>
              </a:rPr>
              <a:t> </a:t>
            </a:r>
            <a:endParaRPr lang="en-ZA" sz="1600" dirty="0">
              <a:solidFill>
                <a:prstClr val="black">
                  <a:lumMod val="75000"/>
                  <a:lumOff val="25000"/>
                </a:prstClr>
              </a:solidFill>
              <a:latin typeface="Arial" panose="020B0604020202020204" pitchFamily="34" charset="0"/>
              <a:cs typeface="Arial" panose="020B0604020202020204" pitchFamily="34" charset="0"/>
            </a:endParaRPr>
          </a:p>
        </p:txBody>
      </p:sp>
      <p:sp>
        <p:nvSpPr>
          <p:cNvPr id="12" name="Rectangle 11"/>
          <p:cNvSpPr/>
          <p:nvPr/>
        </p:nvSpPr>
        <p:spPr>
          <a:xfrm>
            <a:off x="3116072" y="2579073"/>
            <a:ext cx="4387227" cy="646331"/>
          </a:xfrm>
          <a:prstGeom prst="rect">
            <a:avLst/>
          </a:prstGeom>
        </p:spPr>
        <p:txBody>
          <a:bodyPr wrap="none">
            <a:spAutoFit/>
          </a:bodyPr>
          <a:lstStyle/>
          <a:p>
            <a:pPr lvl="0" algn="ctr"/>
            <a:r>
              <a:rPr lang="en-GB" sz="3200" dirty="0">
                <a:solidFill>
                  <a:srgbClr val="EEECE1">
                    <a:lumMod val="25000"/>
                  </a:srgbClr>
                </a:solidFill>
              </a:rPr>
              <a:t>Audit </a:t>
            </a:r>
            <a:r>
              <a:rPr lang="en-GB" sz="3600" dirty="0">
                <a:solidFill>
                  <a:srgbClr val="EEECE1">
                    <a:lumMod val="25000"/>
                  </a:srgbClr>
                </a:solidFill>
              </a:rPr>
              <a:t>matching</a:t>
            </a:r>
            <a:r>
              <a:rPr lang="en-GB" sz="3200" dirty="0">
                <a:solidFill>
                  <a:srgbClr val="EEECE1">
                    <a:lumMod val="25000"/>
                  </a:srgbClr>
                </a:solidFill>
              </a:rPr>
              <a:t> </a:t>
            </a:r>
            <a:r>
              <a:rPr lang="en-GB" sz="3200" dirty="0" smtClean="0">
                <a:solidFill>
                  <a:srgbClr val="EEECE1">
                    <a:lumMod val="25000"/>
                  </a:srgbClr>
                </a:solidFill>
              </a:rPr>
              <a:t>process:</a:t>
            </a:r>
            <a:endParaRPr lang="en-ZA" sz="3200" dirty="0">
              <a:solidFill>
                <a:srgbClr val="EEECE1">
                  <a:lumMod val="25000"/>
                </a:srgbClr>
              </a:solidFill>
            </a:endParaRPr>
          </a:p>
        </p:txBody>
      </p:sp>
    </p:spTree>
    <p:extLst>
      <p:ext uri="{BB962C8B-B14F-4D97-AF65-F5344CB8AC3E}">
        <p14:creationId xmlns:p14="http://schemas.microsoft.com/office/powerpoint/2010/main" val="2343572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marR="0" lvl="0" indent="0" algn="ctr" defTabSz="914400" rtl="0" eaLnBrk="1" fontAlgn="auto" latinLnBrk="0" hangingPunct="1">
              <a:lnSpc>
                <a:spcPts val="5880"/>
              </a:lnSpc>
              <a:spcBef>
                <a:spcPct val="0"/>
              </a:spcBef>
              <a:spcAft>
                <a:spcPts val="0"/>
              </a:spcAft>
              <a:buClrTx/>
              <a:buSzTx/>
              <a:buFontTx/>
              <a:buNone/>
              <a:tabLst/>
              <a:defRPr/>
            </a:pPr>
            <a:r>
              <a:rPr kumimoji="0" lang="en-US" sz="4200" b="0" i="0" u="none" strike="noStrike" kern="1200" cap="none" spc="0" normalizeH="0" baseline="0" noProof="0">
                <a:ln>
                  <a:noFill/>
                </a:ln>
                <a:solidFill>
                  <a:srgbClr val="765944"/>
                </a:solidFill>
                <a:effectLst/>
                <a:uLnTx/>
                <a:uFillTx/>
                <a:latin typeface="Josefin Sans"/>
                <a:ea typeface="+mn-ea"/>
                <a:cs typeface="+mn-c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23537" y="466843"/>
            <a:ext cx="16640925" cy="1143000"/>
          </a:xfrm>
        </p:spPr>
        <p:txBody>
          <a:bodyPr>
            <a:normAutofit/>
          </a:bodyPr>
          <a:lstStyle/>
          <a:p>
            <a:r>
              <a:rPr lang="en-GB" sz="5000" b="1" dirty="0">
                <a:solidFill>
                  <a:schemeClr val="bg2">
                    <a:lumMod val="25000"/>
                  </a:schemeClr>
                </a:solidFill>
              </a:rPr>
              <a:t>RESULTS</a:t>
            </a:r>
            <a:endParaRPr lang="en-US" sz="5000" b="1" dirty="0">
              <a:solidFill>
                <a:schemeClr val="bg2">
                  <a:lumMod val="25000"/>
                </a:schemeClr>
              </a:solidFill>
            </a:endParaRPr>
          </a:p>
        </p:txBody>
      </p:sp>
      <p:sp>
        <p:nvSpPr>
          <p:cNvPr id="14" name="Rectangle 13"/>
          <p:cNvSpPr/>
          <p:nvPr/>
        </p:nvSpPr>
        <p:spPr>
          <a:xfrm>
            <a:off x="1241146" y="1658795"/>
            <a:ext cx="15316200" cy="609398"/>
          </a:xfrm>
          <a:prstGeom prst="rect">
            <a:avLst/>
          </a:prstGeom>
        </p:spPr>
        <p:txBody>
          <a:bodyPr wrap="square">
            <a:spAutoFit/>
          </a:bodyPr>
          <a:lstStyle/>
          <a:p>
            <a:pPr lvl="0" algn="ctr" defTabSz="457200">
              <a:lnSpc>
                <a:spcPct val="120000"/>
              </a:lnSpc>
              <a:defRPr/>
            </a:pPr>
            <a:r>
              <a:rPr lang="en-GB" sz="2800" b="1" dirty="0" smtClean="0">
                <a:solidFill>
                  <a:schemeClr val="bg2">
                    <a:lumMod val="25000"/>
                  </a:schemeClr>
                </a:solidFill>
                <a:ea typeface="Calibri" panose="020F0502020204030204" pitchFamily="34" charset="0"/>
                <a:cs typeface="Calibri" panose="020F0502020204030204" pitchFamily="34" charset="0"/>
              </a:rPr>
              <a:t>Figure 1: </a:t>
            </a:r>
            <a:r>
              <a:rPr lang="en-US" sz="2800" b="1" dirty="0" smtClean="0">
                <a:solidFill>
                  <a:schemeClr val="bg2">
                    <a:lumMod val="25000"/>
                  </a:schemeClr>
                </a:solidFill>
                <a:ea typeface="Calibri" panose="020F0502020204030204" pitchFamily="34" charset="0"/>
                <a:cs typeface="Calibri" panose="020F0502020204030204" pitchFamily="34" charset="0"/>
              </a:rPr>
              <a:t>Percentage of case isolates</a:t>
            </a:r>
            <a:r>
              <a:rPr lang="en-US" sz="2800" b="1" i="1" dirty="0" smtClean="0">
                <a:solidFill>
                  <a:schemeClr val="bg2">
                    <a:lumMod val="25000"/>
                  </a:schemeClr>
                </a:solidFill>
                <a:ea typeface="Calibri" panose="020F0502020204030204" pitchFamily="34" charset="0"/>
                <a:cs typeface="Calibri" panose="020F0502020204030204" pitchFamily="34" charset="0"/>
              </a:rPr>
              <a:t> </a:t>
            </a:r>
            <a:r>
              <a:rPr lang="en-US" sz="2800" b="1" dirty="0" smtClean="0">
                <a:solidFill>
                  <a:schemeClr val="bg2">
                    <a:lumMod val="25000"/>
                  </a:schemeClr>
                </a:solidFill>
                <a:ea typeface="Calibri" panose="020F0502020204030204" pitchFamily="34" charset="0"/>
                <a:cs typeface="Calibri" panose="020F0502020204030204" pitchFamily="34" charset="0"/>
              </a:rPr>
              <a:t>from NHLS reported to GERMS-SA, </a:t>
            </a:r>
            <a:r>
              <a:rPr lang="en-GB" sz="2800" b="1" dirty="0" smtClean="0">
                <a:solidFill>
                  <a:schemeClr val="bg2">
                    <a:lumMod val="25000"/>
                  </a:schemeClr>
                </a:solidFill>
                <a:ea typeface="Calibri" panose="020F0502020204030204" pitchFamily="34" charset="0"/>
                <a:cs typeface="Calibri" panose="020F0502020204030204" pitchFamily="34" charset="0"/>
              </a:rPr>
              <a:t>2019-2022, n=1 986</a:t>
            </a:r>
            <a:endParaRPr lang="en-ZA" sz="2800" b="1" dirty="0">
              <a:solidFill>
                <a:schemeClr val="bg2">
                  <a:lumMod val="25000"/>
                </a:schemeClr>
              </a:solidFill>
              <a:ea typeface="Calibri" panose="020F0502020204030204" pitchFamily="34" charset="0"/>
              <a:cs typeface="Calibri" panose="020F0502020204030204" pitchFamily="34" charset="0"/>
            </a:endParaRPr>
          </a:p>
        </p:txBody>
      </p:sp>
      <p:sp>
        <p:nvSpPr>
          <p:cNvPr id="15" name="Horizontal Scroll 14"/>
          <p:cNvSpPr/>
          <p:nvPr/>
        </p:nvSpPr>
        <p:spPr>
          <a:xfrm>
            <a:off x="13215506" y="3238500"/>
            <a:ext cx="4043794" cy="4114800"/>
          </a:xfrm>
          <a:prstGeom prst="horizontalScroll">
            <a:avLst/>
          </a:prstGeom>
          <a:solidFill>
            <a:sysClr val="window" lastClr="FFFFFF"/>
          </a:solidFill>
          <a:ln w="19050" cap="flat" cmpd="sng" algn="ctr">
            <a:solidFill>
              <a:schemeClr val="bg2">
                <a:lumMod val="50000"/>
              </a:schemeClr>
            </a:solidFill>
            <a:prstDash val="solid"/>
            <a:miter lim="800000"/>
          </a:ln>
          <a:effectLst/>
        </p:spPr>
        <p:txBody>
          <a:bodyPr rtlCol="0" anchor="ctr"/>
          <a:lstStyle/>
          <a:p>
            <a:pPr lvl="0" algn="ctr">
              <a:spcAft>
                <a:spcPts val="1200"/>
              </a:spcAft>
              <a:defRPr/>
            </a:pPr>
            <a:r>
              <a:rPr lang="en-US" sz="2200" b="1" kern="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No laboratory met the desired </a:t>
            </a:r>
            <a:r>
              <a:rPr lang="en-US" sz="2200" b="1" kern="0" dirty="0" smtClean="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isolate </a:t>
            </a:r>
            <a:r>
              <a:rPr lang="en-US" sz="2200" b="1" kern="0" dirty="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submission rates of ≥ </a:t>
            </a:r>
            <a:r>
              <a:rPr lang="en-US" sz="2200" b="1" kern="0" dirty="0" smtClean="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rPr>
              <a:t>90%.</a:t>
            </a:r>
          </a:p>
          <a:p>
            <a:pPr lvl="0" algn="ctr">
              <a:spcAft>
                <a:spcPts val="1200"/>
              </a:spcAft>
              <a:defRPr/>
            </a:pPr>
            <a:r>
              <a:rPr lang="en-GB" sz="2200" b="1" kern="0" dirty="0" smtClean="0">
                <a:solidFill>
                  <a:srgbClr val="EEECE1">
                    <a:lumMod val="25000"/>
                  </a:srgbClr>
                </a:solidFill>
                <a:latin typeface="Calibri" panose="020F0502020204030204" pitchFamily="34" charset="0"/>
                <a:ea typeface="Calibri" panose="020F0502020204030204" pitchFamily="34" charset="0"/>
                <a:cs typeface="Calibri" panose="020F0502020204030204" pitchFamily="34" charset="0"/>
              </a:rPr>
              <a:t>Audit </a:t>
            </a:r>
            <a:r>
              <a:rPr lang="en-GB" sz="2200" b="1" kern="0" dirty="0">
                <a:solidFill>
                  <a:srgbClr val="EEECE1">
                    <a:lumMod val="25000"/>
                  </a:srgbClr>
                </a:solidFill>
                <a:latin typeface="Calibri" panose="020F0502020204030204" pitchFamily="34" charset="0"/>
                <a:ea typeface="Calibri" panose="020F0502020204030204" pitchFamily="34" charset="0"/>
                <a:cs typeface="Calibri" panose="020F0502020204030204" pitchFamily="34" charset="0"/>
              </a:rPr>
              <a:t>rates “no isolate” fluctuated between 42% and 53</a:t>
            </a:r>
            <a:r>
              <a:rPr lang="en-GB" sz="2200" b="1" kern="0" dirty="0" smtClean="0">
                <a:solidFill>
                  <a:srgbClr val="EEECE1">
                    <a:lumMod val="25000"/>
                  </a:srgbClr>
                </a:solidFill>
                <a:latin typeface="Calibri" panose="020F0502020204030204" pitchFamily="34" charset="0"/>
                <a:ea typeface="Calibri" panose="020F0502020204030204" pitchFamily="34" charset="0"/>
                <a:cs typeface="Calibri" panose="020F0502020204030204" pitchFamily="34" charset="0"/>
              </a:rPr>
              <a:t>%</a:t>
            </a:r>
            <a:endParaRPr kumimoji="0" lang="en-ZA" sz="2200" b="1" i="0" u="none" strike="noStrike" kern="0" cap="none" spc="0" normalizeH="0" baseline="0" noProof="0" dirty="0" smtClean="0">
              <a:ln>
                <a:noFill/>
              </a:ln>
              <a:solidFill>
                <a:schemeClr val="bg2">
                  <a:lumMod val="25000"/>
                </a:schemeClr>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21" name="Content Placeholder 20"/>
          <p:cNvGraphicFramePr>
            <a:graphicFrameLocks noGrp="1"/>
          </p:cNvGraphicFramePr>
          <p:nvPr>
            <p:ph idx="1"/>
            <p:extLst>
              <p:ext uri="{D42A27DB-BD31-4B8C-83A1-F6EECF244321}">
                <p14:modId xmlns:p14="http://schemas.microsoft.com/office/powerpoint/2010/main" val="3799950579"/>
              </p:ext>
            </p:extLst>
          </p:nvPr>
        </p:nvGraphicFramePr>
        <p:xfrm>
          <a:off x="3048000" y="2572086"/>
          <a:ext cx="10335613" cy="630484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733131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TextBox 10"/>
          <p:cNvSpPr txBox="1"/>
          <p:nvPr/>
        </p:nvSpPr>
        <p:spPr>
          <a:xfrm>
            <a:off x="6329114" y="8958086"/>
            <a:ext cx="6086971" cy="721995"/>
          </a:xfrm>
          <a:prstGeom prst="rect">
            <a:avLst/>
          </a:prstGeom>
        </p:spPr>
        <p:txBody>
          <a:bodyPr lIns="0" tIns="0" rIns="0" bIns="0" rtlCol="0" anchor="t">
            <a:spAutoFit/>
          </a:bodyPr>
          <a:lstStyle/>
          <a:p>
            <a:pPr marL="0" marR="0" lvl="0" indent="0" algn="ctr" defTabSz="914400" rtl="0" eaLnBrk="1" fontAlgn="auto" latinLnBrk="0" hangingPunct="1">
              <a:lnSpc>
                <a:spcPts val="5880"/>
              </a:lnSpc>
              <a:spcBef>
                <a:spcPct val="0"/>
              </a:spcBef>
              <a:spcAft>
                <a:spcPts val="0"/>
              </a:spcAft>
              <a:buClrTx/>
              <a:buSzTx/>
              <a:buFontTx/>
              <a:buNone/>
              <a:tabLst/>
              <a:defRPr/>
            </a:pPr>
            <a:r>
              <a:rPr kumimoji="0" lang="en-US" sz="4200" b="0" i="0" u="none" strike="noStrike" kern="1200" cap="none" spc="0" normalizeH="0" baseline="0" noProof="0" dirty="0">
                <a:ln>
                  <a:noFill/>
                </a:ln>
                <a:solidFill>
                  <a:srgbClr val="765944"/>
                </a:solidFill>
                <a:effectLst/>
                <a:uLnTx/>
                <a:uFillTx/>
                <a:latin typeface="Josefin Sans"/>
                <a:ea typeface="+mn-ea"/>
                <a:cs typeface="+mn-c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1043544" y="349667"/>
            <a:ext cx="16640925" cy="1143000"/>
          </a:xfrm>
        </p:spPr>
        <p:txBody>
          <a:bodyPr>
            <a:normAutofit/>
          </a:bodyPr>
          <a:lstStyle/>
          <a:p>
            <a:r>
              <a:rPr lang="en-GB" sz="5000" b="1" dirty="0">
                <a:solidFill>
                  <a:srgbClr val="EEECE1">
                    <a:lumMod val="25000"/>
                  </a:srgbClr>
                </a:solidFill>
              </a:rPr>
              <a:t>RESULTS</a:t>
            </a:r>
            <a:endParaRPr lang="en-US" sz="5000" dirty="0"/>
          </a:p>
        </p:txBody>
      </p:sp>
      <p:graphicFrame>
        <p:nvGraphicFramePr>
          <p:cNvPr id="14" name="Table 13"/>
          <p:cNvGraphicFramePr>
            <a:graphicFrameLocks noGrp="1"/>
          </p:cNvGraphicFramePr>
          <p:nvPr>
            <p:extLst>
              <p:ext uri="{D42A27DB-BD31-4B8C-83A1-F6EECF244321}">
                <p14:modId xmlns:p14="http://schemas.microsoft.com/office/powerpoint/2010/main" val="3990231181"/>
              </p:ext>
            </p:extLst>
          </p:nvPr>
        </p:nvGraphicFramePr>
        <p:xfrm>
          <a:off x="10478805" y="2860692"/>
          <a:ext cx="6360090" cy="4041852"/>
        </p:xfrm>
        <a:graphic>
          <a:graphicData uri="http://schemas.openxmlformats.org/drawingml/2006/table">
            <a:tbl>
              <a:tblPr firstRow="1">
                <a:tableStyleId>{9D7B26C5-4107-4FEC-AEDC-1716B250A1EF}</a:tableStyleId>
              </a:tblPr>
              <a:tblGrid>
                <a:gridCol w="3425731">
                  <a:extLst>
                    <a:ext uri="{9D8B030D-6E8A-4147-A177-3AD203B41FA5}">
                      <a16:colId xmlns:a16="http://schemas.microsoft.com/office/drawing/2014/main" val="3986290457"/>
                    </a:ext>
                  </a:extLst>
                </a:gridCol>
                <a:gridCol w="1149414">
                  <a:extLst>
                    <a:ext uri="{9D8B030D-6E8A-4147-A177-3AD203B41FA5}">
                      <a16:colId xmlns:a16="http://schemas.microsoft.com/office/drawing/2014/main" val="2231839757"/>
                    </a:ext>
                  </a:extLst>
                </a:gridCol>
                <a:gridCol w="922559">
                  <a:extLst>
                    <a:ext uri="{9D8B030D-6E8A-4147-A177-3AD203B41FA5}">
                      <a16:colId xmlns:a16="http://schemas.microsoft.com/office/drawing/2014/main" val="1049334550"/>
                    </a:ext>
                  </a:extLst>
                </a:gridCol>
                <a:gridCol w="862386">
                  <a:extLst>
                    <a:ext uri="{9D8B030D-6E8A-4147-A177-3AD203B41FA5}">
                      <a16:colId xmlns:a16="http://schemas.microsoft.com/office/drawing/2014/main" val="3022908039"/>
                    </a:ext>
                  </a:extLst>
                </a:gridCol>
              </a:tblGrid>
              <a:tr h="386436">
                <a:tc>
                  <a:txBody>
                    <a:bodyPr/>
                    <a:lstStyle/>
                    <a:p>
                      <a:pPr algn="l" fontAlgn="ctr"/>
                      <a:r>
                        <a:rPr lang="en-ZA" sz="1600" u="none" strike="noStrike" dirty="0" smtClean="0">
                          <a:solidFill>
                            <a:schemeClr val="bg2">
                              <a:lumMod val="25000"/>
                            </a:schemeClr>
                          </a:solidFill>
                          <a:effectLst/>
                        </a:rPr>
                        <a:t>Isolates available for serotyping (N)</a:t>
                      </a:r>
                      <a:endParaRPr lang="en-ZA" sz="1600" b="1" i="0" u="none" strike="noStrike" dirty="0">
                        <a:solidFill>
                          <a:schemeClr val="bg2">
                            <a:lumMod val="25000"/>
                          </a:schemeClr>
                        </a:solidFill>
                        <a:effectLst/>
                        <a:latin typeface="+mn-lt"/>
                      </a:endParaRPr>
                    </a:p>
                  </a:txBody>
                  <a:tcPr marL="7620" marR="7620" marT="7620" marB="0" anchor="ctr">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ZA" sz="1600" u="none" strike="noStrike" dirty="0">
                          <a:solidFill>
                            <a:schemeClr val="bg2">
                              <a:lumMod val="25000"/>
                            </a:schemeClr>
                          </a:solidFill>
                          <a:effectLst/>
                        </a:rPr>
                        <a:t>Serotypes</a:t>
                      </a:r>
                      <a:endParaRPr lang="en-ZA" sz="1600" b="1" i="0" u="none" strike="noStrike" dirty="0">
                        <a:solidFill>
                          <a:schemeClr val="bg2">
                            <a:lumMod val="25000"/>
                          </a:schemeClr>
                        </a:solidFill>
                        <a:effectLst/>
                        <a:latin typeface="+mn-lt"/>
                      </a:endParaRPr>
                    </a:p>
                  </a:txBody>
                  <a:tcPr marL="7620" marR="7620" marT="7620" marB="0" anchor="ctr">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ZA" sz="1600" u="none" strike="noStrike" dirty="0">
                          <a:solidFill>
                            <a:schemeClr val="bg2">
                              <a:lumMod val="25000"/>
                            </a:schemeClr>
                          </a:solidFill>
                          <a:effectLst/>
                        </a:rPr>
                        <a:t>n</a:t>
                      </a:r>
                      <a:endParaRPr lang="en-ZA" sz="1600" b="1" i="0" u="none" strike="noStrike" dirty="0">
                        <a:solidFill>
                          <a:schemeClr val="bg2">
                            <a:lumMod val="25000"/>
                          </a:schemeClr>
                        </a:solidFill>
                        <a:effectLst/>
                        <a:latin typeface="+mn-lt"/>
                      </a:endParaRPr>
                    </a:p>
                  </a:txBody>
                  <a:tcPr marL="7620" marR="7620" marT="7620" marB="0" anchor="ctr">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ZA" sz="1600" u="none" strike="noStrike" dirty="0">
                          <a:solidFill>
                            <a:schemeClr val="bg2">
                              <a:lumMod val="25000"/>
                            </a:schemeClr>
                          </a:solidFill>
                          <a:effectLst/>
                        </a:rPr>
                        <a:t>%</a:t>
                      </a:r>
                      <a:endParaRPr lang="en-ZA" sz="1600" b="1" i="0" u="none" strike="noStrike" dirty="0">
                        <a:solidFill>
                          <a:schemeClr val="bg2">
                            <a:lumMod val="25000"/>
                          </a:schemeClr>
                        </a:solidFill>
                        <a:effectLst/>
                        <a:latin typeface="+mn-lt"/>
                      </a:endParaRPr>
                    </a:p>
                  </a:txBody>
                  <a:tcPr marL="7620" marR="7620" marT="7620" marB="0" anchor="ctr">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647878795"/>
                  </a:ext>
                </a:extLst>
              </a:tr>
              <a:tr h="386436">
                <a:tc>
                  <a:txBody>
                    <a:bodyPr/>
                    <a:lstStyle/>
                    <a:p>
                      <a:pPr algn="l" fontAlgn="b"/>
                      <a:r>
                        <a:rPr lang="en-ZA" sz="1600" u="none" strike="noStrike" dirty="0">
                          <a:solidFill>
                            <a:schemeClr val="bg2">
                              <a:lumMod val="25000"/>
                            </a:schemeClr>
                          </a:solidFill>
                          <a:effectLst/>
                        </a:rPr>
                        <a:t>Invasive pneumococcal cases* </a:t>
                      </a:r>
                      <a:r>
                        <a:rPr lang="en-ZA" sz="1600" u="none" strike="noStrike" dirty="0" smtClean="0">
                          <a:solidFill>
                            <a:schemeClr val="bg2">
                              <a:lumMod val="25000"/>
                            </a:schemeClr>
                          </a:solidFill>
                          <a:effectLst/>
                        </a:rPr>
                        <a:t>(604</a:t>
                      </a:r>
                      <a:r>
                        <a:rPr lang="en-ZA" sz="1600" u="none" strike="noStrike" dirty="0">
                          <a:solidFill>
                            <a:schemeClr val="bg2">
                              <a:lumMod val="25000"/>
                            </a:schemeClr>
                          </a:solidFill>
                          <a:effectLst/>
                        </a:rPr>
                        <a:t>)</a:t>
                      </a:r>
                      <a:endParaRPr lang="en-ZA" sz="1600" b="0" i="0" u="none" strike="noStrike" dirty="0">
                        <a:solidFill>
                          <a:schemeClr val="bg2">
                            <a:lumMod val="25000"/>
                          </a:schemeClr>
                        </a:solidFill>
                        <a:effectLst/>
                        <a:latin typeface="+mn-lt"/>
                      </a:endParaRPr>
                    </a:p>
                  </a:txBody>
                  <a:tcPr marL="7620" marR="7620" marT="7620" marB="0"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b"/>
                      <a:r>
                        <a:rPr lang="en-ZA" sz="1600" u="none" strike="noStrike" dirty="0">
                          <a:solidFill>
                            <a:schemeClr val="bg2">
                              <a:lumMod val="25000"/>
                            </a:schemeClr>
                          </a:solidFill>
                          <a:effectLst/>
                        </a:rPr>
                        <a:t>PCV13</a:t>
                      </a:r>
                      <a:endParaRPr lang="en-ZA" sz="1600" b="0" i="0" u="none" strike="noStrike" dirty="0">
                        <a:solidFill>
                          <a:schemeClr val="bg2">
                            <a:lumMod val="25000"/>
                          </a:schemeClr>
                        </a:solidFill>
                        <a:effectLst/>
                        <a:latin typeface="+mn-lt"/>
                      </a:endParaRPr>
                    </a:p>
                  </a:txBody>
                  <a:tcPr marL="7620" marR="7620" marT="7620" marB="0"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b"/>
                      <a:r>
                        <a:rPr lang="en-ZA" sz="1600" u="none" strike="noStrike" dirty="0" smtClean="0">
                          <a:solidFill>
                            <a:schemeClr val="bg2">
                              <a:lumMod val="25000"/>
                            </a:schemeClr>
                          </a:solidFill>
                          <a:effectLst/>
                        </a:rPr>
                        <a:t>132</a:t>
                      </a:r>
                      <a:endParaRPr lang="en-ZA" sz="1600" b="0" i="0" u="none" strike="noStrike" dirty="0">
                        <a:solidFill>
                          <a:schemeClr val="bg2">
                            <a:lumMod val="25000"/>
                          </a:schemeClr>
                        </a:solidFill>
                        <a:effectLst/>
                        <a:latin typeface="+mn-lt"/>
                      </a:endParaRPr>
                    </a:p>
                  </a:txBody>
                  <a:tcPr marL="7620" marR="7620" marT="7620" marB="0"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b"/>
                      <a:r>
                        <a:rPr lang="en-ZA" sz="1600" u="none" strike="noStrike" dirty="0">
                          <a:solidFill>
                            <a:schemeClr val="bg2">
                              <a:lumMod val="25000"/>
                            </a:schemeClr>
                          </a:solidFill>
                          <a:effectLst/>
                        </a:rPr>
                        <a:t>22</a:t>
                      </a:r>
                      <a:endParaRPr lang="en-ZA" sz="1600" b="0" i="0" u="none" strike="noStrike" dirty="0">
                        <a:solidFill>
                          <a:schemeClr val="bg2">
                            <a:lumMod val="25000"/>
                          </a:schemeClr>
                        </a:solidFill>
                        <a:effectLst/>
                        <a:latin typeface="+mn-lt"/>
                      </a:endParaRPr>
                    </a:p>
                  </a:txBody>
                  <a:tcPr marL="7620" marR="7620" marT="7620" marB="0"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965986209"/>
                  </a:ext>
                </a:extLst>
              </a:tr>
              <a:tr h="195865">
                <a:tc rowSpan="5">
                  <a:txBody>
                    <a:bodyPr/>
                    <a:lstStyle/>
                    <a:p>
                      <a:pPr algn="l" fontAlgn="ctr"/>
                      <a:r>
                        <a:rPr lang="en-ZA" sz="1600" i="1" u="none" strike="noStrike" dirty="0" smtClean="0">
                          <a:solidFill>
                            <a:schemeClr val="bg2">
                              <a:lumMod val="25000"/>
                            </a:schemeClr>
                          </a:solidFill>
                          <a:effectLst/>
                        </a:rPr>
                        <a:t>Haemophilus </a:t>
                      </a:r>
                      <a:r>
                        <a:rPr lang="en-ZA" sz="1600" i="1" u="none" strike="noStrike" dirty="0">
                          <a:solidFill>
                            <a:schemeClr val="bg2">
                              <a:lumMod val="25000"/>
                            </a:schemeClr>
                          </a:solidFill>
                          <a:effectLst/>
                        </a:rPr>
                        <a:t>influenzae </a:t>
                      </a:r>
                      <a:r>
                        <a:rPr lang="en-ZA" sz="1600" u="none" strike="noStrike" dirty="0" smtClean="0">
                          <a:solidFill>
                            <a:schemeClr val="bg2">
                              <a:lumMod val="25000"/>
                            </a:schemeClr>
                          </a:solidFill>
                          <a:effectLst/>
                        </a:rPr>
                        <a:t>(83</a:t>
                      </a:r>
                      <a:r>
                        <a:rPr lang="en-ZA" sz="1600" u="none" strike="noStrike" dirty="0">
                          <a:solidFill>
                            <a:schemeClr val="bg2">
                              <a:lumMod val="25000"/>
                            </a:schemeClr>
                          </a:solidFill>
                          <a:effectLst/>
                        </a:rPr>
                        <a:t>)</a:t>
                      </a:r>
                      <a:endParaRPr lang="en-ZA" sz="1600" b="0" i="0" u="none" strike="noStrike" dirty="0">
                        <a:solidFill>
                          <a:schemeClr val="bg2">
                            <a:lumMod val="25000"/>
                          </a:schemeClr>
                        </a:solidFill>
                        <a:effectLst/>
                        <a:latin typeface="+mn-lt"/>
                      </a:endParaRPr>
                    </a:p>
                  </a:txBody>
                  <a:tcPr marL="7620" marR="7620" marT="7620" marB="0"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b"/>
                      <a:r>
                        <a:rPr lang="en-ZA" sz="1600" u="none" strike="noStrike" dirty="0">
                          <a:solidFill>
                            <a:schemeClr val="bg2">
                              <a:lumMod val="25000"/>
                            </a:schemeClr>
                          </a:solidFill>
                          <a:effectLst/>
                        </a:rPr>
                        <a:t>a</a:t>
                      </a:r>
                      <a:endParaRPr lang="en-ZA" sz="1600" b="0" i="0" u="none" strike="noStrike" dirty="0">
                        <a:solidFill>
                          <a:schemeClr val="bg2">
                            <a:lumMod val="25000"/>
                          </a:schemeClr>
                        </a:solidFill>
                        <a:effectLst/>
                        <a:latin typeface="+mn-lt"/>
                      </a:endParaRPr>
                    </a:p>
                  </a:txBody>
                  <a:tcPr marL="7620" marR="7620" marT="7620" marB="0" anchor="b">
                    <a:lnT w="12700" cap="flat" cmpd="sng" algn="ctr">
                      <a:solidFill>
                        <a:schemeClr val="tx1">
                          <a:lumMod val="50000"/>
                          <a:lumOff val="50000"/>
                        </a:schemeClr>
                      </a:solidFill>
                      <a:prstDash val="solid"/>
                      <a:round/>
                      <a:headEnd type="none" w="med" len="med"/>
                      <a:tailEnd type="none" w="med" len="med"/>
                    </a:lnT>
                  </a:tcPr>
                </a:tc>
                <a:tc>
                  <a:txBody>
                    <a:bodyPr/>
                    <a:lstStyle/>
                    <a:p>
                      <a:pPr algn="ctr" fontAlgn="b"/>
                      <a:r>
                        <a:rPr lang="en-ZA" sz="1600" u="none" strike="noStrike" dirty="0">
                          <a:solidFill>
                            <a:schemeClr val="bg2">
                              <a:lumMod val="25000"/>
                            </a:schemeClr>
                          </a:solidFill>
                          <a:effectLst/>
                        </a:rPr>
                        <a:t>7</a:t>
                      </a:r>
                      <a:endParaRPr lang="en-ZA" sz="1600" b="0" i="0" u="none" strike="noStrike" dirty="0">
                        <a:solidFill>
                          <a:schemeClr val="bg2">
                            <a:lumMod val="25000"/>
                          </a:schemeClr>
                        </a:solidFill>
                        <a:effectLst/>
                        <a:latin typeface="+mn-lt"/>
                      </a:endParaRPr>
                    </a:p>
                  </a:txBody>
                  <a:tcPr marL="7620" marR="7620" marT="7620" marB="0" anchor="b">
                    <a:lnT w="12700" cap="flat" cmpd="sng" algn="ctr">
                      <a:solidFill>
                        <a:schemeClr val="tx1">
                          <a:lumMod val="50000"/>
                          <a:lumOff val="50000"/>
                        </a:schemeClr>
                      </a:solidFill>
                      <a:prstDash val="solid"/>
                      <a:round/>
                      <a:headEnd type="none" w="med" len="med"/>
                      <a:tailEnd type="none" w="med" len="med"/>
                    </a:lnT>
                  </a:tcPr>
                </a:tc>
                <a:tc>
                  <a:txBody>
                    <a:bodyPr/>
                    <a:lstStyle/>
                    <a:p>
                      <a:pPr algn="ctr" fontAlgn="b"/>
                      <a:r>
                        <a:rPr lang="en-ZA" sz="1600" u="none" strike="noStrike" dirty="0">
                          <a:solidFill>
                            <a:schemeClr val="bg2">
                              <a:lumMod val="25000"/>
                            </a:schemeClr>
                          </a:solidFill>
                          <a:effectLst/>
                        </a:rPr>
                        <a:t>8</a:t>
                      </a:r>
                      <a:endParaRPr lang="en-ZA" sz="1600" b="0" i="0" u="none" strike="noStrike" dirty="0">
                        <a:solidFill>
                          <a:schemeClr val="bg2">
                            <a:lumMod val="25000"/>
                          </a:schemeClr>
                        </a:solidFill>
                        <a:effectLst/>
                        <a:latin typeface="+mn-lt"/>
                      </a:endParaRPr>
                    </a:p>
                  </a:txBody>
                  <a:tcPr marL="7620" marR="7620" marT="7620" marB="0" anchor="b">
                    <a:lnT w="12700" cap="flat" cmpd="sng" algn="ctr">
                      <a:solidFill>
                        <a:schemeClr val="tx1">
                          <a:lumMod val="50000"/>
                          <a:lumOff val="50000"/>
                        </a:schemeClr>
                      </a:solidFill>
                      <a:prstDash val="solid"/>
                      <a:round/>
                      <a:headEnd type="none" w="med" len="med"/>
                      <a:tailEnd type="none" w="med" len="med"/>
                    </a:lnT>
                  </a:tcPr>
                </a:tc>
                <a:extLst>
                  <a:ext uri="{0D108BD9-81ED-4DB2-BD59-A6C34878D82A}">
                    <a16:rowId xmlns:a16="http://schemas.microsoft.com/office/drawing/2014/main" val="3365499892"/>
                  </a:ext>
                </a:extLst>
              </a:tr>
              <a:tr h="195865">
                <a:tc vMerge="1">
                  <a:txBody>
                    <a:bodyPr/>
                    <a:lstStyle/>
                    <a:p>
                      <a:endParaRPr lang="en-ZA"/>
                    </a:p>
                  </a:txBody>
                  <a:tcPr/>
                </a:tc>
                <a:tc>
                  <a:txBody>
                    <a:bodyPr/>
                    <a:lstStyle/>
                    <a:p>
                      <a:pPr algn="ctr" fontAlgn="b"/>
                      <a:r>
                        <a:rPr lang="en-ZA" sz="1600" u="none" strike="noStrike" dirty="0">
                          <a:solidFill>
                            <a:schemeClr val="bg2">
                              <a:lumMod val="25000"/>
                            </a:schemeClr>
                          </a:solidFill>
                          <a:effectLst/>
                        </a:rPr>
                        <a:t>b</a:t>
                      </a:r>
                      <a:endParaRPr lang="en-ZA" sz="1600" b="0" i="0" u="none" strike="noStrike" dirty="0">
                        <a:solidFill>
                          <a:schemeClr val="bg2">
                            <a:lumMod val="25000"/>
                          </a:schemeClr>
                        </a:solidFill>
                        <a:effectLst/>
                        <a:latin typeface="+mn-lt"/>
                      </a:endParaRPr>
                    </a:p>
                  </a:txBody>
                  <a:tcPr marL="7620" marR="7620" marT="7620" marB="0" anchor="b">
                    <a:solidFill>
                      <a:schemeClr val="accent6">
                        <a:lumMod val="60000"/>
                        <a:lumOff val="40000"/>
                      </a:schemeClr>
                    </a:solidFill>
                  </a:tcPr>
                </a:tc>
                <a:tc>
                  <a:txBody>
                    <a:bodyPr/>
                    <a:lstStyle/>
                    <a:p>
                      <a:pPr algn="ctr" fontAlgn="b"/>
                      <a:r>
                        <a:rPr lang="en-ZA" sz="1600" u="none" strike="noStrike" dirty="0">
                          <a:solidFill>
                            <a:schemeClr val="bg2">
                              <a:lumMod val="25000"/>
                            </a:schemeClr>
                          </a:solidFill>
                          <a:effectLst/>
                        </a:rPr>
                        <a:t>28</a:t>
                      </a:r>
                      <a:endParaRPr lang="en-ZA" sz="1600" b="0" i="0" u="none" strike="noStrike" dirty="0">
                        <a:solidFill>
                          <a:schemeClr val="bg2">
                            <a:lumMod val="25000"/>
                          </a:schemeClr>
                        </a:solidFill>
                        <a:effectLst/>
                        <a:latin typeface="+mn-lt"/>
                      </a:endParaRPr>
                    </a:p>
                  </a:txBody>
                  <a:tcPr marL="7620" marR="7620" marT="7620" marB="0" anchor="b">
                    <a:solidFill>
                      <a:schemeClr val="accent6">
                        <a:lumMod val="60000"/>
                        <a:lumOff val="40000"/>
                      </a:schemeClr>
                    </a:solidFill>
                  </a:tcPr>
                </a:tc>
                <a:tc>
                  <a:txBody>
                    <a:bodyPr/>
                    <a:lstStyle/>
                    <a:p>
                      <a:pPr algn="ctr" fontAlgn="b"/>
                      <a:r>
                        <a:rPr lang="en-ZA" sz="1600" u="none" strike="noStrike" dirty="0">
                          <a:solidFill>
                            <a:schemeClr val="bg2">
                              <a:lumMod val="25000"/>
                            </a:schemeClr>
                          </a:solidFill>
                          <a:effectLst/>
                        </a:rPr>
                        <a:t>34</a:t>
                      </a:r>
                      <a:endParaRPr lang="en-ZA" sz="1600" b="0" i="0" u="none" strike="noStrike" dirty="0">
                        <a:solidFill>
                          <a:schemeClr val="bg2">
                            <a:lumMod val="25000"/>
                          </a:schemeClr>
                        </a:solidFill>
                        <a:effectLst/>
                        <a:latin typeface="+mn-lt"/>
                      </a:endParaRPr>
                    </a:p>
                  </a:txBody>
                  <a:tcPr marL="7620" marR="7620" marT="7620" marB="0" anchor="b">
                    <a:solidFill>
                      <a:schemeClr val="accent6">
                        <a:lumMod val="60000"/>
                        <a:lumOff val="40000"/>
                      </a:schemeClr>
                    </a:solidFill>
                  </a:tcPr>
                </a:tc>
                <a:extLst>
                  <a:ext uri="{0D108BD9-81ED-4DB2-BD59-A6C34878D82A}">
                    <a16:rowId xmlns:a16="http://schemas.microsoft.com/office/drawing/2014/main" val="2491278976"/>
                  </a:ext>
                </a:extLst>
              </a:tr>
              <a:tr h="195865">
                <a:tc vMerge="1">
                  <a:txBody>
                    <a:bodyPr/>
                    <a:lstStyle/>
                    <a:p>
                      <a:endParaRPr lang="en-ZA"/>
                    </a:p>
                  </a:txBody>
                  <a:tcPr/>
                </a:tc>
                <a:tc>
                  <a:txBody>
                    <a:bodyPr/>
                    <a:lstStyle/>
                    <a:p>
                      <a:pPr algn="ctr" fontAlgn="b"/>
                      <a:r>
                        <a:rPr lang="en-ZA" sz="1600" u="none" strike="noStrike" dirty="0">
                          <a:solidFill>
                            <a:schemeClr val="bg2">
                              <a:lumMod val="25000"/>
                            </a:schemeClr>
                          </a:solidFill>
                          <a:effectLst/>
                        </a:rPr>
                        <a:t>c</a:t>
                      </a:r>
                      <a:endParaRPr lang="en-ZA" sz="1600" b="0" i="0" u="none" strike="noStrike" dirty="0">
                        <a:solidFill>
                          <a:schemeClr val="bg2">
                            <a:lumMod val="25000"/>
                          </a:schemeClr>
                        </a:solidFill>
                        <a:effectLst/>
                        <a:latin typeface="+mn-lt"/>
                      </a:endParaRPr>
                    </a:p>
                  </a:txBody>
                  <a:tcPr marL="7620" marR="7620" marT="7620" marB="0" anchor="b"/>
                </a:tc>
                <a:tc>
                  <a:txBody>
                    <a:bodyPr/>
                    <a:lstStyle/>
                    <a:p>
                      <a:pPr algn="ctr" fontAlgn="b"/>
                      <a:r>
                        <a:rPr lang="en-ZA" sz="1600" u="none" strike="noStrike" dirty="0">
                          <a:solidFill>
                            <a:schemeClr val="bg2">
                              <a:lumMod val="25000"/>
                            </a:schemeClr>
                          </a:solidFill>
                          <a:effectLst/>
                        </a:rPr>
                        <a:t>1</a:t>
                      </a:r>
                      <a:endParaRPr lang="en-ZA" sz="1600" b="0" i="0" u="none" strike="noStrike" dirty="0">
                        <a:solidFill>
                          <a:schemeClr val="bg2">
                            <a:lumMod val="25000"/>
                          </a:schemeClr>
                        </a:solidFill>
                        <a:effectLst/>
                        <a:latin typeface="+mn-lt"/>
                      </a:endParaRPr>
                    </a:p>
                  </a:txBody>
                  <a:tcPr marL="7620" marR="7620" marT="7620" marB="0" anchor="b"/>
                </a:tc>
                <a:tc>
                  <a:txBody>
                    <a:bodyPr/>
                    <a:lstStyle/>
                    <a:p>
                      <a:pPr algn="ctr" fontAlgn="b"/>
                      <a:r>
                        <a:rPr lang="en-ZA" sz="1600" u="none" strike="noStrike" dirty="0">
                          <a:solidFill>
                            <a:schemeClr val="bg2">
                              <a:lumMod val="25000"/>
                            </a:schemeClr>
                          </a:solidFill>
                          <a:effectLst/>
                        </a:rPr>
                        <a:t>1</a:t>
                      </a:r>
                      <a:endParaRPr lang="en-ZA" sz="1600" b="0" i="0" u="none" strike="noStrike" dirty="0">
                        <a:solidFill>
                          <a:schemeClr val="bg2">
                            <a:lumMod val="25000"/>
                          </a:schemeClr>
                        </a:solidFill>
                        <a:effectLst/>
                        <a:latin typeface="+mn-lt"/>
                      </a:endParaRPr>
                    </a:p>
                  </a:txBody>
                  <a:tcPr marL="7620" marR="7620" marT="7620" marB="0" anchor="b"/>
                </a:tc>
                <a:extLst>
                  <a:ext uri="{0D108BD9-81ED-4DB2-BD59-A6C34878D82A}">
                    <a16:rowId xmlns:a16="http://schemas.microsoft.com/office/drawing/2014/main" val="3567436578"/>
                  </a:ext>
                </a:extLst>
              </a:tr>
              <a:tr h="195865">
                <a:tc vMerge="1">
                  <a:txBody>
                    <a:bodyPr/>
                    <a:lstStyle/>
                    <a:p>
                      <a:endParaRPr lang="en-ZA"/>
                    </a:p>
                  </a:txBody>
                  <a:tcPr/>
                </a:tc>
                <a:tc>
                  <a:txBody>
                    <a:bodyPr/>
                    <a:lstStyle/>
                    <a:p>
                      <a:pPr algn="ctr" fontAlgn="b"/>
                      <a:r>
                        <a:rPr lang="en-ZA" sz="1600" u="none" strike="noStrike" dirty="0">
                          <a:solidFill>
                            <a:schemeClr val="bg2">
                              <a:lumMod val="25000"/>
                            </a:schemeClr>
                          </a:solidFill>
                          <a:effectLst/>
                        </a:rPr>
                        <a:t>f</a:t>
                      </a:r>
                      <a:endParaRPr lang="en-ZA" sz="1600" b="0" i="0" u="none" strike="noStrike" dirty="0">
                        <a:solidFill>
                          <a:schemeClr val="bg2">
                            <a:lumMod val="25000"/>
                          </a:schemeClr>
                        </a:solidFill>
                        <a:effectLst/>
                        <a:latin typeface="+mn-lt"/>
                      </a:endParaRPr>
                    </a:p>
                  </a:txBody>
                  <a:tcPr marL="7620" marR="7620" marT="7620" marB="0" anchor="b"/>
                </a:tc>
                <a:tc>
                  <a:txBody>
                    <a:bodyPr/>
                    <a:lstStyle/>
                    <a:p>
                      <a:pPr algn="ctr" fontAlgn="b"/>
                      <a:r>
                        <a:rPr lang="en-ZA" sz="1600" u="none" strike="noStrike" dirty="0">
                          <a:solidFill>
                            <a:schemeClr val="bg2">
                              <a:lumMod val="25000"/>
                            </a:schemeClr>
                          </a:solidFill>
                          <a:effectLst/>
                        </a:rPr>
                        <a:t>7</a:t>
                      </a:r>
                      <a:endParaRPr lang="en-ZA" sz="1600" b="0" i="0" u="none" strike="noStrike" dirty="0">
                        <a:solidFill>
                          <a:schemeClr val="bg2">
                            <a:lumMod val="25000"/>
                          </a:schemeClr>
                        </a:solidFill>
                        <a:effectLst/>
                        <a:latin typeface="+mn-lt"/>
                      </a:endParaRPr>
                    </a:p>
                  </a:txBody>
                  <a:tcPr marL="7620" marR="7620" marT="7620" marB="0" anchor="b"/>
                </a:tc>
                <a:tc>
                  <a:txBody>
                    <a:bodyPr/>
                    <a:lstStyle/>
                    <a:p>
                      <a:pPr algn="ctr" fontAlgn="b"/>
                      <a:r>
                        <a:rPr lang="en-ZA" sz="1600" u="none" strike="noStrike" dirty="0">
                          <a:solidFill>
                            <a:schemeClr val="bg2">
                              <a:lumMod val="25000"/>
                            </a:schemeClr>
                          </a:solidFill>
                          <a:effectLst/>
                        </a:rPr>
                        <a:t>8</a:t>
                      </a:r>
                      <a:endParaRPr lang="en-ZA" sz="1600" b="0" i="0" u="none" strike="noStrike" dirty="0">
                        <a:solidFill>
                          <a:schemeClr val="bg2">
                            <a:lumMod val="25000"/>
                          </a:schemeClr>
                        </a:solidFill>
                        <a:effectLst/>
                        <a:latin typeface="+mn-lt"/>
                      </a:endParaRPr>
                    </a:p>
                  </a:txBody>
                  <a:tcPr marL="7620" marR="7620" marT="7620" marB="0" anchor="b"/>
                </a:tc>
                <a:extLst>
                  <a:ext uri="{0D108BD9-81ED-4DB2-BD59-A6C34878D82A}">
                    <a16:rowId xmlns:a16="http://schemas.microsoft.com/office/drawing/2014/main" val="4215588997"/>
                  </a:ext>
                </a:extLst>
              </a:tr>
              <a:tr h="195865">
                <a:tc vMerge="1">
                  <a:txBody>
                    <a:bodyPr/>
                    <a:lstStyle/>
                    <a:p>
                      <a:endParaRPr lang="en-ZA"/>
                    </a:p>
                  </a:txBody>
                  <a:tcPr/>
                </a:tc>
                <a:tc>
                  <a:txBody>
                    <a:bodyPr/>
                    <a:lstStyle/>
                    <a:p>
                      <a:pPr algn="ctr" fontAlgn="b"/>
                      <a:r>
                        <a:rPr lang="en-ZA" sz="1600" u="none" strike="noStrike" dirty="0">
                          <a:solidFill>
                            <a:schemeClr val="bg2">
                              <a:lumMod val="25000"/>
                            </a:schemeClr>
                          </a:solidFill>
                          <a:effectLst/>
                        </a:rPr>
                        <a:t>NT</a:t>
                      </a:r>
                      <a:endParaRPr lang="en-ZA" sz="1600" b="0" i="0" u="none" strike="noStrike" dirty="0">
                        <a:solidFill>
                          <a:schemeClr val="bg2">
                            <a:lumMod val="25000"/>
                          </a:schemeClr>
                        </a:solidFill>
                        <a:effectLst/>
                        <a:latin typeface="+mn-lt"/>
                      </a:endParaRPr>
                    </a:p>
                  </a:txBody>
                  <a:tcPr marL="7620" marR="7620" marT="7620" marB="0" anchor="b">
                    <a:lnB w="12700" cap="flat" cmpd="sng" algn="ctr">
                      <a:solidFill>
                        <a:schemeClr val="tx1">
                          <a:lumMod val="50000"/>
                          <a:lumOff val="50000"/>
                        </a:schemeClr>
                      </a:solidFill>
                      <a:prstDash val="solid"/>
                      <a:round/>
                      <a:headEnd type="none" w="med" len="med"/>
                      <a:tailEnd type="none" w="med" len="med"/>
                    </a:lnB>
                    <a:solidFill>
                      <a:schemeClr val="accent6">
                        <a:lumMod val="60000"/>
                        <a:lumOff val="40000"/>
                      </a:schemeClr>
                    </a:solidFill>
                  </a:tcPr>
                </a:tc>
                <a:tc>
                  <a:txBody>
                    <a:bodyPr/>
                    <a:lstStyle/>
                    <a:p>
                      <a:pPr algn="ctr" fontAlgn="b"/>
                      <a:r>
                        <a:rPr lang="en-ZA" sz="1600" u="none" strike="noStrike" dirty="0">
                          <a:solidFill>
                            <a:schemeClr val="bg2">
                              <a:lumMod val="25000"/>
                            </a:schemeClr>
                          </a:solidFill>
                          <a:effectLst/>
                        </a:rPr>
                        <a:t>40</a:t>
                      </a:r>
                      <a:endParaRPr lang="en-ZA" sz="1600" b="0" i="0" u="none" strike="noStrike" dirty="0">
                        <a:solidFill>
                          <a:schemeClr val="bg2">
                            <a:lumMod val="25000"/>
                          </a:schemeClr>
                        </a:solidFill>
                        <a:effectLst/>
                        <a:latin typeface="+mn-lt"/>
                      </a:endParaRPr>
                    </a:p>
                  </a:txBody>
                  <a:tcPr marL="7620" marR="7620" marT="7620" marB="0" anchor="b">
                    <a:lnB w="12700" cap="flat" cmpd="sng" algn="ctr">
                      <a:solidFill>
                        <a:schemeClr val="tx1">
                          <a:lumMod val="50000"/>
                          <a:lumOff val="50000"/>
                        </a:schemeClr>
                      </a:solidFill>
                      <a:prstDash val="solid"/>
                      <a:round/>
                      <a:headEnd type="none" w="med" len="med"/>
                      <a:tailEnd type="none" w="med" len="med"/>
                    </a:lnB>
                    <a:solidFill>
                      <a:schemeClr val="accent6">
                        <a:lumMod val="60000"/>
                        <a:lumOff val="40000"/>
                      </a:schemeClr>
                    </a:solidFill>
                  </a:tcPr>
                </a:tc>
                <a:tc>
                  <a:txBody>
                    <a:bodyPr/>
                    <a:lstStyle/>
                    <a:p>
                      <a:pPr algn="ctr" fontAlgn="b"/>
                      <a:r>
                        <a:rPr lang="en-ZA" sz="1600" u="none" strike="noStrike" dirty="0">
                          <a:solidFill>
                            <a:schemeClr val="bg2">
                              <a:lumMod val="25000"/>
                            </a:schemeClr>
                          </a:solidFill>
                          <a:effectLst/>
                        </a:rPr>
                        <a:t>48</a:t>
                      </a:r>
                      <a:endParaRPr lang="en-ZA" sz="1600" b="0" i="0" u="none" strike="noStrike" dirty="0">
                        <a:solidFill>
                          <a:schemeClr val="bg2">
                            <a:lumMod val="25000"/>
                          </a:schemeClr>
                        </a:solidFill>
                        <a:effectLst/>
                        <a:latin typeface="+mn-lt"/>
                      </a:endParaRPr>
                    </a:p>
                  </a:txBody>
                  <a:tcPr marL="7620" marR="7620" marT="7620" marB="0" anchor="b">
                    <a:lnB w="12700" cap="flat" cmpd="sng" algn="ctr">
                      <a:solidFill>
                        <a:schemeClr val="tx1">
                          <a:lumMod val="50000"/>
                          <a:lumOff val="50000"/>
                        </a:schemeClr>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4189207590"/>
                  </a:ext>
                </a:extLst>
              </a:tr>
              <a:tr h="195865">
                <a:tc rowSpan="8">
                  <a:txBody>
                    <a:bodyPr/>
                    <a:lstStyle/>
                    <a:p>
                      <a:pPr algn="l" fontAlgn="ctr"/>
                      <a:r>
                        <a:rPr lang="en-ZA" sz="1600" kern="1200" dirty="0" smtClean="0">
                          <a:solidFill>
                            <a:schemeClr val="bg2">
                              <a:lumMod val="25000"/>
                            </a:schemeClr>
                          </a:solidFill>
                          <a:effectLst/>
                        </a:rPr>
                        <a:t>Group B Streptococcus </a:t>
                      </a:r>
                      <a:r>
                        <a:rPr lang="en-ZA" sz="1600" u="none" strike="noStrike" dirty="0" smtClean="0">
                          <a:solidFill>
                            <a:schemeClr val="bg2">
                              <a:lumMod val="25000"/>
                            </a:schemeClr>
                          </a:solidFill>
                          <a:effectLst/>
                        </a:rPr>
                        <a:t> (219</a:t>
                      </a:r>
                      <a:r>
                        <a:rPr lang="en-ZA" sz="1600" u="none" strike="noStrike" dirty="0">
                          <a:solidFill>
                            <a:schemeClr val="bg2">
                              <a:lumMod val="25000"/>
                            </a:schemeClr>
                          </a:solidFill>
                          <a:effectLst/>
                        </a:rPr>
                        <a:t>)</a:t>
                      </a:r>
                      <a:endParaRPr lang="en-ZA" sz="1600" b="0" i="1" u="none" strike="noStrike" dirty="0">
                        <a:solidFill>
                          <a:schemeClr val="bg2">
                            <a:lumMod val="25000"/>
                          </a:schemeClr>
                        </a:solidFill>
                        <a:effectLst/>
                        <a:latin typeface="+mn-lt"/>
                      </a:endParaRPr>
                    </a:p>
                  </a:txBody>
                  <a:tcPr marL="7620" marR="7620" marT="7620" marB="0" anchor="ctr">
                    <a:lnT w="12700" cap="flat" cmpd="sng" algn="ctr">
                      <a:solidFill>
                        <a:schemeClr val="tx1">
                          <a:lumMod val="50000"/>
                          <a:lumOff val="50000"/>
                        </a:schemeClr>
                      </a:solidFill>
                      <a:prstDash val="solid"/>
                      <a:round/>
                      <a:headEnd type="none" w="med" len="med"/>
                      <a:tailEnd type="none" w="med" len="med"/>
                    </a:lnT>
                  </a:tcPr>
                </a:tc>
                <a:tc>
                  <a:txBody>
                    <a:bodyPr/>
                    <a:lstStyle/>
                    <a:p>
                      <a:pPr algn="ctr" fontAlgn="b"/>
                      <a:r>
                        <a:rPr lang="en-ZA" sz="1600" u="none" strike="noStrike" dirty="0">
                          <a:solidFill>
                            <a:schemeClr val="bg2">
                              <a:lumMod val="25000"/>
                            </a:schemeClr>
                          </a:solidFill>
                          <a:effectLst/>
                        </a:rPr>
                        <a:t>Ia</a:t>
                      </a:r>
                      <a:endParaRPr lang="en-ZA" sz="1600" b="0" i="0" u="none" strike="noStrike" dirty="0">
                        <a:solidFill>
                          <a:schemeClr val="bg2">
                            <a:lumMod val="25000"/>
                          </a:schemeClr>
                        </a:solidFill>
                        <a:effectLst/>
                        <a:latin typeface="+mn-lt"/>
                      </a:endParaRPr>
                    </a:p>
                  </a:txBody>
                  <a:tcPr marL="7620" marR="7620" marT="7620" marB="0" anchor="b">
                    <a:lnT w="12700" cap="flat" cmpd="sng" algn="ctr">
                      <a:solidFill>
                        <a:schemeClr val="tx1">
                          <a:lumMod val="50000"/>
                          <a:lumOff val="50000"/>
                        </a:schemeClr>
                      </a:solidFill>
                      <a:prstDash val="solid"/>
                      <a:round/>
                      <a:headEnd type="none" w="med" len="med"/>
                      <a:tailEnd type="none" w="med" len="med"/>
                    </a:lnT>
                    <a:solidFill>
                      <a:schemeClr val="accent6">
                        <a:lumMod val="60000"/>
                        <a:lumOff val="40000"/>
                      </a:schemeClr>
                    </a:solidFill>
                  </a:tcPr>
                </a:tc>
                <a:tc>
                  <a:txBody>
                    <a:bodyPr/>
                    <a:lstStyle/>
                    <a:p>
                      <a:pPr algn="ctr" fontAlgn="b"/>
                      <a:r>
                        <a:rPr lang="en-ZA" sz="1600" u="none" strike="noStrike" dirty="0">
                          <a:solidFill>
                            <a:schemeClr val="bg2">
                              <a:lumMod val="25000"/>
                            </a:schemeClr>
                          </a:solidFill>
                          <a:effectLst/>
                        </a:rPr>
                        <a:t>57</a:t>
                      </a:r>
                      <a:endParaRPr lang="en-ZA" sz="1600" b="0" i="0" u="none" strike="noStrike" dirty="0">
                        <a:solidFill>
                          <a:schemeClr val="bg2">
                            <a:lumMod val="25000"/>
                          </a:schemeClr>
                        </a:solidFill>
                        <a:effectLst/>
                        <a:latin typeface="+mn-lt"/>
                      </a:endParaRPr>
                    </a:p>
                  </a:txBody>
                  <a:tcPr marL="7620" marR="7620" marT="7620" marB="0" anchor="b">
                    <a:lnT w="12700" cap="flat" cmpd="sng" algn="ctr">
                      <a:solidFill>
                        <a:schemeClr val="tx1">
                          <a:lumMod val="50000"/>
                          <a:lumOff val="50000"/>
                        </a:schemeClr>
                      </a:solidFill>
                      <a:prstDash val="solid"/>
                      <a:round/>
                      <a:headEnd type="none" w="med" len="med"/>
                      <a:tailEnd type="none" w="med" len="med"/>
                    </a:lnT>
                    <a:solidFill>
                      <a:schemeClr val="accent6">
                        <a:lumMod val="60000"/>
                        <a:lumOff val="40000"/>
                      </a:schemeClr>
                    </a:solidFill>
                  </a:tcPr>
                </a:tc>
                <a:tc>
                  <a:txBody>
                    <a:bodyPr/>
                    <a:lstStyle/>
                    <a:p>
                      <a:pPr algn="ctr" fontAlgn="b"/>
                      <a:r>
                        <a:rPr lang="en-ZA" sz="1600" u="none" strike="noStrike" dirty="0">
                          <a:solidFill>
                            <a:schemeClr val="bg2">
                              <a:lumMod val="25000"/>
                            </a:schemeClr>
                          </a:solidFill>
                          <a:effectLst/>
                        </a:rPr>
                        <a:t>26</a:t>
                      </a:r>
                      <a:endParaRPr lang="en-ZA" sz="1600" b="0" i="0" u="none" strike="noStrike" dirty="0">
                        <a:solidFill>
                          <a:schemeClr val="bg2">
                            <a:lumMod val="25000"/>
                          </a:schemeClr>
                        </a:solidFill>
                        <a:effectLst/>
                        <a:latin typeface="+mn-lt"/>
                      </a:endParaRPr>
                    </a:p>
                  </a:txBody>
                  <a:tcPr marL="7620" marR="7620" marT="7620" marB="0" anchor="b">
                    <a:lnT w="12700" cap="flat" cmpd="sng" algn="ctr">
                      <a:solidFill>
                        <a:schemeClr val="tx1">
                          <a:lumMod val="50000"/>
                          <a:lumOff val="50000"/>
                        </a:schemeClr>
                      </a:solidFill>
                      <a:prstDash val="solid"/>
                      <a:round/>
                      <a:headEnd type="none" w="med" len="med"/>
                      <a:tailEnd type="none" w="med" len="med"/>
                    </a:lnT>
                    <a:solidFill>
                      <a:schemeClr val="accent6">
                        <a:lumMod val="60000"/>
                        <a:lumOff val="40000"/>
                      </a:schemeClr>
                    </a:solidFill>
                  </a:tcPr>
                </a:tc>
                <a:extLst>
                  <a:ext uri="{0D108BD9-81ED-4DB2-BD59-A6C34878D82A}">
                    <a16:rowId xmlns:a16="http://schemas.microsoft.com/office/drawing/2014/main" val="859444969"/>
                  </a:ext>
                </a:extLst>
              </a:tr>
              <a:tr h="195865">
                <a:tc vMerge="1">
                  <a:txBody>
                    <a:bodyPr/>
                    <a:lstStyle/>
                    <a:p>
                      <a:endParaRPr lang="en-ZA"/>
                    </a:p>
                  </a:txBody>
                  <a:tcPr/>
                </a:tc>
                <a:tc>
                  <a:txBody>
                    <a:bodyPr/>
                    <a:lstStyle/>
                    <a:p>
                      <a:pPr algn="ctr" fontAlgn="b"/>
                      <a:r>
                        <a:rPr lang="en-ZA" sz="1600" u="none" strike="noStrike">
                          <a:solidFill>
                            <a:schemeClr val="bg2">
                              <a:lumMod val="25000"/>
                            </a:schemeClr>
                          </a:solidFill>
                          <a:effectLst/>
                        </a:rPr>
                        <a:t>Ib</a:t>
                      </a:r>
                      <a:endParaRPr lang="en-ZA" sz="1600" b="0" i="0" u="none" strike="noStrike">
                        <a:solidFill>
                          <a:schemeClr val="bg2">
                            <a:lumMod val="25000"/>
                          </a:schemeClr>
                        </a:solidFill>
                        <a:effectLst/>
                        <a:latin typeface="+mn-lt"/>
                      </a:endParaRPr>
                    </a:p>
                  </a:txBody>
                  <a:tcPr marL="7620" marR="7620" marT="7620" marB="0" anchor="b"/>
                </a:tc>
                <a:tc>
                  <a:txBody>
                    <a:bodyPr/>
                    <a:lstStyle/>
                    <a:p>
                      <a:pPr algn="ctr" fontAlgn="b"/>
                      <a:r>
                        <a:rPr lang="en-ZA" sz="1600" u="none" strike="noStrike" dirty="0">
                          <a:solidFill>
                            <a:schemeClr val="bg2">
                              <a:lumMod val="25000"/>
                            </a:schemeClr>
                          </a:solidFill>
                          <a:effectLst/>
                        </a:rPr>
                        <a:t>13</a:t>
                      </a:r>
                      <a:endParaRPr lang="en-ZA" sz="1600" b="0" i="0" u="none" strike="noStrike" dirty="0">
                        <a:solidFill>
                          <a:schemeClr val="bg2">
                            <a:lumMod val="25000"/>
                          </a:schemeClr>
                        </a:solidFill>
                        <a:effectLst/>
                        <a:latin typeface="+mn-lt"/>
                      </a:endParaRPr>
                    </a:p>
                  </a:txBody>
                  <a:tcPr marL="7620" marR="7620" marT="7620" marB="0" anchor="b"/>
                </a:tc>
                <a:tc>
                  <a:txBody>
                    <a:bodyPr/>
                    <a:lstStyle/>
                    <a:p>
                      <a:pPr algn="ctr" fontAlgn="b"/>
                      <a:r>
                        <a:rPr lang="en-ZA" sz="1600" u="none" strike="noStrike" dirty="0">
                          <a:solidFill>
                            <a:schemeClr val="bg2">
                              <a:lumMod val="25000"/>
                            </a:schemeClr>
                          </a:solidFill>
                          <a:effectLst/>
                        </a:rPr>
                        <a:t>6</a:t>
                      </a:r>
                      <a:endParaRPr lang="en-ZA" sz="1600" b="0" i="0" u="none" strike="noStrike" dirty="0">
                        <a:solidFill>
                          <a:schemeClr val="bg2">
                            <a:lumMod val="25000"/>
                          </a:schemeClr>
                        </a:solidFill>
                        <a:effectLst/>
                        <a:latin typeface="+mn-lt"/>
                      </a:endParaRPr>
                    </a:p>
                  </a:txBody>
                  <a:tcPr marL="7620" marR="7620" marT="7620" marB="0" anchor="b"/>
                </a:tc>
                <a:extLst>
                  <a:ext uri="{0D108BD9-81ED-4DB2-BD59-A6C34878D82A}">
                    <a16:rowId xmlns:a16="http://schemas.microsoft.com/office/drawing/2014/main" val="3558550615"/>
                  </a:ext>
                </a:extLst>
              </a:tr>
              <a:tr h="195865">
                <a:tc vMerge="1">
                  <a:txBody>
                    <a:bodyPr/>
                    <a:lstStyle/>
                    <a:p>
                      <a:endParaRPr lang="en-ZA"/>
                    </a:p>
                  </a:txBody>
                  <a:tcPr/>
                </a:tc>
                <a:tc>
                  <a:txBody>
                    <a:bodyPr/>
                    <a:lstStyle/>
                    <a:p>
                      <a:pPr algn="ctr" fontAlgn="b"/>
                      <a:r>
                        <a:rPr lang="en-ZA" sz="1600" u="none" strike="noStrike">
                          <a:solidFill>
                            <a:schemeClr val="bg2">
                              <a:lumMod val="25000"/>
                            </a:schemeClr>
                          </a:solidFill>
                          <a:effectLst/>
                        </a:rPr>
                        <a:t>II</a:t>
                      </a:r>
                      <a:endParaRPr lang="en-ZA" sz="1600" b="0" i="0" u="none" strike="noStrike">
                        <a:solidFill>
                          <a:schemeClr val="bg2">
                            <a:lumMod val="25000"/>
                          </a:schemeClr>
                        </a:solidFill>
                        <a:effectLst/>
                        <a:latin typeface="+mn-lt"/>
                      </a:endParaRPr>
                    </a:p>
                  </a:txBody>
                  <a:tcPr marL="7620" marR="7620" marT="7620" marB="0" anchor="b"/>
                </a:tc>
                <a:tc>
                  <a:txBody>
                    <a:bodyPr/>
                    <a:lstStyle/>
                    <a:p>
                      <a:pPr algn="ctr" fontAlgn="b"/>
                      <a:r>
                        <a:rPr lang="en-ZA" sz="1600" u="none" strike="noStrike" dirty="0">
                          <a:solidFill>
                            <a:schemeClr val="bg2">
                              <a:lumMod val="25000"/>
                            </a:schemeClr>
                          </a:solidFill>
                          <a:effectLst/>
                        </a:rPr>
                        <a:t>13</a:t>
                      </a:r>
                      <a:endParaRPr lang="en-ZA" sz="1600" b="0" i="0" u="none" strike="noStrike" dirty="0">
                        <a:solidFill>
                          <a:schemeClr val="bg2">
                            <a:lumMod val="25000"/>
                          </a:schemeClr>
                        </a:solidFill>
                        <a:effectLst/>
                        <a:latin typeface="+mn-lt"/>
                      </a:endParaRPr>
                    </a:p>
                  </a:txBody>
                  <a:tcPr marL="7620" marR="7620" marT="7620" marB="0" anchor="b"/>
                </a:tc>
                <a:tc>
                  <a:txBody>
                    <a:bodyPr/>
                    <a:lstStyle/>
                    <a:p>
                      <a:pPr algn="ctr" fontAlgn="b"/>
                      <a:r>
                        <a:rPr lang="en-ZA" sz="1600" u="none" strike="noStrike" dirty="0">
                          <a:solidFill>
                            <a:schemeClr val="bg2">
                              <a:lumMod val="25000"/>
                            </a:schemeClr>
                          </a:solidFill>
                          <a:effectLst/>
                        </a:rPr>
                        <a:t>6</a:t>
                      </a:r>
                      <a:endParaRPr lang="en-ZA" sz="1600" b="0" i="0" u="none" strike="noStrike" dirty="0">
                        <a:solidFill>
                          <a:schemeClr val="bg2">
                            <a:lumMod val="25000"/>
                          </a:schemeClr>
                        </a:solidFill>
                        <a:effectLst/>
                        <a:latin typeface="+mn-lt"/>
                      </a:endParaRPr>
                    </a:p>
                  </a:txBody>
                  <a:tcPr marL="7620" marR="7620" marT="7620" marB="0" anchor="b"/>
                </a:tc>
                <a:extLst>
                  <a:ext uri="{0D108BD9-81ED-4DB2-BD59-A6C34878D82A}">
                    <a16:rowId xmlns:a16="http://schemas.microsoft.com/office/drawing/2014/main" val="1902143220"/>
                  </a:ext>
                </a:extLst>
              </a:tr>
              <a:tr h="195865">
                <a:tc vMerge="1">
                  <a:txBody>
                    <a:bodyPr/>
                    <a:lstStyle/>
                    <a:p>
                      <a:endParaRPr lang="en-ZA"/>
                    </a:p>
                  </a:txBody>
                  <a:tcPr/>
                </a:tc>
                <a:tc>
                  <a:txBody>
                    <a:bodyPr/>
                    <a:lstStyle/>
                    <a:p>
                      <a:pPr algn="ctr" fontAlgn="b"/>
                      <a:r>
                        <a:rPr lang="en-ZA" sz="1600" u="none" strike="noStrike" dirty="0">
                          <a:solidFill>
                            <a:schemeClr val="bg2">
                              <a:lumMod val="25000"/>
                            </a:schemeClr>
                          </a:solidFill>
                          <a:effectLst/>
                        </a:rPr>
                        <a:t>III</a:t>
                      </a:r>
                      <a:endParaRPr lang="en-ZA" sz="1600" b="0" i="0" u="none" strike="noStrike" dirty="0">
                        <a:solidFill>
                          <a:schemeClr val="bg2">
                            <a:lumMod val="25000"/>
                          </a:schemeClr>
                        </a:solidFill>
                        <a:effectLst/>
                        <a:latin typeface="+mn-lt"/>
                      </a:endParaRPr>
                    </a:p>
                  </a:txBody>
                  <a:tcPr marL="7620" marR="7620" marT="7620" marB="0" anchor="b">
                    <a:solidFill>
                      <a:schemeClr val="accent6">
                        <a:lumMod val="60000"/>
                        <a:lumOff val="40000"/>
                      </a:schemeClr>
                    </a:solidFill>
                  </a:tcPr>
                </a:tc>
                <a:tc>
                  <a:txBody>
                    <a:bodyPr/>
                    <a:lstStyle/>
                    <a:p>
                      <a:pPr algn="ctr" fontAlgn="b"/>
                      <a:r>
                        <a:rPr lang="en-ZA" sz="1600" u="none" strike="noStrike" dirty="0">
                          <a:solidFill>
                            <a:schemeClr val="bg2">
                              <a:lumMod val="25000"/>
                            </a:schemeClr>
                          </a:solidFill>
                          <a:effectLst/>
                        </a:rPr>
                        <a:t>85</a:t>
                      </a:r>
                      <a:endParaRPr lang="en-ZA" sz="1600" b="0" i="0" u="none" strike="noStrike" dirty="0">
                        <a:solidFill>
                          <a:schemeClr val="bg2">
                            <a:lumMod val="25000"/>
                          </a:schemeClr>
                        </a:solidFill>
                        <a:effectLst/>
                        <a:latin typeface="+mn-lt"/>
                      </a:endParaRPr>
                    </a:p>
                  </a:txBody>
                  <a:tcPr marL="7620" marR="7620" marT="7620" marB="0" anchor="b">
                    <a:solidFill>
                      <a:schemeClr val="accent6">
                        <a:lumMod val="60000"/>
                        <a:lumOff val="40000"/>
                      </a:schemeClr>
                    </a:solidFill>
                  </a:tcPr>
                </a:tc>
                <a:tc>
                  <a:txBody>
                    <a:bodyPr/>
                    <a:lstStyle/>
                    <a:p>
                      <a:pPr algn="ctr" fontAlgn="b"/>
                      <a:r>
                        <a:rPr lang="en-ZA" sz="1600" u="none" strike="noStrike" dirty="0">
                          <a:solidFill>
                            <a:schemeClr val="bg2">
                              <a:lumMod val="25000"/>
                            </a:schemeClr>
                          </a:solidFill>
                          <a:effectLst/>
                        </a:rPr>
                        <a:t>39</a:t>
                      </a:r>
                      <a:endParaRPr lang="en-ZA" sz="1600" b="0" i="0" u="none" strike="noStrike" dirty="0">
                        <a:solidFill>
                          <a:schemeClr val="bg2">
                            <a:lumMod val="25000"/>
                          </a:schemeClr>
                        </a:solidFill>
                        <a:effectLst/>
                        <a:latin typeface="+mn-lt"/>
                      </a:endParaRPr>
                    </a:p>
                  </a:txBody>
                  <a:tcPr marL="7620" marR="7620" marT="7620" marB="0" anchor="b">
                    <a:solidFill>
                      <a:schemeClr val="accent6">
                        <a:lumMod val="60000"/>
                        <a:lumOff val="40000"/>
                      </a:schemeClr>
                    </a:solidFill>
                  </a:tcPr>
                </a:tc>
                <a:extLst>
                  <a:ext uri="{0D108BD9-81ED-4DB2-BD59-A6C34878D82A}">
                    <a16:rowId xmlns:a16="http://schemas.microsoft.com/office/drawing/2014/main" val="3679217928"/>
                  </a:ext>
                </a:extLst>
              </a:tr>
              <a:tr h="195865">
                <a:tc vMerge="1">
                  <a:txBody>
                    <a:bodyPr/>
                    <a:lstStyle/>
                    <a:p>
                      <a:endParaRPr lang="en-ZA"/>
                    </a:p>
                  </a:txBody>
                  <a:tcPr/>
                </a:tc>
                <a:tc>
                  <a:txBody>
                    <a:bodyPr/>
                    <a:lstStyle/>
                    <a:p>
                      <a:pPr algn="ctr" fontAlgn="b"/>
                      <a:r>
                        <a:rPr lang="en-ZA" sz="1600" u="none" strike="noStrike">
                          <a:solidFill>
                            <a:schemeClr val="bg2">
                              <a:lumMod val="25000"/>
                            </a:schemeClr>
                          </a:solidFill>
                          <a:effectLst/>
                        </a:rPr>
                        <a:t>IV</a:t>
                      </a:r>
                      <a:endParaRPr lang="en-ZA" sz="1600" b="0" i="0" u="none" strike="noStrike">
                        <a:solidFill>
                          <a:schemeClr val="bg2">
                            <a:lumMod val="25000"/>
                          </a:schemeClr>
                        </a:solidFill>
                        <a:effectLst/>
                        <a:latin typeface="+mn-lt"/>
                      </a:endParaRPr>
                    </a:p>
                  </a:txBody>
                  <a:tcPr marL="7620" marR="7620" marT="7620" marB="0" anchor="b"/>
                </a:tc>
                <a:tc>
                  <a:txBody>
                    <a:bodyPr/>
                    <a:lstStyle/>
                    <a:p>
                      <a:pPr algn="ctr" fontAlgn="b"/>
                      <a:r>
                        <a:rPr lang="en-ZA" sz="1600" u="none" strike="noStrike" dirty="0">
                          <a:solidFill>
                            <a:schemeClr val="bg2">
                              <a:lumMod val="25000"/>
                            </a:schemeClr>
                          </a:solidFill>
                          <a:effectLst/>
                        </a:rPr>
                        <a:t>5</a:t>
                      </a:r>
                      <a:endParaRPr lang="en-ZA" sz="1600" b="0" i="0" u="none" strike="noStrike" dirty="0">
                        <a:solidFill>
                          <a:schemeClr val="bg2">
                            <a:lumMod val="25000"/>
                          </a:schemeClr>
                        </a:solidFill>
                        <a:effectLst/>
                        <a:latin typeface="+mn-lt"/>
                      </a:endParaRPr>
                    </a:p>
                  </a:txBody>
                  <a:tcPr marL="7620" marR="7620" marT="7620" marB="0" anchor="b"/>
                </a:tc>
                <a:tc>
                  <a:txBody>
                    <a:bodyPr/>
                    <a:lstStyle/>
                    <a:p>
                      <a:pPr algn="ctr" fontAlgn="b"/>
                      <a:r>
                        <a:rPr lang="en-ZA" sz="1600" u="none" strike="noStrike" dirty="0">
                          <a:solidFill>
                            <a:schemeClr val="bg2">
                              <a:lumMod val="25000"/>
                            </a:schemeClr>
                          </a:solidFill>
                          <a:effectLst/>
                        </a:rPr>
                        <a:t>2</a:t>
                      </a:r>
                      <a:endParaRPr lang="en-ZA" sz="1600" b="0" i="0" u="none" strike="noStrike" dirty="0">
                        <a:solidFill>
                          <a:schemeClr val="bg2">
                            <a:lumMod val="25000"/>
                          </a:schemeClr>
                        </a:solidFill>
                        <a:effectLst/>
                        <a:latin typeface="+mn-lt"/>
                      </a:endParaRPr>
                    </a:p>
                  </a:txBody>
                  <a:tcPr marL="7620" marR="7620" marT="7620" marB="0" anchor="b"/>
                </a:tc>
                <a:extLst>
                  <a:ext uri="{0D108BD9-81ED-4DB2-BD59-A6C34878D82A}">
                    <a16:rowId xmlns:a16="http://schemas.microsoft.com/office/drawing/2014/main" val="1273115500"/>
                  </a:ext>
                </a:extLst>
              </a:tr>
              <a:tr h="195865">
                <a:tc vMerge="1">
                  <a:txBody>
                    <a:bodyPr/>
                    <a:lstStyle/>
                    <a:p>
                      <a:endParaRPr lang="en-ZA"/>
                    </a:p>
                  </a:txBody>
                  <a:tcPr/>
                </a:tc>
                <a:tc>
                  <a:txBody>
                    <a:bodyPr/>
                    <a:lstStyle/>
                    <a:p>
                      <a:pPr algn="ctr" fontAlgn="b"/>
                      <a:r>
                        <a:rPr lang="en-ZA" sz="1600" u="none" strike="noStrike">
                          <a:solidFill>
                            <a:schemeClr val="bg2">
                              <a:lumMod val="25000"/>
                            </a:schemeClr>
                          </a:solidFill>
                          <a:effectLst/>
                        </a:rPr>
                        <a:t>IX</a:t>
                      </a:r>
                      <a:endParaRPr lang="en-ZA" sz="1600" b="0" i="0" u="none" strike="noStrike">
                        <a:solidFill>
                          <a:schemeClr val="bg2">
                            <a:lumMod val="25000"/>
                          </a:schemeClr>
                        </a:solidFill>
                        <a:effectLst/>
                        <a:latin typeface="+mn-lt"/>
                      </a:endParaRPr>
                    </a:p>
                  </a:txBody>
                  <a:tcPr marL="7620" marR="7620" marT="7620" marB="0" anchor="b"/>
                </a:tc>
                <a:tc>
                  <a:txBody>
                    <a:bodyPr/>
                    <a:lstStyle/>
                    <a:p>
                      <a:pPr algn="ctr" fontAlgn="b"/>
                      <a:r>
                        <a:rPr lang="en-ZA" sz="1600" u="none" strike="noStrike" dirty="0">
                          <a:solidFill>
                            <a:schemeClr val="bg2">
                              <a:lumMod val="25000"/>
                            </a:schemeClr>
                          </a:solidFill>
                          <a:effectLst/>
                        </a:rPr>
                        <a:t>2</a:t>
                      </a:r>
                      <a:endParaRPr lang="en-ZA" sz="1600" b="0" i="0" u="none" strike="noStrike" dirty="0">
                        <a:solidFill>
                          <a:schemeClr val="bg2">
                            <a:lumMod val="25000"/>
                          </a:schemeClr>
                        </a:solidFill>
                        <a:effectLst/>
                        <a:latin typeface="+mn-lt"/>
                      </a:endParaRPr>
                    </a:p>
                  </a:txBody>
                  <a:tcPr marL="7620" marR="7620" marT="7620" marB="0" anchor="b"/>
                </a:tc>
                <a:tc>
                  <a:txBody>
                    <a:bodyPr/>
                    <a:lstStyle/>
                    <a:p>
                      <a:pPr algn="ctr" fontAlgn="b"/>
                      <a:r>
                        <a:rPr lang="en-ZA" sz="1600" u="none" strike="noStrike" dirty="0">
                          <a:solidFill>
                            <a:schemeClr val="bg2">
                              <a:lumMod val="25000"/>
                            </a:schemeClr>
                          </a:solidFill>
                          <a:effectLst/>
                        </a:rPr>
                        <a:t>1</a:t>
                      </a:r>
                      <a:endParaRPr lang="en-ZA" sz="1600" b="0" i="0" u="none" strike="noStrike" dirty="0">
                        <a:solidFill>
                          <a:schemeClr val="bg2">
                            <a:lumMod val="25000"/>
                          </a:schemeClr>
                        </a:solidFill>
                        <a:effectLst/>
                        <a:latin typeface="+mn-lt"/>
                      </a:endParaRPr>
                    </a:p>
                  </a:txBody>
                  <a:tcPr marL="7620" marR="7620" marT="7620" marB="0" anchor="b"/>
                </a:tc>
                <a:extLst>
                  <a:ext uri="{0D108BD9-81ED-4DB2-BD59-A6C34878D82A}">
                    <a16:rowId xmlns:a16="http://schemas.microsoft.com/office/drawing/2014/main" val="1088734812"/>
                  </a:ext>
                </a:extLst>
              </a:tr>
              <a:tr h="195865">
                <a:tc vMerge="1">
                  <a:txBody>
                    <a:bodyPr/>
                    <a:lstStyle/>
                    <a:p>
                      <a:endParaRPr lang="en-ZA"/>
                    </a:p>
                  </a:txBody>
                  <a:tcPr/>
                </a:tc>
                <a:tc>
                  <a:txBody>
                    <a:bodyPr/>
                    <a:lstStyle/>
                    <a:p>
                      <a:pPr algn="ctr" fontAlgn="b"/>
                      <a:r>
                        <a:rPr lang="en-ZA" sz="1600" u="none" strike="noStrike" dirty="0">
                          <a:solidFill>
                            <a:schemeClr val="bg2">
                              <a:lumMod val="25000"/>
                            </a:schemeClr>
                          </a:solidFill>
                          <a:effectLst/>
                        </a:rPr>
                        <a:t>NT</a:t>
                      </a:r>
                      <a:endParaRPr lang="en-ZA" sz="1600" b="0" i="0" u="none" strike="noStrike" dirty="0">
                        <a:solidFill>
                          <a:schemeClr val="bg2">
                            <a:lumMod val="25000"/>
                          </a:schemeClr>
                        </a:solidFill>
                        <a:effectLst/>
                        <a:latin typeface="+mn-lt"/>
                      </a:endParaRPr>
                    </a:p>
                  </a:txBody>
                  <a:tcPr marL="7620" marR="7620" marT="7620" marB="0" anchor="b"/>
                </a:tc>
                <a:tc>
                  <a:txBody>
                    <a:bodyPr/>
                    <a:lstStyle/>
                    <a:p>
                      <a:pPr algn="ctr" fontAlgn="b"/>
                      <a:r>
                        <a:rPr lang="en-ZA" sz="1600" u="none" strike="noStrike" dirty="0">
                          <a:solidFill>
                            <a:schemeClr val="bg2">
                              <a:lumMod val="25000"/>
                            </a:schemeClr>
                          </a:solidFill>
                          <a:effectLst/>
                        </a:rPr>
                        <a:t>2</a:t>
                      </a:r>
                      <a:endParaRPr lang="en-ZA" sz="1600" b="0" i="0" u="none" strike="noStrike" dirty="0">
                        <a:solidFill>
                          <a:schemeClr val="bg2">
                            <a:lumMod val="25000"/>
                          </a:schemeClr>
                        </a:solidFill>
                        <a:effectLst/>
                        <a:latin typeface="+mn-lt"/>
                      </a:endParaRPr>
                    </a:p>
                  </a:txBody>
                  <a:tcPr marL="7620" marR="7620" marT="7620" marB="0" anchor="b"/>
                </a:tc>
                <a:tc>
                  <a:txBody>
                    <a:bodyPr/>
                    <a:lstStyle/>
                    <a:p>
                      <a:pPr algn="ctr" fontAlgn="b"/>
                      <a:r>
                        <a:rPr lang="en-ZA" sz="1600" u="none" strike="noStrike" dirty="0">
                          <a:solidFill>
                            <a:schemeClr val="bg2">
                              <a:lumMod val="25000"/>
                            </a:schemeClr>
                          </a:solidFill>
                          <a:effectLst/>
                        </a:rPr>
                        <a:t>1</a:t>
                      </a:r>
                      <a:endParaRPr lang="en-ZA" sz="1600" b="0" i="0" u="none" strike="noStrike" dirty="0">
                        <a:solidFill>
                          <a:schemeClr val="bg2">
                            <a:lumMod val="25000"/>
                          </a:schemeClr>
                        </a:solidFill>
                        <a:effectLst/>
                        <a:latin typeface="+mn-lt"/>
                      </a:endParaRPr>
                    </a:p>
                  </a:txBody>
                  <a:tcPr marL="7620" marR="7620" marT="7620" marB="0" anchor="b"/>
                </a:tc>
                <a:extLst>
                  <a:ext uri="{0D108BD9-81ED-4DB2-BD59-A6C34878D82A}">
                    <a16:rowId xmlns:a16="http://schemas.microsoft.com/office/drawing/2014/main" val="1334214775"/>
                  </a:ext>
                </a:extLst>
              </a:tr>
              <a:tr h="195865">
                <a:tc vMerge="1">
                  <a:txBody>
                    <a:bodyPr/>
                    <a:lstStyle/>
                    <a:p>
                      <a:endParaRPr lang="en-ZA"/>
                    </a:p>
                  </a:txBody>
                  <a:tcPr/>
                </a:tc>
                <a:tc>
                  <a:txBody>
                    <a:bodyPr/>
                    <a:lstStyle/>
                    <a:p>
                      <a:pPr algn="ctr" fontAlgn="b"/>
                      <a:r>
                        <a:rPr lang="en-ZA" sz="1600" u="none" strike="noStrike" dirty="0">
                          <a:solidFill>
                            <a:schemeClr val="bg2">
                              <a:lumMod val="25000"/>
                            </a:schemeClr>
                          </a:solidFill>
                          <a:effectLst/>
                        </a:rPr>
                        <a:t>V</a:t>
                      </a:r>
                      <a:endParaRPr lang="en-ZA" sz="1600" b="0" i="0" u="none" strike="noStrike" dirty="0">
                        <a:solidFill>
                          <a:schemeClr val="bg2">
                            <a:lumMod val="25000"/>
                          </a:schemeClr>
                        </a:solidFill>
                        <a:effectLst/>
                        <a:latin typeface="+mn-lt"/>
                      </a:endParaRPr>
                    </a:p>
                  </a:txBody>
                  <a:tcPr marL="7620" marR="7620" marT="7620" marB="0" anchor="b">
                    <a:solidFill>
                      <a:schemeClr val="accent6">
                        <a:lumMod val="60000"/>
                        <a:lumOff val="40000"/>
                      </a:schemeClr>
                    </a:solidFill>
                  </a:tcPr>
                </a:tc>
                <a:tc>
                  <a:txBody>
                    <a:bodyPr/>
                    <a:lstStyle/>
                    <a:p>
                      <a:pPr algn="ctr" fontAlgn="b"/>
                      <a:r>
                        <a:rPr lang="en-ZA" sz="1600" u="none" strike="noStrike" dirty="0">
                          <a:solidFill>
                            <a:schemeClr val="bg2">
                              <a:lumMod val="25000"/>
                            </a:schemeClr>
                          </a:solidFill>
                          <a:effectLst/>
                        </a:rPr>
                        <a:t>42</a:t>
                      </a:r>
                      <a:endParaRPr lang="en-ZA" sz="1600" b="0" i="0" u="none" strike="noStrike" dirty="0">
                        <a:solidFill>
                          <a:schemeClr val="bg2">
                            <a:lumMod val="25000"/>
                          </a:schemeClr>
                        </a:solidFill>
                        <a:effectLst/>
                        <a:latin typeface="+mn-lt"/>
                      </a:endParaRPr>
                    </a:p>
                  </a:txBody>
                  <a:tcPr marL="7620" marR="7620" marT="7620" marB="0" anchor="b">
                    <a:solidFill>
                      <a:schemeClr val="accent6">
                        <a:lumMod val="60000"/>
                        <a:lumOff val="40000"/>
                      </a:schemeClr>
                    </a:solidFill>
                  </a:tcPr>
                </a:tc>
                <a:tc>
                  <a:txBody>
                    <a:bodyPr/>
                    <a:lstStyle/>
                    <a:p>
                      <a:pPr algn="ctr" fontAlgn="b"/>
                      <a:r>
                        <a:rPr lang="en-ZA" sz="1600" u="none" strike="noStrike" dirty="0">
                          <a:solidFill>
                            <a:schemeClr val="bg2">
                              <a:lumMod val="25000"/>
                            </a:schemeClr>
                          </a:solidFill>
                          <a:effectLst/>
                        </a:rPr>
                        <a:t>19</a:t>
                      </a:r>
                      <a:endParaRPr lang="en-ZA" sz="1600" b="0" i="0" u="none" strike="noStrike" dirty="0">
                        <a:solidFill>
                          <a:schemeClr val="bg2">
                            <a:lumMod val="25000"/>
                          </a:schemeClr>
                        </a:solidFill>
                        <a:effectLst/>
                        <a:latin typeface="+mn-lt"/>
                      </a:endParaRPr>
                    </a:p>
                  </a:txBody>
                  <a:tcPr marL="7620" marR="7620" marT="7620" marB="0" anchor="b">
                    <a:solidFill>
                      <a:schemeClr val="accent6">
                        <a:lumMod val="60000"/>
                        <a:lumOff val="40000"/>
                      </a:schemeClr>
                    </a:solidFill>
                  </a:tcPr>
                </a:tc>
                <a:extLst>
                  <a:ext uri="{0D108BD9-81ED-4DB2-BD59-A6C34878D82A}">
                    <a16:rowId xmlns:a16="http://schemas.microsoft.com/office/drawing/2014/main" val="2112974864"/>
                  </a:ext>
                </a:extLst>
              </a:tr>
            </a:tbl>
          </a:graphicData>
        </a:graphic>
      </p:graphicFrame>
      <p:sp>
        <p:nvSpPr>
          <p:cNvPr id="15" name="Rectangle 14"/>
          <p:cNvSpPr/>
          <p:nvPr/>
        </p:nvSpPr>
        <p:spPr>
          <a:xfrm>
            <a:off x="10258472" y="6965002"/>
            <a:ext cx="7257541" cy="830997"/>
          </a:xfrm>
          <a:prstGeom prst="rect">
            <a:avLst/>
          </a:prstGeom>
        </p:spPr>
        <p:txBody>
          <a:bodyPr wrap="square">
            <a:spAutoFit/>
          </a:bodyPr>
          <a:lstStyle/>
          <a:p>
            <a:pPr marL="285750" indent="-285750">
              <a:buFont typeface="Arial" panose="020B0604020202020204" pitchFamily="34" charset="0"/>
              <a:buChar char="•"/>
            </a:pPr>
            <a:r>
              <a:rPr lang="en-ZA" sz="1600" i="1" dirty="0" smtClean="0">
                <a:solidFill>
                  <a:schemeClr val="bg2">
                    <a:lumMod val="10000"/>
                  </a:schemeClr>
                </a:solidFill>
              </a:rPr>
              <a:t>Streptococcus </a:t>
            </a:r>
            <a:r>
              <a:rPr lang="en-ZA" sz="1600" i="1" dirty="0">
                <a:solidFill>
                  <a:schemeClr val="bg2">
                    <a:lumMod val="10000"/>
                  </a:schemeClr>
                </a:solidFill>
              </a:rPr>
              <a:t>pneumoniae </a:t>
            </a:r>
            <a:r>
              <a:rPr lang="en-ZA" sz="1600" dirty="0" smtClean="0">
                <a:solidFill>
                  <a:schemeClr val="bg2">
                    <a:lumMod val="10000"/>
                  </a:schemeClr>
                </a:solidFill>
              </a:rPr>
              <a:t>isolated </a:t>
            </a:r>
            <a:r>
              <a:rPr lang="en-ZA" sz="1600" dirty="0">
                <a:solidFill>
                  <a:schemeClr val="bg2">
                    <a:lumMod val="10000"/>
                  </a:schemeClr>
                </a:solidFill>
              </a:rPr>
              <a:t>from a normally sterile site (e.g., CSF, blood, joint fluid, pleural fluid, pericardial fluid, etc</a:t>
            </a:r>
            <a:r>
              <a:rPr lang="en-ZA" sz="1600" dirty="0" smtClean="0">
                <a:solidFill>
                  <a:schemeClr val="bg2">
                    <a:lumMod val="10000"/>
                  </a:schemeClr>
                </a:solidFill>
              </a:rPr>
              <a:t>.).</a:t>
            </a:r>
          </a:p>
          <a:p>
            <a:pPr marL="285750" indent="-285750">
              <a:buFont typeface="Arial" panose="020B0604020202020204" pitchFamily="34" charset="0"/>
              <a:buChar char="•"/>
            </a:pPr>
            <a:r>
              <a:rPr lang="en-GB" sz="1600" dirty="0" smtClean="0">
                <a:solidFill>
                  <a:schemeClr val="bg2">
                    <a:lumMod val="10000"/>
                  </a:schemeClr>
                </a:solidFill>
              </a:rPr>
              <a:t>NT = Non-typable</a:t>
            </a:r>
            <a:endParaRPr lang="en-ZA" sz="1600" dirty="0">
              <a:solidFill>
                <a:schemeClr val="bg2">
                  <a:lumMod val="10000"/>
                </a:schemeClr>
              </a:solidFill>
            </a:endParaRPr>
          </a:p>
        </p:txBody>
      </p:sp>
      <p:sp>
        <p:nvSpPr>
          <p:cNvPr id="16" name="Rectangle 15"/>
          <p:cNvSpPr/>
          <p:nvPr/>
        </p:nvSpPr>
        <p:spPr>
          <a:xfrm>
            <a:off x="10058400" y="2095500"/>
            <a:ext cx="7200900" cy="61575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b="1" dirty="0" smtClean="0"/>
              <a:t>Table 1. Serotype distribution on cases reported to GERMS-SA, N=906 (excludes 95 that had insufficient specimen for serotyping)</a:t>
            </a:r>
            <a:endParaRPr lang="en-ZA" b="1" dirty="0"/>
          </a:p>
        </p:txBody>
      </p:sp>
      <p:sp>
        <p:nvSpPr>
          <p:cNvPr id="17" name="Rectangle 16"/>
          <p:cNvSpPr/>
          <p:nvPr/>
        </p:nvSpPr>
        <p:spPr>
          <a:xfrm>
            <a:off x="1447800" y="1660326"/>
            <a:ext cx="8077199" cy="769441"/>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a:spAutoFit/>
          </a:bodyPr>
          <a:lstStyle/>
          <a:p>
            <a:pPr lvl="0" algn="ctr" defTabSz="457200">
              <a:lnSpc>
                <a:spcPct val="110000"/>
              </a:lnSpc>
              <a:defRPr/>
            </a:pPr>
            <a:r>
              <a:rPr lang="en-US" sz="2000" b="1" dirty="0">
                <a:solidFill>
                  <a:schemeClr val="bg1"/>
                </a:solidFill>
                <a:latin typeface="Calibri" panose="020F0502020204030204" pitchFamily="34" charset="0"/>
                <a:ea typeface="Calibri" panose="020F0502020204030204" pitchFamily="34" charset="0"/>
                <a:cs typeface="Calibri" panose="020F0502020204030204" pitchFamily="34" charset="0"/>
              </a:rPr>
              <a:t>Percentage of </a:t>
            </a:r>
            <a:r>
              <a:rPr lang="en-US" sz="2000" b="1" dirty="0" smtClean="0">
                <a:solidFill>
                  <a:schemeClr val="bg1"/>
                </a:solidFill>
                <a:latin typeface="Calibri" panose="020F0502020204030204" pitchFamily="34" charset="0"/>
                <a:ea typeface="Calibri" panose="020F0502020204030204" pitchFamily="34" charset="0"/>
                <a:cs typeface="Calibri" panose="020F0502020204030204" pitchFamily="34" charset="0"/>
              </a:rPr>
              <a:t>case isolates from NHLS reported to GERMS-SA, </a:t>
            </a:r>
            <a:r>
              <a:rPr lang="en-US" sz="2000" b="1" dirty="0">
                <a:solidFill>
                  <a:schemeClr val="bg1"/>
                </a:solidFill>
                <a:latin typeface="Calibri" panose="020F0502020204030204" pitchFamily="34" charset="0"/>
                <a:ea typeface="Calibri" panose="020F0502020204030204" pitchFamily="34" charset="0"/>
                <a:cs typeface="Calibri" panose="020F0502020204030204" pitchFamily="34" charset="0"/>
              </a:rPr>
              <a:t>by organism,</a:t>
            </a:r>
            <a:r>
              <a:rPr lang="en-GB" sz="20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GB" sz="2000" b="1" dirty="0" smtClean="0">
                <a:solidFill>
                  <a:schemeClr val="bg1"/>
                </a:solidFill>
                <a:latin typeface="Calibri" panose="020F0502020204030204" pitchFamily="34" charset="0"/>
                <a:ea typeface="Calibri" panose="020F0502020204030204" pitchFamily="34" charset="0"/>
                <a:cs typeface="Calibri" panose="020F0502020204030204" pitchFamily="34" charset="0"/>
              </a:rPr>
              <a:t>2019-2022</a:t>
            </a:r>
            <a:r>
              <a:rPr lang="en-GB" sz="20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GB" sz="2000" b="1" dirty="0" smtClean="0">
                <a:solidFill>
                  <a:schemeClr val="bg1"/>
                </a:solidFill>
                <a:latin typeface="Calibri" panose="020F0502020204030204" pitchFamily="34" charset="0"/>
                <a:ea typeface="Calibri" panose="020F0502020204030204" pitchFamily="34" charset="0"/>
                <a:cs typeface="Calibri" panose="020F0502020204030204" pitchFamily="34" charset="0"/>
              </a:rPr>
              <a:t>n=1 986</a:t>
            </a:r>
            <a:endParaRPr lang="en-ZA" sz="2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19" name="Content Placeholder 18"/>
          <p:cNvGraphicFramePr>
            <a:graphicFrameLocks noGrp="1"/>
          </p:cNvGraphicFramePr>
          <p:nvPr>
            <p:ph idx="1"/>
            <p:extLst>
              <p:ext uri="{D42A27DB-BD31-4B8C-83A1-F6EECF244321}">
                <p14:modId xmlns:p14="http://schemas.microsoft.com/office/powerpoint/2010/main" val="3183238248"/>
              </p:ext>
            </p:extLst>
          </p:nvPr>
        </p:nvGraphicFramePr>
        <p:xfrm>
          <a:off x="1153081" y="2654754"/>
          <a:ext cx="8938656" cy="623059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145935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marL="0" marR="0" lvl="0" indent="0" algn="l" defTabSz="914400" rtl="0" eaLnBrk="1" fontAlgn="auto" latinLnBrk="0" hangingPunct="1">
              <a:lnSpc>
                <a:spcPts val="4200"/>
              </a:lnSpc>
              <a:spcBef>
                <a:spcPts val="0"/>
              </a:spcBef>
              <a:spcAft>
                <a:spcPts val="0"/>
              </a:spcAft>
              <a:buClrTx/>
              <a:buSzTx/>
              <a:buFontTx/>
              <a:buNone/>
              <a:tabLst/>
              <a:defRPr/>
            </a:pPr>
            <a:r>
              <a:rPr kumimoji="0" lang="en-US" sz="3000" b="0" i="0" u="none" strike="noStrike" kern="1200" cap="none" spc="0" normalizeH="0" baseline="0" noProof="0">
                <a:ln>
                  <a:noFill/>
                </a:ln>
                <a:solidFill>
                  <a:srgbClr val="DCB05B"/>
                </a:solidFill>
                <a:effectLst/>
                <a:uLnTx/>
                <a:uFillTx/>
                <a:latin typeface="Montserrat Ultra-Bold"/>
                <a:ea typeface="+mn-ea"/>
                <a:cs typeface="+mn-cs"/>
              </a:rPr>
              <a:t>JOHANNESBURG HEALTH DISTRICT </a:t>
            </a:r>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marL="0" marR="0" lvl="0" indent="0" algn="r" defTabSz="914400" rtl="0" eaLnBrk="1" fontAlgn="auto" latinLnBrk="0" hangingPunct="1">
              <a:lnSpc>
                <a:spcPts val="4200"/>
              </a:lnSpc>
              <a:spcBef>
                <a:spcPts val="0"/>
              </a:spcBef>
              <a:spcAft>
                <a:spcPts val="0"/>
              </a:spcAft>
              <a:buClrTx/>
              <a:buSzTx/>
              <a:buFontTx/>
              <a:buNone/>
              <a:tabLst/>
              <a:defRPr/>
            </a:pPr>
            <a:r>
              <a:rPr kumimoji="0" lang="en-US" sz="3000" b="0" i="0" u="none" strike="noStrike" kern="1200" cap="none" spc="0" normalizeH="0" baseline="0" noProof="0">
                <a:ln>
                  <a:noFill/>
                </a:ln>
                <a:solidFill>
                  <a:srgbClr val="0063A0"/>
                </a:solidFill>
                <a:effectLst/>
                <a:uLnTx/>
                <a:uFillTx/>
                <a:latin typeface="Montserrat Ultra-Bold"/>
                <a:ea typeface="+mn-ea"/>
                <a:cs typeface="+mn-cs"/>
              </a:rPr>
              <a:t>2024 RESEARCH CONFERENCE</a:t>
            </a:r>
          </a:p>
        </p:txBody>
      </p:sp>
      <p:sp>
        <p:nvSpPr>
          <p:cNvPr id="10" name="TextBox 10"/>
          <p:cNvSpPr txBox="1"/>
          <p:nvPr/>
        </p:nvSpPr>
        <p:spPr>
          <a:xfrm>
            <a:off x="6169842" y="8958086"/>
            <a:ext cx="6086971" cy="721995"/>
          </a:xfrm>
          <a:prstGeom prst="rect">
            <a:avLst/>
          </a:prstGeom>
        </p:spPr>
        <p:txBody>
          <a:bodyPr lIns="0" tIns="0" rIns="0" bIns="0" rtlCol="0" anchor="t">
            <a:spAutoFit/>
          </a:bodyPr>
          <a:lstStyle/>
          <a:p>
            <a:pPr marL="0" marR="0" lvl="0" indent="0" algn="ctr" defTabSz="914400" rtl="0" eaLnBrk="1" fontAlgn="auto" latinLnBrk="0" hangingPunct="1">
              <a:lnSpc>
                <a:spcPts val="5880"/>
              </a:lnSpc>
              <a:spcBef>
                <a:spcPct val="0"/>
              </a:spcBef>
              <a:spcAft>
                <a:spcPts val="0"/>
              </a:spcAft>
              <a:buClrTx/>
              <a:buSzTx/>
              <a:buFontTx/>
              <a:buNone/>
              <a:tabLst/>
              <a:defRPr/>
            </a:pPr>
            <a:r>
              <a:rPr kumimoji="0" lang="en-US" sz="4200" b="0" i="0" u="none" strike="noStrike" kern="1200" cap="none" spc="0" normalizeH="0" baseline="0" noProof="0" dirty="0">
                <a:ln>
                  <a:noFill/>
                </a:ln>
                <a:solidFill>
                  <a:srgbClr val="765944"/>
                </a:solidFill>
                <a:effectLst/>
                <a:uLnTx/>
                <a:uFillTx/>
                <a:latin typeface="Josefin Sans"/>
                <a:ea typeface="+mn-ea"/>
                <a:cs typeface="+mn-c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519687" y="1043874"/>
            <a:ext cx="16640925" cy="1143000"/>
          </a:xfrm>
        </p:spPr>
        <p:txBody>
          <a:bodyPr>
            <a:normAutofit/>
          </a:bodyPr>
          <a:lstStyle/>
          <a:p>
            <a:r>
              <a:rPr lang="en-ZA" sz="5000" b="1" dirty="0" smtClean="0">
                <a:solidFill>
                  <a:srgbClr val="EEECE1">
                    <a:lumMod val="25000"/>
                  </a:srgbClr>
                </a:solidFill>
              </a:rPr>
              <a:t>CONCLUSION </a:t>
            </a:r>
            <a:endParaRPr lang="en-US" sz="5000" b="1" dirty="0">
              <a:solidFill>
                <a:srgbClr val="EEECE1">
                  <a:lumMod val="25000"/>
                </a:srgbClr>
              </a:solidFill>
            </a:endParaRPr>
          </a:p>
        </p:txBody>
      </p:sp>
      <p:graphicFrame>
        <p:nvGraphicFramePr>
          <p:cNvPr id="19" name="Diagram 18"/>
          <p:cNvGraphicFramePr/>
          <p:nvPr>
            <p:extLst>
              <p:ext uri="{D42A27DB-BD31-4B8C-83A1-F6EECF244321}">
                <p14:modId xmlns:p14="http://schemas.microsoft.com/office/powerpoint/2010/main" val="2190661007"/>
              </p:ext>
            </p:extLst>
          </p:nvPr>
        </p:nvGraphicFramePr>
        <p:xfrm>
          <a:off x="1828800" y="2019300"/>
          <a:ext cx="7011350" cy="665785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5" name="Rectangle 14"/>
          <p:cNvSpPr/>
          <p:nvPr/>
        </p:nvSpPr>
        <p:spPr>
          <a:xfrm>
            <a:off x="9625406" y="2396798"/>
            <a:ext cx="6619482" cy="6115520"/>
          </a:xfrm>
          <a:prstGeom prst="rect">
            <a:avLst/>
          </a:prstGeom>
          <a:noFill/>
          <a:ln>
            <a:solidFill>
              <a:srgbClr val="C9D1E1"/>
            </a:solidFill>
          </a:ln>
        </p:spPr>
        <p:style>
          <a:lnRef idx="2">
            <a:schemeClr val="accent6"/>
          </a:lnRef>
          <a:fillRef idx="1">
            <a:schemeClr val="lt1"/>
          </a:fillRef>
          <a:effectRef idx="0">
            <a:schemeClr val="accent6"/>
          </a:effectRef>
          <a:fontRef idx="minor">
            <a:schemeClr val="dk1"/>
          </a:fontRef>
        </p:style>
        <p:txBody>
          <a:bodyPr wrap="square">
            <a:spAutoFit/>
          </a:bodyPr>
          <a:lstStyle/>
          <a:p>
            <a:pPr lvl="0" defTabSz="457200">
              <a:lnSpc>
                <a:spcPct val="90000"/>
              </a:lnSpc>
              <a:spcBef>
                <a:spcPts val="600"/>
              </a:spcBef>
              <a:spcAft>
                <a:spcPts val="600"/>
              </a:spcAft>
            </a:pPr>
            <a:r>
              <a:rPr lang="en-GB" sz="3200" b="1" dirty="0" smtClean="0">
                <a:solidFill>
                  <a:schemeClr val="accent2">
                    <a:lumMod val="75000"/>
                  </a:schemeClr>
                </a:solidFill>
                <a:cs typeface="Arial" panose="020B0604020202020204" pitchFamily="34" charset="0"/>
              </a:rPr>
              <a:t>Recommendations:</a:t>
            </a:r>
            <a:endParaRPr lang="en-ZA" sz="3200" b="1" dirty="0">
              <a:solidFill>
                <a:schemeClr val="accent2">
                  <a:lumMod val="75000"/>
                </a:schemeClr>
              </a:solidFill>
              <a:cs typeface="Arial" panose="020B0604020202020204" pitchFamily="34" charset="0"/>
            </a:endParaRPr>
          </a:p>
          <a:p>
            <a:pPr marL="457200" lvl="0" indent="-457200" defTabSz="457200">
              <a:lnSpc>
                <a:spcPct val="90000"/>
              </a:lnSpc>
              <a:spcBef>
                <a:spcPts val="600"/>
              </a:spcBef>
              <a:buFont typeface="Arial" panose="020B0604020202020204" pitchFamily="34" charset="0"/>
              <a:buChar char="•"/>
            </a:pPr>
            <a:r>
              <a:rPr lang="en-ZA" sz="2400" dirty="0" smtClean="0">
                <a:solidFill>
                  <a:schemeClr val="bg2">
                    <a:lumMod val="25000"/>
                  </a:schemeClr>
                </a:solidFill>
                <a:cs typeface="Arial" panose="020B0604020202020204" pitchFamily="34" charset="0"/>
              </a:rPr>
              <a:t>Strengthen </a:t>
            </a:r>
            <a:r>
              <a:rPr lang="en-ZA" sz="2400" dirty="0">
                <a:solidFill>
                  <a:schemeClr val="bg2">
                    <a:lumMod val="25000"/>
                  </a:schemeClr>
                </a:solidFill>
                <a:cs typeface="Arial" panose="020B0604020202020204" pitchFamily="34" charset="0"/>
              </a:rPr>
              <a:t>communication and collaboration through regular </a:t>
            </a:r>
            <a:r>
              <a:rPr lang="en-ZA" sz="2400" dirty="0" smtClean="0">
                <a:solidFill>
                  <a:schemeClr val="bg2">
                    <a:lumMod val="25000"/>
                  </a:schemeClr>
                </a:solidFill>
                <a:cs typeface="Arial" panose="020B0604020202020204" pitchFamily="34" charset="0"/>
              </a:rPr>
              <a:t>engagement.</a:t>
            </a:r>
          </a:p>
          <a:p>
            <a:pPr marL="457200" lvl="0" indent="-457200" defTabSz="457200">
              <a:lnSpc>
                <a:spcPct val="90000"/>
              </a:lnSpc>
              <a:spcBef>
                <a:spcPts val="600"/>
              </a:spcBef>
              <a:buFont typeface="Arial" panose="020B0604020202020204" pitchFamily="34" charset="0"/>
              <a:buChar char="•"/>
            </a:pPr>
            <a:r>
              <a:rPr lang="en-GB" sz="2400" dirty="0">
                <a:solidFill>
                  <a:srgbClr val="EEECE1">
                    <a:lumMod val="25000"/>
                  </a:srgbClr>
                </a:solidFill>
                <a:cs typeface="Arial" panose="020B0604020202020204" pitchFamily="34" charset="0"/>
              </a:rPr>
              <a:t>Regular feedback on lab’s submission trends, currently </a:t>
            </a:r>
            <a:r>
              <a:rPr lang="en-GB" sz="2400" dirty="0" smtClean="0">
                <a:solidFill>
                  <a:srgbClr val="EEECE1">
                    <a:lumMod val="25000"/>
                  </a:srgbClr>
                </a:solidFill>
                <a:cs typeface="Arial" panose="020B0604020202020204" pitchFamily="34" charset="0"/>
              </a:rPr>
              <a:t>sharing </a:t>
            </a:r>
            <a:r>
              <a:rPr lang="en-GB" sz="2400" dirty="0">
                <a:solidFill>
                  <a:srgbClr val="EEECE1">
                    <a:lumMod val="25000"/>
                  </a:srgbClr>
                </a:solidFill>
                <a:cs typeface="Arial" panose="020B0604020202020204" pitchFamily="34" charset="0"/>
              </a:rPr>
              <a:t>quarterly </a:t>
            </a:r>
            <a:r>
              <a:rPr lang="en-GB" sz="2400" dirty="0" smtClean="0">
                <a:solidFill>
                  <a:srgbClr val="EEECE1">
                    <a:lumMod val="25000"/>
                  </a:srgbClr>
                </a:solidFill>
                <a:cs typeface="Arial" panose="020B0604020202020204" pitchFamily="34" charset="0"/>
              </a:rPr>
              <a:t>reports.</a:t>
            </a:r>
            <a:endParaRPr lang="en-ZA" sz="2400" dirty="0">
              <a:solidFill>
                <a:schemeClr val="bg2">
                  <a:lumMod val="25000"/>
                </a:schemeClr>
              </a:solidFill>
              <a:cs typeface="Arial" panose="020B0604020202020204" pitchFamily="34" charset="0"/>
            </a:endParaRPr>
          </a:p>
          <a:p>
            <a:pPr marL="457200" lvl="0" indent="-457200" defTabSz="457200">
              <a:lnSpc>
                <a:spcPct val="90000"/>
              </a:lnSpc>
              <a:spcBef>
                <a:spcPts val="600"/>
              </a:spcBef>
              <a:buFont typeface="Arial" panose="020B0604020202020204" pitchFamily="34" charset="0"/>
              <a:buChar char="•"/>
            </a:pPr>
            <a:r>
              <a:rPr lang="en-ZA" sz="2400" dirty="0">
                <a:solidFill>
                  <a:schemeClr val="bg2">
                    <a:lumMod val="25000"/>
                  </a:schemeClr>
                </a:solidFill>
                <a:cs typeface="Arial" panose="020B0604020202020204" pitchFamily="34" charset="0"/>
              </a:rPr>
              <a:t>Ensure laboratory staff are well informed by offering  training sessions on the GERMS-SA case definitions and the </a:t>
            </a:r>
            <a:r>
              <a:rPr lang="en-ZA" sz="2400" dirty="0" smtClean="0">
                <a:solidFill>
                  <a:schemeClr val="bg2">
                    <a:lumMod val="25000"/>
                  </a:schemeClr>
                </a:solidFill>
                <a:cs typeface="Arial" panose="020B0604020202020204" pitchFamily="34" charset="0"/>
              </a:rPr>
              <a:t>isolate submission process.</a:t>
            </a:r>
          </a:p>
          <a:p>
            <a:pPr marL="457200" indent="-457200" defTabSz="457200">
              <a:lnSpc>
                <a:spcPct val="90000"/>
              </a:lnSpc>
              <a:spcBef>
                <a:spcPts val="600"/>
              </a:spcBef>
              <a:buFont typeface="Arial" panose="020B0604020202020204" pitchFamily="34" charset="0"/>
              <a:buChar char="•"/>
            </a:pPr>
            <a:r>
              <a:rPr lang="en-GB" sz="2400" dirty="0" smtClean="0">
                <a:solidFill>
                  <a:schemeClr val="bg2">
                    <a:lumMod val="25000"/>
                  </a:schemeClr>
                </a:solidFill>
                <a:cs typeface="Arial" panose="020B0604020202020204" pitchFamily="34" charset="0"/>
              </a:rPr>
              <a:t>Enhance </a:t>
            </a:r>
            <a:r>
              <a:rPr lang="en-GB" sz="2400" dirty="0">
                <a:solidFill>
                  <a:schemeClr val="bg2">
                    <a:lumMod val="25000"/>
                  </a:schemeClr>
                </a:solidFill>
                <a:cs typeface="Arial" panose="020B0604020202020204" pitchFamily="34" charset="0"/>
              </a:rPr>
              <a:t>electronic submission tracking systems</a:t>
            </a:r>
            <a:r>
              <a:rPr lang="en-GB" sz="2400" dirty="0" smtClean="0">
                <a:solidFill>
                  <a:schemeClr val="bg2">
                    <a:lumMod val="25000"/>
                  </a:schemeClr>
                </a:solidFill>
                <a:cs typeface="Arial" panose="020B0604020202020204" pitchFamily="34" charset="0"/>
              </a:rPr>
              <a:t>.</a:t>
            </a:r>
            <a:endParaRPr lang="en-ZA" sz="2400" dirty="0">
              <a:solidFill>
                <a:schemeClr val="bg2">
                  <a:lumMod val="25000"/>
                </a:schemeClr>
              </a:solidFill>
              <a:cs typeface="Arial" panose="020B0604020202020204" pitchFamily="34" charset="0"/>
            </a:endParaRPr>
          </a:p>
          <a:p>
            <a:pPr marL="457200" lvl="0" indent="-457200" defTabSz="457200">
              <a:lnSpc>
                <a:spcPct val="90000"/>
              </a:lnSpc>
              <a:spcBef>
                <a:spcPts val="600"/>
              </a:spcBef>
              <a:buFont typeface="Arial" panose="020B0604020202020204" pitchFamily="34" charset="0"/>
              <a:buChar char="•"/>
            </a:pPr>
            <a:r>
              <a:rPr lang="en-GB" sz="2400" dirty="0" smtClean="0">
                <a:solidFill>
                  <a:schemeClr val="bg2">
                    <a:lumMod val="25000"/>
                  </a:schemeClr>
                </a:solidFill>
                <a:cs typeface="Arial" panose="020B0604020202020204" pitchFamily="34" charset="0"/>
              </a:rPr>
              <a:t>Increase </a:t>
            </a:r>
            <a:r>
              <a:rPr lang="en-GB" sz="2400" dirty="0">
                <a:solidFill>
                  <a:schemeClr val="bg2">
                    <a:lumMod val="25000"/>
                  </a:schemeClr>
                </a:solidFill>
                <a:cs typeface="Arial" panose="020B0604020202020204" pitchFamily="34" charset="0"/>
              </a:rPr>
              <a:t>awareness of GERMS-SA impact through e.g. </a:t>
            </a:r>
            <a:r>
              <a:rPr lang="en-GB" sz="2400" dirty="0" smtClean="0">
                <a:solidFill>
                  <a:schemeClr val="bg2">
                    <a:lumMod val="25000"/>
                  </a:schemeClr>
                </a:solidFill>
                <a:cs typeface="Arial" panose="020B0604020202020204" pitchFamily="34" charset="0"/>
              </a:rPr>
              <a:t>conferences, Public Health Surveillance Bulletin</a:t>
            </a:r>
            <a:r>
              <a:rPr lang="en-GB" sz="2400" dirty="0">
                <a:solidFill>
                  <a:schemeClr val="bg2">
                    <a:lumMod val="25000"/>
                  </a:schemeClr>
                </a:solidFill>
                <a:cs typeface="Arial" panose="020B0604020202020204" pitchFamily="34" charset="0"/>
              </a:rPr>
              <a:t> (https://www.phbsa.ac.za</a:t>
            </a:r>
            <a:r>
              <a:rPr lang="en-GB" sz="2400" dirty="0" smtClean="0">
                <a:solidFill>
                  <a:schemeClr val="bg2">
                    <a:lumMod val="25000"/>
                  </a:schemeClr>
                </a:solidFill>
                <a:cs typeface="Arial" panose="020B0604020202020204" pitchFamily="34" charset="0"/>
              </a:rPr>
              <a:t>/).</a:t>
            </a:r>
          </a:p>
          <a:p>
            <a:pPr marL="457200" lvl="0" indent="-457200" defTabSz="457200">
              <a:lnSpc>
                <a:spcPct val="90000"/>
              </a:lnSpc>
              <a:spcBef>
                <a:spcPts val="600"/>
              </a:spcBef>
              <a:buFont typeface="Arial" panose="020B0604020202020204" pitchFamily="34" charset="0"/>
              <a:buChar char="•"/>
            </a:pPr>
            <a:r>
              <a:rPr lang="en-GB" sz="2400" dirty="0" smtClean="0">
                <a:solidFill>
                  <a:srgbClr val="EEECE1">
                    <a:lumMod val="25000"/>
                  </a:srgbClr>
                </a:solidFill>
                <a:cs typeface="Arial" panose="020B0604020202020204" pitchFamily="34" charset="0"/>
              </a:rPr>
              <a:t>Share GERMS’ accomplishments to reinforce the importance of the isolates.</a:t>
            </a:r>
            <a:endParaRPr lang="en-GB" sz="2400" dirty="0">
              <a:solidFill>
                <a:srgbClr val="EEECE1">
                  <a:lumMod val="25000"/>
                </a:srgbClr>
              </a:solidFill>
              <a:cs typeface="Arial" panose="020B0604020202020204" pitchFamily="34" charset="0"/>
            </a:endParaRPr>
          </a:p>
        </p:txBody>
      </p:sp>
    </p:spTree>
    <p:extLst>
      <p:ext uri="{BB962C8B-B14F-4D97-AF65-F5344CB8AC3E}">
        <p14:creationId xmlns:p14="http://schemas.microsoft.com/office/powerpoint/2010/main" val="34183260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9344" y="1279467"/>
            <a:ext cx="12452861" cy="4699025"/>
          </a:xfrm>
          <a:prstGeom prst="rect">
            <a:avLst/>
          </a:prstGeom>
        </p:spPr>
      </p:pic>
      <p:pic>
        <p:nvPicPr>
          <p:cNvPr id="12290"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8556" y="38725"/>
            <a:ext cx="2966270" cy="849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2"/>
          <p:cNvSpPr>
            <a:spLocks noChangeArrowheads="1"/>
          </p:cNvSpPr>
          <p:nvPr/>
        </p:nvSpPr>
        <p:spPr bwMode="auto">
          <a:xfrm>
            <a:off x="11262947" y="78716"/>
            <a:ext cx="6541478" cy="692497"/>
          </a:xfrm>
          <a:prstGeom prst="rect">
            <a:avLst/>
          </a:prstGeom>
          <a:solidFill>
            <a:schemeClr val="bg1">
              <a:alpha val="8117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defTabSz="1371600" eaLnBrk="1" hangingPunct="1">
              <a:spcBef>
                <a:spcPct val="20000"/>
              </a:spcBef>
              <a:buClr>
                <a:srgbClr val="FFFF00"/>
              </a:buClr>
              <a:buSzPct val="80000"/>
            </a:pPr>
            <a:r>
              <a:rPr lang="en-US" altLang="en-US" sz="1950" b="1" dirty="0">
                <a:solidFill>
                  <a:srgbClr val="000000"/>
                </a:solidFill>
                <a:latin typeface="Calibri"/>
              </a:rPr>
              <a:t>Thank you to all participating patients, laboratory, clinical and administrative staff for submitting case reports and isolates </a:t>
            </a:r>
            <a:endParaRPr lang="en-GB" altLang="en-US" sz="1950" b="1" dirty="0">
              <a:solidFill>
                <a:srgbClr val="000000"/>
              </a:solidFill>
              <a:latin typeface="Calibri"/>
            </a:endParaRPr>
          </a:p>
        </p:txBody>
      </p:sp>
      <p:sp>
        <p:nvSpPr>
          <p:cNvPr id="10" name="Text Box 3"/>
          <p:cNvSpPr txBox="1">
            <a:spLocks noChangeArrowheads="1"/>
          </p:cNvSpPr>
          <p:nvPr/>
        </p:nvSpPr>
        <p:spPr bwMode="auto">
          <a:xfrm>
            <a:off x="-16253" y="967487"/>
            <a:ext cx="5367816" cy="5170646"/>
          </a:xfrm>
          <a:prstGeom prst="rect">
            <a:avLst/>
          </a:prstGeom>
          <a:solidFill>
            <a:srgbClr val="DDF0C8"/>
          </a:solidFill>
          <a:ln>
            <a:noFill/>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defTabSz="1371600">
              <a:defRPr/>
            </a:pPr>
            <a:r>
              <a:rPr lang="en-US" sz="1500" b="1" u="sng" dirty="0">
                <a:solidFill>
                  <a:srgbClr val="1F497D"/>
                </a:solidFill>
                <a:latin typeface="Calibri"/>
                <a:cs typeface="Arial" charset="0"/>
              </a:rPr>
              <a:t>NICD Centre staff</a:t>
            </a:r>
            <a:r>
              <a:rPr lang="en-US" sz="1500" b="1" dirty="0">
                <a:solidFill>
                  <a:srgbClr val="1F497D"/>
                </a:solidFill>
                <a:latin typeface="Calibri"/>
                <a:cs typeface="Arial" charset="0"/>
              </a:rPr>
              <a:t>:</a:t>
            </a:r>
          </a:p>
          <a:p>
            <a:pPr defTabSz="1371600">
              <a:defRPr/>
            </a:pPr>
            <a:endParaRPr lang="en-US" sz="1500" b="1" dirty="0">
              <a:solidFill>
                <a:srgbClr val="1F497D"/>
              </a:solidFill>
              <a:latin typeface="Calibri"/>
              <a:cs typeface="Arial" charset="0"/>
            </a:endParaRPr>
          </a:p>
          <a:p>
            <a:pPr defTabSz="1371600">
              <a:defRPr/>
            </a:pPr>
            <a:r>
              <a:rPr lang="en-US" sz="1500" b="1" dirty="0">
                <a:solidFill>
                  <a:srgbClr val="1F497D">
                    <a:lumMod val="75000"/>
                  </a:srgbClr>
                </a:solidFill>
                <a:latin typeface="Calibri"/>
                <a:cs typeface="Arial" charset="0"/>
              </a:rPr>
              <a:t>CED: </a:t>
            </a:r>
            <a:r>
              <a:rPr lang="en-US" sz="1500" dirty="0">
                <a:solidFill>
                  <a:srgbClr val="1F497D">
                    <a:lumMod val="75000"/>
                  </a:srgbClr>
                </a:solidFill>
                <a:latin typeface="Calibri"/>
                <a:cs typeface="Arial" charset="0"/>
              </a:rPr>
              <a:t>Bolele Disenyeng, Dineo Bogoshi, Lesego Thipenyane, Lizzy Madiwani, Mzikazi Dickmolo, Nomsa Tau, Rembuluwani Netshikweta, Sandrama Nadan, Shannon Williams, Tersia Kruger, Tshegofatso Ntshabele, Tumiso Moketla</a:t>
            </a:r>
          </a:p>
          <a:p>
            <a:pPr defTabSz="1371600">
              <a:defRPr/>
            </a:pPr>
            <a:endParaRPr lang="en-US" sz="1500" b="1" dirty="0">
              <a:solidFill>
                <a:srgbClr val="1F497D">
                  <a:lumMod val="75000"/>
                </a:srgbClr>
              </a:solidFill>
              <a:latin typeface="Calibri"/>
              <a:cs typeface="Arial" charset="0"/>
            </a:endParaRPr>
          </a:p>
          <a:p>
            <a:pPr defTabSz="1371600">
              <a:defRPr/>
            </a:pPr>
            <a:r>
              <a:rPr lang="en-US" sz="1500" b="1" dirty="0">
                <a:solidFill>
                  <a:srgbClr val="1F497D">
                    <a:lumMod val="75000"/>
                  </a:srgbClr>
                </a:solidFill>
                <a:latin typeface="Calibri"/>
                <a:cs typeface="Arial" charset="0"/>
              </a:rPr>
              <a:t>CHARM: </a:t>
            </a:r>
            <a:r>
              <a:rPr lang="en-US" sz="1500" dirty="0">
                <a:solidFill>
                  <a:srgbClr val="1F497D">
                    <a:lumMod val="75000"/>
                  </a:srgbClr>
                </a:solidFill>
                <a:latin typeface="Calibri"/>
                <a:cs typeface="Arial" charset="0"/>
              </a:rPr>
              <a:t>Amanda Shilubane, Boitumelo Kgoale, Boniwe Makwakwa, Ernest Tsotetsi, Gloria Molaba, Gift Sandhleni, Mbali Dube, Mpho Thanjekwayo, Naseema Bulbulia, Nikiwe Power, Rosah Mabokachaba, Rotondwa, Miriam Mwamba, Mudau, Rubeina Badat, Ruth Mogokotleng, Sabelle Jallow, Serisha Naicker, Silondiwe Nzimande, Tsidiso Maphanga </a:t>
            </a:r>
          </a:p>
          <a:p>
            <a:pPr defTabSz="1371600">
              <a:defRPr/>
            </a:pPr>
            <a:endParaRPr lang="en-US" sz="1500" b="1" dirty="0">
              <a:solidFill>
                <a:srgbClr val="1F497D">
                  <a:lumMod val="75000"/>
                </a:srgbClr>
              </a:solidFill>
              <a:latin typeface="Calibri"/>
              <a:cs typeface="Arial" charset="0"/>
            </a:endParaRPr>
          </a:p>
          <a:p>
            <a:pPr defTabSz="1371600">
              <a:defRPr/>
            </a:pPr>
            <a:r>
              <a:rPr lang="en-US" sz="1500" b="1" dirty="0">
                <a:solidFill>
                  <a:srgbClr val="1F497D">
                    <a:lumMod val="75000"/>
                  </a:srgbClr>
                </a:solidFill>
                <a:latin typeface="Calibri"/>
                <a:cs typeface="Arial" charset="0"/>
              </a:rPr>
              <a:t>CRDM: </a:t>
            </a:r>
            <a:r>
              <a:rPr lang="en-US" sz="1500" dirty="0">
                <a:solidFill>
                  <a:srgbClr val="1F497D">
                    <a:lumMod val="75000"/>
                  </a:srgbClr>
                </a:solidFill>
                <a:latin typeface="Calibri"/>
                <a:cs typeface="Arial" charset="0"/>
              </a:rPr>
              <a:t>Dineo Mogale, Fahima Moosa, Happy Skosana, Kedibone Ndlangisa, Maimuna Carrim, Noluthando Duma, Rivionia Nero, Sibusisiwe Zulu, Thembi Mthembu     </a:t>
            </a:r>
          </a:p>
          <a:p>
            <a:pPr defTabSz="1371600">
              <a:defRPr/>
            </a:pPr>
            <a:endParaRPr lang="en-US" sz="1500" b="1" dirty="0">
              <a:solidFill>
                <a:srgbClr val="1F497D">
                  <a:lumMod val="75000"/>
                </a:srgbClr>
              </a:solidFill>
              <a:latin typeface="Calibri"/>
              <a:cs typeface="Arial" charset="0"/>
            </a:endParaRPr>
          </a:p>
          <a:p>
            <a:pPr defTabSz="1371600">
              <a:defRPr/>
            </a:pPr>
            <a:r>
              <a:rPr lang="en-US" sz="1500" b="1" dirty="0">
                <a:solidFill>
                  <a:srgbClr val="1F497D">
                    <a:lumMod val="75000"/>
                  </a:srgbClr>
                </a:solidFill>
                <a:latin typeface="Calibri"/>
                <a:cs typeface="Arial" charset="0"/>
              </a:rPr>
              <a:t>CEZPD: </a:t>
            </a:r>
            <a:r>
              <a:rPr lang="en-US" sz="1500" dirty="0">
                <a:solidFill>
                  <a:srgbClr val="1F497D">
                    <a:lumMod val="75000"/>
                  </a:srgbClr>
                </a:solidFill>
                <a:latin typeface="Calibri"/>
                <a:cs typeface="Arial" charset="0"/>
              </a:rPr>
              <a:t>Angelina Seko, John Ratabane, </a:t>
            </a:r>
            <a:r>
              <a:rPr lang="en-US" sz="1500" b="1" dirty="0">
                <a:solidFill>
                  <a:srgbClr val="1F497D">
                    <a:lumMod val="75000"/>
                  </a:srgbClr>
                </a:solidFill>
                <a:latin typeface="Calibri"/>
                <a:cs typeface="Arial" charset="0"/>
              </a:rPr>
              <a:t> </a:t>
            </a:r>
            <a:r>
              <a:rPr lang="en-US" sz="1500" dirty="0">
                <a:solidFill>
                  <a:srgbClr val="1F497D">
                    <a:lumMod val="75000"/>
                  </a:srgbClr>
                </a:solidFill>
                <a:latin typeface="Calibri"/>
                <a:cs typeface="Arial" charset="0"/>
              </a:rPr>
              <a:t>Lisa Ming Sun, Ntswaki Seolwanyane, Shareen Boughan, Thandokuhle Tshabalala</a:t>
            </a:r>
          </a:p>
          <a:p>
            <a:pPr defTabSz="1371600">
              <a:defRPr/>
            </a:pPr>
            <a:endParaRPr lang="en-US" sz="1500" dirty="0">
              <a:solidFill>
                <a:srgbClr val="1F497D">
                  <a:lumMod val="75000"/>
                </a:srgbClr>
              </a:solidFill>
              <a:latin typeface="Calibri"/>
              <a:cs typeface="Arial" charset="0"/>
            </a:endParaRPr>
          </a:p>
          <a:p>
            <a:pPr defTabSz="1371600">
              <a:defRPr/>
            </a:pPr>
            <a:r>
              <a:rPr lang="en-US" sz="1500" b="1" dirty="0">
                <a:solidFill>
                  <a:srgbClr val="1F497D">
                    <a:lumMod val="75000"/>
                  </a:srgbClr>
                </a:solidFill>
                <a:latin typeface="Calibri"/>
                <a:cs typeface="Arial" charset="0"/>
              </a:rPr>
              <a:t>DPHSR:  </a:t>
            </a:r>
            <a:r>
              <a:rPr lang="en-US" sz="1500" dirty="0">
                <a:solidFill>
                  <a:srgbClr val="1F497D">
                    <a:lumMod val="75000"/>
                  </a:srgbClr>
                </a:solidFill>
                <a:latin typeface="Calibri"/>
                <a:cs typeface="Arial" charset="0"/>
              </a:rPr>
              <a:t>Emily Sikanyika, Tsakane Nkuna, Yoliswa Qulu</a:t>
            </a:r>
          </a:p>
        </p:txBody>
      </p:sp>
      <p:sp>
        <p:nvSpPr>
          <p:cNvPr id="14" name="Rectangle 13"/>
          <p:cNvSpPr>
            <a:spLocks noChangeArrowheads="1"/>
          </p:cNvSpPr>
          <p:nvPr/>
        </p:nvSpPr>
        <p:spPr bwMode="auto">
          <a:xfrm>
            <a:off x="2" y="6270475"/>
            <a:ext cx="18213263" cy="2585323"/>
          </a:xfrm>
          <a:prstGeom prst="rect">
            <a:avLst/>
          </a:prstGeom>
          <a:solidFill>
            <a:schemeClr val="accent5">
              <a:lumMod val="20000"/>
              <a:lumOff val="80000"/>
            </a:schemeClr>
          </a:solidFill>
          <a:ln w="25400" algn="ctr">
            <a:noFill/>
            <a:miter lim="800000"/>
            <a:headEnd/>
            <a:tailEnd/>
          </a:ln>
        </p:spPr>
        <p:txBody>
          <a:bodyPr wrap="square" bIns="0" anchor="ctr">
            <a:spAutoFit/>
          </a:bodyPr>
          <a:lstStyle/>
          <a:p>
            <a:pPr algn="just" defTabSz="1371600">
              <a:defRPr/>
            </a:pPr>
            <a:r>
              <a:rPr lang="en-US" sz="1500" b="1" u="sng" dirty="0">
                <a:solidFill>
                  <a:srgbClr val="000000"/>
                </a:solidFill>
                <a:latin typeface="Calibri"/>
                <a:ea typeface="Arial Unicode MS" pitchFamily="34" charset="-128"/>
                <a:cs typeface="Arial Unicode MS" pitchFamily="34" charset="-128"/>
              </a:rPr>
              <a:t>GERMS-SA: </a:t>
            </a:r>
            <a:r>
              <a:rPr lang="en-US" sz="1500" dirty="0">
                <a:solidFill>
                  <a:srgbClr val="000000"/>
                </a:solidFill>
                <a:latin typeface="Calibri"/>
                <a:ea typeface="Arial Unicode MS" pitchFamily="34" charset="-128"/>
                <a:cs typeface="Arial Unicode MS" pitchFamily="34" charset="-128"/>
              </a:rPr>
              <a:t>Loyiso Mnqokoyi, Vanessa Pearce (EC); Bonita van der Westhuisen, George Papsig, Kabelo Finger, Monnya Motlhapi, Thabo Mokoena (FS); Anwar Hoosen, Barry Bhagoobhai, Charl Verwey, David Moore, Dini Mawela, Gary Reubenson, Grace Ntlemo, Jeannette Wadula, Jeremy Nel, Lauren Richards, Lesego Mothibi, Maphoshane Nchabeleng, Masego Moncho,  Merika Tsitsi, Moamokgethi Moshe, Mohammed Said, Molebogeng Kolojane, Nazir Ismail,  Nicolette du Plessis, Rispah Chomba, Sarah Stacey, Sne Ndzandzaba, Teena Thomas, Theunis Avenant, Trusha Nana, Vindana Chibabhai (GA); Douglas Wilson, Fathima Naby, Halima Dawood, Khine Swe Swe Han, Lisha Sookan, Mbongiseni Dlamini,  Nomonde Dlamini, Praksha Ramjathan, Prasha Mahabeer, Prathna Bhola, Romola Naidoo, Sumayya Haffejee, Surendra Sirkar, Venesh Rajkumar (KZN); Ken Hamese, Phetho Mangena, Ruth Lekalakala, Virginia Ntswane (LP); Aretha Mokgoadi, Gugu Mncube, Isaac Mofokeng, Lerato Motjale, Mbongiseni Nkambule, Ndalamo Makatu, Thembi Mbowane, Thulisile Maphosa (MP); Eugenie Elliott,  Pieter Jooste (NC); Ebrahim Variava, Ignatius Khantsi, Omphile Mekgoe (NW); Adrian Brink, Andrew Whitelaw, Angela Dramowski, Anthea Ryan, Arifa Parker, Elizabeth Prentice, Heather Finlayson, James Nuttal, Jantjie Taljaard, Kessendri Reddy, Sipho Dlamini (WC); Ebrahim Hoosien, Inge Zietsman, Terry Marshall, Xoliswa Poswa (AMPATH); Chetna Govind, Juanita Smit,  Keshree Pillay, Sharona Seetharam , Victoria Howell (LANCET); Catherine Samuel, Marthinus Senekal, Colleen Bamford (PathCare); Andries Dreyer, Louis Marcus, Warren Lowman (Vermaak and Vennote); Adrian Puren,  Anne von Gottberg, Anthony Smith, Azwifarwi Mathunjwa, Bhavani Moodley, Caroline Maluleka, Cecilia Miller, Charlotte Sriruttan-Nel,  Cheryl Cohen, Jacqueline Weyer, Jackie Kleynhans, Jenny Rossouw, John Frean, Kate Bishop, Kerrigan McCarthy, Liliwe Shuping, Linda de Gouveia, Linda Erasmus, Lucille Blumberg, Marshagne Smith, Martha Makgoba, Mignon du Plessis, Mimmy Ngomane, Mokupi Manaka, Nelesh Govender, Neo Legare, Nicola Page, Nishi Prabdial-Sing, Nombulelo Hoho, Olga Perovic, Phuti Sekwadi, Rudzani Mashau, Ruth Mpembe, Ruth Mogokotleng, Sabelle Jallow, Sibongile Walaza, Sunnieboy Njikho, Susan Meiring, Susan Nzenze, Tiisetso Lebaka, Tuelo Matotong, Vanessa Quan, Veerle Msimang, Wendy  Ngubane (NICD).</a:t>
            </a:r>
          </a:p>
        </p:txBody>
      </p:sp>
      <p:pic>
        <p:nvPicPr>
          <p:cNvPr id="12297" name="Picture 12" descr="NICD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75057" y="58718"/>
            <a:ext cx="2558643" cy="888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Picture 1"/>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29773" y="38725"/>
            <a:ext cx="2576909" cy="92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4"/>
          <p:cNvSpPr txBox="1">
            <a:spLocks noChangeArrowheads="1"/>
          </p:cNvSpPr>
          <p:nvPr/>
        </p:nvSpPr>
        <p:spPr bwMode="auto">
          <a:xfrm>
            <a:off x="2" y="8911599"/>
            <a:ext cx="18229517" cy="1246495"/>
          </a:xfrm>
          <a:prstGeom prst="rect">
            <a:avLst/>
          </a:prstGeom>
          <a:solidFill>
            <a:schemeClr val="accent6">
              <a:lumMod val="20000"/>
              <a:lumOff val="80000"/>
            </a:schemeClr>
          </a:solidFill>
          <a:ln w="25400" algn="ctr">
            <a:noFill/>
            <a:miter lim="800000"/>
            <a:headEnd/>
            <a:tailEnd/>
          </a:ln>
        </p:spPr>
        <p:txBody>
          <a:bodyPr wrap="square">
            <a:spAutoFit/>
          </a:bodyPr>
          <a:lstStyle/>
          <a:p>
            <a:pPr algn="just" defTabSz="1371600"/>
            <a:r>
              <a:rPr lang="en-US" sz="1500" b="1" dirty="0">
                <a:solidFill>
                  <a:prstClr val="black"/>
                </a:solidFill>
                <a:latin typeface="Calibri"/>
              </a:rPr>
              <a:t>Provincial surveillance teams: </a:t>
            </a:r>
            <a:r>
              <a:rPr lang="en-US" sz="1500" dirty="0">
                <a:solidFill>
                  <a:prstClr val="black"/>
                </a:solidFill>
                <a:latin typeface="Calibri"/>
              </a:rPr>
              <a:t>Badikazi Matiwana, Sandisiwe Joyi (EC);  Khasiane Mawasha, Thandeka Kosana (FS); Chulumanco Nkosi, Deborah Makobe, Dikeledi Leshaba, John Mothlasi, Kamohelo Van Eck, Molly Morapeli, Nthabiseng Motati, Ntombizanele Nkomo, Ophtia Kaoho, Patience Ngube,  Phindile Ngema, Phumelelo Mavundla, Rachel Nare, Venesa Kok, Vusi Ndlovu, Zodwa Kgaphola (GA); Indran Naidoo, Nelisiwe Buthelezi, Nhlakanipho Malinga, Nkoshinathi Mbhele, Nondumiso Amahle Khoza, Nothando Mthembu, Thobeka Simelane Shandu (KZN); Tebogo Mangena (LP); Elizabeth Motaung,  Gift Mnisi, Kgashane Rapaledi, Lesley Ingle, Ndugiselo Muravha, Sam Chongo, Tumelo Thlomelang, Zanele </a:t>
            </a:r>
            <a:r>
              <a:rPr lang="en-US" sz="1500" dirty="0" smtClean="0">
                <a:solidFill>
                  <a:prstClr val="black"/>
                </a:solidFill>
                <a:latin typeface="Calibri"/>
              </a:rPr>
              <a:t>Sewele, Godfrey </a:t>
            </a:r>
            <a:r>
              <a:rPr lang="en-US" sz="1500" dirty="0">
                <a:solidFill>
                  <a:prstClr val="black"/>
                </a:solidFill>
                <a:latin typeface="Calibri"/>
              </a:rPr>
              <a:t>Ndlovu (MP); Bernard Motsestse,  Kholiwe Mgidlana, Koketso Manaka,  Sebongile Quariva, Seipati Matshogo, Tshwanelo Mahloko, Yvette Nero (NW); Babalwa Magawu, Charlene Isaacs, Cheryl Mentor, Kholofelo Lebelo, Lerato Qoza, Msimelelo Madlingozi , Nazila Shalabi, Phathiswa Ranyana, Portia Maphumulo,  Priscilla Mouton, Sinesipho Makaluza, Yonela Zokufa, Zama Mfundisi (WC)</a:t>
            </a:r>
          </a:p>
        </p:txBody>
      </p:sp>
      <p:sp>
        <p:nvSpPr>
          <p:cNvPr id="2" name="TextBox 1"/>
          <p:cNvSpPr txBox="1"/>
          <p:nvPr/>
        </p:nvSpPr>
        <p:spPr>
          <a:xfrm>
            <a:off x="6377741" y="5855678"/>
            <a:ext cx="10195905" cy="369332"/>
          </a:xfrm>
          <a:prstGeom prst="rect">
            <a:avLst/>
          </a:prstGeom>
          <a:noFill/>
        </p:spPr>
        <p:txBody>
          <a:bodyPr wrap="square" rtlCol="0">
            <a:spAutoFit/>
          </a:bodyPr>
          <a:lstStyle/>
          <a:p>
            <a:pPr algn="ctr" defTabSz="1371600"/>
            <a:r>
              <a:rPr lang="en-ZA" b="1" dirty="0">
                <a:solidFill>
                  <a:prstClr val="black"/>
                </a:solidFill>
                <a:latin typeface="Calibri"/>
              </a:rPr>
              <a:t>NICD GERMS-SA Surveillance Review, 16-17 July 2019</a:t>
            </a:r>
          </a:p>
        </p:txBody>
      </p:sp>
    </p:spTree>
    <p:extLst>
      <p:ext uri="{BB962C8B-B14F-4D97-AF65-F5344CB8AC3E}">
        <p14:creationId xmlns:p14="http://schemas.microsoft.com/office/powerpoint/2010/main" val="2771019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737</TotalTime>
  <Words>1520</Words>
  <Application>Microsoft Office PowerPoint</Application>
  <PresentationFormat>Custom</PresentationFormat>
  <Paragraphs>148</Paragraphs>
  <Slides>8</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vt:i4>
      </vt:variant>
    </vt:vector>
  </HeadingPairs>
  <TitlesOfParts>
    <vt:vector size="16" baseType="lpstr">
      <vt:lpstr>Arial Unicode MS</vt:lpstr>
      <vt:lpstr>Josefin Sans</vt:lpstr>
      <vt:lpstr>Calibri</vt:lpstr>
      <vt:lpstr>Montserrat Ultra-Bold</vt:lpstr>
      <vt:lpstr>Times New Roman</vt:lpstr>
      <vt:lpstr>Arial</vt:lpstr>
      <vt:lpstr>Office Theme</vt:lpstr>
      <vt:lpstr>1_Office Theme</vt:lpstr>
      <vt:lpstr>GERMS-SA laboratory surveillance isolate-submission rates for vaccine preventable organisms (Haemophilus influenzae, Streptococcus pneumoniae and Streptococcus agalactiae), City of Johannesburg district, 2019-2022.</vt:lpstr>
      <vt:lpstr>Key findings : Declining isolate submission rates, 2019-2022 in the City of Johannesburg district</vt:lpstr>
      <vt:lpstr>BACKGROUND</vt:lpstr>
      <vt:lpstr>METHODS</vt:lpstr>
      <vt:lpstr>RESULTS</vt:lpstr>
      <vt:lpstr>RESULTS</vt:lpstr>
      <vt:lpstr>CONCLUSION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JHD R Conf 2024 PPT Title Slide</dc:title>
  <dc:creator>Tiisetso Lebaka</dc:creator>
  <cp:lastModifiedBy>Tiisetso Lebaka</cp:lastModifiedBy>
  <cp:revision>123</cp:revision>
  <dcterms:created xsi:type="dcterms:W3CDTF">2006-08-16T00:00:00Z</dcterms:created>
  <dcterms:modified xsi:type="dcterms:W3CDTF">2024-08-23T15:43:41Z</dcterms:modified>
  <dc:identifier>DAGBbZIf2EI</dc:identifier>
</cp:coreProperties>
</file>