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</p:sldIdLst>
  <p:sldSz cx="18288000" cy="10287000"/>
  <p:notesSz cx="6858000" cy="9144000"/>
  <p:embeddedFontLst>
    <p:embeddedFont>
      <p:font typeface="Josefin Sans" pitchFamily="2" charset="0"/>
      <p:regular r:id="rId10"/>
      <p:bold r:id="rId11"/>
    </p:embeddedFont>
    <p:embeddedFont>
      <p:font typeface="Montserrat Ultra-Bold" panose="020B060402020202020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20" autoAdjust="0"/>
    <p:restoredTop sz="94589" autoAdjust="0"/>
  </p:normalViewPr>
  <p:slideViewPr>
    <p:cSldViewPr>
      <p:cViewPr varScale="1">
        <p:scale>
          <a:sx n="43" d="100"/>
          <a:sy n="43" d="100"/>
        </p:scale>
        <p:origin x="2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E041C-2FAB-464B-9336-006614630DF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4A90D-1EBB-4317-A8AA-34E78B35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0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4A90D-1EBB-4317-A8AA-34E78B35BA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7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4A90D-1EBB-4317-A8AA-34E78B35BA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57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4A90D-1EBB-4317-A8AA-34E78B35BA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22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4A90D-1EBB-4317-A8AA-34E78B35BA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15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4A90D-1EBB-4317-A8AA-34E78B35BA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93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sv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sv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sv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sv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8230"/>
            <a:ext cx="1622584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60225" y="2088932"/>
            <a:ext cx="1396279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79"/>
              </a:lnSpc>
            </a:pPr>
            <a:r>
              <a:rPr lang="en-US" sz="6699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847126" y="881762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225" y="3601237"/>
            <a:ext cx="13460775" cy="1470025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Knowledge assessment of CT scanning parameters amongst DR, NM and RT radiographers in Gauteng Province.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1F19105-7E69-742F-8A31-59279A138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4716" y="5481400"/>
            <a:ext cx="13460775" cy="2716668"/>
          </a:xfrm>
        </p:spPr>
        <p:txBody>
          <a:bodyPr>
            <a:normAutofit fontScale="70000" lnSpcReduction="20000"/>
          </a:bodyPr>
          <a:lstStyle/>
          <a:p>
            <a:r>
              <a:rPr lang="en-ZA" sz="4000" b="1" dirty="0">
                <a:solidFill>
                  <a:schemeClr val="tx1"/>
                </a:solidFill>
              </a:rPr>
              <a:t>Moswatse J Thobakgale</a:t>
            </a:r>
          </a:p>
          <a:p>
            <a:r>
              <a:rPr lang="en-ZA" sz="4000" b="1" dirty="0">
                <a:solidFill>
                  <a:schemeClr val="tx1"/>
                </a:solidFill>
              </a:rPr>
              <a:t>PhD Study Report – Phase 1</a:t>
            </a:r>
          </a:p>
          <a:p>
            <a:r>
              <a:rPr lang="en-ZA" sz="4000" b="1" dirty="0">
                <a:solidFill>
                  <a:schemeClr val="tx1"/>
                </a:solidFill>
              </a:rPr>
              <a:t>University of Pretoria</a:t>
            </a:r>
          </a:p>
          <a:p>
            <a:endParaRPr lang="en-ZA" sz="3200" dirty="0">
              <a:solidFill>
                <a:schemeClr val="tx1"/>
              </a:solidFill>
            </a:endParaRPr>
          </a:p>
          <a:p>
            <a:r>
              <a:rPr lang="en-ZA" sz="3200" dirty="0">
                <a:solidFill>
                  <a:schemeClr val="tx1"/>
                </a:solidFill>
              </a:rPr>
              <a:t>Supervisor: Dr M Kekana</a:t>
            </a:r>
          </a:p>
          <a:p>
            <a:r>
              <a:rPr lang="en-ZA" sz="3200" dirty="0">
                <a:solidFill>
                  <a:schemeClr val="tx1"/>
                </a:solidFill>
              </a:rPr>
              <a:t>Co-Supervisor: Dr B Van Wyk</a:t>
            </a:r>
          </a:p>
          <a:p>
            <a:r>
              <a:rPr lang="en-ZA" sz="3200" dirty="0">
                <a:solidFill>
                  <a:schemeClr val="tx1"/>
                </a:solidFill>
              </a:rPr>
              <a:t>Statistician: Mr A Masenge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>
            <a:normAutofit/>
          </a:bodyPr>
          <a:lstStyle/>
          <a:p>
            <a:pPr algn="l"/>
            <a:r>
              <a:rPr lang="en-ZA" sz="5400" b="1" dirty="0"/>
              <a:t>Study Background Information</a:t>
            </a:r>
            <a:endParaRPr lang="en-US" sz="5400" b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r>
              <a:rPr lang="en-ZA" dirty="0"/>
              <a:t>PhD study with University of Pretoria</a:t>
            </a:r>
          </a:p>
          <a:p>
            <a:r>
              <a:rPr lang="en-ZA" dirty="0"/>
              <a:t>Mixed method study following an explanatory sequential design</a:t>
            </a:r>
          </a:p>
          <a:p>
            <a:r>
              <a:rPr lang="en-ZA" dirty="0"/>
              <a:t>Phase 1 results – quantitative</a:t>
            </a:r>
          </a:p>
          <a:p>
            <a:r>
              <a:rPr lang="en-ZA" dirty="0"/>
              <a:t>Hospitals included in the study.</a:t>
            </a:r>
          </a:p>
          <a:p>
            <a:r>
              <a:rPr lang="en-ZA" dirty="0"/>
              <a:t>Data collection method – questionnaire</a:t>
            </a:r>
          </a:p>
          <a:p>
            <a:r>
              <a:rPr lang="en-ZA" dirty="0"/>
              <a:t>Data analysis – Excel for capturing and SPSS version 29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>
            <a:normAutofit/>
          </a:bodyPr>
          <a:lstStyle/>
          <a:p>
            <a:pPr algn="l"/>
            <a:r>
              <a:rPr lang="en-ZA" sz="5400" b="1" dirty="0"/>
              <a:t>Responses</a:t>
            </a:r>
            <a:endParaRPr lang="en-US" sz="5400" b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 numCol="1"/>
          <a:lstStyle/>
          <a:p>
            <a:r>
              <a:rPr lang="en-US" sz="3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Total number of completed  questionnaire was = 225.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62626"/>
                </a:solidFill>
                <a:cs typeface="Times New Roman" panose="02020603050405020304" pitchFamily="18" charset="0"/>
              </a:rPr>
              <a:t>DR – 87%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62626"/>
                </a:solidFill>
                <a:cs typeface="Times New Roman" panose="02020603050405020304" pitchFamily="18" charset="0"/>
              </a:rPr>
              <a:t>NM – 5%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62626"/>
                </a:solidFill>
                <a:cs typeface="Times New Roman" panose="02020603050405020304" pitchFamily="18" charset="0"/>
              </a:rPr>
              <a:t>RT – 8%</a:t>
            </a:r>
          </a:p>
          <a:p>
            <a:pPr marL="457200" lvl="1" indent="0">
              <a:buNone/>
            </a:pPr>
            <a:endParaRPr lang="en-US" sz="2000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r>
              <a:rPr lang="en-US" sz="3000" dirty="0">
                <a:solidFill>
                  <a:srgbClr val="262626"/>
                </a:solidFill>
                <a:cs typeface="Times New Roman" panose="02020603050405020304" pitchFamily="18" charset="0"/>
              </a:rPr>
              <a:t>Healthcare levels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62626"/>
                </a:solidFill>
                <a:cs typeface="Times New Roman" panose="02020603050405020304" pitchFamily="18" charset="0"/>
              </a:rPr>
              <a:t>Academic – 48%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62626"/>
                </a:solidFill>
                <a:cs typeface="Times New Roman" panose="02020603050405020304" pitchFamily="18" charset="0"/>
              </a:rPr>
              <a:t>Provincial Tertiary – 19%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62626"/>
                </a:solidFill>
                <a:cs typeface="Times New Roman" panose="02020603050405020304" pitchFamily="18" charset="0"/>
              </a:rPr>
              <a:t>Provincial – 3%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62626"/>
                </a:solidFill>
                <a:cs typeface="Times New Roman" panose="02020603050405020304" pitchFamily="18" charset="0"/>
              </a:rPr>
              <a:t>Regional – 30%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DD9C58-6EAD-BAC5-664C-A2B64A7112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6330" y="2976371"/>
            <a:ext cx="8056035" cy="52313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 knowledge of scanning parameters’ effect on image quality and patient absorbed dose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 numCol="2"/>
          <a:lstStyle/>
          <a:p>
            <a:endParaRPr lang="en-ZA" dirty="0"/>
          </a:p>
          <a:p>
            <a:r>
              <a:rPr lang="en-ZA" dirty="0"/>
              <a:t>Ten true/ false questions were asked.</a:t>
            </a:r>
          </a:p>
          <a:p>
            <a:r>
              <a:rPr lang="en-ZA" dirty="0"/>
              <a:t>RT and NM radiographer had a lot of unanswered questions</a:t>
            </a:r>
          </a:p>
          <a:p>
            <a:r>
              <a:rPr lang="en-ZA" dirty="0"/>
              <a:t>Better question attempt rate by DR radiographers</a:t>
            </a:r>
          </a:p>
          <a:p>
            <a:r>
              <a:rPr lang="en-ZA" dirty="0"/>
              <a:t>Overall knowledge was very low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AD975E-139A-E679-01D1-F4CF60DE91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2087" y="3016918"/>
            <a:ext cx="9505728" cy="50373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>
            <a:normAutofit/>
          </a:bodyPr>
          <a:lstStyle/>
          <a:p>
            <a:pPr algn="l"/>
            <a:r>
              <a:rPr lang="en-ZA" sz="5400" b="1" dirty="0"/>
              <a:t>LITERATURE</a:t>
            </a:r>
            <a:endParaRPr lang="en-US" sz="5400" b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r>
              <a:rPr lang="en-ZA" dirty="0"/>
              <a:t>Advancement in CT technology</a:t>
            </a:r>
          </a:p>
          <a:p>
            <a:r>
              <a:rPr lang="en-ZA" dirty="0"/>
              <a:t>Importance of justification and optimization</a:t>
            </a:r>
          </a:p>
          <a:p>
            <a:r>
              <a:rPr lang="en-US" dirty="0"/>
              <a:t>CTDIvol and DLP </a:t>
            </a:r>
            <a:endParaRPr lang="en-ZA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>
            <a:normAutofit/>
          </a:bodyPr>
          <a:lstStyle/>
          <a:p>
            <a:pPr algn="l"/>
            <a:r>
              <a:rPr lang="en-ZA" sz="5400" b="1" dirty="0"/>
              <a:t>RECOMMENDATIONS</a:t>
            </a:r>
            <a:endParaRPr lang="en-US" sz="5400" b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/>
          </a:bodyPr>
          <a:lstStyle/>
          <a:p>
            <a:r>
              <a:rPr lang="en-Z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Frequent allocation of radiographers in CT </a:t>
            </a:r>
          </a:p>
          <a:p>
            <a:r>
              <a:rPr lang="en-ZA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n-Z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ess knowledgeable/competent/confident radiographers  should not be allocated alone </a:t>
            </a:r>
          </a:p>
          <a:p>
            <a:r>
              <a:rPr lang="en-Z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Training very important when new CT is acquired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Z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Radiographers should be encouraged to attend short learning programs/courses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Z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much as possible number of radiographers can be included during protocol development and/or update</a:t>
            </a:r>
          </a:p>
          <a:p>
            <a:endParaRPr lang="en-ZA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ZA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“WORK FOR QUALITY”</a:t>
            </a:r>
            <a:endParaRPr lang="en-US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>
            <a:normAutofit/>
          </a:bodyPr>
          <a:lstStyle/>
          <a:p>
            <a:pPr algn="l"/>
            <a:r>
              <a:rPr lang="en-ZA" sz="5400" b="1" dirty="0"/>
              <a:t>REFERENCES</a:t>
            </a:r>
            <a:endParaRPr lang="en-US" sz="5400" b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r>
              <a:rPr lang="en-US" dirty="0" err="1"/>
              <a:t>Frush</a:t>
            </a:r>
            <a:r>
              <a:rPr lang="en-US" dirty="0"/>
              <a:t>, D. , Denham, C. R. , </a:t>
            </a:r>
            <a:r>
              <a:rPr lang="en-US" dirty="0" err="1"/>
              <a:t>Goske</a:t>
            </a:r>
            <a:r>
              <a:rPr lang="en-US" dirty="0"/>
              <a:t>, M. J. , Brink, J. A. , Morin, R. L. , Mills, T. T. , Butler, P. F. , McCollough, C. &amp; Miller, D. L. (2013). Radiation Protection and Dose Monitoring in Medical Imaging. Journal of Patient Safety, 9 (4), 232-238. </a:t>
            </a:r>
            <a:r>
              <a:rPr lang="en-US" dirty="0" err="1"/>
              <a:t>doi</a:t>
            </a:r>
            <a:r>
              <a:rPr lang="en-US" dirty="0"/>
              <a:t>: 10.1097/PTS.0b013e3182a8c2c4.</a:t>
            </a:r>
          </a:p>
          <a:p>
            <a:endParaRPr lang="en-US" dirty="0"/>
          </a:p>
          <a:p>
            <a:r>
              <a:rPr lang="en-US" dirty="0"/>
              <a:t>Li X, Rehani MM, </a:t>
            </a:r>
            <a:r>
              <a:rPr lang="en-US" dirty="0" err="1"/>
              <a:t>Marschall</a:t>
            </a:r>
            <a:r>
              <a:rPr lang="en-US" dirty="0"/>
              <a:t> TA, Yang K, Liu B. Cumulative radiation exposure from multimodality recurrent imaging of CT, fluoroscopically guided intervention, and nuclear medicine. </a:t>
            </a:r>
            <a:r>
              <a:rPr lang="en-US" dirty="0" err="1"/>
              <a:t>Eur</a:t>
            </a:r>
            <a:r>
              <a:rPr lang="en-US" dirty="0"/>
              <a:t> </a:t>
            </a:r>
            <a:r>
              <a:rPr lang="en-US" dirty="0" err="1"/>
              <a:t>Radiol</a:t>
            </a:r>
            <a:r>
              <a:rPr lang="en-US" dirty="0"/>
              <a:t>. 2024 Jun;34(6):3719-3729. </a:t>
            </a:r>
            <a:r>
              <a:rPr lang="en-US" dirty="0" err="1"/>
              <a:t>doi</a:t>
            </a:r>
            <a:r>
              <a:rPr lang="en-US" dirty="0"/>
              <a:t>: 10.1007/s00330-023-10299-7. </a:t>
            </a:r>
            <a:r>
              <a:rPr lang="en-US" dirty="0" err="1"/>
              <a:t>Epub</a:t>
            </a:r>
            <a:r>
              <a:rPr lang="en-US" dirty="0"/>
              <a:t> 2023 Nov 13. PMID: 37957362.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456</Words>
  <Application>Microsoft Office PowerPoint</Application>
  <PresentationFormat>Custom</PresentationFormat>
  <Paragraphs>74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Montserrat Ultra-Bold</vt:lpstr>
      <vt:lpstr>Times New Roman</vt:lpstr>
      <vt:lpstr>Josefin Sans</vt:lpstr>
      <vt:lpstr>Courier New</vt:lpstr>
      <vt:lpstr>Arial</vt:lpstr>
      <vt:lpstr>Calibri</vt:lpstr>
      <vt:lpstr>Aptos</vt:lpstr>
      <vt:lpstr>Office Theme</vt:lpstr>
      <vt:lpstr>Knowledge assessment of CT scanning parameters amongst DR, NM and RT radiographers in Gauteng Province.</vt:lpstr>
      <vt:lpstr>Study Background Information</vt:lpstr>
      <vt:lpstr>Responses</vt:lpstr>
      <vt:lpstr>Overall knowledge of scanning parameters’ effect on image quality and patient absorbed dose.</vt:lpstr>
      <vt:lpstr>LITERATURE</vt:lpstr>
      <vt:lpstr>RECOMMENDATIONS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Title Slide</dc:title>
  <dc:creator>Moswatse Thobakgale</dc:creator>
  <cp:lastModifiedBy>Moswatse Thobakgale</cp:lastModifiedBy>
  <cp:revision>10</cp:revision>
  <dcterms:created xsi:type="dcterms:W3CDTF">2006-08-16T00:00:00Z</dcterms:created>
  <dcterms:modified xsi:type="dcterms:W3CDTF">2024-08-19T09:00:48Z</dcterms:modified>
  <dc:identifier>DAGBbZIf2EI</dc:identifier>
</cp:coreProperties>
</file>