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18288000" cy="10287000"/>
  <p:notesSz cx="6858000" cy="9144000"/>
  <p:embeddedFontLst>
    <p:embeddedFont>
      <p:font typeface="Candara" panose="020E0502030303020204" pitchFamily="34" charset="0"/>
      <p:regular r:id="rId13"/>
      <p:bold r:id="rId14"/>
      <p:italic r:id="rId15"/>
      <p:boldItalic r:id="rId16"/>
    </p:embeddedFont>
    <p:embeddedFont>
      <p:font typeface="Josefin Sans" pitchFamily="2" charset="0"/>
      <p:regular r:id="rId17"/>
    </p:embeddedFont>
    <p:embeddedFont>
      <p:font typeface="Montserrat Ultra-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42" d="100"/>
          <a:sy n="42" d="100"/>
        </p:scale>
        <p:origin x="3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3.png"/><Relationship Id="rId4" Type="http://schemas.openxmlformats.org/officeDocument/2006/relationships/image" Target="../media/image10.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1.sv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jpeg"/><Relationship Id="rId5" Type="http://schemas.openxmlformats.org/officeDocument/2006/relationships/image" Target="../media/image3.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image" Target="../media/image14.jpe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23.png"/><Relationship Id="rId4" Type="http://schemas.openxmlformats.org/officeDocument/2006/relationships/image" Target="../media/image10.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27.png"/><Relationship Id="rId4" Type="http://schemas.openxmlformats.org/officeDocument/2006/relationships/image" Target="../media/image10.sv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3.jpeg"/><Relationship Id="rId10" Type="http://schemas.openxmlformats.org/officeDocument/2006/relationships/image" Target="../media/image26.png"/><Relationship Id="rId4" Type="http://schemas.openxmlformats.org/officeDocument/2006/relationships/image" Target="../media/image10.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4114799" y="3875362"/>
            <a:ext cx="10544785" cy="1470025"/>
          </a:xfrm>
        </p:spPr>
        <p:txBody>
          <a:bodyPr>
            <a:normAutofit fontScale="90000"/>
          </a:bodyPr>
          <a:lstStyle/>
          <a:p>
            <a:r>
              <a:rPr lang="en-ZA" altLang="en-US" sz="4400" b="1" dirty="0">
                <a:solidFill>
                  <a:schemeClr val="accent4"/>
                </a:solidFill>
                <a:latin typeface="+mn-lt"/>
                <a:cs typeface="Times New Roman" panose="02020603050405020304" pitchFamily="18" charset="0"/>
              </a:rPr>
              <a:t>Safety Outcomes Among Infants Whose Mothers Used </a:t>
            </a:r>
            <a:r>
              <a:rPr lang="en-ZA" altLang="en-US" sz="4400" b="1" dirty="0" err="1">
                <a:solidFill>
                  <a:schemeClr val="accent4"/>
                </a:solidFill>
                <a:latin typeface="+mn-lt"/>
                <a:cs typeface="Times New Roman" panose="02020603050405020304" pitchFamily="18" charset="0"/>
              </a:rPr>
              <a:t>Dapivirine</a:t>
            </a:r>
            <a:r>
              <a:rPr lang="en-ZA" altLang="en-US" sz="4400" b="1" dirty="0">
                <a:solidFill>
                  <a:schemeClr val="accent4"/>
                </a:solidFill>
                <a:latin typeface="+mn-lt"/>
                <a:cs typeface="Times New Roman" panose="02020603050405020304" pitchFamily="18" charset="0"/>
              </a:rPr>
              <a:t> Vaginal Ring or Oral </a:t>
            </a:r>
            <a:r>
              <a:rPr lang="en-ZA" altLang="en-US" sz="4400" b="1" dirty="0" err="1">
                <a:solidFill>
                  <a:schemeClr val="accent4"/>
                </a:solidFill>
                <a:latin typeface="+mn-lt"/>
                <a:cs typeface="Times New Roman" panose="02020603050405020304" pitchFamily="18" charset="0"/>
              </a:rPr>
              <a:t>PrEP</a:t>
            </a:r>
            <a:r>
              <a:rPr lang="en-ZA" altLang="en-US" sz="4400" b="1" dirty="0">
                <a:solidFill>
                  <a:schemeClr val="accent4"/>
                </a:solidFill>
                <a:latin typeface="+mn-lt"/>
                <a:cs typeface="Times New Roman" panose="02020603050405020304" pitchFamily="18" charset="0"/>
              </a:rPr>
              <a:t> During pregnancy (MTN-042/DELIVER)</a:t>
            </a: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3854267" y="5978022"/>
            <a:ext cx="10122428" cy="2699135"/>
          </a:xfrm>
        </p:spPr>
        <p:txBody>
          <a:bodyPr>
            <a:normAutofit fontScale="85000" lnSpcReduction="10000"/>
          </a:bodyPr>
          <a:lstStyle/>
          <a:p>
            <a:pPr algn="ctr">
              <a:lnSpc>
                <a:spcPct val="107000"/>
              </a:lnSpc>
              <a:defRPr/>
            </a:pPr>
            <a:r>
              <a:rPr lang="en-ZA" altLang="en-US" sz="3200" u="sng" dirty="0">
                <a:latin typeface="+mj-lt"/>
                <a:cs typeface="Times New Roman" panose="02020603050405020304" pitchFamily="18" charset="0"/>
              </a:rPr>
              <a:t>Lee Fairlie</a:t>
            </a:r>
            <a:r>
              <a:rPr lang="en-ZA" altLang="en-US" sz="3200" dirty="0">
                <a:latin typeface="+mj-lt"/>
                <a:cs typeface="Times New Roman" panose="02020603050405020304" pitchFamily="18" charset="0"/>
              </a:rPr>
              <a:t>, Daniel W Szydlo, Ashley J Mayo, Katie Bunge, Felix Mhlanga, Jeanna Piper, Sufia Dadabhai, Vanessa M Gatsi, Elizea Horne, Phionah Kibalama Ssemambo, Vitumbiko D Mandiwa, Nyaradzo M Mgodi, </a:t>
            </a:r>
            <a:r>
              <a:rPr lang="en-ZA" altLang="en-US" sz="3200" dirty="0" err="1">
                <a:latin typeface="+mj-lt"/>
                <a:cs typeface="Times New Roman" panose="02020603050405020304" pitchFamily="18" charset="0"/>
              </a:rPr>
              <a:t>Maxensia</a:t>
            </a:r>
            <a:r>
              <a:rPr lang="en-ZA" altLang="en-US" sz="3200" dirty="0">
                <a:latin typeface="+mj-lt"/>
                <a:cs typeface="Times New Roman" panose="02020603050405020304" pitchFamily="18" charset="0"/>
              </a:rPr>
              <a:t> Owor, Rachel Scheckter, Catherine Chappell, </a:t>
            </a:r>
          </a:p>
          <a:p>
            <a:pPr algn="ctr">
              <a:lnSpc>
                <a:spcPct val="107000"/>
              </a:lnSpc>
              <a:defRPr/>
            </a:pPr>
            <a:r>
              <a:rPr lang="en-ZA" altLang="en-US" sz="3200" dirty="0">
                <a:latin typeface="+mj-lt"/>
                <a:cs typeface="Times New Roman" panose="02020603050405020304" pitchFamily="18" charset="0"/>
              </a:rPr>
              <a:t>Sharon L Hillier </a:t>
            </a:r>
          </a:p>
          <a:p>
            <a:pPr algn="ctr">
              <a:lnSpc>
                <a:spcPct val="107000"/>
              </a:lnSpc>
              <a:defRPr/>
            </a:pPr>
            <a:r>
              <a:rPr lang="en-ZA" altLang="en-US" sz="3200" dirty="0">
                <a:latin typeface="+mj-lt"/>
                <a:cs typeface="Times New Roman" panose="02020603050405020304" pitchFamily="18" charset="0"/>
              </a:rPr>
              <a:t>F</a:t>
            </a:r>
            <a:r>
              <a:rPr lang="en-US" altLang="en-US" sz="3200" dirty="0">
                <a:latin typeface="+mj-lt"/>
              </a:rPr>
              <a:t>or the MTN-042 team</a:t>
            </a:r>
          </a:p>
          <a:p>
            <a:endParaRPr lang="en-US" dirty="0"/>
          </a:p>
        </p:txBody>
      </p:sp>
      <p:pic>
        <p:nvPicPr>
          <p:cNvPr id="13" name="Picture 2">
            <a:extLst>
              <a:ext uri="{FF2B5EF4-FFF2-40B4-BE49-F238E27FC236}">
                <a16:creationId xmlns:a16="http://schemas.microsoft.com/office/drawing/2014/main" id="{A0633D99-C8E7-4414-C623-72B4433ECE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015" y="3694792"/>
            <a:ext cx="3397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a:extLst>
              <a:ext uri="{FF2B5EF4-FFF2-40B4-BE49-F238E27FC236}">
                <a16:creationId xmlns:a16="http://schemas.microsoft.com/office/drawing/2014/main" id="{44FFC6B1-D039-7318-21D1-F52626D728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44494" y="9005736"/>
            <a:ext cx="1330913" cy="95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pic>
        <p:nvPicPr>
          <p:cNvPr id="14" name="Content Placeholder 13">
            <a:extLst>
              <a:ext uri="{FF2B5EF4-FFF2-40B4-BE49-F238E27FC236}">
                <a16:creationId xmlns:a16="http://schemas.microsoft.com/office/drawing/2014/main" id="{C47DF5D4-585E-E8A4-45C6-E260416F9A53}"/>
              </a:ext>
            </a:extLst>
          </p:cNvPr>
          <p:cNvPicPr>
            <a:picLocks noGrp="1" noChangeAspect="1"/>
          </p:cNvPicPr>
          <p:nvPr>
            <p:ph idx="1"/>
          </p:nvPr>
        </p:nvPicPr>
        <p:blipFill>
          <a:blip r:embed="rId9"/>
          <a:stretch>
            <a:fillRect/>
          </a:stretch>
        </p:blipFill>
        <p:spPr>
          <a:xfrm>
            <a:off x="725991" y="1242619"/>
            <a:ext cx="13713331" cy="7497314"/>
          </a:xfrm>
        </p:spPr>
      </p:pic>
    </p:spTree>
    <p:extLst>
      <p:ext uri="{BB962C8B-B14F-4D97-AF65-F5344CB8AC3E}">
        <p14:creationId xmlns:p14="http://schemas.microsoft.com/office/powerpoint/2010/main" val="320055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580275" y="1067007"/>
            <a:ext cx="16640925" cy="1143000"/>
          </a:xfrm>
        </p:spPr>
        <p:txBody>
          <a:bodyPr/>
          <a:lstStyle/>
          <a:p>
            <a:r>
              <a:rPr lang="en-US" altLang="en-US" dirty="0">
                <a:solidFill>
                  <a:schemeClr val="accent4"/>
                </a:solidFill>
              </a:rPr>
              <a:t>Thank you!</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538541" y="2066855"/>
            <a:ext cx="13634659" cy="6610302"/>
          </a:xfrm>
        </p:spPr>
        <p:txBody>
          <a:bodyPr>
            <a:normAutofit fontScale="70000" lnSpcReduction="20000"/>
          </a:bodyPr>
          <a:lstStyle/>
          <a:p>
            <a:pPr marL="257168" indent="-257168" eaLnBrk="1" hangingPunct="1">
              <a:buFont typeface="Arial" charset="0"/>
              <a:buChar char="•"/>
              <a:defRPr/>
            </a:pPr>
            <a:r>
              <a:rPr lang="en-US" sz="3200" b="1" dirty="0">
                <a:solidFill>
                  <a:schemeClr val="accent1">
                    <a:lumMod val="75000"/>
                  </a:schemeClr>
                </a:solidFill>
                <a:ea typeface="Calibri" panose="020F0502020204030204" pitchFamily="34" charset="0"/>
                <a:cs typeface="Calibri" panose="020F0502020204030204" pitchFamily="34" charset="0"/>
              </a:rPr>
              <a:t>Participants </a:t>
            </a:r>
            <a:r>
              <a:rPr lang="en-US" sz="3200" b="1" dirty="0">
                <a:solidFill>
                  <a:srgbClr val="7030A0"/>
                </a:solidFill>
                <a:ea typeface="Calibri" panose="020F0502020204030204" pitchFamily="34" charset="0"/>
                <a:cs typeface="Calibri" panose="020F0502020204030204" pitchFamily="34" charset="0"/>
              </a:rPr>
              <a:t>for their time, commitment, and trust</a:t>
            </a:r>
          </a:p>
          <a:p>
            <a:pPr marL="257168" indent="-257168" eaLnBrk="1" hangingPunct="1">
              <a:buFont typeface="Arial" charset="0"/>
              <a:buChar char="•"/>
              <a:defRPr/>
            </a:pPr>
            <a:r>
              <a:rPr lang="en-US" sz="3200" b="1" dirty="0">
                <a:solidFill>
                  <a:schemeClr val="accent1">
                    <a:lumMod val="75000"/>
                  </a:schemeClr>
                </a:solidFill>
                <a:ea typeface="Calibri" panose="020F0502020204030204" pitchFamily="34" charset="0"/>
                <a:cs typeface="Calibri" panose="020F0502020204030204" pitchFamily="34" charset="0"/>
              </a:rPr>
              <a:t>Study sites: </a:t>
            </a:r>
            <a:r>
              <a:rPr lang="en-US" sz="3200" dirty="0">
                <a:ea typeface="Calibri" panose="020F0502020204030204" pitchFamily="34" charset="0"/>
                <a:cs typeface="Calibri" panose="020F0502020204030204" pitchFamily="34" charset="0"/>
              </a:rPr>
              <a:t>Luis </a:t>
            </a:r>
            <a:r>
              <a:rPr lang="en-US" sz="3200" dirty="0" err="1">
                <a:ea typeface="Calibri" panose="020F0502020204030204" pitchFamily="34" charset="0"/>
                <a:cs typeface="Calibri" panose="020F0502020204030204" pitchFamily="34" charset="0"/>
              </a:rPr>
              <a:t>Gadama</a:t>
            </a:r>
            <a:r>
              <a:rPr lang="en-US" sz="3200" dirty="0">
                <a:ea typeface="Calibri" panose="020F0502020204030204" pitchFamily="34" charset="0"/>
                <a:cs typeface="Calibri" panose="020F0502020204030204" pitchFamily="34" charset="0"/>
              </a:rPr>
              <a:t>, MBBS, FCOG (SA), MMED UCT (</a:t>
            </a:r>
            <a:r>
              <a:rPr lang="en-US" sz="3200" dirty="0" err="1">
                <a:ea typeface="Calibri" panose="020F0502020204030204" pitchFamily="34" charset="0"/>
                <a:cs typeface="Calibri" panose="020F0502020204030204" pitchFamily="34" charset="0"/>
              </a:rPr>
              <a:t>IoR</a:t>
            </a:r>
            <a:r>
              <a:rPr lang="en-US" sz="3200" dirty="0">
                <a:ea typeface="Calibri" panose="020F0502020204030204" pitchFamily="34" charset="0"/>
                <a:cs typeface="Calibri" panose="020F0502020204030204" pitchFamily="34" charset="0"/>
              </a:rPr>
              <a:t>), Linly Seyama, </a:t>
            </a:r>
            <a:r>
              <a:rPr lang="en-US" sz="3200" dirty="0" err="1">
                <a:ea typeface="Calibri" panose="020F0502020204030204" pitchFamily="34" charset="0"/>
                <a:cs typeface="Calibri" panose="020F0502020204030204" pitchFamily="34" charset="0"/>
              </a:rPr>
              <a:t>Msc</a:t>
            </a:r>
            <a:r>
              <a:rPr lang="en-US" sz="3200" dirty="0">
                <a:ea typeface="Calibri" panose="020F0502020204030204" pitchFamily="34" charset="0"/>
                <a:cs typeface="Calibri" panose="020F0502020204030204" pitchFamily="34" charset="0"/>
              </a:rPr>
              <a:t>, RNM (Study Coordinator (SC)), Vitumbiko D. Mandiwa, MBBS (SC), Sufia Dadabhai, PhD (Clinical Research Site (CRS) Leader), and Taha E. Taha, PhD (Clinical Trials Unit Principal Investigator (CTU PI)), Johns Hopkins University (JHU) Research Project; </a:t>
            </a:r>
            <a:r>
              <a:rPr lang="en-US" sz="3200" dirty="0" err="1">
                <a:ea typeface="Calibri" panose="020F0502020204030204" pitchFamily="34" charset="0"/>
                <a:cs typeface="Calibri" panose="020F0502020204030204" pitchFamily="34" charset="0"/>
              </a:rPr>
              <a:t>Clemensia</a:t>
            </a:r>
            <a:r>
              <a:rPr lang="en-US" sz="3200" dirty="0">
                <a:ea typeface="Calibri" panose="020F0502020204030204" pitchFamily="34" charset="0"/>
                <a:cs typeface="Calibri" panose="020F0502020204030204" pitchFamily="34" charset="0"/>
              </a:rPr>
              <a:t> </a:t>
            </a:r>
            <a:r>
              <a:rPr lang="en-US" sz="3200" dirty="0" err="1">
                <a:ea typeface="Calibri" panose="020F0502020204030204" pitchFamily="34" charset="0"/>
                <a:cs typeface="Calibri" panose="020F0502020204030204" pitchFamily="34" charset="0"/>
              </a:rPr>
              <a:t>Nakabiito</a:t>
            </a:r>
            <a:r>
              <a:rPr lang="en-US" sz="3200" dirty="0">
                <a:ea typeface="Calibri" panose="020F0502020204030204" pitchFamily="34" charset="0"/>
                <a:cs typeface="Calibri" panose="020F0502020204030204" pitchFamily="34" charset="0"/>
              </a:rPr>
              <a:t>, MBChB, </a:t>
            </a:r>
            <a:r>
              <a:rPr lang="en-US" sz="3200" dirty="0" err="1">
                <a:ea typeface="Calibri" panose="020F0502020204030204" pitchFamily="34" charset="0"/>
                <a:cs typeface="Calibri" panose="020F0502020204030204" pitchFamily="34" charset="0"/>
              </a:rPr>
              <a:t>MMed</a:t>
            </a:r>
            <a:r>
              <a:rPr lang="en-US" sz="3200" dirty="0">
                <a:ea typeface="Calibri" panose="020F0502020204030204" pitchFamily="34" charset="0"/>
                <a:cs typeface="Calibri" panose="020F0502020204030204" pitchFamily="34" charset="0"/>
              </a:rPr>
              <a:t> (</a:t>
            </a:r>
            <a:r>
              <a:rPr lang="en-US" sz="3200" dirty="0" err="1">
                <a:ea typeface="Calibri" panose="020F0502020204030204" pitchFamily="34" charset="0"/>
                <a:cs typeface="Calibri" panose="020F0502020204030204" pitchFamily="34" charset="0"/>
              </a:rPr>
              <a:t>IoR</a:t>
            </a:r>
            <a:r>
              <a:rPr lang="en-US" sz="3200" dirty="0">
                <a:ea typeface="Calibri" panose="020F0502020204030204" pitchFamily="34" charset="0"/>
                <a:cs typeface="Calibri" panose="020F0502020204030204" pitchFamily="34" charset="0"/>
              </a:rPr>
              <a:t>), Phionah Bridget Kibalama Ssemambo, </a:t>
            </a:r>
            <a:r>
              <a:rPr lang="en-US" sz="3200" dirty="0" err="1">
                <a:ea typeface="Calibri" panose="020F0502020204030204" pitchFamily="34" charset="0"/>
                <a:cs typeface="Calibri" panose="020F0502020204030204" pitchFamily="34" charset="0"/>
              </a:rPr>
              <a:t>MBchB</a:t>
            </a:r>
            <a:r>
              <a:rPr lang="en-US" sz="3200" dirty="0">
                <a:ea typeface="Calibri" panose="020F0502020204030204" pitchFamily="34" charset="0"/>
                <a:cs typeface="Calibri" panose="020F0502020204030204" pitchFamily="34" charset="0"/>
              </a:rPr>
              <a:t>, MSc PH (SC), and Mary Glenn Fowler, MD, MPH (CTU PI), Makerere University - Johns Hopkins University (MU-JHU) Research Collaboration; Lee Fairlie, MBChB, </a:t>
            </a:r>
            <a:r>
              <a:rPr lang="en-US" sz="3200" dirty="0" err="1">
                <a:ea typeface="Calibri" panose="020F0502020204030204" pitchFamily="34" charset="0"/>
                <a:cs typeface="Calibri" panose="020F0502020204030204" pitchFamily="34" charset="0"/>
              </a:rPr>
              <a:t>FCPaeds</a:t>
            </a:r>
            <a:r>
              <a:rPr lang="en-US" sz="3200" dirty="0">
                <a:ea typeface="Calibri" panose="020F0502020204030204" pitchFamily="34" charset="0"/>
                <a:cs typeface="Calibri" panose="020F0502020204030204" pitchFamily="34" charset="0"/>
              </a:rPr>
              <a:t> (Protocol Co-Chair, </a:t>
            </a:r>
            <a:r>
              <a:rPr lang="en-US" sz="3200" dirty="0" err="1">
                <a:ea typeface="Calibri" panose="020F0502020204030204" pitchFamily="34" charset="0"/>
                <a:cs typeface="Calibri" panose="020F0502020204030204" pitchFamily="34" charset="0"/>
              </a:rPr>
              <a:t>IoR</a:t>
            </a:r>
            <a:r>
              <a:rPr lang="en-US" sz="3200" dirty="0">
                <a:ea typeface="Calibri" panose="020F0502020204030204" pitchFamily="34" charset="0"/>
                <a:cs typeface="Calibri" panose="020F0502020204030204" pitchFamily="34" charset="0"/>
              </a:rPr>
              <a:t>), Carlotta Mabuza, BS, PGDip, Dip (SC), Hermien Gous, PharmD (CRS Leader), and </a:t>
            </a:r>
            <a:r>
              <a:rPr lang="en-US" sz="3200" dirty="0" err="1">
                <a:ea typeface="Calibri" panose="020F0502020204030204" pitchFamily="34" charset="0"/>
                <a:cs typeface="Calibri" panose="020F0502020204030204" pitchFamily="34" charset="0"/>
              </a:rPr>
              <a:t>Ringson</a:t>
            </a:r>
            <a:r>
              <a:rPr lang="en-US" sz="3200" dirty="0">
                <a:ea typeface="Calibri" panose="020F0502020204030204" pitchFamily="34" charset="0"/>
                <a:cs typeface="Calibri" panose="020F0502020204030204" pitchFamily="34" charset="0"/>
              </a:rPr>
              <a:t> </a:t>
            </a:r>
            <a:r>
              <a:rPr lang="en-US" sz="3200" dirty="0" err="1">
                <a:ea typeface="Calibri" panose="020F0502020204030204" pitchFamily="34" charset="0"/>
                <a:cs typeface="Calibri" panose="020F0502020204030204" pitchFamily="34" charset="0"/>
              </a:rPr>
              <a:t>Ngozo</a:t>
            </a:r>
            <a:r>
              <a:rPr lang="en-US" sz="3200" dirty="0">
                <a:ea typeface="Calibri" panose="020F0502020204030204" pitchFamily="34" charset="0"/>
                <a:cs typeface="Calibri" panose="020F0502020204030204" pitchFamily="34" charset="0"/>
              </a:rPr>
              <a:t>, DipEd (Community Working Group (CWG) Representative), Wits RHI Shandukani Research Centre; Felix Mhlanga, MBChB, </a:t>
            </a:r>
            <a:r>
              <a:rPr lang="en-US" sz="3200" dirty="0" err="1">
                <a:ea typeface="Calibri" panose="020F0502020204030204" pitchFamily="34" charset="0"/>
                <a:cs typeface="Calibri" panose="020F0502020204030204" pitchFamily="34" charset="0"/>
              </a:rPr>
              <a:t>MMed</a:t>
            </a:r>
            <a:r>
              <a:rPr lang="en-US" sz="3200" dirty="0">
                <a:ea typeface="Calibri" panose="020F0502020204030204" pitchFamily="34" charset="0"/>
                <a:cs typeface="Calibri" panose="020F0502020204030204" pitchFamily="34" charset="0"/>
              </a:rPr>
              <a:t> (PC), Nyaradzo M. Mgodi, MBChB, </a:t>
            </a:r>
            <a:r>
              <a:rPr lang="en-US" sz="3200" dirty="0" err="1">
                <a:ea typeface="Calibri" panose="020F0502020204030204" pitchFamily="34" charset="0"/>
                <a:cs typeface="Calibri" panose="020F0502020204030204" pitchFamily="34" charset="0"/>
              </a:rPr>
              <a:t>Mmed</a:t>
            </a:r>
            <a:r>
              <a:rPr lang="en-US" sz="3200" dirty="0">
                <a:ea typeface="Calibri" panose="020F0502020204030204" pitchFamily="34" charset="0"/>
                <a:cs typeface="Calibri" panose="020F0502020204030204" pitchFamily="34" charset="0"/>
              </a:rPr>
              <a:t>, (</a:t>
            </a:r>
            <a:r>
              <a:rPr lang="en-US" sz="3200" dirty="0" err="1">
                <a:ea typeface="Calibri" panose="020F0502020204030204" pitchFamily="34" charset="0"/>
                <a:cs typeface="Calibri" panose="020F0502020204030204" pitchFamily="34" charset="0"/>
              </a:rPr>
              <a:t>IoR</a:t>
            </a:r>
            <a:r>
              <a:rPr lang="en-US" sz="3200" dirty="0">
                <a:ea typeface="Calibri" panose="020F0502020204030204" pitchFamily="34" charset="0"/>
                <a:cs typeface="Calibri" panose="020F0502020204030204" pitchFamily="34" charset="0"/>
              </a:rPr>
              <a:t>), Petina Musara, BSW (SC) and Z. Mike </a:t>
            </a:r>
            <a:r>
              <a:rPr lang="en-US" sz="3200" dirty="0" err="1">
                <a:ea typeface="Calibri" panose="020F0502020204030204" pitchFamily="34" charset="0"/>
                <a:cs typeface="Calibri" panose="020F0502020204030204" pitchFamily="34" charset="0"/>
              </a:rPr>
              <a:t>Chirenje</a:t>
            </a:r>
            <a:r>
              <a:rPr lang="en-US" sz="3200" dirty="0">
                <a:ea typeface="Calibri" panose="020F0502020204030204" pitchFamily="34" charset="0"/>
                <a:cs typeface="Calibri" panose="020F0502020204030204" pitchFamily="34" charset="0"/>
              </a:rPr>
              <a:t>, MD, FRCOG (CTU PI), University of Zimbabwe Clinical Trials Research Centre (UZ-CTRC)</a:t>
            </a:r>
          </a:p>
          <a:p>
            <a:pPr marL="257168" indent="-257168" eaLnBrk="1" hangingPunct="1">
              <a:buFont typeface="Arial" charset="0"/>
              <a:buChar char="•"/>
              <a:defRPr/>
            </a:pPr>
            <a:r>
              <a:rPr lang="en-US" sz="3200" b="1" dirty="0">
                <a:solidFill>
                  <a:schemeClr val="accent1">
                    <a:lumMod val="75000"/>
                  </a:schemeClr>
                </a:solidFill>
                <a:ea typeface="Calibri" panose="020F0502020204030204" pitchFamily="34" charset="0"/>
                <a:cs typeface="Calibri" panose="020F0502020204030204" pitchFamily="34" charset="0"/>
              </a:rPr>
              <a:t>Interim review panel: </a:t>
            </a:r>
            <a:r>
              <a:rPr lang="en-US" sz="3200" dirty="0">
                <a:ea typeface="Calibri" panose="020F0502020204030204" pitchFamily="34" charset="0"/>
                <a:cs typeface="Calibri" panose="020F0502020204030204" pitchFamily="34" charset="0"/>
              </a:rPr>
              <a:t>Deborah M. Money, MD, FRCSC; Annie Lyerly, MD, MA; Richard </a:t>
            </a:r>
            <a:r>
              <a:rPr lang="en-US" sz="3200" dirty="0" err="1">
                <a:ea typeface="Calibri" panose="020F0502020204030204" pitchFamily="34" charset="0"/>
                <a:cs typeface="Calibri" panose="020F0502020204030204" pitchFamily="34" charset="0"/>
              </a:rPr>
              <a:t>Adanu</a:t>
            </a:r>
            <a:r>
              <a:rPr lang="en-US" sz="3200" dirty="0">
                <a:ea typeface="Calibri" panose="020F0502020204030204" pitchFamily="34" charset="0"/>
                <a:cs typeface="Calibri" panose="020F0502020204030204" pitchFamily="34" charset="0"/>
              </a:rPr>
              <a:t>, PhD; Professor Ellen Chirwa, PhD MRNM; Paige Williams, PhD, MS; Charles </a:t>
            </a:r>
            <a:r>
              <a:rPr lang="en-US" sz="3200" dirty="0" err="1">
                <a:ea typeface="Calibri" panose="020F0502020204030204" pitchFamily="34" charset="0"/>
                <a:cs typeface="Calibri" panose="020F0502020204030204" pitchFamily="34" charset="0"/>
              </a:rPr>
              <a:t>Shey</a:t>
            </a:r>
            <a:r>
              <a:rPr lang="en-US" sz="3200" dirty="0">
                <a:ea typeface="Calibri" panose="020F0502020204030204" pitchFamily="34" charset="0"/>
                <a:cs typeface="Calibri" panose="020F0502020204030204" pitchFamily="34" charset="0"/>
              </a:rPr>
              <a:t> </a:t>
            </a:r>
            <a:r>
              <a:rPr lang="en-US" sz="3200" dirty="0" err="1">
                <a:ea typeface="Calibri" panose="020F0502020204030204" pitchFamily="34" charset="0"/>
                <a:cs typeface="Calibri" panose="020F0502020204030204" pitchFamily="34" charset="0"/>
              </a:rPr>
              <a:t>Wiysonge</a:t>
            </a:r>
            <a:r>
              <a:rPr lang="en-US" sz="3200" dirty="0">
                <a:ea typeface="Calibri" panose="020F0502020204030204" pitchFamily="34" charset="0"/>
                <a:cs typeface="Calibri" panose="020F0502020204030204" pitchFamily="34" charset="0"/>
              </a:rPr>
              <a:t>, MD, PhD; Dorothy </a:t>
            </a:r>
            <a:r>
              <a:rPr lang="en-US" sz="3200" dirty="0" err="1">
                <a:ea typeface="Calibri" panose="020F0502020204030204" pitchFamily="34" charset="0"/>
                <a:cs typeface="Calibri" panose="020F0502020204030204" pitchFamily="34" charset="0"/>
              </a:rPr>
              <a:t>Mbori-Ngacha</a:t>
            </a:r>
            <a:r>
              <a:rPr lang="en-US" sz="3200" dirty="0">
                <a:ea typeface="Calibri" panose="020F0502020204030204" pitchFamily="34" charset="0"/>
                <a:cs typeface="Calibri" panose="020F0502020204030204" pitchFamily="34" charset="0"/>
              </a:rPr>
              <a:t>, MBChB, </a:t>
            </a:r>
            <a:r>
              <a:rPr lang="en-US" sz="3200" dirty="0" err="1">
                <a:ea typeface="Calibri" panose="020F0502020204030204" pitchFamily="34" charset="0"/>
                <a:cs typeface="Calibri" panose="020F0502020204030204" pitchFamily="34" charset="0"/>
              </a:rPr>
              <a:t>MMed</a:t>
            </a:r>
            <a:r>
              <a:rPr lang="en-US" sz="3200" dirty="0">
                <a:ea typeface="Calibri" panose="020F0502020204030204" pitchFamily="34" charset="0"/>
                <a:cs typeface="Calibri" panose="020F0502020204030204" pitchFamily="34" charset="0"/>
              </a:rPr>
              <a:t>, MPH</a:t>
            </a:r>
          </a:p>
          <a:p>
            <a:pPr marL="257168" indent="-257168" eaLnBrk="1" hangingPunct="1">
              <a:buFont typeface="Arial" charset="0"/>
              <a:buChar char="•"/>
              <a:defRPr/>
            </a:pPr>
            <a:r>
              <a:rPr lang="en-US" sz="3200" b="1" dirty="0">
                <a:solidFill>
                  <a:schemeClr val="accent1">
                    <a:lumMod val="75000"/>
                  </a:schemeClr>
                </a:solidFill>
                <a:ea typeface="Calibri" panose="020F0502020204030204" pitchFamily="34" charset="0"/>
                <a:cs typeface="Calibri" panose="020F0502020204030204" pitchFamily="34" charset="0"/>
              </a:rPr>
              <a:t>Study Products</a:t>
            </a:r>
            <a:r>
              <a:rPr lang="en-US" sz="3200" dirty="0">
                <a:ea typeface="Calibri" panose="020F0502020204030204" pitchFamily="34" charset="0"/>
                <a:cs typeface="Calibri" panose="020F0502020204030204" pitchFamily="34" charset="0"/>
              </a:rPr>
              <a:t>: The </a:t>
            </a:r>
            <a:r>
              <a:rPr lang="en-US" sz="3200" dirty="0" err="1">
                <a:ea typeface="Calibri" panose="020F0502020204030204" pitchFamily="34" charset="0"/>
                <a:cs typeface="Calibri" panose="020F0502020204030204" pitchFamily="34" charset="0"/>
              </a:rPr>
              <a:t>dapivirine</a:t>
            </a:r>
            <a:r>
              <a:rPr lang="en-US" sz="3200" dirty="0">
                <a:ea typeface="Calibri" panose="020F0502020204030204" pitchFamily="34" charset="0"/>
                <a:cs typeface="Calibri" panose="020F0502020204030204" pitchFamily="34" charset="0"/>
              </a:rPr>
              <a:t> vaginal rings used in this study were developed and supplied by the International Partnership for Microbicides (IPM). Oral tenofovir disoproxil fumarate/emtricitabine (TDF/FTC) was donated by Gilead Sciences. </a:t>
            </a:r>
          </a:p>
          <a:p>
            <a:pPr marL="257168" indent="-257168" eaLnBrk="1" hangingPunct="1">
              <a:buFont typeface="Arial" charset="0"/>
              <a:buChar char="•"/>
              <a:defRPr/>
            </a:pPr>
            <a:r>
              <a:rPr lang="en-US" sz="3200" b="1" dirty="0">
                <a:solidFill>
                  <a:schemeClr val="accent1">
                    <a:lumMod val="75000"/>
                  </a:schemeClr>
                </a:solidFill>
                <a:ea typeface="Calibri" panose="020F0502020204030204" pitchFamily="34" charset="0"/>
                <a:cs typeface="Calibri" panose="020F0502020204030204" pitchFamily="34" charset="0"/>
              </a:rPr>
              <a:t>Funders:</a:t>
            </a:r>
            <a:r>
              <a:rPr lang="en-US" sz="3200" dirty="0">
                <a:ea typeface="Calibri" panose="020F0502020204030204" pitchFamily="34" charset="0"/>
                <a:cs typeface="Calibri" panose="020F0502020204030204" pitchFamily="34" charset="0"/>
              </a:rPr>
              <a:t> The study was designed and implemented by the Microbicide Trials Network (MTN). From 2006 until November 30, 2021, the MTN was an HIV/AIDS clinical trial network funded by the National Institute of Allergy and Infectious Diseases (UM1AI068633, UM1AI068615, UM1AI106707), with co-funding from the Eunice Kennedy Shriver National Institute of Child Health and Human Development and the National Institute of Mental Health, all components of the U.S. National Institutes of Health (NIH). The content is solely the responsibility of the authors and does not necessarily represent the official views of the National Institutes of Health. </a:t>
            </a:r>
          </a:p>
          <a:p>
            <a:endParaRPr lang="en-US" dirty="0"/>
          </a:p>
        </p:txBody>
      </p:sp>
    </p:spTree>
    <p:extLst>
      <p:ext uri="{BB962C8B-B14F-4D97-AF65-F5344CB8AC3E}">
        <p14:creationId xmlns:p14="http://schemas.microsoft.com/office/powerpoint/2010/main" val="235539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1539550" y="1753483"/>
            <a:ext cx="16183726" cy="721995"/>
          </a:xfrm>
        </p:spPr>
        <p:txBody>
          <a:bodyPr>
            <a:noAutofit/>
          </a:bodyPr>
          <a:lstStyle/>
          <a:p>
            <a:r>
              <a:rPr lang="en-US" dirty="0">
                <a:solidFill>
                  <a:schemeClr val="accent4"/>
                </a:solidFill>
                <a:latin typeface="Candara" panose="020E0502030303020204" pitchFamily="34" charset="0"/>
              </a:rPr>
              <a:t>Background</a:t>
            </a:r>
            <a:br>
              <a:rPr lang="en-US" dirty="0">
                <a:solidFill>
                  <a:schemeClr val="accent4"/>
                </a:solidFill>
                <a:latin typeface="Candara" panose="020E0502030303020204" pitchFamily="34" charset="0"/>
              </a:rPr>
            </a:b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1218693" cy="5667257"/>
          </a:xfrm>
        </p:spPr>
        <p:txBody>
          <a:bodyPr>
            <a:normAutofit lnSpcReduction="10000"/>
          </a:bodyPr>
          <a:lstStyle/>
          <a:p>
            <a:pPr>
              <a:lnSpc>
                <a:spcPct val="114000"/>
              </a:lnSpc>
              <a:spcAft>
                <a:spcPts val="671"/>
              </a:spcAft>
              <a:buClr>
                <a:srgbClr val="7030A0"/>
              </a:buClr>
              <a:defRPr/>
            </a:pPr>
            <a:r>
              <a:rPr lang="en-ZA" sz="3200" kern="0" dirty="0" err="1">
                <a:cs typeface="Times New Roman" panose="02020603050405020304" pitchFamily="18" charset="0"/>
              </a:rPr>
              <a:t>Dapivirine</a:t>
            </a:r>
            <a:r>
              <a:rPr lang="en-ZA" sz="3200" kern="0" dirty="0">
                <a:cs typeface="Times New Roman" panose="02020603050405020304" pitchFamily="18" charset="0"/>
              </a:rPr>
              <a:t> vaginal ring (“ring”) is registered for HIV prevention in cisgender women in 11 African countries, available in six of these countries</a:t>
            </a:r>
          </a:p>
          <a:p>
            <a:pPr>
              <a:lnSpc>
                <a:spcPct val="114000"/>
              </a:lnSpc>
              <a:spcAft>
                <a:spcPts val="671"/>
              </a:spcAft>
              <a:buClr>
                <a:srgbClr val="7030A0"/>
              </a:buClr>
              <a:defRPr/>
            </a:pPr>
            <a:r>
              <a:rPr lang="en-ZA" sz="3200" kern="0" dirty="0">
                <a:cs typeface="Times New Roman" panose="02020603050405020304" pitchFamily="18" charset="0"/>
              </a:rPr>
              <a:t>MTN-042/DELIVER (Malawi, South Africa, Uganda and Zimbabwe) was first study of ring use during pregnancy</a:t>
            </a:r>
          </a:p>
          <a:p>
            <a:pPr>
              <a:lnSpc>
                <a:spcPct val="114000"/>
              </a:lnSpc>
              <a:spcAft>
                <a:spcPts val="671"/>
              </a:spcAft>
              <a:buClr>
                <a:srgbClr val="7030A0"/>
              </a:buClr>
              <a:defRPr/>
            </a:pPr>
            <a:r>
              <a:rPr lang="en-ZA" sz="3200" kern="0" dirty="0">
                <a:cs typeface="Times New Roman" panose="02020603050405020304" pitchFamily="18" charset="0"/>
              </a:rPr>
              <a:t>Maternal and pregnancy safety data previously reported, no safety concerns</a:t>
            </a:r>
          </a:p>
          <a:p>
            <a:pPr>
              <a:lnSpc>
                <a:spcPct val="114000"/>
              </a:lnSpc>
              <a:spcAft>
                <a:spcPts val="671"/>
              </a:spcAft>
              <a:buClr>
                <a:srgbClr val="7030A0"/>
              </a:buClr>
              <a:defRPr/>
            </a:pPr>
            <a:r>
              <a:rPr lang="en-ZA" sz="3200" kern="0" dirty="0">
                <a:cs typeface="Times New Roman" panose="02020603050405020304" pitchFamily="18" charset="0"/>
              </a:rPr>
              <a:t>We report infant birth &amp; safety outcomes post in-utero exposure to the ring or </a:t>
            </a:r>
            <a:r>
              <a:rPr lang="en-US" sz="3200" kern="0" dirty="0">
                <a:cs typeface="Times New Roman" panose="02020603050405020304" pitchFamily="18" charset="0"/>
              </a:rPr>
              <a:t>oral TDF/FTC</a:t>
            </a:r>
            <a:r>
              <a:rPr lang="en-ZA" sz="3200" kern="0" dirty="0">
                <a:cs typeface="Times New Roman" panose="02020603050405020304" pitchFamily="18" charset="0"/>
              </a:rPr>
              <a:t> </a:t>
            </a:r>
            <a:endParaRPr lang="en-US" sz="3200" kern="0" dirty="0">
              <a:cs typeface="Times New Roman" panose="02020603050405020304" pitchFamily="18" charset="0"/>
            </a:endParaRPr>
          </a:p>
          <a:p>
            <a:endParaRPr lang="en-US" dirty="0"/>
          </a:p>
        </p:txBody>
      </p:sp>
      <p:pic>
        <p:nvPicPr>
          <p:cNvPr id="13" name="Picture 4">
            <a:extLst>
              <a:ext uri="{FF2B5EF4-FFF2-40B4-BE49-F238E27FC236}">
                <a16:creationId xmlns:a16="http://schemas.microsoft.com/office/drawing/2014/main" id="{610594B0-C0DE-519F-9083-E872BB1C8DE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033101" y="1820922"/>
            <a:ext cx="2239963" cy="1979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54BB189-D9A6-4EA1-6CD6-178C18D446BF}"/>
              </a:ext>
            </a:extLst>
          </p:cNvPr>
          <p:cNvSpPr txBox="1"/>
          <p:nvPr/>
        </p:nvSpPr>
        <p:spPr>
          <a:xfrm>
            <a:off x="12931748" y="3975007"/>
            <a:ext cx="2415382" cy="369332"/>
          </a:xfrm>
          <a:prstGeom prst="rect">
            <a:avLst/>
          </a:prstGeom>
          <a:noFill/>
          <a:ln>
            <a:solidFill>
              <a:schemeClr val="tx1"/>
            </a:solidFill>
          </a:ln>
        </p:spPr>
        <p:txBody>
          <a:bodyPr wrap="square" rtlCol="0">
            <a:spAutoFit/>
          </a:bodyPr>
          <a:lstStyle/>
          <a:p>
            <a:r>
              <a:rPr lang="en-US" dirty="0" err="1">
                <a:latin typeface="+mj-lt"/>
              </a:rPr>
              <a:t>Dapivirine</a:t>
            </a:r>
            <a:r>
              <a:rPr lang="en-US" dirty="0">
                <a:latin typeface="+mj-lt"/>
              </a:rPr>
              <a:t> vaginal ring</a:t>
            </a:r>
          </a:p>
        </p:txBody>
      </p:sp>
      <p:pic>
        <p:nvPicPr>
          <p:cNvPr id="15" name="Picture 5">
            <a:extLst>
              <a:ext uri="{FF2B5EF4-FFF2-40B4-BE49-F238E27FC236}">
                <a16:creationId xmlns:a16="http://schemas.microsoft.com/office/drawing/2014/main" id="{9CDAFED0-ECC9-92F7-8AD6-46CDDB94FE7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353324" y="4577697"/>
            <a:ext cx="2301875" cy="183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10FEB9F-A9C6-66C0-208A-93BC53B8B633}"/>
              </a:ext>
            </a:extLst>
          </p:cNvPr>
          <p:cNvSpPr txBox="1"/>
          <p:nvPr/>
        </p:nvSpPr>
        <p:spPr>
          <a:xfrm>
            <a:off x="12055148" y="6784317"/>
            <a:ext cx="1659607" cy="369332"/>
          </a:xfrm>
          <a:prstGeom prst="rect">
            <a:avLst/>
          </a:prstGeom>
          <a:noFill/>
          <a:ln>
            <a:solidFill>
              <a:schemeClr val="tx1"/>
            </a:solidFill>
          </a:ln>
        </p:spPr>
        <p:txBody>
          <a:bodyPr wrap="square" rtlCol="0">
            <a:spAutoFit/>
          </a:bodyPr>
          <a:lstStyle/>
          <a:p>
            <a:r>
              <a:rPr lang="en-US" dirty="0">
                <a:latin typeface="+mj-lt"/>
              </a:rPr>
              <a:t>Oral TDF/FTC</a:t>
            </a:r>
          </a:p>
        </p:txBody>
      </p:sp>
      <p:sp>
        <p:nvSpPr>
          <p:cNvPr id="17" name="TextBox 2">
            <a:extLst>
              <a:ext uri="{FF2B5EF4-FFF2-40B4-BE49-F238E27FC236}">
                <a16:creationId xmlns:a16="http://schemas.microsoft.com/office/drawing/2014/main" id="{B907766B-3C52-A033-C6C3-0FBE03DFBB7C}"/>
              </a:ext>
            </a:extLst>
          </p:cNvPr>
          <p:cNvSpPr txBox="1">
            <a:spLocks noChangeArrowheads="1"/>
          </p:cNvSpPr>
          <p:nvPr/>
        </p:nvSpPr>
        <p:spPr bwMode="auto">
          <a:xfrm>
            <a:off x="7720357" y="8104209"/>
            <a:ext cx="6256337"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a:latin typeface="Candara" panose="020E0502030303020204" pitchFamily="34" charset="0"/>
                <a:cs typeface="Calibri" panose="020F0502020204030204" pitchFamily="34" charset="0"/>
              </a:rPr>
              <a:t>Makanani, JAIDS, 2018; Bunge, JAIDS, 2024; Mhlanga, CROI, 2024.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altLang="en-US" sz="4400" dirty="0">
                <a:solidFill>
                  <a:schemeClr val="accent4"/>
                </a:solidFill>
              </a:rPr>
              <a:t>MTN-042 Study Design: Infants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7454709" cy="5953561"/>
          </a:xfrm>
        </p:spPr>
        <p:txBody>
          <a:bodyPr>
            <a:normAutofit fontScale="85000" lnSpcReduction="20000"/>
          </a:bodyPr>
          <a:lstStyle/>
          <a:p>
            <a:pPr marL="257168" indent="-257168" eaLnBrk="1" hangingPunct="1">
              <a:lnSpc>
                <a:spcPct val="114000"/>
              </a:lnSpc>
              <a:defRPr/>
            </a:pPr>
            <a:r>
              <a:rPr lang="en-ZA" altLang="en-US" sz="3200" dirty="0">
                <a:cs typeface="Times New Roman" panose="02020603050405020304" pitchFamily="18" charset="0"/>
              </a:rPr>
              <a:t>Infant visits at &lt;2 weeks, 6-weeks, 6- &amp; 12-months </a:t>
            </a:r>
          </a:p>
          <a:p>
            <a:pPr marL="257168" indent="-257168" eaLnBrk="1" hangingPunct="1">
              <a:lnSpc>
                <a:spcPct val="114000"/>
              </a:lnSpc>
              <a:defRPr/>
            </a:pPr>
            <a:r>
              <a:rPr lang="en-ZA" altLang="en-US" sz="3200" dirty="0">
                <a:cs typeface="Times New Roman" panose="02020603050405020304" pitchFamily="18" charset="0"/>
              </a:rPr>
              <a:t>Birth outcomes, Serious Adverse Events (SAEs), ≥Grade 3 AEs, growth parameters and infant development (Ages and Stages), up to 12-months for cohorts 1, 2 and 3 included </a:t>
            </a:r>
          </a:p>
          <a:p>
            <a:pPr marL="257168" indent="-257168" eaLnBrk="1" hangingPunct="1">
              <a:lnSpc>
                <a:spcPct val="114000"/>
              </a:lnSpc>
              <a:defRPr/>
            </a:pPr>
            <a:r>
              <a:rPr lang="en-ZA" altLang="en-US" sz="3200" dirty="0">
                <a:cs typeface="Times New Roman" panose="02020603050405020304" pitchFamily="18" charset="0"/>
              </a:rPr>
              <a:t>A study geneticist independently verified all reported congenital anomalies.</a:t>
            </a:r>
          </a:p>
          <a:p>
            <a:pPr marL="257168" indent="-257168" eaLnBrk="1" hangingPunct="1">
              <a:lnSpc>
                <a:spcPct val="114000"/>
              </a:lnSpc>
              <a:defRPr/>
            </a:pPr>
            <a:r>
              <a:rPr lang="en-ZA" altLang="en-US" sz="3200" dirty="0">
                <a:cs typeface="Times New Roman" panose="02020603050405020304" pitchFamily="18" charset="0"/>
              </a:rPr>
              <a:t>Stakeholders engaged in protocol development and recommended longer infant follow-up (up to 12 months) </a:t>
            </a:r>
          </a:p>
          <a:p>
            <a:pPr marL="257168" indent="-257168" eaLnBrk="1" hangingPunct="1">
              <a:lnSpc>
                <a:spcPct val="114000"/>
              </a:lnSpc>
              <a:defRPr/>
            </a:pPr>
            <a:r>
              <a:rPr lang="en-US" altLang="en-US" sz="3200" dirty="0">
                <a:cs typeface="Times New Roman" panose="02020603050405020304" pitchFamily="18" charset="0"/>
              </a:rPr>
              <a:t>To evaluate the value added by longer follow-up, we assessed the proportion of new onset adverse events at ≤6 weeks, &gt;6 weeks to ≤6 months and &gt;6 months to 12 months</a:t>
            </a:r>
          </a:p>
          <a:p>
            <a:endParaRPr lang="en-US" dirty="0"/>
          </a:p>
        </p:txBody>
      </p:sp>
      <p:grpSp>
        <p:nvGrpSpPr>
          <p:cNvPr id="13" name="Group 39">
            <a:extLst>
              <a:ext uri="{FF2B5EF4-FFF2-40B4-BE49-F238E27FC236}">
                <a16:creationId xmlns:a16="http://schemas.microsoft.com/office/drawing/2014/main" id="{06077FE3-BF16-A67C-F732-17F6C6910E88}"/>
              </a:ext>
            </a:extLst>
          </p:cNvPr>
          <p:cNvGrpSpPr>
            <a:grpSpLocks/>
          </p:cNvGrpSpPr>
          <p:nvPr/>
        </p:nvGrpSpPr>
        <p:grpSpPr bwMode="auto">
          <a:xfrm>
            <a:off x="13430962" y="1333127"/>
            <a:ext cx="2491105" cy="2293447"/>
            <a:chOff x="4572001" y="1981199"/>
            <a:chExt cx="4114800" cy="3722915"/>
          </a:xfrm>
        </p:grpSpPr>
        <p:pic>
          <p:nvPicPr>
            <p:cNvPr id="14" name="Picture 2" descr="http://www.worldatlas.com/webimage/countrys/africa/afoutlnew.jpg">
              <a:extLst>
                <a:ext uri="{FF2B5EF4-FFF2-40B4-BE49-F238E27FC236}">
                  <a16:creationId xmlns:a16="http://schemas.microsoft.com/office/drawing/2014/main" id="{539CD768-E362-F73C-7430-B283A69F80B9}"/>
                </a:ext>
              </a:extLst>
            </p:cNvPr>
            <p:cNvPicPr>
              <a:picLocks noChangeAspect="1" noChangeArrowheads="1"/>
            </p:cNvPicPr>
            <p:nvPr/>
          </p:nvPicPr>
          <p:blipFill>
            <a:blip r:embed="rId9" cstate="screen"/>
            <a:srcRect/>
            <a:stretch>
              <a:fillRect/>
            </a:stretch>
          </p:blipFill>
          <p:spPr bwMode="auto">
            <a:xfrm>
              <a:off x="4572001" y="1981199"/>
              <a:ext cx="4114800" cy="3722915"/>
            </a:xfrm>
            <a:prstGeom prst="rect">
              <a:avLst/>
            </a:prstGeom>
            <a:ln>
              <a:noFill/>
            </a:ln>
            <a:effectLst>
              <a:outerShdw blurRad="292100" dist="139700" dir="2700000" algn="tl" rotWithShape="0">
                <a:srgbClr val="333333">
                  <a:alpha val="65000"/>
                </a:srgbClr>
              </a:outerShdw>
            </a:effectLst>
          </p:spPr>
        </p:pic>
        <p:sp>
          <p:nvSpPr>
            <p:cNvPr id="15" name="5-Point Star 7">
              <a:extLst>
                <a:ext uri="{FF2B5EF4-FFF2-40B4-BE49-F238E27FC236}">
                  <a16:creationId xmlns:a16="http://schemas.microsoft.com/office/drawing/2014/main" id="{B9CACBE9-5D63-8FB4-0911-5A5434E3B40F}"/>
                </a:ext>
              </a:extLst>
            </p:cNvPr>
            <p:cNvSpPr/>
            <p:nvPr/>
          </p:nvSpPr>
          <p:spPr>
            <a:xfrm>
              <a:off x="7005978" y="4619435"/>
              <a:ext cx="303100" cy="30633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a:endParaRPr>
            </a:p>
          </p:txBody>
        </p:sp>
        <p:sp>
          <p:nvSpPr>
            <p:cNvPr id="16" name="5-Point Star 8">
              <a:extLst>
                <a:ext uri="{FF2B5EF4-FFF2-40B4-BE49-F238E27FC236}">
                  <a16:creationId xmlns:a16="http://schemas.microsoft.com/office/drawing/2014/main" id="{DD1F551B-F05F-1164-9FED-BDBECD3B76BD}"/>
                </a:ext>
              </a:extLst>
            </p:cNvPr>
            <p:cNvSpPr/>
            <p:nvPr/>
          </p:nvSpPr>
          <p:spPr>
            <a:xfrm>
              <a:off x="7155997" y="3687925"/>
              <a:ext cx="306161" cy="30633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a:endParaRPr>
            </a:p>
          </p:txBody>
        </p:sp>
        <p:sp>
          <p:nvSpPr>
            <p:cNvPr id="17" name="5-Point Star 9">
              <a:extLst>
                <a:ext uri="{FF2B5EF4-FFF2-40B4-BE49-F238E27FC236}">
                  <a16:creationId xmlns:a16="http://schemas.microsoft.com/office/drawing/2014/main" id="{3F22DD66-DCE3-2F8E-394B-BBDCD3A29747}"/>
                </a:ext>
              </a:extLst>
            </p:cNvPr>
            <p:cNvSpPr/>
            <p:nvPr/>
          </p:nvSpPr>
          <p:spPr>
            <a:xfrm>
              <a:off x="7009040" y="5103947"/>
              <a:ext cx="306161" cy="30633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a:endParaRPr>
            </a:p>
          </p:txBody>
        </p:sp>
        <p:sp>
          <p:nvSpPr>
            <p:cNvPr id="18" name="5-Point Star 10">
              <a:extLst>
                <a:ext uri="{FF2B5EF4-FFF2-40B4-BE49-F238E27FC236}">
                  <a16:creationId xmlns:a16="http://schemas.microsoft.com/office/drawing/2014/main" id="{04D62510-CF97-656A-FBF4-8134DB38B5FA}"/>
                </a:ext>
              </a:extLst>
            </p:cNvPr>
            <p:cNvSpPr/>
            <p:nvPr/>
          </p:nvSpPr>
          <p:spPr>
            <a:xfrm>
              <a:off x="7162121" y="4469393"/>
              <a:ext cx="306161" cy="30321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Arial"/>
              </a:endParaRPr>
            </a:p>
          </p:txBody>
        </p:sp>
      </p:grpSp>
      <p:grpSp>
        <p:nvGrpSpPr>
          <p:cNvPr id="19" name="Group 26">
            <a:extLst>
              <a:ext uri="{FF2B5EF4-FFF2-40B4-BE49-F238E27FC236}">
                <a16:creationId xmlns:a16="http://schemas.microsoft.com/office/drawing/2014/main" id="{EA9E73CE-2724-36F9-3C28-6C2512E4BC57}"/>
              </a:ext>
            </a:extLst>
          </p:cNvPr>
          <p:cNvGrpSpPr>
            <a:grpSpLocks/>
          </p:cNvGrpSpPr>
          <p:nvPr/>
        </p:nvGrpSpPr>
        <p:grpSpPr bwMode="auto">
          <a:xfrm>
            <a:off x="8275616" y="2750765"/>
            <a:ext cx="6408124" cy="5702777"/>
            <a:chOff x="5122728" y="1685361"/>
            <a:chExt cx="6779852" cy="5127044"/>
          </a:xfrm>
        </p:grpSpPr>
        <p:grpSp>
          <p:nvGrpSpPr>
            <p:cNvPr id="20" name="Group 4">
              <a:extLst>
                <a:ext uri="{FF2B5EF4-FFF2-40B4-BE49-F238E27FC236}">
                  <a16:creationId xmlns:a16="http://schemas.microsoft.com/office/drawing/2014/main" id="{F1F3F6D5-5418-10CF-CC32-75CF3F5039BD}"/>
                </a:ext>
              </a:extLst>
            </p:cNvPr>
            <p:cNvGrpSpPr>
              <a:grpSpLocks/>
            </p:cNvGrpSpPr>
            <p:nvPr/>
          </p:nvGrpSpPr>
          <p:grpSpPr bwMode="auto">
            <a:xfrm>
              <a:off x="5122728" y="1685361"/>
              <a:ext cx="6779852" cy="5127044"/>
              <a:chOff x="584513" y="1792925"/>
              <a:chExt cx="5753757" cy="3523189"/>
            </a:xfrm>
          </p:grpSpPr>
          <p:grpSp>
            <p:nvGrpSpPr>
              <p:cNvPr id="28" name="Group 5">
                <a:extLst>
                  <a:ext uri="{FF2B5EF4-FFF2-40B4-BE49-F238E27FC236}">
                    <a16:creationId xmlns:a16="http://schemas.microsoft.com/office/drawing/2014/main" id="{E250B734-2921-0532-C97C-12AC3C8CB3DD}"/>
                  </a:ext>
                </a:extLst>
              </p:cNvPr>
              <p:cNvGrpSpPr>
                <a:grpSpLocks/>
              </p:cNvGrpSpPr>
              <p:nvPr/>
            </p:nvGrpSpPr>
            <p:grpSpPr bwMode="auto">
              <a:xfrm>
                <a:off x="673363" y="1792925"/>
                <a:ext cx="4195357" cy="1097280"/>
                <a:chOff x="701175" y="1717244"/>
                <a:chExt cx="4195357" cy="1097280"/>
              </a:xfrm>
            </p:grpSpPr>
            <p:pic>
              <p:nvPicPr>
                <p:cNvPr id="49" name="Picture 27">
                  <a:extLst>
                    <a:ext uri="{FF2B5EF4-FFF2-40B4-BE49-F238E27FC236}">
                      <a16:creationId xmlns:a16="http://schemas.microsoft.com/office/drawing/2014/main" id="{FD02D440-3F33-9F08-9C30-7E26689873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9993" t="13333" r="34674" b="13333"/>
                <a:stretch>
                  <a:fillRect/>
                </a:stretch>
              </p:blipFill>
              <p:spPr bwMode="auto">
                <a:xfrm>
                  <a:off x="1114209" y="1717244"/>
                  <a:ext cx="379062"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28">
                  <a:extLst>
                    <a:ext uri="{FF2B5EF4-FFF2-40B4-BE49-F238E27FC236}">
                      <a16:creationId xmlns:a16="http://schemas.microsoft.com/office/drawing/2014/main" id="{58DC24DC-0F8E-B3E7-5CE2-EBAA37D6B04A}"/>
                    </a:ext>
                  </a:extLst>
                </p:cNvPr>
                <p:cNvGrpSpPr>
                  <a:grpSpLocks/>
                </p:cNvGrpSpPr>
                <p:nvPr/>
              </p:nvGrpSpPr>
              <p:grpSpPr bwMode="auto">
                <a:xfrm>
                  <a:off x="701175" y="2042732"/>
                  <a:ext cx="4195357" cy="742893"/>
                  <a:chOff x="696919" y="2025083"/>
                  <a:chExt cx="4195357" cy="742893"/>
                </a:xfrm>
              </p:grpSpPr>
              <p:pic>
                <p:nvPicPr>
                  <p:cNvPr id="51" name="Picture 29">
                    <a:extLst>
                      <a:ext uri="{FF2B5EF4-FFF2-40B4-BE49-F238E27FC236}">
                        <a16:creationId xmlns:a16="http://schemas.microsoft.com/office/drawing/2014/main" id="{0602AC22-188E-B34E-F53F-23859FD942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5709" y="2240672"/>
                    <a:ext cx="323088" cy="52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Graphic 30" descr="Thumbs Up Sign">
                    <a:extLst>
                      <a:ext uri="{FF2B5EF4-FFF2-40B4-BE49-F238E27FC236}">
                        <a16:creationId xmlns:a16="http://schemas.microsoft.com/office/drawing/2014/main" id="{8F52AA31-CF7A-A2F9-8A78-935EAE7BA50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75891" y="2343944"/>
                    <a:ext cx="383794" cy="38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31">
                    <a:extLst>
                      <a:ext uri="{FF2B5EF4-FFF2-40B4-BE49-F238E27FC236}">
                        <a16:creationId xmlns:a16="http://schemas.microsoft.com/office/drawing/2014/main" id="{B4430E40-7FE1-AD01-F734-DD59AA9D27F8}"/>
                      </a:ext>
                    </a:extLst>
                  </p:cNvPr>
                  <p:cNvSpPr txBox="1">
                    <a:spLocks noChangeArrowheads="1"/>
                  </p:cNvSpPr>
                  <p:nvPr/>
                </p:nvSpPr>
                <p:spPr bwMode="auto">
                  <a:xfrm>
                    <a:off x="4475893" y="2025083"/>
                    <a:ext cx="416383" cy="31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2400" b="1">
                      <a:solidFill>
                        <a:srgbClr val="000000"/>
                      </a:solidFill>
                      <a:latin typeface="Candara" panose="020E0502030303020204" pitchFamily="34" charset="0"/>
                    </a:endParaRPr>
                  </a:p>
                </p:txBody>
              </p:sp>
              <p:sp>
                <p:nvSpPr>
                  <p:cNvPr id="54" name="TextBox 32">
                    <a:extLst>
                      <a:ext uri="{FF2B5EF4-FFF2-40B4-BE49-F238E27FC236}">
                        <a16:creationId xmlns:a16="http://schemas.microsoft.com/office/drawing/2014/main" id="{6B933FE0-4110-F00F-06B8-30D6695E9233}"/>
                      </a:ext>
                    </a:extLst>
                  </p:cNvPr>
                  <p:cNvSpPr txBox="1">
                    <a:spLocks noChangeArrowheads="1"/>
                  </p:cNvSpPr>
                  <p:nvPr/>
                </p:nvSpPr>
                <p:spPr bwMode="auto">
                  <a:xfrm>
                    <a:off x="696919" y="2308433"/>
                    <a:ext cx="460140" cy="3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solidFill>
                          <a:srgbClr val="000000"/>
                        </a:solidFill>
                        <a:latin typeface="Candara" panose="020E0502030303020204" pitchFamily="34" charset="0"/>
                        <a:cs typeface="Calibri" panose="020F0502020204030204" pitchFamily="34" charset="0"/>
                      </a:rPr>
                      <a:t>150</a:t>
                    </a:r>
                  </a:p>
                </p:txBody>
              </p:sp>
              <p:sp>
                <p:nvSpPr>
                  <p:cNvPr id="55" name="TextBox 33">
                    <a:extLst>
                      <a:ext uri="{FF2B5EF4-FFF2-40B4-BE49-F238E27FC236}">
                        <a16:creationId xmlns:a16="http://schemas.microsoft.com/office/drawing/2014/main" id="{6333340C-8F4C-266B-863C-68FE582B0AD5}"/>
                      </a:ext>
                    </a:extLst>
                  </p:cNvPr>
                  <p:cNvSpPr txBox="1">
                    <a:spLocks noChangeArrowheads="1"/>
                  </p:cNvSpPr>
                  <p:nvPr/>
                </p:nvSpPr>
                <p:spPr bwMode="auto">
                  <a:xfrm>
                    <a:off x="2358098" y="2088626"/>
                    <a:ext cx="1398682" cy="35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b="1">
                        <a:solidFill>
                          <a:srgbClr val="000000"/>
                        </a:solidFill>
                        <a:latin typeface="Candara" panose="020E0502030303020204" pitchFamily="34" charset="0"/>
                        <a:cs typeface="Calibri" panose="020F0502020204030204" pitchFamily="34" charset="0"/>
                      </a:rPr>
                      <a:t>Used product</a:t>
                    </a:r>
                  </a:p>
                  <a:p>
                    <a:pPr algn="ctr" eaLnBrk="1" hangingPunct="1"/>
                    <a:r>
                      <a:rPr lang="en-US" altLang="en-US" sz="1400" b="1">
                        <a:solidFill>
                          <a:srgbClr val="000000"/>
                        </a:solidFill>
                        <a:latin typeface="Candara" panose="020E0502030303020204" pitchFamily="34" charset="0"/>
                        <a:cs typeface="Calibri" panose="020F0502020204030204" pitchFamily="34" charset="0"/>
                      </a:rPr>
                      <a:t>4-6 weeks</a:t>
                    </a:r>
                  </a:p>
                </p:txBody>
              </p:sp>
              <p:sp>
                <p:nvSpPr>
                  <p:cNvPr id="56" name="Flowchart: Process 55">
                    <a:extLst>
                      <a:ext uri="{FF2B5EF4-FFF2-40B4-BE49-F238E27FC236}">
                        <a16:creationId xmlns:a16="http://schemas.microsoft.com/office/drawing/2014/main" id="{F0E5ADE9-1A3E-97F2-5E5F-E0BF9F0ED001}"/>
                      </a:ext>
                    </a:extLst>
                  </p:cNvPr>
                  <p:cNvSpPr/>
                  <p:nvPr/>
                </p:nvSpPr>
                <p:spPr>
                  <a:xfrm>
                    <a:off x="2632423" y="2448161"/>
                    <a:ext cx="852525" cy="84045"/>
                  </a:xfrm>
                  <a:prstGeom prst="flowChartProcess">
                    <a:avLst/>
                  </a:prstGeom>
                  <a:solidFill>
                    <a:srgbClr val="F10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7" name="TextBox 36">
                    <a:extLst>
                      <a:ext uri="{FF2B5EF4-FFF2-40B4-BE49-F238E27FC236}">
                        <a16:creationId xmlns:a16="http://schemas.microsoft.com/office/drawing/2014/main" id="{D4EA2E96-6DFA-EE08-FEC1-3DA3BA9C7DDA}"/>
                      </a:ext>
                    </a:extLst>
                  </p:cNvPr>
                  <p:cNvSpPr txBox="1">
                    <a:spLocks noChangeArrowheads="1"/>
                  </p:cNvSpPr>
                  <p:nvPr/>
                </p:nvSpPr>
                <p:spPr bwMode="auto">
                  <a:xfrm>
                    <a:off x="943018" y="2150759"/>
                    <a:ext cx="1481959" cy="5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spcAft>
                        <a:spcPts val="200"/>
                      </a:spcAft>
                    </a:pPr>
                    <a:r>
                      <a:rPr lang="en-US" altLang="en-US" sz="1600" b="1">
                        <a:solidFill>
                          <a:srgbClr val="F10077"/>
                        </a:solidFill>
                        <a:latin typeface="Candara" panose="020E0502030303020204" pitchFamily="34" charset="0"/>
                        <a:cs typeface="Arial" panose="020B0604020202020204" pitchFamily="34" charset="0"/>
                      </a:rPr>
                      <a:t>Cohort 1</a:t>
                    </a:r>
                  </a:p>
                  <a:p>
                    <a:pPr algn="r" eaLnBrk="1" hangingPunct="1">
                      <a:lnSpc>
                        <a:spcPts val="1200"/>
                      </a:lnSpc>
                    </a:pPr>
                    <a:r>
                      <a:rPr lang="en-US" altLang="en-US" sz="1600" b="1">
                        <a:solidFill>
                          <a:srgbClr val="000000"/>
                        </a:solidFill>
                        <a:latin typeface="Candara" panose="020E0502030303020204" pitchFamily="34" charset="0"/>
                        <a:cs typeface="Calibri" panose="020F0502020204030204" pitchFamily="34" charset="0"/>
                      </a:rPr>
                      <a:t>36+ weeks pregnant</a:t>
                    </a:r>
                  </a:p>
                  <a:p>
                    <a:pPr algn="r" eaLnBrk="1" hangingPunct="1">
                      <a:lnSpc>
                        <a:spcPts val="1200"/>
                      </a:lnSpc>
                    </a:pPr>
                    <a:endParaRPr lang="en-US" altLang="en-US" sz="1200" b="1">
                      <a:solidFill>
                        <a:srgbClr val="000000"/>
                      </a:solidFill>
                      <a:latin typeface="Candara" panose="020E0502030303020204" pitchFamily="34" charset="0"/>
                      <a:cs typeface="Calibri" panose="020F0502020204030204" pitchFamily="34" charset="0"/>
                    </a:endParaRPr>
                  </a:p>
                </p:txBody>
              </p:sp>
            </p:grpSp>
          </p:grpSp>
          <p:grpSp>
            <p:nvGrpSpPr>
              <p:cNvPr id="29" name="Group 6">
                <a:extLst>
                  <a:ext uri="{FF2B5EF4-FFF2-40B4-BE49-F238E27FC236}">
                    <a16:creationId xmlns:a16="http://schemas.microsoft.com/office/drawing/2014/main" id="{04F12E35-CB88-63CB-E954-1889C05C172D}"/>
                  </a:ext>
                </a:extLst>
              </p:cNvPr>
              <p:cNvGrpSpPr>
                <a:grpSpLocks/>
              </p:cNvGrpSpPr>
              <p:nvPr/>
            </p:nvGrpSpPr>
            <p:grpSpPr bwMode="auto">
              <a:xfrm>
                <a:off x="719880" y="3038518"/>
                <a:ext cx="4710439" cy="1097280"/>
                <a:chOff x="701782" y="3052314"/>
                <a:chExt cx="4710439" cy="1097280"/>
              </a:xfrm>
            </p:grpSpPr>
            <p:grpSp>
              <p:nvGrpSpPr>
                <p:cNvPr id="40" name="Group 17">
                  <a:extLst>
                    <a:ext uri="{FF2B5EF4-FFF2-40B4-BE49-F238E27FC236}">
                      <a16:creationId xmlns:a16="http://schemas.microsoft.com/office/drawing/2014/main" id="{952F6133-C653-274B-8700-25CD41B73EFD}"/>
                    </a:ext>
                  </a:extLst>
                </p:cNvPr>
                <p:cNvGrpSpPr>
                  <a:grpSpLocks/>
                </p:cNvGrpSpPr>
                <p:nvPr/>
              </p:nvGrpSpPr>
              <p:grpSpPr bwMode="auto">
                <a:xfrm>
                  <a:off x="701782" y="3395887"/>
                  <a:ext cx="4710439" cy="724821"/>
                  <a:chOff x="699128" y="3201045"/>
                  <a:chExt cx="4710439" cy="724821"/>
                </a:xfrm>
              </p:grpSpPr>
              <p:sp>
                <p:nvSpPr>
                  <p:cNvPr id="42" name="TextBox 19">
                    <a:extLst>
                      <a:ext uri="{FF2B5EF4-FFF2-40B4-BE49-F238E27FC236}">
                        <a16:creationId xmlns:a16="http://schemas.microsoft.com/office/drawing/2014/main" id="{6E36B25B-311D-6809-3D8E-363D0CBCA96F}"/>
                      </a:ext>
                    </a:extLst>
                  </p:cNvPr>
                  <p:cNvSpPr txBox="1">
                    <a:spLocks noChangeArrowheads="1"/>
                  </p:cNvSpPr>
                  <p:nvPr/>
                </p:nvSpPr>
                <p:spPr bwMode="auto">
                  <a:xfrm>
                    <a:off x="699128" y="3407939"/>
                    <a:ext cx="460140" cy="30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solidFill>
                          <a:srgbClr val="000000"/>
                        </a:solidFill>
                        <a:latin typeface="Candara" panose="020E0502030303020204" pitchFamily="34" charset="0"/>
                        <a:cs typeface="Calibri" panose="020F0502020204030204" pitchFamily="34" charset="0"/>
                      </a:rPr>
                      <a:t>150</a:t>
                    </a:r>
                  </a:p>
                </p:txBody>
              </p:sp>
              <p:pic>
                <p:nvPicPr>
                  <p:cNvPr id="43" name="Picture 20">
                    <a:extLst>
                      <a:ext uri="{FF2B5EF4-FFF2-40B4-BE49-F238E27FC236}">
                        <a16:creationId xmlns:a16="http://schemas.microsoft.com/office/drawing/2014/main" id="{9DFBE160-F6FB-D042-76B9-E9D67DAE60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7721" y="3398562"/>
                    <a:ext cx="323088" cy="52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Graphic 21" descr="Thumbs Up Sign">
                    <a:extLst>
                      <a:ext uri="{FF2B5EF4-FFF2-40B4-BE49-F238E27FC236}">
                        <a16:creationId xmlns:a16="http://schemas.microsoft.com/office/drawing/2014/main" id="{DC14B05A-1C1E-32FB-6274-B6F3AA8E42D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6148" y="3522514"/>
                    <a:ext cx="383794" cy="38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22">
                    <a:extLst>
                      <a:ext uri="{FF2B5EF4-FFF2-40B4-BE49-F238E27FC236}">
                        <a16:creationId xmlns:a16="http://schemas.microsoft.com/office/drawing/2014/main" id="{52EED43D-E702-A189-CB63-E296C1F104E6}"/>
                      </a:ext>
                    </a:extLst>
                  </p:cNvPr>
                  <p:cNvSpPr txBox="1">
                    <a:spLocks noChangeArrowheads="1"/>
                  </p:cNvSpPr>
                  <p:nvPr/>
                </p:nvSpPr>
                <p:spPr bwMode="auto">
                  <a:xfrm>
                    <a:off x="4987786" y="3225049"/>
                    <a:ext cx="416383" cy="31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2400" b="1">
                      <a:solidFill>
                        <a:srgbClr val="000000"/>
                      </a:solidFill>
                      <a:latin typeface="Candara" panose="020E0502030303020204" pitchFamily="34" charset="0"/>
                    </a:endParaRPr>
                  </a:p>
                </p:txBody>
              </p:sp>
              <p:sp>
                <p:nvSpPr>
                  <p:cNvPr id="46" name="TextBox 23">
                    <a:extLst>
                      <a:ext uri="{FF2B5EF4-FFF2-40B4-BE49-F238E27FC236}">
                        <a16:creationId xmlns:a16="http://schemas.microsoft.com/office/drawing/2014/main" id="{797ECBEA-8BEB-F29C-9C04-F6702B9C9261}"/>
                      </a:ext>
                    </a:extLst>
                  </p:cNvPr>
                  <p:cNvSpPr txBox="1">
                    <a:spLocks noChangeArrowheads="1"/>
                  </p:cNvSpPr>
                  <p:nvPr/>
                </p:nvSpPr>
                <p:spPr bwMode="auto">
                  <a:xfrm>
                    <a:off x="913568" y="3294219"/>
                    <a:ext cx="1643123" cy="47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spcAft>
                        <a:spcPts val="200"/>
                      </a:spcAft>
                    </a:pPr>
                    <a:r>
                      <a:rPr lang="en-US" altLang="en-US" sz="1600" b="1" dirty="0">
                        <a:solidFill>
                          <a:srgbClr val="D25AB0"/>
                        </a:solidFill>
                        <a:latin typeface="Candara" panose="020E0502030303020204" pitchFamily="34" charset="0"/>
                        <a:cs typeface="Arial" panose="020B0604020202020204" pitchFamily="34" charset="0"/>
                      </a:rPr>
                      <a:t>Cohort 2</a:t>
                    </a:r>
                  </a:p>
                  <a:p>
                    <a:pPr algn="r" eaLnBrk="1" hangingPunct="1">
                      <a:lnSpc>
                        <a:spcPts val="1200"/>
                      </a:lnSpc>
                    </a:pPr>
                    <a:r>
                      <a:rPr lang="en-US" altLang="en-US" sz="1600" b="1" dirty="0">
                        <a:solidFill>
                          <a:srgbClr val="000000"/>
                        </a:solidFill>
                        <a:latin typeface="Candara" panose="020E0502030303020204" pitchFamily="34" charset="0"/>
                        <a:cs typeface="Calibri" panose="020F0502020204030204" pitchFamily="34" charset="0"/>
                      </a:rPr>
                      <a:t>30-35 weeks pregnant</a:t>
                    </a:r>
                  </a:p>
                </p:txBody>
              </p:sp>
              <p:sp>
                <p:nvSpPr>
                  <p:cNvPr id="47" name="TextBox 24">
                    <a:extLst>
                      <a:ext uri="{FF2B5EF4-FFF2-40B4-BE49-F238E27FC236}">
                        <a16:creationId xmlns:a16="http://schemas.microsoft.com/office/drawing/2014/main" id="{1BAEA2F0-3654-02E2-6B5E-97679BA15DAB}"/>
                      </a:ext>
                    </a:extLst>
                  </p:cNvPr>
                  <p:cNvSpPr txBox="1">
                    <a:spLocks noChangeArrowheads="1"/>
                  </p:cNvSpPr>
                  <p:nvPr/>
                </p:nvSpPr>
                <p:spPr bwMode="auto">
                  <a:xfrm>
                    <a:off x="2647754" y="3201045"/>
                    <a:ext cx="1276787" cy="35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b="1">
                        <a:solidFill>
                          <a:srgbClr val="000000"/>
                        </a:solidFill>
                        <a:latin typeface="Candara" panose="020E0502030303020204" pitchFamily="34" charset="0"/>
                        <a:cs typeface="Calibri" panose="020F0502020204030204" pitchFamily="34" charset="0"/>
                      </a:rPr>
                      <a:t>Used product</a:t>
                    </a:r>
                  </a:p>
                  <a:p>
                    <a:pPr algn="ctr" eaLnBrk="1" hangingPunct="1"/>
                    <a:r>
                      <a:rPr lang="en-US" altLang="en-US" sz="1400" b="1">
                        <a:solidFill>
                          <a:srgbClr val="000000"/>
                        </a:solidFill>
                        <a:latin typeface="Candara" panose="020E0502030303020204" pitchFamily="34" charset="0"/>
                        <a:cs typeface="Calibri" panose="020F0502020204030204" pitchFamily="34" charset="0"/>
                      </a:rPr>
                      <a:t>7-12 weeks</a:t>
                    </a:r>
                  </a:p>
                </p:txBody>
              </p:sp>
              <p:sp>
                <p:nvSpPr>
                  <p:cNvPr id="48" name="Flowchart: Process 47">
                    <a:extLst>
                      <a:ext uri="{FF2B5EF4-FFF2-40B4-BE49-F238E27FC236}">
                        <a16:creationId xmlns:a16="http://schemas.microsoft.com/office/drawing/2014/main" id="{2AC6EDBE-2DC6-829A-27E5-00475BB53963}"/>
                      </a:ext>
                    </a:extLst>
                  </p:cNvPr>
                  <p:cNvSpPr/>
                  <p:nvPr/>
                </p:nvSpPr>
                <p:spPr>
                  <a:xfrm>
                    <a:off x="2588115" y="3572942"/>
                    <a:ext cx="1381027" cy="85166"/>
                  </a:xfrm>
                  <a:prstGeom prst="flowChartProcess">
                    <a:avLst/>
                  </a:prstGeom>
                  <a:solidFill>
                    <a:srgbClr val="D668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pic>
              <p:nvPicPr>
                <p:cNvPr id="41" name="Picture 18">
                  <a:extLst>
                    <a:ext uri="{FF2B5EF4-FFF2-40B4-BE49-F238E27FC236}">
                      <a16:creationId xmlns:a16="http://schemas.microsoft.com/office/drawing/2014/main" id="{2F64ED9E-D142-184A-90A2-CAE0414453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41330" t="14667" r="37337" b="12000"/>
                <a:stretch>
                  <a:fillRect/>
                </a:stretch>
              </p:blipFill>
              <p:spPr bwMode="auto">
                <a:xfrm>
                  <a:off x="1144136" y="3052314"/>
                  <a:ext cx="319207"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7">
                <a:extLst>
                  <a:ext uri="{FF2B5EF4-FFF2-40B4-BE49-F238E27FC236}">
                    <a16:creationId xmlns:a16="http://schemas.microsoft.com/office/drawing/2014/main" id="{D04A9146-9C6C-2BBC-0C01-6F65EADDCDBA}"/>
                  </a:ext>
                </a:extLst>
              </p:cNvPr>
              <p:cNvGrpSpPr>
                <a:grpSpLocks/>
              </p:cNvGrpSpPr>
              <p:nvPr/>
            </p:nvGrpSpPr>
            <p:grpSpPr bwMode="auto">
              <a:xfrm>
                <a:off x="584513" y="4200546"/>
                <a:ext cx="5581972" cy="1115568"/>
                <a:chOff x="796502" y="4249418"/>
                <a:chExt cx="5581972" cy="1115568"/>
              </a:xfrm>
            </p:grpSpPr>
            <p:pic>
              <p:nvPicPr>
                <p:cNvPr id="32" name="Picture 9">
                  <a:extLst>
                    <a:ext uri="{FF2B5EF4-FFF2-40B4-BE49-F238E27FC236}">
                      <a16:creationId xmlns:a16="http://schemas.microsoft.com/office/drawing/2014/main" id="{A766F0BC-999C-7B25-708C-5453FC0F2B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0440" y="4765329"/>
                  <a:ext cx="323088" cy="52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10">
                  <a:extLst>
                    <a:ext uri="{FF2B5EF4-FFF2-40B4-BE49-F238E27FC236}">
                      <a16:creationId xmlns:a16="http://schemas.microsoft.com/office/drawing/2014/main" id="{D217F104-C211-5A91-3DB7-EE8E44DCEE69}"/>
                    </a:ext>
                  </a:extLst>
                </p:cNvPr>
                <p:cNvSpPr txBox="1">
                  <a:spLocks noChangeArrowheads="1"/>
                </p:cNvSpPr>
                <p:nvPr/>
              </p:nvSpPr>
              <p:spPr bwMode="auto">
                <a:xfrm>
                  <a:off x="5962091" y="4607919"/>
                  <a:ext cx="416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2400" b="1">
                    <a:solidFill>
                      <a:srgbClr val="000000"/>
                    </a:solidFill>
                    <a:latin typeface="Candara" panose="020E0502030303020204" pitchFamily="34" charset="0"/>
                  </a:endParaRPr>
                </a:p>
              </p:txBody>
            </p:sp>
            <p:grpSp>
              <p:nvGrpSpPr>
                <p:cNvPr id="34" name="Group 11">
                  <a:extLst>
                    <a:ext uri="{FF2B5EF4-FFF2-40B4-BE49-F238E27FC236}">
                      <a16:creationId xmlns:a16="http://schemas.microsoft.com/office/drawing/2014/main" id="{70D6A919-167D-C589-8783-C780CB8D4AA9}"/>
                    </a:ext>
                  </a:extLst>
                </p:cNvPr>
                <p:cNvGrpSpPr>
                  <a:grpSpLocks/>
                </p:cNvGrpSpPr>
                <p:nvPr/>
              </p:nvGrpSpPr>
              <p:grpSpPr bwMode="auto">
                <a:xfrm>
                  <a:off x="796502" y="4541423"/>
                  <a:ext cx="3658974" cy="751508"/>
                  <a:chOff x="173701" y="4251940"/>
                  <a:chExt cx="3658974" cy="751508"/>
                </a:xfrm>
              </p:grpSpPr>
              <p:sp>
                <p:nvSpPr>
                  <p:cNvPr id="38" name="TextBox 15">
                    <a:extLst>
                      <a:ext uri="{FF2B5EF4-FFF2-40B4-BE49-F238E27FC236}">
                        <a16:creationId xmlns:a16="http://schemas.microsoft.com/office/drawing/2014/main" id="{558439DE-F38B-4E27-0DF6-E6716178AC33}"/>
                      </a:ext>
                    </a:extLst>
                  </p:cNvPr>
                  <p:cNvSpPr txBox="1">
                    <a:spLocks noChangeArrowheads="1"/>
                  </p:cNvSpPr>
                  <p:nvPr/>
                </p:nvSpPr>
                <p:spPr bwMode="auto">
                  <a:xfrm>
                    <a:off x="173701" y="4434433"/>
                    <a:ext cx="1968877" cy="5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spcAft>
                        <a:spcPts val="200"/>
                      </a:spcAft>
                    </a:pPr>
                    <a:r>
                      <a:rPr lang="en-US" altLang="en-US" sz="1600" b="1">
                        <a:solidFill>
                          <a:srgbClr val="F79646"/>
                        </a:solidFill>
                        <a:latin typeface="Candara" panose="020E0502030303020204" pitchFamily="34" charset="0"/>
                        <a:cs typeface="Arial" panose="020B0604020202020204" pitchFamily="34" charset="0"/>
                      </a:rPr>
                      <a:t>Cohort 3</a:t>
                    </a:r>
                  </a:p>
                  <a:p>
                    <a:pPr algn="r" eaLnBrk="1" hangingPunct="1">
                      <a:lnSpc>
                        <a:spcPts val="1200"/>
                      </a:lnSpc>
                    </a:pPr>
                    <a:r>
                      <a:rPr lang="en-US" altLang="en-US" sz="1600" b="1">
                        <a:solidFill>
                          <a:srgbClr val="000000"/>
                        </a:solidFill>
                        <a:latin typeface="Candara" panose="020E0502030303020204" pitchFamily="34" charset="0"/>
                        <a:cs typeface="Calibri" panose="020F0502020204030204" pitchFamily="34" charset="0"/>
                      </a:rPr>
                      <a:t>12-29 weeks</a:t>
                    </a:r>
                  </a:p>
                  <a:p>
                    <a:pPr algn="r" eaLnBrk="1" hangingPunct="1">
                      <a:lnSpc>
                        <a:spcPts val="1200"/>
                      </a:lnSpc>
                    </a:pPr>
                    <a:r>
                      <a:rPr lang="en-US" altLang="en-US" sz="1600" b="1">
                        <a:solidFill>
                          <a:srgbClr val="000000"/>
                        </a:solidFill>
                        <a:latin typeface="Candara" panose="020E0502030303020204" pitchFamily="34" charset="0"/>
                        <a:cs typeface="Calibri" panose="020F0502020204030204" pitchFamily="34" charset="0"/>
                      </a:rPr>
                      <a:t>pregnant</a:t>
                    </a:r>
                  </a:p>
                  <a:p>
                    <a:pPr algn="r" eaLnBrk="1" hangingPunct="1">
                      <a:lnSpc>
                        <a:spcPts val="1200"/>
                      </a:lnSpc>
                    </a:pPr>
                    <a:endParaRPr lang="en-US" altLang="en-US" sz="1200" b="1">
                      <a:solidFill>
                        <a:srgbClr val="000000"/>
                      </a:solidFill>
                      <a:latin typeface="Candara" panose="020E0502030303020204" pitchFamily="34" charset="0"/>
                      <a:cs typeface="Calibri" panose="020F0502020204030204" pitchFamily="34" charset="0"/>
                    </a:endParaRPr>
                  </a:p>
                </p:txBody>
              </p:sp>
              <p:sp>
                <p:nvSpPr>
                  <p:cNvPr id="39" name="TextBox 16">
                    <a:extLst>
                      <a:ext uri="{FF2B5EF4-FFF2-40B4-BE49-F238E27FC236}">
                        <a16:creationId xmlns:a16="http://schemas.microsoft.com/office/drawing/2014/main" id="{6FA4E842-6E2B-C507-E526-2D599C1EE806}"/>
                      </a:ext>
                    </a:extLst>
                  </p:cNvPr>
                  <p:cNvSpPr txBox="1">
                    <a:spLocks noChangeArrowheads="1"/>
                  </p:cNvSpPr>
                  <p:nvPr/>
                </p:nvSpPr>
                <p:spPr bwMode="auto">
                  <a:xfrm>
                    <a:off x="2478959" y="4251940"/>
                    <a:ext cx="1353716" cy="35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400" b="1">
                        <a:solidFill>
                          <a:srgbClr val="000000"/>
                        </a:solidFill>
                        <a:latin typeface="Candara" panose="020E0502030303020204" pitchFamily="34" charset="0"/>
                      </a:rPr>
                      <a:t>Used product </a:t>
                    </a:r>
                  </a:p>
                  <a:p>
                    <a:pPr algn="ctr" eaLnBrk="1" hangingPunct="1"/>
                    <a:r>
                      <a:rPr lang="en-US" altLang="en-US" sz="1400" b="1">
                        <a:solidFill>
                          <a:srgbClr val="000000"/>
                        </a:solidFill>
                        <a:latin typeface="Candara" panose="020E0502030303020204" pitchFamily="34" charset="0"/>
                      </a:rPr>
                      <a:t>up to 30 weeks</a:t>
                    </a:r>
                  </a:p>
                </p:txBody>
              </p:sp>
            </p:grpSp>
            <p:sp>
              <p:nvSpPr>
                <p:cNvPr id="35" name="TextBox 12">
                  <a:extLst>
                    <a:ext uri="{FF2B5EF4-FFF2-40B4-BE49-F238E27FC236}">
                      <a16:creationId xmlns:a16="http://schemas.microsoft.com/office/drawing/2014/main" id="{BBECDD3B-459F-71E4-CD7F-894458F147B7}"/>
                    </a:ext>
                  </a:extLst>
                </p:cNvPr>
                <p:cNvSpPr txBox="1">
                  <a:spLocks noChangeArrowheads="1"/>
                </p:cNvSpPr>
                <p:nvPr/>
              </p:nvSpPr>
              <p:spPr bwMode="auto">
                <a:xfrm>
                  <a:off x="916192" y="4807270"/>
                  <a:ext cx="491494" cy="3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solidFill>
                        <a:srgbClr val="000000"/>
                      </a:solidFill>
                      <a:latin typeface="Candara" panose="020E0502030303020204" pitchFamily="34" charset="0"/>
                      <a:cs typeface="Calibri" panose="020F0502020204030204" pitchFamily="34" charset="0"/>
                    </a:rPr>
                    <a:t>250</a:t>
                  </a:r>
                </a:p>
              </p:txBody>
            </p:sp>
            <p:sp>
              <p:nvSpPr>
                <p:cNvPr id="36" name="Flowchart: Process 35">
                  <a:extLst>
                    <a:ext uri="{FF2B5EF4-FFF2-40B4-BE49-F238E27FC236}">
                      <a16:creationId xmlns:a16="http://schemas.microsoft.com/office/drawing/2014/main" id="{EE522624-114A-5493-D49B-3879FCFF1351}"/>
                    </a:ext>
                  </a:extLst>
                </p:cNvPr>
                <p:cNvSpPr/>
                <p:nvPr/>
              </p:nvSpPr>
              <p:spPr>
                <a:xfrm>
                  <a:off x="2827148" y="4925708"/>
                  <a:ext cx="2063677" cy="86286"/>
                </a:xfrm>
                <a:prstGeom prst="flowChartProcess">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37" name="Picture 14">
                  <a:extLst>
                    <a:ext uri="{FF2B5EF4-FFF2-40B4-BE49-F238E27FC236}">
                      <a16:creationId xmlns:a16="http://schemas.microsoft.com/office/drawing/2014/main" id="{F24F9388-3E95-538E-2A43-E222C22139B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9993" t="16000" r="40007" b="11998"/>
                <a:stretch>
                  <a:fillRect/>
                </a:stretch>
              </p:blipFill>
              <p:spPr bwMode="auto">
                <a:xfrm>
                  <a:off x="1379688" y="4249418"/>
                  <a:ext cx="30988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Flowchart: Process 30">
                <a:extLst>
                  <a:ext uri="{FF2B5EF4-FFF2-40B4-BE49-F238E27FC236}">
                    <a16:creationId xmlns:a16="http://schemas.microsoft.com/office/drawing/2014/main" id="{A320ACD1-A5FA-CA4D-79C8-2A26FF2A2403}"/>
                  </a:ext>
                </a:extLst>
              </p:cNvPr>
              <p:cNvSpPr/>
              <p:nvPr/>
            </p:nvSpPr>
            <p:spPr>
              <a:xfrm>
                <a:off x="5319015" y="4594443"/>
                <a:ext cx="1019255" cy="698138"/>
              </a:xfrm>
              <a:prstGeom prst="flowChartProcess">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ts val="1700"/>
                  </a:lnSpc>
                  <a:spcBef>
                    <a:spcPts val="0"/>
                  </a:spcBef>
                  <a:spcAft>
                    <a:spcPts val="0"/>
                  </a:spcAft>
                  <a:defRPr/>
                </a:pPr>
                <a:r>
                  <a:rPr lang="en-US" b="1" dirty="0">
                    <a:solidFill>
                      <a:prstClr val="white"/>
                    </a:solidFill>
                  </a:rPr>
                  <a:t>Study Complete</a:t>
                </a:r>
              </a:p>
            </p:txBody>
          </p:sp>
        </p:grpSp>
        <p:sp>
          <p:nvSpPr>
            <p:cNvPr id="21" name="TextBox 2">
              <a:extLst>
                <a:ext uri="{FF2B5EF4-FFF2-40B4-BE49-F238E27FC236}">
                  <a16:creationId xmlns:a16="http://schemas.microsoft.com/office/drawing/2014/main" id="{82221746-23EC-D940-7F33-9E99A4D1529D}"/>
                </a:ext>
              </a:extLst>
            </p:cNvPr>
            <p:cNvSpPr txBox="1">
              <a:spLocks noChangeArrowheads="1"/>
            </p:cNvSpPr>
            <p:nvPr/>
          </p:nvSpPr>
          <p:spPr bwMode="auto">
            <a:xfrm>
              <a:off x="7914448" y="2859897"/>
              <a:ext cx="3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400">
                  <a:solidFill>
                    <a:srgbClr val="000000"/>
                  </a:solidFill>
                  <a:latin typeface="Candara" panose="020E0502030303020204" pitchFamily="34" charset="0"/>
                </a:rPr>
                <a:t>2:1</a:t>
              </a:r>
            </a:p>
          </p:txBody>
        </p:sp>
        <p:sp>
          <p:nvSpPr>
            <p:cNvPr id="22" name="TextBox 37">
              <a:extLst>
                <a:ext uri="{FF2B5EF4-FFF2-40B4-BE49-F238E27FC236}">
                  <a16:creationId xmlns:a16="http://schemas.microsoft.com/office/drawing/2014/main" id="{D7FC6C6B-CDCA-99A7-AD2B-2094F210FA0B}"/>
                </a:ext>
              </a:extLst>
            </p:cNvPr>
            <p:cNvSpPr txBox="1">
              <a:spLocks noChangeArrowheads="1"/>
            </p:cNvSpPr>
            <p:nvPr/>
          </p:nvSpPr>
          <p:spPr bwMode="auto">
            <a:xfrm>
              <a:off x="8073721" y="4570560"/>
              <a:ext cx="3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400">
                  <a:solidFill>
                    <a:srgbClr val="000000"/>
                  </a:solidFill>
                  <a:latin typeface="Candara" panose="020E0502030303020204" pitchFamily="34" charset="0"/>
                </a:rPr>
                <a:t>2:1</a:t>
              </a:r>
            </a:p>
          </p:txBody>
        </p:sp>
        <p:sp>
          <p:nvSpPr>
            <p:cNvPr id="23" name="TextBox 38">
              <a:extLst>
                <a:ext uri="{FF2B5EF4-FFF2-40B4-BE49-F238E27FC236}">
                  <a16:creationId xmlns:a16="http://schemas.microsoft.com/office/drawing/2014/main" id="{8FFE542B-ED62-FAFD-E80D-794FEBEBAA85}"/>
                </a:ext>
              </a:extLst>
            </p:cNvPr>
            <p:cNvSpPr txBox="1">
              <a:spLocks noChangeArrowheads="1"/>
            </p:cNvSpPr>
            <p:nvPr/>
          </p:nvSpPr>
          <p:spPr bwMode="auto">
            <a:xfrm>
              <a:off x="8393274" y="6212622"/>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400">
                  <a:solidFill>
                    <a:srgbClr val="000000"/>
                  </a:solidFill>
                  <a:latin typeface="Candara" panose="020E0502030303020204" pitchFamily="34" charset="0"/>
                </a:rPr>
                <a:t>4:1</a:t>
              </a:r>
            </a:p>
          </p:txBody>
        </p:sp>
        <p:pic>
          <p:nvPicPr>
            <p:cNvPr id="24" name="Graphic 47" descr="Clipboard outline">
              <a:extLst>
                <a:ext uri="{FF2B5EF4-FFF2-40B4-BE49-F238E27FC236}">
                  <a16:creationId xmlns:a16="http://schemas.microsoft.com/office/drawing/2014/main" id="{2E8101E7-E3CC-19A8-80F5-9679F1D2741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16703" y="2336025"/>
              <a:ext cx="913741" cy="9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48">
              <a:extLst>
                <a:ext uri="{FF2B5EF4-FFF2-40B4-BE49-F238E27FC236}">
                  <a16:creationId xmlns:a16="http://schemas.microsoft.com/office/drawing/2014/main" id="{F6BFD1E0-9D48-201A-164E-9EAFC06C5449}"/>
                </a:ext>
              </a:extLst>
            </p:cNvPr>
            <p:cNvSpPr txBox="1">
              <a:spLocks noChangeArrowheads="1"/>
            </p:cNvSpPr>
            <p:nvPr/>
          </p:nvSpPr>
          <p:spPr bwMode="auto">
            <a:xfrm>
              <a:off x="9084457" y="2595996"/>
              <a:ext cx="672731" cy="44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1100" b="1" dirty="0">
                  <a:solidFill>
                    <a:schemeClr val="tx2"/>
                  </a:solidFill>
                </a:rPr>
                <a:t>Safety review</a:t>
              </a:r>
            </a:p>
          </p:txBody>
        </p:sp>
        <p:pic>
          <p:nvPicPr>
            <p:cNvPr id="26" name="Graphic 49" descr="Clipboard outline">
              <a:extLst>
                <a:ext uri="{FF2B5EF4-FFF2-40B4-BE49-F238E27FC236}">
                  <a16:creationId xmlns:a16="http://schemas.microsoft.com/office/drawing/2014/main" id="{7B7C8E9E-DC90-0A34-37EC-DD722E2D8A8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89498" y="4203222"/>
              <a:ext cx="913742" cy="91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50">
              <a:extLst>
                <a:ext uri="{FF2B5EF4-FFF2-40B4-BE49-F238E27FC236}">
                  <a16:creationId xmlns:a16="http://schemas.microsoft.com/office/drawing/2014/main" id="{9A523DEF-C082-E014-CBD2-E20B3F0CE4F1}"/>
                </a:ext>
              </a:extLst>
            </p:cNvPr>
            <p:cNvSpPr txBox="1">
              <a:spLocks noChangeArrowheads="1"/>
            </p:cNvSpPr>
            <p:nvPr/>
          </p:nvSpPr>
          <p:spPr bwMode="auto">
            <a:xfrm>
              <a:off x="9757188" y="4462954"/>
              <a:ext cx="688107" cy="44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1100" b="1" dirty="0">
                  <a:solidFill>
                    <a:schemeClr val="tx2"/>
                  </a:solidFill>
                </a:rPr>
                <a:t>Safety review</a:t>
              </a:r>
            </a:p>
          </p:txBody>
        </p:sp>
      </p:grpSp>
      <p:sp>
        <p:nvSpPr>
          <p:cNvPr id="58" name="Flowchart: Process 8">
            <a:extLst>
              <a:ext uri="{FF2B5EF4-FFF2-40B4-BE49-F238E27FC236}">
                <a16:creationId xmlns:a16="http://schemas.microsoft.com/office/drawing/2014/main" id="{3FE18F65-1636-43A6-9AEA-956993CEC75A}"/>
              </a:ext>
            </a:extLst>
          </p:cNvPr>
          <p:cNvSpPr/>
          <p:nvPr/>
        </p:nvSpPr>
        <p:spPr bwMode="auto">
          <a:xfrm>
            <a:off x="9243445" y="2628867"/>
            <a:ext cx="2306878" cy="298276"/>
          </a:xfrm>
          <a:prstGeom prst="flowChartProcess">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ts val="1700"/>
              </a:lnSpc>
              <a:spcBef>
                <a:spcPts val="0"/>
              </a:spcBef>
              <a:spcAft>
                <a:spcPts val="0"/>
              </a:spcAft>
              <a:defRPr/>
            </a:pPr>
            <a:r>
              <a:rPr lang="en-US" b="1" dirty="0">
                <a:solidFill>
                  <a:prstClr val="white"/>
                </a:solidFill>
              </a:rPr>
              <a:t>Study Start</a:t>
            </a:r>
          </a:p>
        </p:txBody>
      </p:sp>
    </p:spTree>
    <p:extLst>
      <p:ext uri="{BB962C8B-B14F-4D97-AF65-F5344CB8AC3E}">
        <p14:creationId xmlns:p14="http://schemas.microsoft.com/office/powerpoint/2010/main" val="85996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altLang="en-US" sz="4400" b="1" dirty="0">
                <a:solidFill>
                  <a:schemeClr val="accent4"/>
                </a:solidFill>
              </a:rPr>
              <a:t>MTN-042 study sites </a:t>
            </a:r>
            <a:endParaRPr lang="en-US" dirty="0"/>
          </a:p>
        </p:txBody>
      </p:sp>
      <p:pic>
        <p:nvPicPr>
          <p:cNvPr id="14" name="Content Placeholder 13">
            <a:extLst>
              <a:ext uri="{FF2B5EF4-FFF2-40B4-BE49-F238E27FC236}">
                <a16:creationId xmlns:a16="http://schemas.microsoft.com/office/drawing/2014/main" id="{FDDDD2EF-E589-8388-998D-76F7B922F476}"/>
              </a:ext>
            </a:extLst>
          </p:cNvPr>
          <p:cNvPicPr>
            <a:picLocks noGrp="1" noChangeAspect="1"/>
          </p:cNvPicPr>
          <p:nvPr>
            <p:ph idx="1"/>
          </p:nvPr>
        </p:nvPicPr>
        <p:blipFill>
          <a:blip r:embed="rId9"/>
          <a:stretch>
            <a:fillRect/>
          </a:stretch>
        </p:blipFill>
        <p:spPr>
          <a:xfrm>
            <a:off x="237836" y="2468887"/>
            <a:ext cx="13930487" cy="614314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25991" y="1224139"/>
            <a:ext cx="16640925" cy="1143000"/>
          </a:xfrm>
        </p:spPr>
        <p:txBody>
          <a:bodyPr/>
          <a:lstStyle/>
          <a:p>
            <a:r>
              <a:rPr lang="en-US" altLang="en-US" sz="4400" dirty="0">
                <a:solidFill>
                  <a:schemeClr val="accent4"/>
                </a:solidFill>
              </a:rPr>
              <a:t>Infants enrolled in MTN-042 cohorts 1, 2 and 3</a:t>
            </a:r>
            <a:endParaRPr lang="en-US" dirty="0"/>
          </a:p>
        </p:txBody>
      </p:sp>
      <p:pic>
        <p:nvPicPr>
          <p:cNvPr id="14" name="Content Placeholder 13">
            <a:extLst>
              <a:ext uri="{FF2B5EF4-FFF2-40B4-BE49-F238E27FC236}">
                <a16:creationId xmlns:a16="http://schemas.microsoft.com/office/drawing/2014/main" id="{9E58701F-9988-37B6-9407-44D9F585264A}"/>
              </a:ext>
            </a:extLst>
          </p:cNvPr>
          <p:cNvPicPr>
            <a:picLocks noGrp="1" noChangeAspect="1"/>
          </p:cNvPicPr>
          <p:nvPr>
            <p:ph idx="1"/>
          </p:nvPr>
        </p:nvPicPr>
        <p:blipFill>
          <a:blip r:embed="rId9"/>
          <a:stretch>
            <a:fillRect/>
          </a:stretch>
        </p:blipFill>
        <p:spPr>
          <a:xfrm>
            <a:off x="520665" y="2705307"/>
            <a:ext cx="5602710" cy="3383573"/>
          </a:xfrm>
        </p:spPr>
      </p:pic>
      <p:pic>
        <p:nvPicPr>
          <p:cNvPr id="15" name="Picture 2">
            <a:extLst>
              <a:ext uri="{FF2B5EF4-FFF2-40B4-BE49-F238E27FC236}">
                <a16:creationId xmlns:a16="http://schemas.microsoft.com/office/drawing/2014/main" id="{91E52F6A-9259-55AA-1517-89C92F14FF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5962" y="2269590"/>
            <a:ext cx="8114780" cy="670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4FFB722-5E90-D32C-D97D-00134E697F7E}"/>
              </a:ext>
            </a:extLst>
          </p:cNvPr>
          <p:cNvSpPr txBox="1"/>
          <p:nvPr/>
        </p:nvSpPr>
        <p:spPr>
          <a:xfrm>
            <a:off x="210957" y="7847083"/>
            <a:ext cx="6962974" cy="923330"/>
          </a:xfrm>
          <a:prstGeom prst="rect">
            <a:avLst/>
          </a:prstGeom>
          <a:noFill/>
        </p:spPr>
        <p:txBody>
          <a:bodyPr wrap="square" rtlCol="0">
            <a:spAutoFit/>
          </a:bodyPr>
          <a:lstStyle/>
          <a:p>
            <a:r>
              <a:rPr lang="en-US" dirty="0"/>
              <a:t>*Includes one twin pregnancy previously undiagnosed</a:t>
            </a:r>
          </a:p>
          <a:p>
            <a:r>
              <a:rPr lang="en-US" dirty="0"/>
              <a:t>LTFU=Lost to Follow-Up; PO=pregnancy outcome; PPO: Post-Pregnancy Outcome </a:t>
            </a:r>
          </a:p>
        </p:txBody>
      </p:sp>
    </p:spTree>
    <p:extLst>
      <p:ext uri="{BB962C8B-B14F-4D97-AF65-F5344CB8AC3E}">
        <p14:creationId xmlns:p14="http://schemas.microsoft.com/office/powerpoint/2010/main" val="138606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400916" y="1350660"/>
            <a:ext cx="16640925" cy="1143000"/>
          </a:xfrm>
        </p:spPr>
        <p:txBody>
          <a:bodyPr>
            <a:normAutofit fontScale="90000"/>
          </a:bodyPr>
          <a:lstStyle/>
          <a:p>
            <a:r>
              <a:rPr lang="en-ZA" altLang="en-US" sz="4400" dirty="0">
                <a:solidFill>
                  <a:schemeClr val="accent4"/>
                </a:solidFill>
                <a:cs typeface="Times New Roman" panose="02020603050405020304" pitchFamily="18" charset="0"/>
              </a:rPr>
              <a:t>Birth outcomes, adverse events, infant deaths and early growth by cohort and product</a:t>
            </a:r>
            <a:endParaRPr lang="en-US" dirty="0"/>
          </a:p>
        </p:txBody>
      </p:sp>
      <p:pic>
        <p:nvPicPr>
          <p:cNvPr id="14" name="Content Placeholder 13">
            <a:extLst>
              <a:ext uri="{FF2B5EF4-FFF2-40B4-BE49-F238E27FC236}">
                <a16:creationId xmlns:a16="http://schemas.microsoft.com/office/drawing/2014/main" id="{11281257-AECF-4D93-C4D7-3D0967C7036A}"/>
              </a:ext>
            </a:extLst>
          </p:cNvPr>
          <p:cNvPicPr>
            <a:picLocks noGrp="1" noChangeAspect="1"/>
          </p:cNvPicPr>
          <p:nvPr>
            <p:ph idx="1"/>
          </p:nvPr>
        </p:nvPicPr>
        <p:blipFill>
          <a:blip r:embed="rId9"/>
          <a:stretch>
            <a:fillRect/>
          </a:stretch>
        </p:blipFill>
        <p:spPr>
          <a:xfrm>
            <a:off x="385676" y="2497500"/>
            <a:ext cx="12716538" cy="5297228"/>
          </a:xfrm>
        </p:spPr>
      </p:pic>
      <p:sp>
        <p:nvSpPr>
          <p:cNvPr id="15" name="TextBox 14">
            <a:extLst>
              <a:ext uri="{FF2B5EF4-FFF2-40B4-BE49-F238E27FC236}">
                <a16:creationId xmlns:a16="http://schemas.microsoft.com/office/drawing/2014/main" id="{89C6B697-4037-AFB0-132C-E3B8BC12B3C9}"/>
              </a:ext>
            </a:extLst>
          </p:cNvPr>
          <p:cNvSpPr txBox="1"/>
          <p:nvPr/>
        </p:nvSpPr>
        <p:spPr>
          <a:xfrm>
            <a:off x="13117454" y="2274444"/>
            <a:ext cx="2323533" cy="3724096"/>
          </a:xfrm>
          <a:prstGeom prst="rect">
            <a:avLst/>
          </a:prstGeom>
          <a:noFill/>
        </p:spPr>
        <p:txBody>
          <a:bodyPr wrap="square">
            <a:spAutoFit/>
          </a:bodyPr>
          <a:lstStyle/>
          <a:p>
            <a:pPr marL="174625" indent="-174625">
              <a:spcAft>
                <a:spcPts val="800"/>
              </a:spcAft>
              <a:buFont typeface="Arial" panose="020B0604020202020204" pitchFamily="34" charset="0"/>
              <a:buChar char="•"/>
              <a:defRPr/>
            </a:pPr>
            <a:r>
              <a:rPr lang="en-ZA" dirty="0">
                <a:latin typeface="Candara" panose="020E0502030303020204" pitchFamily="34" charset="0"/>
                <a:ea typeface="Times New Roman" panose="02020603050405020304" pitchFamily="18" charset="0"/>
                <a:cs typeface="Times New Roman" panose="02020603050405020304" pitchFamily="18" charset="0"/>
              </a:rPr>
              <a:t>Across 3 cohorts, 99% were live births, 4.4% were preterm (&lt;37 weeks) </a:t>
            </a:r>
          </a:p>
          <a:p>
            <a:pPr marL="174625" indent="-174625">
              <a:spcAft>
                <a:spcPts val="800"/>
              </a:spcAft>
              <a:buFont typeface="Arial" panose="020B0604020202020204" pitchFamily="34" charset="0"/>
              <a:buChar char="•"/>
              <a:defRPr/>
            </a:pPr>
            <a:r>
              <a:rPr lang="en-ZA" dirty="0">
                <a:latin typeface="Candara" panose="020E0502030303020204" pitchFamily="34" charset="0"/>
                <a:ea typeface="Times New Roman" panose="02020603050405020304" pitchFamily="18" charset="0"/>
                <a:cs typeface="Times New Roman" panose="02020603050405020304" pitchFamily="18" charset="0"/>
              </a:rPr>
              <a:t>Low birth weight (&lt;2500g) recorded in 5% of infants </a:t>
            </a:r>
          </a:p>
          <a:p>
            <a:pPr marL="174625" indent="-174625">
              <a:spcAft>
                <a:spcPts val="800"/>
              </a:spcAft>
              <a:buFont typeface="Arial" panose="020B0604020202020204" pitchFamily="34" charset="0"/>
              <a:buChar char="•"/>
              <a:defRPr/>
            </a:pPr>
            <a:r>
              <a:rPr lang="en-ZA" dirty="0">
                <a:latin typeface="Candara" panose="020E0502030303020204" pitchFamily="34" charset="0"/>
                <a:ea typeface="Times New Roman" panose="02020603050405020304" pitchFamily="18" charset="0"/>
                <a:cs typeface="Times New Roman" panose="02020603050405020304" pitchFamily="18" charset="0"/>
              </a:rPr>
              <a:t>Infant visit retention was high across all visits and cohorts</a:t>
            </a:r>
            <a:r>
              <a:rPr lang="en-ZA" dirty="0">
                <a:latin typeface="Calibri" panose="020F0502020204030204" pitchFamily="34" charset="0"/>
                <a:ea typeface="Times New Roman" panose="02020603050405020304" pitchFamily="18" charset="0"/>
                <a:cs typeface="Times New Roman" panose="02020603050405020304" pitchFamily="18" charset="0"/>
              </a:rPr>
              <a:t> </a:t>
            </a:r>
          </a:p>
          <a:p>
            <a:pPr>
              <a:spcAft>
                <a:spcPts val="800"/>
              </a:spcAft>
              <a:defRPr/>
            </a:pPr>
            <a:endParaRPr lang="en-US" dirty="0"/>
          </a:p>
        </p:txBody>
      </p:sp>
      <p:sp>
        <p:nvSpPr>
          <p:cNvPr id="16" name="TextBox 1">
            <a:extLst>
              <a:ext uri="{FF2B5EF4-FFF2-40B4-BE49-F238E27FC236}">
                <a16:creationId xmlns:a16="http://schemas.microsoft.com/office/drawing/2014/main" id="{347B94A0-D36A-AC90-A44E-EBD50B2A9560}"/>
              </a:ext>
            </a:extLst>
          </p:cNvPr>
          <p:cNvSpPr txBox="1">
            <a:spLocks noChangeArrowheads="1"/>
          </p:cNvSpPr>
          <p:nvPr/>
        </p:nvSpPr>
        <p:spPr bwMode="auto">
          <a:xfrm>
            <a:off x="400915" y="8071195"/>
            <a:ext cx="12701299" cy="400110"/>
          </a:xfrm>
          <a:prstGeom prst="rect">
            <a:avLst/>
          </a:prstGeom>
          <a:noFill/>
          <a:ln w="571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dirty="0">
                <a:latin typeface="Candara" panose="020E0502030303020204" pitchFamily="34" charset="0"/>
                <a:cs typeface="Calibri" panose="020F0502020204030204" pitchFamily="34" charset="0"/>
              </a:rPr>
              <a:t>No SAEs (including death)/AEs deemed related to study product exposure by site PI or protocol medical officer</a:t>
            </a:r>
            <a:endParaRPr lang="en-US" altLang="en-US" sz="2000" dirty="0">
              <a:latin typeface="Candara" panose="020E0502030303020204" pitchFamily="34" charset="0"/>
            </a:endParaRPr>
          </a:p>
        </p:txBody>
      </p:sp>
    </p:spTree>
    <p:extLst>
      <p:ext uri="{BB962C8B-B14F-4D97-AF65-F5344CB8AC3E}">
        <p14:creationId xmlns:p14="http://schemas.microsoft.com/office/powerpoint/2010/main" val="5048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18375" y="1112147"/>
            <a:ext cx="16640925" cy="1143000"/>
          </a:xfrm>
        </p:spPr>
        <p:txBody>
          <a:bodyPr>
            <a:normAutofit fontScale="90000"/>
          </a:bodyPr>
          <a:lstStyle/>
          <a:p>
            <a:r>
              <a:rPr lang="en-US" altLang="en-US" sz="4400" dirty="0">
                <a:solidFill>
                  <a:schemeClr val="accent4"/>
                </a:solidFill>
                <a:cs typeface="Calibri" panose="020F0502020204030204" pitchFamily="34" charset="0"/>
              </a:rPr>
              <a:t>New onset adverse events by study visit: 6 weeks, between 6 weeks and 6 months, and between 6 months and a year</a:t>
            </a:r>
            <a:endParaRPr lang="en-US" dirty="0"/>
          </a:p>
        </p:txBody>
      </p:sp>
      <p:pic>
        <p:nvPicPr>
          <p:cNvPr id="14" name="Content Placeholder 13">
            <a:extLst>
              <a:ext uri="{FF2B5EF4-FFF2-40B4-BE49-F238E27FC236}">
                <a16:creationId xmlns:a16="http://schemas.microsoft.com/office/drawing/2014/main" id="{E217C081-8C33-F6EA-D7A5-A9BC8DAD8F5E}"/>
              </a:ext>
            </a:extLst>
          </p:cNvPr>
          <p:cNvPicPr>
            <a:picLocks noGrp="1" noChangeAspect="1"/>
          </p:cNvPicPr>
          <p:nvPr>
            <p:ph idx="1"/>
          </p:nvPr>
        </p:nvPicPr>
        <p:blipFill>
          <a:blip r:embed="rId9"/>
          <a:stretch>
            <a:fillRect/>
          </a:stretch>
        </p:blipFill>
        <p:spPr>
          <a:xfrm>
            <a:off x="314683" y="2363399"/>
            <a:ext cx="12463130" cy="5599501"/>
          </a:xfrm>
        </p:spPr>
      </p:pic>
      <p:sp>
        <p:nvSpPr>
          <p:cNvPr id="15" name="TextBox 1">
            <a:extLst>
              <a:ext uri="{FF2B5EF4-FFF2-40B4-BE49-F238E27FC236}">
                <a16:creationId xmlns:a16="http://schemas.microsoft.com/office/drawing/2014/main" id="{3E852F79-1323-362E-BA70-7439D20FD272}"/>
              </a:ext>
            </a:extLst>
          </p:cNvPr>
          <p:cNvSpPr txBox="1">
            <a:spLocks noChangeArrowheads="1"/>
          </p:cNvSpPr>
          <p:nvPr/>
        </p:nvSpPr>
        <p:spPr bwMode="auto">
          <a:xfrm>
            <a:off x="363508" y="8071152"/>
            <a:ext cx="12414305" cy="707886"/>
          </a:xfrm>
          <a:prstGeom prst="rect">
            <a:avLst/>
          </a:prstGeom>
          <a:noFill/>
          <a:ln w="571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dirty="0">
                <a:latin typeface="Candara" panose="020E0502030303020204" pitchFamily="34" charset="0"/>
              </a:rPr>
              <a:t>91% of all congenital anomalies were detected by 6 months and none related to study product.</a:t>
            </a:r>
          </a:p>
          <a:p>
            <a:r>
              <a:rPr lang="en-US" altLang="en-US" sz="2000" dirty="0">
                <a:latin typeface="Candara" panose="020E0502030303020204" pitchFamily="34" charset="0"/>
                <a:cs typeface="Calibri" panose="020F0502020204030204" pitchFamily="34" charset="0"/>
              </a:rPr>
              <a:t>No infant deaths deemed related to study product exposure by site PI or protocol medical officer.</a:t>
            </a:r>
            <a:endParaRPr lang="en-US" altLang="en-US" sz="2000" dirty="0">
              <a:latin typeface="Candara" panose="020E0502030303020204" pitchFamily="34" charset="0"/>
            </a:endParaRPr>
          </a:p>
        </p:txBody>
      </p:sp>
      <p:sp>
        <p:nvSpPr>
          <p:cNvPr id="16" name="TextBox 5">
            <a:extLst>
              <a:ext uri="{FF2B5EF4-FFF2-40B4-BE49-F238E27FC236}">
                <a16:creationId xmlns:a16="http://schemas.microsoft.com/office/drawing/2014/main" id="{D046A72B-A393-F4BD-F1BB-C674BDF93F11}"/>
              </a:ext>
            </a:extLst>
          </p:cNvPr>
          <p:cNvSpPr txBox="1">
            <a:spLocks noChangeArrowheads="1"/>
          </p:cNvSpPr>
          <p:nvPr/>
        </p:nvSpPr>
        <p:spPr bwMode="auto">
          <a:xfrm>
            <a:off x="12777813" y="2453780"/>
            <a:ext cx="2310277" cy="55092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1600" baseline="30000" dirty="0">
                <a:latin typeface="Candara" panose="020E0502030303020204" pitchFamily="34" charset="0"/>
                <a:cs typeface="Calibri" panose="020F0502020204030204" pitchFamily="34" charset="0"/>
              </a:rPr>
              <a:t># </a:t>
            </a:r>
            <a:r>
              <a:rPr lang="en-US" altLang="en-US" sz="1600" b="1" dirty="0">
                <a:latin typeface="Candara" panose="020E0502030303020204" pitchFamily="34" charset="0"/>
                <a:cs typeface="Calibri" panose="020F0502020204030204" pitchFamily="34" charset="0"/>
              </a:rPr>
              <a:t>Infant deaths:</a:t>
            </a:r>
            <a:r>
              <a:rPr lang="en-US" altLang="en-US" sz="1600" dirty="0">
                <a:latin typeface="Candara" panose="020E0502030303020204" pitchFamily="34" charset="0"/>
                <a:cs typeface="Calibri" panose="020F0502020204030204" pitchFamily="34" charset="0"/>
              </a:rPr>
              <a:t> Hypoxic </a:t>
            </a:r>
            <a:r>
              <a:rPr lang="en-US" altLang="en-US" sz="1600" dirty="0" err="1">
                <a:latin typeface="Candara" panose="020E0502030303020204" pitchFamily="34" charset="0"/>
                <a:cs typeface="Calibri" panose="020F0502020204030204" pitchFamily="34" charset="0"/>
              </a:rPr>
              <a:t>Ishaemic</a:t>
            </a:r>
            <a:r>
              <a:rPr lang="en-US" altLang="en-US" sz="1600" dirty="0">
                <a:latin typeface="Candara" panose="020E0502030303020204" pitchFamily="34" charset="0"/>
                <a:cs typeface="Calibri" panose="020F0502020204030204" pitchFamily="34" charset="0"/>
              </a:rPr>
              <a:t> encephalopathy (1), prematurity (1), meconium aspiration syndrome (1), severe pneumonia (1), blunt head injury (1), dysmorphic features, CMV, multi-organ failure (1), Acute gastroenteritis (2) </a:t>
            </a:r>
          </a:p>
          <a:p>
            <a:r>
              <a:rPr lang="en-US" altLang="en-US" sz="1600" dirty="0">
                <a:latin typeface="Candara" panose="020E0502030303020204" pitchFamily="34" charset="0"/>
                <a:cs typeface="Calibri" panose="020F0502020204030204" pitchFamily="34" charset="0"/>
              </a:rPr>
              <a:t>*</a:t>
            </a:r>
            <a:r>
              <a:rPr lang="en-US" altLang="en-US" sz="1600" b="1" dirty="0">
                <a:latin typeface="Candara" panose="020E0502030303020204" pitchFamily="34" charset="0"/>
                <a:cs typeface="Calibri" panose="020F0502020204030204" pitchFamily="34" charset="0"/>
              </a:rPr>
              <a:t>Congenital anomalies (</a:t>
            </a:r>
            <a:r>
              <a:rPr lang="en-US" altLang="en-US" sz="1600" dirty="0">
                <a:latin typeface="Candara" panose="020E0502030303020204" pitchFamily="34" charset="0"/>
                <a:cs typeface="Calibri" panose="020F0502020204030204" pitchFamily="34" charset="0"/>
              </a:rPr>
              <a:t>reviewed by study geneticist): Missing toe nails, Trisomy 21, laryngomalacia, polydactyly, undescended testes (3), dysmorphic features, biliary atresia, pectus excavatum, tongue tie</a:t>
            </a:r>
          </a:p>
        </p:txBody>
      </p:sp>
    </p:spTree>
    <p:extLst>
      <p:ext uri="{BB962C8B-B14F-4D97-AF65-F5344CB8AC3E}">
        <p14:creationId xmlns:p14="http://schemas.microsoft.com/office/powerpoint/2010/main" val="291835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5855919" y="895808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5" y="1547067"/>
            <a:ext cx="15113194" cy="1002924"/>
          </a:xfrm>
        </p:spPr>
        <p:txBody>
          <a:bodyPr/>
          <a:lstStyle/>
          <a:p>
            <a:r>
              <a:rPr lang="en-US" altLang="en-US" dirty="0">
                <a:solidFill>
                  <a:schemeClr val="accent4"/>
                </a:solidFill>
              </a:rPr>
              <a:t>Infant Outcomes Summary </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1028700" y="2549991"/>
            <a:ext cx="13144500" cy="6127166"/>
          </a:xfrm>
        </p:spPr>
        <p:txBody>
          <a:bodyPr>
            <a:normAutofit/>
          </a:bodyPr>
          <a:lstStyle/>
          <a:p>
            <a:pPr marL="479673" indent="-479673" eaLnBrk="1" hangingPunct="1">
              <a:lnSpc>
                <a:spcPct val="114000"/>
              </a:lnSpc>
              <a:defRPr/>
            </a:pPr>
            <a:r>
              <a:rPr lang="en-ZA" dirty="0">
                <a:latin typeface="Calibri" panose="020F0502020204030204" pitchFamily="34" charset="0"/>
                <a:cs typeface="Times New Roman" panose="02020603050405020304" pitchFamily="18" charset="0"/>
              </a:rPr>
              <a:t>Median WFL z-scores at 6-weeks - no difference by cohort/drug exposure </a:t>
            </a:r>
          </a:p>
          <a:p>
            <a:pPr marL="479673" indent="-479673" eaLnBrk="1" hangingPunct="1">
              <a:lnSpc>
                <a:spcPct val="114000"/>
              </a:lnSpc>
              <a:defRPr/>
            </a:pPr>
            <a:r>
              <a:rPr lang="en-ZA" dirty="0">
                <a:latin typeface="Calibri" panose="020F0502020204030204" pitchFamily="34" charset="0"/>
                <a:cs typeface="Times New Roman" panose="02020603050405020304" pitchFamily="18" charset="0"/>
              </a:rPr>
              <a:t>Congenital anomalies in 11 infants not considered related</a:t>
            </a:r>
          </a:p>
          <a:p>
            <a:pPr marL="479673" lvl="1" indent="-479673" eaLnBrk="1" hangingPunct="1">
              <a:lnSpc>
                <a:spcPct val="114000"/>
              </a:lnSpc>
              <a:buFont typeface="Arial" panose="020B0604020202020204" pitchFamily="34" charset="0"/>
              <a:buChar char="•"/>
              <a:defRPr/>
            </a:pPr>
            <a:r>
              <a:rPr lang="en-ZA" sz="3200" dirty="0">
                <a:latin typeface="Calibri" panose="020F0502020204030204" pitchFamily="34" charset="0"/>
                <a:cs typeface="Times New Roman" panose="02020603050405020304" pitchFamily="18" charset="0"/>
              </a:rPr>
              <a:t>No AEs or SAEs, including deaths related to product</a:t>
            </a:r>
          </a:p>
          <a:p>
            <a:pPr marL="479673" indent="-479673" eaLnBrk="1" hangingPunct="1">
              <a:lnSpc>
                <a:spcPct val="114000"/>
              </a:lnSpc>
              <a:defRPr/>
            </a:pPr>
            <a:r>
              <a:rPr lang="en-ZA" dirty="0">
                <a:latin typeface="Calibri" panose="020F0502020204030204" pitchFamily="34" charset="0"/>
                <a:cs typeface="Times New Roman" panose="02020603050405020304" pitchFamily="18" charset="0"/>
              </a:rPr>
              <a:t>Developmental milestones- “typical development” range for almost all children in all cohorts, across both products </a:t>
            </a:r>
          </a:p>
          <a:p>
            <a:pPr marL="479673" indent="-479673" eaLnBrk="1" hangingPunct="1">
              <a:lnSpc>
                <a:spcPct val="114000"/>
              </a:lnSpc>
              <a:defRPr/>
            </a:pPr>
            <a:r>
              <a:rPr lang="en-US" dirty="0">
                <a:latin typeface="Calibri" panose="020F0502020204030204" pitchFamily="34" charset="0"/>
                <a:cs typeface="Times New Roman" panose="02020603050405020304" pitchFamily="18" charset="0"/>
              </a:rPr>
              <a:t>Majority of new onset adverse events and congenital anomalies across all cohorts occurred at </a:t>
            </a:r>
            <a:r>
              <a:rPr lang="en-US" b="1" dirty="0">
                <a:solidFill>
                  <a:schemeClr val="accent4">
                    <a:lumMod val="75000"/>
                  </a:schemeClr>
                </a:solidFill>
                <a:latin typeface="Calibri" panose="020F0502020204030204" pitchFamily="34" charset="0"/>
                <a:cs typeface="Times New Roman" panose="02020603050405020304" pitchFamily="18" charset="0"/>
              </a:rPr>
              <a:t>≤6 weeks</a:t>
            </a:r>
            <a:r>
              <a:rPr lang="en-US" dirty="0">
                <a:latin typeface="Calibri" panose="020F0502020204030204" pitchFamily="34" charset="0"/>
                <a:cs typeface="Times New Roman" panose="02020603050405020304" pitchFamily="18" charset="0"/>
              </a:rPr>
              <a:t>, with similar proportions occurring between &gt;6 weeks and 6 months and ≥6 months and 12 months</a:t>
            </a:r>
            <a:endParaRPr lang="en-US" dirty="0"/>
          </a:p>
          <a:p>
            <a:endParaRPr lang="en-US" dirty="0"/>
          </a:p>
        </p:txBody>
      </p:sp>
      <p:pic>
        <p:nvPicPr>
          <p:cNvPr id="13" name="Picture 1">
            <a:extLst>
              <a:ext uri="{FF2B5EF4-FFF2-40B4-BE49-F238E27FC236}">
                <a16:creationId xmlns:a16="http://schemas.microsoft.com/office/drawing/2014/main" id="{847E261B-2267-6F5F-0C02-2380DC061F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07478" y="8699802"/>
            <a:ext cx="34004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54CF36CE-5789-1D0D-9F23-3280CD541F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434" y="8963461"/>
            <a:ext cx="1656012" cy="119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34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74641" y="1253694"/>
            <a:ext cx="16640925" cy="1143000"/>
          </a:xfrm>
        </p:spPr>
        <p:txBody>
          <a:bodyPr/>
          <a:lstStyle/>
          <a:p>
            <a:r>
              <a:rPr lang="en-US" altLang="en-US" dirty="0">
                <a:solidFill>
                  <a:schemeClr val="accent4"/>
                </a:solidFill>
              </a:rPr>
              <a:t>Conclusions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188027"/>
            <a:ext cx="11521275" cy="5667257"/>
          </a:xfrm>
        </p:spPr>
        <p:txBody>
          <a:bodyPr/>
          <a:lstStyle/>
          <a:p>
            <a:pPr marL="479425" indent="-479425" eaLnBrk="1" hangingPunct="1">
              <a:lnSpc>
                <a:spcPct val="114000"/>
              </a:lnSpc>
              <a:spcBef>
                <a:spcPts val="438"/>
              </a:spcBef>
              <a:spcAft>
                <a:spcPts val="438"/>
              </a:spcAft>
            </a:pPr>
            <a:r>
              <a:rPr lang="en-ZA" altLang="en-US" dirty="0">
                <a:latin typeface="Calibri" panose="020F0502020204030204" pitchFamily="34" charset="0"/>
                <a:cs typeface="Calibri" panose="020F0502020204030204" pitchFamily="34" charset="0"/>
              </a:rPr>
              <a:t>Through 6 and 12-months, no safety concerns observed in infants following maternal use of ring or oral TDF/FTC</a:t>
            </a:r>
          </a:p>
          <a:p>
            <a:pPr marL="479425" indent="-479425" eaLnBrk="1" hangingPunct="1">
              <a:lnSpc>
                <a:spcPct val="114000"/>
              </a:lnSpc>
              <a:spcBef>
                <a:spcPts val="438"/>
              </a:spcBef>
              <a:spcAft>
                <a:spcPts val="438"/>
              </a:spcAft>
            </a:pPr>
            <a:r>
              <a:rPr lang="en-ZA" altLang="en-US" dirty="0">
                <a:latin typeface="Calibri" panose="020F0502020204030204" pitchFamily="34" charset="0"/>
                <a:cs typeface="Calibri" panose="020F0502020204030204" pitchFamily="34" charset="0"/>
              </a:rPr>
              <a:t>Combined with maternal safety findings throughout pregnancy, this study supports use of the ring and oral TDF/FTC by pregnant individuals to prevent HIV </a:t>
            </a:r>
          </a:p>
          <a:p>
            <a:pPr marL="479425" indent="-479425" eaLnBrk="1" hangingPunct="1">
              <a:lnSpc>
                <a:spcPct val="114000"/>
              </a:lnSpc>
              <a:spcBef>
                <a:spcPts val="438"/>
              </a:spcBef>
              <a:spcAft>
                <a:spcPts val="438"/>
              </a:spcAft>
            </a:pPr>
            <a:r>
              <a:rPr lang="en-US" altLang="en-US" dirty="0">
                <a:latin typeface="Calibri" panose="020F0502020204030204" pitchFamily="34" charset="0"/>
                <a:cs typeface="Calibri" panose="020F0502020204030204" pitchFamily="34" charset="0"/>
              </a:rPr>
              <a:t>Given the timing of AE onset in infants, follow-up until 6 months may be adequate to assess safety in infants exposed to study product </a:t>
            </a:r>
          </a:p>
          <a:p>
            <a:endParaRPr lang="en-US" dirty="0"/>
          </a:p>
        </p:txBody>
      </p:sp>
      <p:pic>
        <p:nvPicPr>
          <p:cNvPr id="13" name="Picture 12">
            <a:extLst>
              <a:ext uri="{FF2B5EF4-FFF2-40B4-BE49-F238E27FC236}">
                <a16:creationId xmlns:a16="http://schemas.microsoft.com/office/drawing/2014/main" id="{92A28FE9-6DFE-C376-AA1F-F78B635621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544" y="6896100"/>
            <a:ext cx="12201874" cy="199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a:extLst>
              <a:ext uri="{FF2B5EF4-FFF2-40B4-BE49-F238E27FC236}">
                <a16:creationId xmlns:a16="http://schemas.microsoft.com/office/drawing/2014/main" id="{A02AB9EF-4E24-6E03-F6FF-7FE4440E13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21643" y="1339419"/>
            <a:ext cx="34004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619B2E29-0579-D753-3955-84A1B66D1A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21643" y="2860482"/>
            <a:ext cx="1656012" cy="119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44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1286</Words>
  <Application>Microsoft Office PowerPoint</Application>
  <PresentationFormat>Custom</PresentationFormat>
  <Paragraphs>104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Josefin Sans</vt:lpstr>
      <vt:lpstr>Times New Roman</vt:lpstr>
      <vt:lpstr>Montserrat Ultra-Bold</vt:lpstr>
      <vt:lpstr>Candara</vt:lpstr>
      <vt:lpstr>Arial</vt:lpstr>
      <vt:lpstr>Office Theme</vt:lpstr>
      <vt:lpstr>Safety Outcomes Among Infants Whose Mothers Used Dapivirine Vaginal Ring or Oral PrEP During pregnancy (MTN-042/DELIVER)</vt:lpstr>
      <vt:lpstr>Background </vt:lpstr>
      <vt:lpstr>MTN-042 Study Design: Infants</vt:lpstr>
      <vt:lpstr>MTN-042 study sites </vt:lpstr>
      <vt:lpstr>Infants enrolled in MTN-042 cohorts 1, 2 and 3</vt:lpstr>
      <vt:lpstr>Birth outcomes, adverse events, infant deaths and early growth by cohort and product</vt:lpstr>
      <vt:lpstr>New onset adverse events by study visit: 6 weeks, between 6 weeks and 6 months, and between 6 months and a year</vt:lpstr>
      <vt:lpstr>Infant Outcomes Summary </vt:lpstr>
      <vt:lpstr>Conclusions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Elizea Horne</dc:creator>
  <cp:lastModifiedBy>Elizea Horne</cp:lastModifiedBy>
  <cp:revision>2</cp:revision>
  <dcterms:created xsi:type="dcterms:W3CDTF">2006-08-16T00:00:00Z</dcterms:created>
  <dcterms:modified xsi:type="dcterms:W3CDTF">2024-08-27T21:27:23Z</dcterms:modified>
  <dc:identifier>DAGBbZIf2EI</dc:identifier>
</cp:coreProperties>
</file>