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1" r:id="rId9"/>
    <p:sldId id="262" r:id="rId10"/>
    <p:sldId id="264" r:id="rId11"/>
    <p:sldId id="263" r:id="rId12"/>
  </p:sldIdLst>
  <p:sldSz cx="18288000" cy="10287000"/>
  <p:notesSz cx="6858000" cy="9144000"/>
  <p:embeddedFontLst>
    <p:embeddedFont>
      <p:font typeface="Josefin Sans" panose="020B0604020202020204" charset="0"/>
      <p:regular r:id="rId13"/>
      <p:bold r:id="rId14"/>
    </p:embeddedFont>
    <p:embeddedFont>
      <p:font typeface="Montserrat Ultra-Bold" panose="020B0604020202020204" charset="0"/>
      <p:regular r:id="rId15"/>
      <p:bold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89" autoAdjust="0"/>
  </p:normalViewPr>
  <p:slideViewPr>
    <p:cSldViewPr>
      <p:cViewPr varScale="1">
        <p:scale>
          <a:sx n="41" d="100"/>
          <a:sy n="41" d="100"/>
        </p:scale>
        <p:origin x="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NULL"/><Relationship Id="rId9" Type="http://schemas.openxmlformats.org/officeDocument/2006/relationships/hyperlink" Target="mailto:Rachel.Kidman@stonybrookmedicin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3692444" y="3530790"/>
            <a:ext cx="9906000" cy="2286000"/>
          </a:xfrm>
        </p:spPr>
        <p:txBody>
          <a:bodyPr>
            <a:normAutofit fontScale="90000"/>
          </a:bodyPr>
          <a:lstStyle/>
          <a:p>
            <a:r>
              <a:rPr lang="en-ZA" dirty="0"/>
              <a:t>Characterising day-to-day intimate partner violence perpetration among </a:t>
            </a:r>
            <a:r>
              <a:rPr lang="en-ZA" dirty="0" err="1"/>
              <a:t>perinatally</a:t>
            </a:r>
            <a:r>
              <a:rPr lang="en-ZA" dirty="0"/>
              <a:t>-infected and HIV- uninfected adolescent boys in Soweto, South Africa</a:t>
            </a: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5445044" y="6913596"/>
            <a:ext cx="6400800" cy="1752600"/>
          </a:xfrm>
        </p:spPr>
        <p:txBody>
          <a:bodyPr/>
          <a:lstStyle/>
          <a:p>
            <a:r>
              <a:rPr lang="en-US" dirty="0" smtClean="0"/>
              <a:t>Phumla Madi</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b="1" dirty="0"/>
              <a:t>BACKGROUND</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517525" y="2706832"/>
            <a:ext cx="16640924" cy="5667257"/>
          </a:xfrm>
        </p:spPr>
        <p:txBody>
          <a:bodyPr/>
          <a:lstStyle/>
          <a:p>
            <a:pPr marL="0" indent="0">
              <a:buNone/>
            </a:pPr>
            <a:endParaRPr lang="en-US" dirty="0"/>
          </a:p>
          <a:p>
            <a:pPr marL="0" indent="0">
              <a:buNone/>
            </a:pPr>
            <a:endParaRPr lang="en-US" dirty="0" smtClean="0"/>
          </a:p>
          <a:p>
            <a:pPr marL="0" indent="0">
              <a:buNone/>
            </a:pPr>
            <a:r>
              <a:rPr lang="en-US" dirty="0"/>
              <a:t> </a:t>
            </a:r>
            <a:r>
              <a:rPr lang="en-ZA" dirty="0"/>
              <a:t> </a:t>
            </a:r>
            <a:endParaRPr lang="en-US" dirty="0"/>
          </a:p>
        </p:txBody>
      </p:sp>
      <p:sp>
        <p:nvSpPr>
          <p:cNvPr id="13" name="AutoShape 2" descr="Black Teen Boy Vector Images (over 3,30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4" name="Picture 13"/>
          <p:cNvPicPr>
            <a:picLocks noChangeAspect="1"/>
          </p:cNvPicPr>
          <p:nvPr/>
        </p:nvPicPr>
        <p:blipFill>
          <a:blip r:embed="rId9"/>
          <a:stretch>
            <a:fillRect/>
          </a:stretch>
        </p:blipFill>
        <p:spPr>
          <a:xfrm>
            <a:off x="1250774" y="4793665"/>
            <a:ext cx="4787748" cy="2667000"/>
          </a:xfrm>
          <a:prstGeom prst="rect">
            <a:avLst/>
          </a:prstGeom>
        </p:spPr>
      </p:pic>
      <p:sp>
        <p:nvSpPr>
          <p:cNvPr id="15" name="TextBox 14"/>
          <p:cNvSpPr txBox="1"/>
          <p:nvPr/>
        </p:nvSpPr>
        <p:spPr>
          <a:xfrm>
            <a:off x="900981" y="3005911"/>
            <a:ext cx="5217615" cy="1569660"/>
          </a:xfrm>
          <a:prstGeom prst="rect">
            <a:avLst/>
          </a:prstGeom>
          <a:noFill/>
        </p:spPr>
        <p:txBody>
          <a:bodyPr wrap="square" rtlCol="0">
            <a:spAutoFit/>
          </a:bodyPr>
          <a:lstStyle/>
          <a:p>
            <a:r>
              <a:rPr lang="en-US" sz="2400" dirty="0"/>
              <a:t>Intimate partner violence (IPV) and HIV incidence rises substantially during adolescence1. Furthermore, these risks are highly intertwined. </a:t>
            </a:r>
          </a:p>
        </p:txBody>
      </p:sp>
      <p:sp>
        <p:nvSpPr>
          <p:cNvPr id="16" name="TextBox 15"/>
          <p:cNvSpPr txBox="1"/>
          <p:nvPr/>
        </p:nvSpPr>
        <p:spPr>
          <a:xfrm>
            <a:off x="9308731" y="2966315"/>
            <a:ext cx="5189032" cy="1938992"/>
          </a:xfrm>
          <a:prstGeom prst="rect">
            <a:avLst/>
          </a:prstGeom>
          <a:noFill/>
        </p:spPr>
        <p:txBody>
          <a:bodyPr wrap="square" rtlCol="0">
            <a:spAutoFit/>
          </a:bodyPr>
          <a:lstStyle/>
          <a:p>
            <a:r>
              <a:rPr lang="en-US" sz="2400" dirty="0"/>
              <a:t>South Africa has the largest population of adolescents living with </a:t>
            </a:r>
            <a:r>
              <a:rPr lang="en-US" sz="2400" dirty="0" err="1"/>
              <a:t>perinatally</a:t>
            </a:r>
            <a:r>
              <a:rPr lang="en-US" sz="2400" dirty="0"/>
              <a:t>-acquired HIV (PHIV). </a:t>
            </a:r>
            <a:r>
              <a:rPr lang="en-GB" sz="2400" dirty="0"/>
              <a:t>IPV perpetration by this population could greatly increase the spread of HIV.</a:t>
            </a:r>
            <a:endParaRPr lang="en-ZA" sz="2400" dirty="0"/>
          </a:p>
        </p:txBody>
      </p:sp>
      <p:pic>
        <p:nvPicPr>
          <p:cNvPr id="17" name="Picture 16"/>
          <p:cNvPicPr>
            <a:picLocks noChangeAspect="1"/>
          </p:cNvPicPr>
          <p:nvPr/>
        </p:nvPicPr>
        <p:blipFill>
          <a:blip r:embed="rId10"/>
          <a:stretch>
            <a:fillRect/>
          </a:stretch>
        </p:blipFill>
        <p:spPr>
          <a:xfrm>
            <a:off x="9677400" y="5234624"/>
            <a:ext cx="3510491" cy="2360766"/>
          </a:xfrm>
          <a:prstGeom prst="rect">
            <a:avLst/>
          </a:prstGeom>
        </p:spPr>
      </p:pic>
    </p:spTree>
    <p:extLst>
      <p:ext uri="{BB962C8B-B14F-4D97-AF65-F5344CB8AC3E}">
        <p14:creationId xmlns:p14="http://schemas.microsoft.com/office/powerpoint/2010/main" val="163931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METHODOLOGY</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fontAlgn="base"/>
            <a:r>
              <a:rPr lang="en-ZA" dirty="0"/>
              <a:t> </a:t>
            </a:r>
            <a:r>
              <a:rPr lang="en-US" dirty="0"/>
              <a:t>We enrolled 498 (251 PHIV and 247 HIV-uninfected) in a longitudinal cohort study:​</a:t>
            </a:r>
          </a:p>
          <a:p>
            <a:pPr fontAlgn="base"/>
            <a:r>
              <a:rPr lang="en-US" dirty="0"/>
              <a:t>15-19 Years old​</a:t>
            </a:r>
          </a:p>
          <a:p>
            <a:pPr fontAlgn="base"/>
            <a:r>
              <a:rPr lang="en-US" dirty="0"/>
              <a:t>Resided in and around Soweto​</a:t>
            </a:r>
          </a:p>
          <a:p>
            <a:pPr fontAlgn="base"/>
            <a:r>
              <a:rPr lang="en-US" dirty="0"/>
              <a:t>F</a:t>
            </a:r>
            <a:r>
              <a:rPr lang="en-US" dirty="0" smtClean="0"/>
              <a:t>ace-to-face </a:t>
            </a:r>
            <a:r>
              <a:rPr lang="en-US" dirty="0"/>
              <a:t>dating relationship/ had sex in the last month​</a:t>
            </a:r>
          </a:p>
          <a:p>
            <a:pPr fontAlgn="base"/>
            <a:r>
              <a:rPr lang="en-US" dirty="0"/>
              <a:t>PHIV had to be aware of their HIV diagnosis </a:t>
            </a:r>
            <a:endParaRPr lang="en-US" dirty="0" smtClean="0"/>
          </a:p>
          <a:p>
            <a:pPr fontAlgn="base"/>
            <a:r>
              <a:rPr lang="en-US" dirty="0" smtClean="0"/>
              <a:t>3 Clinic visits</a:t>
            </a:r>
            <a:endParaRPr lang="en-US" dirty="0"/>
          </a:p>
        </p:txBody>
      </p:sp>
      <p:sp>
        <p:nvSpPr>
          <p:cNvPr id="13" name="AutoShape 2" descr="Black Teen Boy Vector Images (over 3,30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4" name="Picture 13"/>
          <p:cNvPicPr>
            <a:picLocks noChangeAspect="1"/>
          </p:cNvPicPr>
          <p:nvPr/>
        </p:nvPicPr>
        <p:blipFill>
          <a:blip r:embed="rId9"/>
          <a:stretch>
            <a:fillRect/>
          </a:stretch>
        </p:blipFill>
        <p:spPr>
          <a:xfrm>
            <a:off x="10591800" y="5254808"/>
            <a:ext cx="4386124" cy="3446242"/>
          </a:xfrm>
          <a:prstGeom prst="rect">
            <a:avLst/>
          </a:prstGeom>
        </p:spPr>
      </p:pic>
    </p:spTree>
    <p:extLst>
      <p:ext uri="{BB962C8B-B14F-4D97-AF65-F5344CB8AC3E}">
        <p14:creationId xmlns:p14="http://schemas.microsoft.com/office/powerpoint/2010/main" val="178196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RESULTS</a:t>
            </a:r>
            <a:endParaRPr lang="en-US" dirty="0"/>
          </a:p>
        </p:txBody>
      </p:sp>
      <p:pic>
        <p:nvPicPr>
          <p:cNvPr id="15" name="Content Placeholder 14"/>
          <p:cNvPicPr>
            <a:picLocks noGrp="1" noChangeAspect="1"/>
          </p:cNvPicPr>
          <p:nvPr>
            <p:ph idx="1"/>
          </p:nvPr>
        </p:nvPicPr>
        <p:blipFill>
          <a:blip r:embed="rId9"/>
          <a:stretch>
            <a:fillRect/>
          </a:stretch>
        </p:blipFill>
        <p:spPr>
          <a:xfrm>
            <a:off x="4557629" y="2690067"/>
            <a:ext cx="9307255" cy="5577633"/>
          </a:xfrm>
          <a:prstGeom prst="rect">
            <a:avLst/>
          </a:prstGeom>
        </p:spPr>
      </p:pic>
      <p:sp>
        <p:nvSpPr>
          <p:cNvPr id="13" name="AutoShape 2" descr="Black Teen Boy Vector Images (over 3,30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243920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RESULTS (</a:t>
            </a:r>
            <a:r>
              <a:rPr lang="en-US" b="1" dirty="0" err="1"/>
              <a:t>cont</a:t>
            </a:r>
            <a:r>
              <a:rPr lang="en-US" b="1" dirty="0"/>
              <a:t>…)</a:t>
            </a:r>
            <a:endParaRPr lang="en-US" dirty="0"/>
          </a:p>
        </p:txBody>
      </p:sp>
      <p:sp>
        <p:nvSpPr>
          <p:cNvPr id="13" name="AutoShape 2" descr="Black Teen Boy Vector Images (over 3,30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 name="Content Placeholder 11"/>
          <p:cNvSpPr>
            <a:spLocks noGrp="1"/>
          </p:cNvSpPr>
          <p:nvPr>
            <p:ph idx="1"/>
          </p:nvPr>
        </p:nvSpPr>
        <p:spPr/>
        <p:txBody>
          <a:bodyPr/>
          <a:lstStyle/>
          <a:p>
            <a:pPr marL="0" indent="0">
              <a:buNone/>
            </a:pPr>
            <a:r>
              <a:rPr lang="en-ZA" dirty="0"/>
              <a:t>  </a:t>
            </a:r>
          </a:p>
        </p:txBody>
      </p:sp>
      <p:pic>
        <p:nvPicPr>
          <p:cNvPr id="14" name="Picture 13"/>
          <p:cNvPicPr>
            <a:picLocks noChangeAspect="1"/>
          </p:cNvPicPr>
          <p:nvPr/>
        </p:nvPicPr>
        <p:blipFill>
          <a:blip r:embed="rId9"/>
          <a:stretch>
            <a:fillRect/>
          </a:stretch>
        </p:blipFill>
        <p:spPr>
          <a:xfrm>
            <a:off x="4273351" y="2820304"/>
            <a:ext cx="10222447" cy="5887841"/>
          </a:xfrm>
          <a:prstGeom prst="rect">
            <a:avLst/>
          </a:prstGeom>
        </p:spPr>
      </p:pic>
      <p:sp>
        <p:nvSpPr>
          <p:cNvPr id="15" name="TextBox 14"/>
          <p:cNvSpPr txBox="1"/>
          <p:nvPr/>
        </p:nvSpPr>
        <p:spPr>
          <a:xfrm>
            <a:off x="808874" y="3467100"/>
            <a:ext cx="3464477" cy="3046988"/>
          </a:xfrm>
          <a:prstGeom prst="rect">
            <a:avLst/>
          </a:prstGeom>
          <a:noFill/>
        </p:spPr>
        <p:txBody>
          <a:bodyPr wrap="square" rtlCol="0">
            <a:spAutoFit/>
          </a:bodyPr>
          <a:lstStyle/>
          <a:p>
            <a:r>
              <a:rPr lang="en-US" sz="2400" dirty="0"/>
              <a:t>There was no difference by HIV status. However, emotional IPV perpetrators were more likely to be HIV-uninfected (odds ratio (OR) 0.66; 95% confidence interval (CI) 0.44-0.99). </a:t>
            </a:r>
            <a:endParaRPr lang="en-ZA" sz="2400" dirty="0"/>
          </a:p>
        </p:txBody>
      </p:sp>
    </p:spTree>
    <p:extLst>
      <p:ext uri="{BB962C8B-B14F-4D97-AF65-F5344CB8AC3E}">
        <p14:creationId xmlns:p14="http://schemas.microsoft.com/office/powerpoint/2010/main" val="331150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CONCLUSIONS</a:t>
            </a:r>
            <a:endParaRPr lang="en-US" dirty="0"/>
          </a:p>
        </p:txBody>
      </p:sp>
      <p:sp>
        <p:nvSpPr>
          <p:cNvPr id="13" name="AutoShape 2" descr="Black Teen Boy Vector Images (over 3,30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 name="Content Placeholder 11"/>
          <p:cNvSpPr>
            <a:spLocks noGrp="1"/>
          </p:cNvSpPr>
          <p:nvPr>
            <p:ph idx="1"/>
          </p:nvPr>
        </p:nvSpPr>
        <p:spPr/>
        <p:txBody>
          <a:bodyPr/>
          <a:lstStyle/>
          <a:p>
            <a:pPr marL="0" indent="0">
              <a:buNone/>
            </a:pPr>
            <a:r>
              <a:rPr lang="en-ZA" dirty="0"/>
              <a:t>  </a:t>
            </a:r>
          </a:p>
        </p:txBody>
      </p:sp>
      <p:sp>
        <p:nvSpPr>
          <p:cNvPr id="16" name="TextBox 15"/>
          <p:cNvSpPr txBox="1"/>
          <p:nvPr/>
        </p:nvSpPr>
        <p:spPr>
          <a:xfrm>
            <a:off x="2689053" y="3466364"/>
            <a:ext cx="12516563" cy="3693319"/>
          </a:xfrm>
          <a:prstGeom prst="rect">
            <a:avLst/>
          </a:prstGeom>
          <a:noFill/>
        </p:spPr>
        <p:txBody>
          <a:bodyPr wrap="square" rtlCol="0">
            <a:spAutoFit/>
          </a:bodyPr>
          <a:lstStyle/>
          <a:p>
            <a:r>
              <a:rPr lang="en-US" sz="2400" dirty="0"/>
              <a:t>Concerning rates of intimate partner violence (IPV) perpetration was reported by South African boys (15-19 years), half of whom had </a:t>
            </a:r>
            <a:r>
              <a:rPr lang="en-US" sz="2400" dirty="0" err="1"/>
              <a:t>perinatally</a:t>
            </a:r>
            <a:r>
              <a:rPr lang="en-US" sz="2400" dirty="0"/>
              <a:t>-acquired HIV (PHIV), representing a risk for onward HIV transmission. </a:t>
            </a:r>
            <a:endParaRPr lang="en-US" sz="2400" dirty="0" smtClean="0"/>
          </a:p>
          <a:p>
            <a:endParaRPr lang="en-US" sz="2400" dirty="0" smtClean="0"/>
          </a:p>
          <a:p>
            <a:r>
              <a:rPr lang="en-US" sz="2400" dirty="0"/>
              <a:t>Similar rates of IPV perpetration were reported across HIV status, suggesting prevention programs don’t need to be tailored to HIV </a:t>
            </a:r>
            <a:r>
              <a:rPr lang="en-US" sz="2400" dirty="0" smtClean="0"/>
              <a:t>status</a:t>
            </a:r>
          </a:p>
          <a:p>
            <a:endParaRPr lang="en-US" dirty="0"/>
          </a:p>
          <a:p>
            <a:r>
              <a:rPr lang="en-US" sz="2400" b="1" dirty="0"/>
              <a:t>IPV perpetration across this age group was high. Despite no differences by HIV status, adolescent boys living with PHIV should be included in IPV programs to potentially reduce onward HIV transmission</a:t>
            </a:r>
            <a:endParaRPr lang="en-ZA" sz="2400" dirty="0"/>
          </a:p>
        </p:txBody>
      </p:sp>
      <p:pic>
        <p:nvPicPr>
          <p:cNvPr id="17" name="Picture 16"/>
          <p:cNvPicPr>
            <a:picLocks noChangeAspect="1"/>
          </p:cNvPicPr>
          <p:nvPr/>
        </p:nvPicPr>
        <p:blipFill>
          <a:blip r:embed="rId9"/>
          <a:stretch>
            <a:fillRect/>
          </a:stretch>
        </p:blipFill>
        <p:spPr>
          <a:xfrm>
            <a:off x="12980428" y="6864507"/>
            <a:ext cx="1362639" cy="2412542"/>
          </a:xfrm>
          <a:prstGeom prst="rect">
            <a:avLst/>
          </a:prstGeom>
        </p:spPr>
      </p:pic>
    </p:spTree>
    <p:extLst>
      <p:ext uri="{BB962C8B-B14F-4D97-AF65-F5344CB8AC3E}">
        <p14:creationId xmlns:p14="http://schemas.microsoft.com/office/powerpoint/2010/main" val="627422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smtClean="0"/>
              <a:t>RECOMMENDATIONS</a:t>
            </a:r>
            <a:endParaRPr lang="en-US" dirty="0"/>
          </a:p>
        </p:txBody>
      </p:sp>
      <p:sp>
        <p:nvSpPr>
          <p:cNvPr id="13" name="AutoShape 2" descr="Black Teen Boy Vector Images (over 3,30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 name="Content Placeholder 11"/>
          <p:cNvSpPr>
            <a:spLocks noGrp="1"/>
          </p:cNvSpPr>
          <p:nvPr>
            <p:ph idx="1"/>
          </p:nvPr>
        </p:nvSpPr>
        <p:spPr/>
        <p:txBody>
          <a:bodyPr/>
          <a:lstStyle/>
          <a:p>
            <a:pPr marL="0" indent="0">
              <a:buNone/>
            </a:pPr>
            <a:r>
              <a:rPr lang="en-ZA" dirty="0"/>
              <a:t>  </a:t>
            </a:r>
          </a:p>
        </p:txBody>
      </p:sp>
      <p:sp>
        <p:nvSpPr>
          <p:cNvPr id="16" name="TextBox 15"/>
          <p:cNvSpPr txBox="1"/>
          <p:nvPr/>
        </p:nvSpPr>
        <p:spPr>
          <a:xfrm>
            <a:off x="2689053" y="3466364"/>
            <a:ext cx="12516563" cy="2554545"/>
          </a:xfrm>
          <a:prstGeom prst="rect">
            <a:avLst/>
          </a:prstGeom>
          <a:noFill/>
        </p:spPr>
        <p:txBody>
          <a:bodyPr wrap="square" rtlCol="0">
            <a:spAutoFit/>
          </a:bodyPr>
          <a:lstStyle/>
          <a:p>
            <a:pPr marL="457200" indent="-457200">
              <a:buFont typeface="Arial" panose="020B0604020202020204" pitchFamily="34" charset="0"/>
              <a:buChar char="•"/>
            </a:pPr>
            <a:r>
              <a:rPr lang="en-ZA" sz="3200" dirty="0"/>
              <a:t>Brief screenings for violence.</a:t>
            </a:r>
            <a:r>
              <a:rPr lang="en-US" sz="4000" dirty="0"/>
              <a:t> </a:t>
            </a:r>
            <a:endParaRPr lang="en-US" sz="4000" dirty="0" smtClean="0"/>
          </a:p>
          <a:p>
            <a:pPr marL="457200" indent="-457200">
              <a:buFont typeface="Arial" panose="020B0604020202020204" pitchFamily="34" charset="0"/>
              <a:buChar char="•"/>
            </a:pPr>
            <a:r>
              <a:rPr lang="en-ZA" sz="3200" dirty="0"/>
              <a:t>Connect adolescents to support.</a:t>
            </a:r>
            <a:endParaRPr lang="en-US" sz="3200" dirty="0"/>
          </a:p>
          <a:p>
            <a:pPr marL="457200" indent="-457200">
              <a:buFont typeface="Arial" panose="020B0604020202020204" pitchFamily="34" charset="0"/>
              <a:buChar char="•"/>
            </a:pPr>
            <a:r>
              <a:rPr lang="en-ZA" sz="3200" dirty="0"/>
              <a:t>Build partnerships with clinics</a:t>
            </a:r>
            <a:r>
              <a:rPr lang="en-ZA" sz="3200" dirty="0" smtClean="0"/>
              <a:t>.</a:t>
            </a:r>
          </a:p>
          <a:p>
            <a:pPr marL="457200" indent="-457200">
              <a:buFont typeface="Arial" panose="020B0604020202020204" pitchFamily="34" charset="0"/>
              <a:buChar char="•"/>
            </a:pPr>
            <a:r>
              <a:rPr lang="en-ZA" sz="3200" dirty="0"/>
              <a:t>Build partnerships with clinics.</a:t>
            </a:r>
            <a:endParaRPr lang="en-ZA" sz="3200" dirty="0" smtClean="0"/>
          </a:p>
          <a:p>
            <a:endParaRPr lang="en-ZA" sz="2400" dirty="0"/>
          </a:p>
        </p:txBody>
      </p:sp>
      <p:pic>
        <p:nvPicPr>
          <p:cNvPr id="17" name="Picture 16"/>
          <p:cNvPicPr>
            <a:picLocks noChangeAspect="1"/>
          </p:cNvPicPr>
          <p:nvPr/>
        </p:nvPicPr>
        <p:blipFill>
          <a:blip r:embed="rId9"/>
          <a:stretch>
            <a:fillRect/>
          </a:stretch>
        </p:blipFill>
        <p:spPr>
          <a:xfrm>
            <a:off x="12980428" y="6864507"/>
            <a:ext cx="1362639" cy="2412542"/>
          </a:xfrm>
          <a:prstGeom prst="rect">
            <a:avLst/>
          </a:prstGeom>
        </p:spPr>
      </p:pic>
    </p:spTree>
    <p:extLst>
      <p:ext uri="{BB962C8B-B14F-4D97-AF65-F5344CB8AC3E}">
        <p14:creationId xmlns:p14="http://schemas.microsoft.com/office/powerpoint/2010/main" val="400497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b="1" dirty="0"/>
              <a:t>ACKNOWLEDGMENTS</a:t>
            </a:r>
            <a:endParaRPr lang="en-US" dirty="0"/>
          </a:p>
        </p:txBody>
      </p:sp>
      <p:sp>
        <p:nvSpPr>
          <p:cNvPr id="13" name="AutoShape 2" descr="Black Teen Boy Vector Images (over 3,30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2" name="Content Placeholder 11"/>
          <p:cNvSpPr>
            <a:spLocks noGrp="1"/>
          </p:cNvSpPr>
          <p:nvPr>
            <p:ph idx="1"/>
          </p:nvPr>
        </p:nvSpPr>
        <p:spPr/>
        <p:txBody>
          <a:bodyPr/>
          <a:lstStyle/>
          <a:p>
            <a:pPr marL="0" indent="0">
              <a:buNone/>
            </a:pPr>
            <a:r>
              <a:rPr lang="en-ZA" dirty="0"/>
              <a:t>  </a:t>
            </a:r>
          </a:p>
        </p:txBody>
      </p:sp>
      <p:sp>
        <p:nvSpPr>
          <p:cNvPr id="16" name="TextBox 15"/>
          <p:cNvSpPr txBox="1"/>
          <p:nvPr/>
        </p:nvSpPr>
        <p:spPr>
          <a:xfrm>
            <a:off x="2689053" y="3466364"/>
            <a:ext cx="12516563" cy="3416320"/>
          </a:xfrm>
          <a:prstGeom prst="rect">
            <a:avLst/>
          </a:prstGeom>
          <a:noFill/>
        </p:spPr>
        <p:txBody>
          <a:bodyPr wrap="square" rtlCol="0">
            <a:spAutoFit/>
          </a:bodyPr>
          <a:lstStyle/>
          <a:p>
            <a:pPr fontAlgn="base"/>
            <a:r>
              <a:rPr lang="en-US" sz="3200" dirty="0"/>
              <a:t>This work was supported by the National Institutes of Health. ​</a:t>
            </a:r>
          </a:p>
          <a:p>
            <a:pPr fontAlgn="base"/>
            <a:r>
              <a:rPr lang="en-US" sz="3200" dirty="0"/>
              <a:t>We acknowledge the contributions of Given Leshabane, Jackie Brown, Nkata </a:t>
            </a:r>
            <a:r>
              <a:rPr lang="en-US" sz="3200" dirty="0" err="1"/>
              <a:t>Kekana</a:t>
            </a:r>
            <a:r>
              <a:rPr lang="en-US" sz="3200" dirty="0"/>
              <a:t> and the recruitment team.</a:t>
            </a:r>
            <a:r>
              <a:rPr lang="en-US" sz="3200" dirty="0" smtClean="0"/>
              <a:t>​</a:t>
            </a:r>
          </a:p>
          <a:p>
            <a:pPr fontAlgn="base"/>
            <a:endParaRPr lang="en-US" sz="3200" dirty="0"/>
          </a:p>
          <a:p>
            <a:pPr fontAlgn="base"/>
            <a:r>
              <a:rPr lang="en-US" sz="3200" dirty="0"/>
              <a:t>For more information contact Rachel Kidman</a:t>
            </a:r>
            <a:r>
              <a:rPr lang="en-US" sz="4000" dirty="0" smtClean="0"/>
              <a:t>, </a:t>
            </a:r>
            <a:r>
              <a:rPr lang="en-ZA" sz="2400" u="sng" dirty="0">
                <a:hlinkClick r:id="rId9"/>
              </a:rPr>
              <a:t>Rachel.Kidman@stonybrookmedicine.edu</a:t>
            </a:r>
            <a:endParaRPr lang="en-US" sz="4000" dirty="0"/>
          </a:p>
          <a:p>
            <a:endParaRPr lang="en-ZA" sz="2400" dirty="0"/>
          </a:p>
        </p:txBody>
      </p:sp>
    </p:spTree>
    <p:extLst>
      <p:ext uri="{BB962C8B-B14F-4D97-AF65-F5344CB8AC3E}">
        <p14:creationId xmlns:p14="http://schemas.microsoft.com/office/powerpoint/2010/main" val="1384029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6CA65CCE52C45A3BB4184C5E715F8" ma:contentTypeVersion="22" ma:contentTypeDescription="Create a new document." ma:contentTypeScope="" ma:versionID="d2693f2805f3e7850c54733fc7087eaa">
  <xsd:schema xmlns:xsd="http://www.w3.org/2001/XMLSchema" xmlns:xs="http://www.w3.org/2001/XMLSchema" xmlns:p="http://schemas.microsoft.com/office/2006/metadata/properties" xmlns:ns2="b68110be-029f-42af-b3c6-22ab659418fa" xmlns:ns3="fdf81dc6-9e3a-4005-beac-5630f9afada7" targetNamespace="http://schemas.microsoft.com/office/2006/metadata/properties" ma:root="true" ma:fieldsID="9e92199b5157a97a2f865e4868c422f5" ns2:_="" ns3:_="">
    <xsd:import namespace="b68110be-029f-42af-b3c6-22ab659418fa"/>
    <xsd:import namespace="fdf81dc6-9e3a-4005-beac-5630f9afada7"/>
    <xsd:element name="properties">
      <xsd:complexType>
        <xsd:sequence>
          <xsd:element name="documentManagement">
            <xsd:complexType>
              <xsd:all>
                <xsd:element ref="ns3:SharedWithUsers" minOccurs="0"/>
                <xsd:element ref="ns3:SharedWithDetails" minOccurs="0"/>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2:MediaServiceOCR"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110be-029f-42af-b3c6-22ab659418f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fcb06e2-1e15-4c4a-aae5-7c113785ae9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hidden="true"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f81dc6-9e3a-4005-beac-5630f9afada7"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12" nillable="true" ma:displayName="Taxonomy Catch All Column" ma:hidden="true" ma:list="{2f86b59a-dde5-455c-9be6-07d52b807561}" ma:internalName="TaxCatchAll" ma:readOnly="false" ma:showField="CatchAllData" ma:web="fdf81dc6-9e3a-4005-beac-5630f9afad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f81dc6-9e3a-4005-beac-5630f9afada7" xsi:nil="true"/>
    <lcf76f155ced4ddcb4097134ff3c332f xmlns="b68110be-029f-42af-b3c6-22ab659418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F8D3B6-3F4C-4130-B9C7-F97E99F007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110be-029f-42af-b3c6-22ab659418fa"/>
    <ds:schemaRef ds:uri="fdf81dc6-9e3a-4005-beac-5630f9afa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230EFA-0A9D-495D-9111-501922B17623}">
  <ds:schemaRefs>
    <ds:schemaRef ds:uri="http://schemas.microsoft.com/office/2006/metadata/properties"/>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b68110be-029f-42af-b3c6-22ab659418fa"/>
    <ds:schemaRef ds:uri="fdf81dc6-9e3a-4005-beac-5630f9afada7"/>
    <ds:schemaRef ds:uri="http://www.w3.org/XML/1998/namespace"/>
    <ds:schemaRef ds:uri="http://purl.org/dc/dcmitype/"/>
  </ds:schemaRefs>
</ds:datastoreItem>
</file>

<file path=customXml/itemProps3.xml><?xml version="1.0" encoding="utf-8"?>
<ds:datastoreItem xmlns:ds="http://schemas.openxmlformats.org/officeDocument/2006/customXml" ds:itemID="{21546E56-6C2C-43DD-9FAE-165C95492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TotalTime>
  <Words>395</Words>
  <Application>Microsoft Office PowerPoint</Application>
  <PresentationFormat>Custom</PresentationFormat>
  <Paragraphs>62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Josefin Sans</vt:lpstr>
      <vt:lpstr>Montserrat Ultra-Bold</vt:lpstr>
      <vt:lpstr>Calibri</vt:lpstr>
      <vt:lpstr>Office Theme</vt:lpstr>
      <vt:lpstr>Characterising day-to-day intimate partner violence perpetration among perinatally-infected and HIV- uninfected adolescent boys in Soweto, South Africa</vt:lpstr>
      <vt:lpstr>BACKGROUND</vt:lpstr>
      <vt:lpstr>METHODOLOGY</vt:lpstr>
      <vt:lpstr>RESULTS</vt:lpstr>
      <vt:lpstr>RESULTS (cont…)</vt:lpstr>
      <vt:lpstr>CONCLUSIONS</vt:lpstr>
      <vt:lpstr>RECOMMENDATIONS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Phumla Madi</dc:creator>
  <cp:lastModifiedBy>Phumla Madi</cp:lastModifiedBy>
  <cp:revision>8</cp:revision>
  <dcterms:created xsi:type="dcterms:W3CDTF">2006-08-16T00:00:00Z</dcterms:created>
  <dcterms:modified xsi:type="dcterms:W3CDTF">2024-08-23T18:35:33Z</dcterms:modified>
  <dc:identifier>DAGBbZIf2EI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0x0101002AD6CA65CCE52C45A3BB4184C5E715F8</vt:lpwstr>
  </property>
  <property fmtid="{D5CDD505-2E9C-101B-9397-08002B2CF9AE}" pid="3" name="MediaServiceImageTags">
    <vt:lpwstr/>
  </property>
</Properties>
</file>