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59" r:id="rId6"/>
    <p:sldId id="266" r:id="rId7"/>
    <p:sldId id="261" r:id="rId8"/>
    <p:sldId id="268" r:id="rId9"/>
    <p:sldId id="269" r:id="rId10"/>
    <p:sldId id="270" r:id="rId11"/>
    <p:sldId id="262" r:id="rId12"/>
    <p:sldId id="265" r:id="rId13"/>
    <p:sldId id="263" r:id="rId14"/>
  </p:sldIdLst>
  <p:sldSz cx="18288000" cy="10287000"/>
  <p:notesSz cx="6858000" cy="9144000"/>
  <p:embeddedFontLst>
    <p:embeddedFont>
      <p:font typeface="Josefin Sans" pitchFamily="2" charset="77"/>
      <p:regular r:id="rId16"/>
      <p:bold r:id="rId17"/>
    </p:embeddedFont>
    <p:embeddedFont>
      <p:font typeface="Montserrat Ultra-Bold" pitchFamily="2" charset="77"/>
      <p:regular r:id="rId18"/>
      <p:bold r:id="rId19"/>
    </p:embeddedFont>
    <p:embeddedFont>
      <p:font typeface="Open Sans 2 Bold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9E5"/>
    <a:srgbClr val="98B757"/>
    <a:srgbClr val="006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8944" autoAdjust="0"/>
  </p:normalViewPr>
  <p:slideViewPr>
    <p:cSldViewPr>
      <p:cViewPr>
        <p:scale>
          <a:sx n="49" d="100"/>
          <a:sy n="49" d="100"/>
        </p:scale>
        <p:origin x="144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05-E442-91CA-CB3F438144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05-E442-91CA-CB3F438144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05-E442-91CA-CB3F438144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E05-E442-91CA-CB3F438144D8}"/>
              </c:ext>
            </c:extLst>
          </c:dPt>
          <c:dLbls>
            <c:dLbl>
              <c:idx val="0"/>
              <c:layout>
                <c:manualLayout>
                  <c:x val="-6.0721137978434495E-2"/>
                  <c:y val="0.1113810531249218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5-E442-91CA-CB3F438144D8}"/>
                </c:ext>
              </c:extLst>
            </c:dLbl>
            <c:dLbl>
              <c:idx val="1"/>
              <c:layout>
                <c:manualLayout>
                  <c:x val="-9.4975101281386351E-2"/>
                  <c:y val="-0.182366470200253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05-E442-91CA-CB3F438144D8}"/>
                </c:ext>
              </c:extLst>
            </c:dLbl>
            <c:dLbl>
              <c:idx val="2"/>
              <c:layout>
                <c:manualLayout>
                  <c:x val="8.3940779857607575E-2"/>
                  <c:y val="-1.5216953423373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05-E442-91CA-CB3F438144D8}"/>
                </c:ext>
              </c:extLst>
            </c:dLbl>
            <c:dLbl>
              <c:idx val="3"/>
              <c:layout>
                <c:manualLayout>
                  <c:x val="9.3074783201616107E-2"/>
                  <c:y val="0.124326772311795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05-E442-91CA-CB3F438144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Looked at content every day</c:v>
                </c:pt>
                <c:pt idx="1">
                  <c:v>Looked at content more than once a week</c:v>
                </c:pt>
                <c:pt idx="2">
                  <c:v>Looked at content more than once a month</c:v>
                </c:pt>
                <c:pt idx="3">
                  <c:v>Only looked at content a few times/ never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58</c:v>
                </c:pt>
                <c:pt idx="2">
                  <c:v>8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05-E442-91CA-CB3F438144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3655048633626689E-3"/>
          <c:y val="2.197009027717689E-2"/>
          <c:w val="0.40637017247844009"/>
          <c:h val="0.16775934258217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49782959822327E-2"/>
          <c:y val="2.384697552340841E-2"/>
          <c:w val="0.95235021704017764"/>
          <c:h val="0.9205197460782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ever breastfed but not currently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Approx 4 days</c:v>
                </c:pt>
                <c:pt idx="1">
                  <c:v>2 months</c:v>
                </c:pt>
                <c:pt idx="2">
                  <c:v>4 months</c:v>
                </c:pt>
                <c:pt idx="3">
                  <c:v>6 months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22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A-ED43-B593-C0CAAF9113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Currently breastfeeding but not exclusive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Approx 4 days</c:v>
                </c:pt>
                <c:pt idx="1">
                  <c:v>2 months</c:v>
                </c:pt>
                <c:pt idx="2">
                  <c:v>4 months</c:v>
                </c:pt>
                <c:pt idx="3">
                  <c:v>6 months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41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A-ED43-B593-C0CAAF9113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Exclusively breastfeeding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Approx 4 days</c:v>
                </c:pt>
                <c:pt idx="1">
                  <c:v>2 months</c:v>
                </c:pt>
                <c:pt idx="2">
                  <c:v>4 months</c:v>
                </c:pt>
                <c:pt idx="3">
                  <c:v>6 months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77</c:v>
                </c:pt>
                <c:pt idx="1">
                  <c:v>55</c:v>
                </c:pt>
                <c:pt idx="2">
                  <c:v>34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AA-ED43-B593-C0CAAF911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529069824"/>
        <c:axId val="1707388928"/>
      </c:barChart>
      <c:catAx>
        <c:axId val="15290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388928"/>
        <c:crosses val="autoZero"/>
        <c:auto val="1"/>
        <c:lblAlgn val="ctr"/>
        <c:lblOffset val="100"/>
        <c:noMultiLvlLbl val="0"/>
      </c:catAx>
      <c:valAx>
        <c:axId val="170738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06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957111503303467"/>
          <c:y val="3.6062381737166575E-2"/>
          <c:w val="0.58619372097718558"/>
          <c:h val="0.20306903497527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Found</a:t>
            </a:r>
            <a:r>
              <a:rPr lang="en-US" sz="2400" b="1" baseline="0" dirty="0"/>
              <a:t> clinic sisters helpful</a:t>
            </a:r>
          </a:p>
        </c:rich>
      </c:tx>
      <c:layout>
        <c:manualLayout>
          <c:xMode val="edge"/>
          <c:yMode val="edge"/>
          <c:x val="0.19917527887139108"/>
          <c:y val="6.7567567567567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DC-DB41-9329-A04B99A04B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DC-DB41-9329-A04B99A04B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DC-DB41-9329-A04B99A04B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Seldom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50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5-3641-949B-FF0D7D360A4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B0634-BC61-454D-B6D7-6EC3247F7290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80A3D591-8523-A142-A7CA-6007F571873D}">
      <dgm:prSet phldrT="[Text]"/>
      <dgm:spPr/>
      <dgm:t>
        <a:bodyPr/>
        <a:lstStyle/>
        <a:p>
          <a:r>
            <a:rPr lang="en-US" dirty="0"/>
            <a:t>Opportunities for promoting exclusivity are critical in the first three days</a:t>
          </a:r>
          <a:r>
            <a:rPr lang="en-ZA" dirty="0"/>
            <a:t> </a:t>
          </a:r>
          <a:endParaRPr lang="en-GB" dirty="0"/>
        </a:p>
      </dgm:t>
    </dgm:pt>
    <dgm:pt modelId="{D0213A66-D2CE-2240-B7FF-4DEF8C5E46FA}" type="parTrans" cxnId="{61EFC5B0-B5BB-2845-BCA5-6DE1101778D9}">
      <dgm:prSet/>
      <dgm:spPr/>
      <dgm:t>
        <a:bodyPr/>
        <a:lstStyle/>
        <a:p>
          <a:endParaRPr lang="en-GB"/>
        </a:p>
      </dgm:t>
    </dgm:pt>
    <dgm:pt modelId="{C0C7D374-9BCC-7E4E-B520-55A4296977B5}" type="sibTrans" cxnId="{61EFC5B0-B5BB-2845-BCA5-6DE1101778D9}">
      <dgm:prSet/>
      <dgm:spPr>
        <a:solidFill>
          <a:srgbClr val="98B757"/>
        </a:solidFill>
      </dgm:spPr>
      <dgm:t>
        <a:bodyPr/>
        <a:lstStyle/>
        <a:p>
          <a:endParaRPr lang="en-GB"/>
        </a:p>
      </dgm:t>
    </dgm:pt>
    <dgm:pt modelId="{A99C25E6-7F8B-B643-AEA4-1CF09E17385E}">
      <dgm:prSet phldrT="[Text]"/>
      <dgm:spPr/>
      <dgm:t>
        <a:bodyPr/>
        <a:lstStyle/>
        <a:p>
          <a:r>
            <a:rPr lang="en-US" dirty="0"/>
            <a:t>Interventions need to happen prior to delivery, or immediately upon delivery</a:t>
          </a:r>
          <a:r>
            <a:rPr lang="en-ZA" dirty="0"/>
            <a:t> </a:t>
          </a:r>
          <a:endParaRPr lang="en-GB" dirty="0"/>
        </a:p>
      </dgm:t>
    </dgm:pt>
    <dgm:pt modelId="{3A7C20D9-6B4E-2848-9C07-06C3564E6ECB}" type="parTrans" cxnId="{5F4AAB86-DEB0-0745-9802-2E3D1D5ABFC7}">
      <dgm:prSet/>
      <dgm:spPr/>
      <dgm:t>
        <a:bodyPr/>
        <a:lstStyle/>
        <a:p>
          <a:endParaRPr lang="en-GB"/>
        </a:p>
      </dgm:t>
    </dgm:pt>
    <dgm:pt modelId="{9FB94CE0-F264-2A49-BDA9-BAB03F207B89}" type="sibTrans" cxnId="{5F4AAB86-DEB0-0745-9802-2E3D1D5ABFC7}">
      <dgm:prSet/>
      <dgm:spPr/>
      <dgm:t>
        <a:bodyPr/>
        <a:lstStyle/>
        <a:p>
          <a:endParaRPr lang="en-GB"/>
        </a:p>
      </dgm:t>
    </dgm:pt>
    <dgm:pt modelId="{5AFF9C0D-1E9F-104A-A729-8756C5D08929}" type="pres">
      <dgm:prSet presAssocID="{04CB0634-BC61-454D-B6D7-6EC3247F7290}" presName="Name0" presStyleCnt="0">
        <dgm:presLayoutVars>
          <dgm:dir/>
          <dgm:resizeHandles val="exact"/>
        </dgm:presLayoutVars>
      </dgm:prSet>
      <dgm:spPr/>
    </dgm:pt>
    <dgm:pt modelId="{F4D1340D-C1B1-7F4D-B49C-64F49D09AE0A}" type="pres">
      <dgm:prSet presAssocID="{80A3D591-8523-A142-A7CA-6007F571873D}" presName="node" presStyleLbl="node1" presStyleIdx="0" presStyleCnt="2">
        <dgm:presLayoutVars>
          <dgm:bulletEnabled val="1"/>
        </dgm:presLayoutVars>
      </dgm:prSet>
      <dgm:spPr/>
    </dgm:pt>
    <dgm:pt modelId="{2AEA84CE-326C-574F-A242-5C3BC990406B}" type="pres">
      <dgm:prSet presAssocID="{C0C7D374-9BCC-7E4E-B520-55A4296977B5}" presName="sibTrans" presStyleLbl="sibTrans2D1" presStyleIdx="0" presStyleCnt="1"/>
      <dgm:spPr/>
    </dgm:pt>
    <dgm:pt modelId="{12A9465C-179B-E140-BCE9-89E4ED47DECC}" type="pres">
      <dgm:prSet presAssocID="{C0C7D374-9BCC-7E4E-B520-55A4296977B5}" presName="connectorText" presStyleLbl="sibTrans2D1" presStyleIdx="0" presStyleCnt="1"/>
      <dgm:spPr/>
    </dgm:pt>
    <dgm:pt modelId="{23C1CC06-DC42-7942-B2BB-EB10F575972C}" type="pres">
      <dgm:prSet presAssocID="{A99C25E6-7F8B-B643-AEA4-1CF09E17385E}" presName="node" presStyleLbl="node1" presStyleIdx="1" presStyleCnt="2">
        <dgm:presLayoutVars>
          <dgm:bulletEnabled val="1"/>
        </dgm:presLayoutVars>
      </dgm:prSet>
      <dgm:spPr/>
    </dgm:pt>
  </dgm:ptLst>
  <dgm:cxnLst>
    <dgm:cxn modelId="{3159B643-D06D-FE4C-B308-37B445A1DF1F}" type="presOf" srcId="{04CB0634-BC61-454D-B6D7-6EC3247F7290}" destId="{5AFF9C0D-1E9F-104A-A729-8756C5D08929}" srcOrd="0" destOrd="0" presId="urn:microsoft.com/office/officeart/2005/8/layout/process1"/>
    <dgm:cxn modelId="{7D0BE079-88D2-E446-86D6-884BAA5F361F}" type="presOf" srcId="{C0C7D374-9BCC-7E4E-B520-55A4296977B5}" destId="{12A9465C-179B-E140-BCE9-89E4ED47DECC}" srcOrd="1" destOrd="0" presId="urn:microsoft.com/office/officeart/2005/8/layout/process1"/>
    <dgm:cxn modelId="{5F4AAB86-DEB0-0745-9802-2E3D1D5ABFC7}" srcId="{04CB0634-BC61-454D-B6D7-6EC3247F7290}" destId="{A99C25E6-7F8B-B643-AEA4-1CF09E17385E}" srcOrd="1" destOrd="0" parTransId="{3A7C20D9-6B4E-2848-9C07-06C3564E6ECB}" sibTransId="{9FB94CE0-F264-2A49-BDA9-BAB03F207B89}"/>
    <dgm:cxn modelId="{61EFC5B0-B5BB-2845-BCA5-6DE1101778D9}" srcId="{04CB0634-BC61-454D-B6D7-6EC3247F7290}" destId="{80A3D591-8523-A142-A7CA-6007F571873D}" srcOrd="0" destOrd="0" parTransId="{D0213A66-D2CE-2240-B7FF-4DEF8C5E46FA}" sibTransId="{C0C7D374-9BCC-7E4E-B520-55A4296977B5}"/>
    <dgm:cxn modelId="{80A137C6-41EA-8E49-9C11-4ED699C8A206}" type="presOf" srcId="{A99C25E6-7F8B-B643-AEA4-1CF09E17385E}" destId="{23C1CC06-DC42-7942-B2BB-EB10F575972C}" srcOrd="0" destOrd="0" presId="urn:microsoft.com/office/officeart/2005/8/layout/process1"/>
    <dgm:cxn modelId="{7A1C3AC8-AC88-584B-8859-351C8DA108F4}" type="presOf" srcId="{C0C7D374-9BCC-7E4E-B520-55A4296977B5}" destId="{2AEA84CE-326C-574F-A242-5C3BC990406B}" srcOrd="0" destOrd="0" presId="urn:microsoft.com/office/officeart/2005/8/layout/process1"/>
    <dgm:cxn modelId="{7EA40EE9-2A92-EA45-AEA5-E6426E625FB5}" type="presOf" srcId="{80A3D591-8523-A142-A7CA-6007F571873D}" destId="{F4D1340D-C1B1-7F4D-B49C-64F49D09AE0A}" srcOrd="0" destOrd="0" presId="urn:microsoft.com/office/officeart/2005/8/layout/process1"/>
    <dgm:cxn modelId="{44D5293F-C0B3-D449-965E-1CF13B873D12}" type="presParOf" srcId="{5AFF9C0D-1E9F-104A-A729-8756C5D08929}" destId="{F4D1340D-C1B1-7F4D-B49C-64F49D09AE0A}" srcOrd="0" destOrd="0" presId="urn:microsoft.com/office/officeart/2005/8/layout/process1"/>
    <dgm:cxn modelId="{560C2DF1-1A3A-7442-B03A-D6540E379EE1}" type="presParOf" srcId="{5AFF9C0D-1E9F-104A-A729-8756C5D08929}" destId="{2AEA84CE-326C-574F-A242-5C3BC990406B}" srcOrd="1" destOrd="0" presId="urn:microsoft.com/office/officeart/2005/8/layout/process1"/>
    <dgm:cxn modelId="{331B1475-BA7C-2048-A1C9-616DDD262B9E}" type="presParOf" srcId="{2AEA84CE-326C-574F-A242-5C3BC990406B}" destId="{12A9465C-179B-E140-BCE9-89E4ED47DECC}" srcOrd="0" destOrd="0" presId="urn:microsoft.com/office/officeart/2005/8/layout/process1"/>
    <dgm:cxn modelId="{2F997470-5F40-BF48-A9C5-C11ABC969A93}" type="presParOf" srcId="{5AFF9C0D-1E9F-104A-A729-8756C5D08929}" destId="{23C1CC06-DC42-7942-B2BB-EB10F575972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B0634-BC61-454D-B6D7-6EC3247F7290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80A3D591-8523-A142-A7CA-6007F571873D}">
      <dgm:prSet phldrT="[Text]" custT="1"/>
      <dgm:spPr/>
      <dgm:t>
        <a:bodyPr/>
        <a:lstStyle/>
        <a:p>
          <a:r>
            <a:rPr lang="en-US" sz="3200" dirty="0"/>
            <a:t>Clinic sisters have a direct impact on mothers’ breastfeeding decisions</a:t>
          </a:r>
          <a:r>
            <a:rPr lang="en-ZA" sz="3200" dirty="0"/>
            <a:t> </a:t>
          </a:r>
          <a:endParaRPr lang="en-GB" sz="3200" dirty="0"/>
        </a:p>
      </dgm:t>
    </dgm:pt>
    <dgm:pt modelId="{D0213A66-D2CE-2240-B7FF-4DEF8C5E46FA}" type="parTrans" cxnId="{61EFC5B0-B5BB-2845-BCA5-6DE1101778D9}">
      <dgm:prSet/>
      <dgm:spPr/>
      <dgm:t>
        <a:bodyPr/>
        <a:lstStyle/>
        <a:p>
          <a:endParaRPr lang="en-GB" sz="3200"/>
        </a:p>
      </dgm:t>
    </dgm:pt>
    <dgm:pt modelId="{C0C7D374-9BCC-7E4E-B520-55A4296977B5}" type="sibTrans" cxnId="{61EFC5B0-B5BB-2845-BCA5-6DE1101778D9}">
      <dgm:prSet custT="1"/>
      <dgm:spPr>
        <a:solidFill>
          <a:srgbClr val="98B757"/>
        </a:solidFill>
      </dgm:spPr>
      <dgm:t>
        <a:bodyPr/>
        <a:lstStyle/>
        <a:p>
          <a:endParaRPr lang="en-GB" sz="3200"/>
        </a:p>
      </dgm:t>
    </dgm:pt>
    <dgm:pt modelId="{A99C25E6-7F8B-B643-AEA4-1CF09E17385E}">
      <dgm:prSet phldrT="[Text]" custT="1"/>
      <dgm:spPr/>
      <dgm:t>
        <a:bodyPr/>
        <a:lstStyle/>
        <a:p>
          <a:pPr>
            <a:buNone/>
          </a:pPr>
          <a:r>
            <a:rPr lang="en-ZA" sz="3200" dirty="0"/>
            <a:t>They </a:t>
          </a:r>
          <a:r>
            <a:rPr lang="en-US" sz="3200" dirty="0"/>
            <a:t>should be trained to provide:</a:t>
          </a:r>
          <a:endParaRPr lang="en-GB" sz="3200" dirty="0"/>
        </a:p>
      </dgm:t>
    </dgm:pt>
    <dgm:pt modelId="{3A7C20D9-6B4E-2848-9C07-06C3564E6ECB}" type="parTrans" cxnId="{5F4AAB86-DEB0-0745-9802-2E3D1D5ABFC7}">
      <dgm:prSet/>
      <dgm:spPr/>
      <dgm:t>
        <a:bodyPr/>
        <a:lstStyle/>
        <a:p>
          <a:endParaRPr lang="en-GB" sz="3200"/>
        </a:p>
      </dgm:t>
    </dgm:pt>
    <dgm:pt modelId="{9FB94CE0-F264-2A49-BDA9-BAB03F207B89}" type="sibTrans" cxnId="{5F4AAB86-DEB0-0745-9802-2E3D1D5ABFC7}">
      <dgm:prSet custT="1"/>
      <dgm:spPr/>
      <dgm:t>
        <a:bodyPr/>
        <a:lstStyle/>
        <a:p>
          <a:endParaRPr lang="en-GB" sz="3200"/>
        </a:p>
      </dgm:t>
    </dgm:pt>
    <dgm:pt modelId="{51E15D84-6F03-8C42-8675-19293666BBE7}">
      <dgm:prSet custT="1"/>
      <dgm:spPr>
        <a:solidFill>
          <a:srgbClr val="98B757"/>
        </a:solidFill>
      </dgm:spPr>
      <dgm:t>
        <a:bodyPr/>
        <a:lstStyle/>
        <a:p>
          <a:r>
            <a:rPr lang="en-US" sz="3200" dirty="0"/>
            <a:t>Nurses should undertake a 20-hour lactation course which has been shown to have a great impact on their attitude towards BFHI </a:t>
          </a:r>
          <a:endParaRPr lang="en-GB" sz="3200" dirty="0"/>
        </a:p>
      </dgm:t>
    </dgm:pt>
    <dgm:pt modelId="{3CCD573C-1FB2-8A48-9D58-3EE2639D0513}" type="parTrans" cxnId="{278EA37B-23CB-ED4B-B0EC-D10A6533023B}">
      <dgm:prSet/>
      <dgm:spPr/>
      <dgm:t>
        <a:bodyPr/>
        <a:lstStyle/>
        <a:p>
          <a:endParaRPr lang="en-GB" sz="3200"/>
        </a:p>
      </dgm:t>
    </dgm:pt>
    <dgm:pt modelId="{CD97C467-3016-3F4B-BB29-06E8D3FCA711}" type="sibTrans" cxnId="{278EA37B-23CB-ED4B-B0EC-D10A6533023B}">
      <dgm:prSet custT="1"/>
      <dgm:spPr>
        <a:solidFill>
          <a:srgbClr val="98B757"/>
        </a:solidFill>
      </dgm:spPr>
      <dgm:t>
        <a:bodyPr/>
        <a:lstStyle/>
        <a:p>
          <a:endParaRPr lang="en-GB" sz="3200"/>
        </a:p>
      </dgm:t>
    </dgm:pt>
    <dgm:pt modelId="{5E34862B-8D9C-F747-AA6E-AFDF00928976}">
      <dgm:prSet custT="1"/>
      <dgm:spPr>
        <a:solidFill>
          <a:srgbClr val="98B757"/>
        </a:solidFill>
      </dgm:spPr>
      <dgm:t>
        <a:bodyPr/>
        <a:lstStyle/>
        <a:p>
          <a:r>
            <a:rPr lang="en-US" sz="3200" dirty="0"/>
            <a:t>Staff should:</a:t>
          </a:r>
          <a:endParaRPr lang="en-ZA" sz="3200" dirty="0"/>
        </a:p>
      </dgm:t>
    </dgm:pt>
    <dgm:pt modelId="{022440AD-FB9C-8846-AC6E-AAED0B8CB520}" type="parTrans" cxnId="{D7AE2531-5A14-D94A-AE6E-29940A7E8EEE}">
      <dgm:prSet/>
      <dgm:spPr/>
      <dgm:t>
        <a:bodyPr/>
        <a:lstStyle/>
        <a:p>
          <a:endParaRPr lang="en-GB" sz="3200"/>
        </a:p>
      </dgm:t>
    </dgm:pt>
    <dgm:pt modelId="{081463A2-C87D-854D-9254-F83E691C5640}" type="sibTrans" cxnId="{D7AE2531-5A14-D94A-AE6E-29940A7E8EEE}">
      <dgm:prSet/>
      <dgm:spPr/>
      <dgm:t>
        <a:bodyPr/>
        <a:lstStyle/>
        <a:p>
          <a:endParaRPr lang="en-GB" sz="3200"/>
        </a:p>
      </dgm:t>
    </dgm:pt>
    <dgm:pt modelId="{C920231D-F296-9D4A-99B5-AF5E5251BC16}">
      <dgm:prSet/>
      <dgm:spPr/>
      <dgm:t>
        <a:bodyPr/>
        <a:lstStyle/>
        <a:p>
          <a:r>
            <a:rPr lang="en-US" sz="3200" dirty="0"/>
            <a:t>support</a:t>
          </a:r>
          <a:endParaRPr lang="en-GB" sz="3200" dirty="0"/>
        </a:p>
      </dgm:t>
    </dgm:pt>
    <dgm:pt modelId="{7D0B9E9A-74E6-BB40-B495-41C625BF40B5}" type="parTrans" cxnId="{F68FF4FC-72D3-B749-8415-E9D2AA90177C}">
      <dgm:prSet/>
      <dgm:spPr/>
      <dgm:t>
        <a:bodyPr/>
        <a:lstStyle/>
        <a:p>
          <a:endParaRPr lang="en-GB"/>
        </a:p>
      </dgm:t>
    </dgm:pt>
    <dgm:pt modelId="{B07189D7-138E-F24C-B728-FD98B417241F}" type="sibTrans" cxnId="{F68FF4FC-72D3-B749-8415-E9D2AA90177C}">
      <dgm:prSet/>
      <dgm:spPr/>
      <dgm:t>
        <a:bodyPr/>
        <a:lstStyle/>
        <a:p>
          <a:endParaRPr lang="en-GB"/>
        </a:p>
      </dgm:t>
    </dgm:pt>
    <dgm:pt modelId="{BE37C8E2-B4C2-EC49-A056-02FA393BD834}">
      <dgm:prSet/>
      <dgm:spPr/>
      <dgm:t>
        <a:bodyPr/>
        <a:lstStyle/>
        <a:p>
          <a:r>
            <a:rPr lang="en-US" sz="3200" dirty="0"/>
            <a:t>knowledge</a:t>
          </a:r>
          <a:endParaRPr lang="en-GB" sz="3200" dirty="0"/>
        </a:p>
      </dgm:t>
    </dgm:pt>
    <dgm:pt modelId="{B73AD8F6-8C61-E74C-B07B-5C55EE2B0647}" type="parTrans" cxnId="{E4115E27-725B-3149-A7BE-6E9F9837AC8D}">
      <dgm:prSet/>
      <dgm:spPr/>
      <dgm:t>
        <a:bodyPr/>
        <a:lstStyle/>
        <a:p>
          <a:endParaRPr lang="en-GB"/>
        </a:p>
      </dgm:t>
    </dgm:pt>
    <dgm:pt modelId="{081B510E-D333-F446-8A81-280D14A80EDF}" type="sibTrans" cxnId="{E4115E27-725B-3149-A7BE-6E9F9837AC8D}">
      <dgm:prSet/>
      <dgm:spPr/>
      <dgm:t>
        <a:bodyPr/>
        <a:lstStyle/>
        <a:p>
          <a:endParaRPr lang="en-GB"/>
        </a:p>
      </dgm:t>
    </dgm:pt>
    <dgm:pt modelId="{EE85F1BC-F8D7-1842-97E2-03E9751BE8DD}">
      <dgm:prSet/>
      <dgm:spPr/>
      <dgm:t>
        <a:bodyPr/>
        <a:lstStyle/>
        <a:p>
          <a:r>
            <a:rPr lang="en-US" sz="3200" dirty="0"/>
            <a:t>anticipatory guidance</a:t>
          </a:r>
          <a:endParaRPr lang="en-GB" sz="3200" dirty="0"/>
        </a:p>
      </dgm:t>
    </dgm:pt>
    <dgm:pt modelId="{5C131153-2A8B-1D4D-8486-311874A3A88F}" type="parTrans" cxnId="{99E0B7FC-C450-5C4A-8DE7-EC1A255B6282}">
      <dgm:prSet/>
      <dgm:spPr/>
      <dgm:t>
        <a:bodyPr/>
        <a:lstStyle/>
        <a:p>
          <a:endParaRPr lang="en-GB"/>
        </a:p>
      </dgm:t>
    </dgm:pt>
    <dgm:pt modelId="{E56B1633-D154-B240-B7B4-A4E6E295EB04}" type="sibTrans" cxnId="{99E0B7FC-C450-5C4A-8DE7-EC1A255B6282}">
      <dgm:prSet/>
      <dgm:spPr/>
      <dgm:t>
        <a:bodyPr/>
        <a:lstStyle/>
        <a:p>
          <a:endParaRPr lang="en-GB"/>
        </a:p>
      </dgm:t>
    </dgm:pt>
    <dgm:pt modelId="{D996BD1F-DC34-E244-9242-0B9FB32430A7}">
      <dgm:prSet/>
      <dgm:spPr/>
      <dgm:t>
        <a:bodyPr/>
        <a:lstStyle/>
        <a:p>
          <a:pPr>
            <a:buNone/>
          </a:pPr>
          <a:r>
            <a:rPr lang="en-US" sz="3200" dirty="0"/>
            <a:t>To:</a:t>
          </a:r>
          <a:endParaRPr lang="en-GB" sz="3200" dirty="0"/>
        </a:p>
      </dgm:t>
    </dgm:pt>
    <dgm:pt modelId="{1113041F-9913-5048-BD72-8CEFA6C58028}" type="parTrans" cxnId="{9B518E14-9B55-2745-A7F7-A506EDE94C0C}">
      <dgm:prSet/>
      <dgm:spPr/>
      <dgm:t>
        <a:bodyPr/>
        <a:lstStyle/>
        <a:p>
          <a:endParaRPr lang="en-GB"/>
        </a:p>
      </dgm:t>
    </dgm:pt>
    <dgm:pt modelId="{D004E7FC-BE74-FF4A-8090-A99424578EE8}" type="sibTrans" cxnId="{9B518E14-9B55-2745-A7F7-A506EDE94C0C}">
      <dgm:prSet/>
      <dgm:spPr/>
      <dgm:t>
        <a:bodyPr/>
        <a:lstStyle/>
        <a:p>
          <a:endParaRPr lang="en-GB"/>
        </a:p>
      </dgm:t>
    </dgm:pt>
    <dgm:pt modelId="{F212757F-755B-7947-803F-80DB9B30E65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200" dirty="0"/>
            <a:t>dispel myths</a:t>
          </a:r>
          <a:endParaRPr lang="en-GB" sz="3200" dirty="0"/>
        </a:p>
      </dgm:t>
    </dgm:pt>
    <dgm:pt modelId="{1CA3B9B9-C714-4B49-BBCA-CDDDEB20ECD5}" type="parTrans" cxnId="{99B4FD68-8164-EB47-AAF4-33F491399C0E}">
      <dgm:prSet/>
      <dgm:spPr/>
      <dgm:t>
        <a:bodyPr/>
        <a:lstStyle/>
        <a:p>
          <a:endParaRPr lang="en-GB"/>
        </a:p>
      </dgm:t>
    </dgm:pt>
    <dgm:pt modelId="{0258FC0E-0BF1-8648-8949-D8D2E3EA4C72}" type="sibTrans" cxnId="{99B4FD68-8164-EB47-AAF4-33F491399C0E}">
      <dgm:prSet/>
      <dgm:spPr/>
      <dgm:t>
        <a:bodyPr/>
        <a:lstStyle/>
        <a:p>
          <a:endParaRPr lang="en-GB"/>
        </a:p>
      </dgm:t>
    </dgm:pt>
    <dgm:pt modelId="{7A27D11D-68B4-BB40-8EE9-D77D404378E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200" dirty="0"/>
            <a:t>help with common challenges</a:t>
          </a:r>
          <a:endParaRPr lang="en-GB" sz="3200" dirty="0"/>
        </a:p>
      </dgm:t>
    </dgm:pt>
    <dgm:pt modelId="{05892713-9EA3-B646-9875-FEF56135DBB3}" type="parTrans" cxnId="{9CFCE50E-6C23-944D-8379-69C6F86DF185}">
      <dgm:prSet/>
      <dgm:spPr/>
      <dgm:t>
        <a:bodyPr/>
        <a:lstStyle/>
        <a:p>
          <a:endParaRPr lang="en-GB"/>
        </a:p>
      </dgm:t>
    </dgm:pt>
    <dgm:pt modelId="{19B141E1-1698-104E-89C1-B68193D7C735}" type="sibTrans" cxnId="{9CFCE50E-6C23-944D-8379-69C6F86DF185}">
      <dgm:prSet/>
      <dgm:spPr/>
      <dgm:t>
        <a:bodyPr/>
        <a:lstStyle/>
        <a:p>
          <a:endParaRPr lang="en-GB"/>
        </a:p>
      </dgm:t>
    </dgm:pt>
    <dgm:pt modelId="{EEF67853-EAFA-0642-889C-4D2E00BCF37E}">
      <dgm:prSet/>
      <dgm:spPr/>
      <dgm:t>
        <a:bodyPr/>
        <a:lstStyle/>
        <a:p>
          <a:r>
            <a:rPr lang="en-US" sz="3200" dirty="0"/>
            <a:t>Be trained on the code of marketing for breastmilk substitutes</a:t>
          </a:r>
          <a:endParaRPr lang="en-ZA" sz="3200" dirty="0"/>
        </a:p>
      </dgm:t>
    </dgm:pt>
    <dgm:pt modelId="{C49B3773-9EF5-3542-B6BA-1AC77EAB7D1C}" type="parTrans" cxnId="{3C5E9D7C-9B50-FD4A-A402-F87A240A06DE}">
      <dgm:prSet/>
      <dgm:spPr/>
      <dgm:t>
        <a:bodyPr/>
        <a:lstStyle/>
        <a:p>
          <a:endParaRPr lang="en-GB"/>
        </a:p>
      </dgm:t>
    </dgm:pt>
    <dgm:pt modelId="{B7819097-7718-EF41-A77E-F129F40A1BAF}" type="sibTrans" cxnId="{3C5E9D7C-9B50-FD4A-A402-F87A240A06DE}">
      <dgm:prSet/>
      <dgm:spPr/>
      <dgm:t>
        <a:bodyPr/>
        <a:lstStyle/>
        <a:p>
          <a:endParaRPr lang="en-GB"/>
        </a:p>
      </dgm:t>
    </dgm:pt>
    <dgm:pt modelId="{B70D93F1-90F9-254A-BE04-73F53DC60ADB}">
      <dgm:prSet/>
      <dgm:spPr/>
      <dgm:t>
        <a:bodyPr/>
        <a:lstStyle/>
        <a:p>
          <a:r>
            <a:rPr lang="en-US" sz="3200" dirty="0"/>
            <a:t>Have clear recommendations regarding women with HIV</a:t>
          </a:r>
          <a:r>
            <a:rPr lang="en-ZA" sz="3200" dirty="0"/>
            <a:t> </a:t>
          </a:r>
        </a:p>
      </dgm:t>
    </dgm:pt>
    <dgm:pt modelId="{D748C0B5-E2BB-3242-AEA2-D2D9B414CD27}" type="parTrans" cxnId="{A47C1890-C99E-DB43-959A-ADDF96890D39}">
      <dgm:prSet/>
      <dgm:spPr/>
      <dgm:t>
        <a:bodyPr/>
        <a:lstStyle/>
        <a:p>
          <a:endParaRPr lang="en-GB"/>
        </a:p>
      </dgm:t>
    </dgm:pt>
    <dgm:pt modelId="{78EC16AE-4950-4242-9D8A-6B5501AF1FB9}" type="sibTrans" cxnId="{A47C1890-C99E-DB43-959A-ADDF96890D39}">
      <dgm:prSet/>
      <dgm:spPr/>
      <dgm:t>
        <a:bodyPr/>
        <a:lstStyle/>
        <a:p>
          <a:endParaRPr lang="en-GB"/>
        </a:p>
      </dgm:t>
    </dgm:pt>
    <dgm:pt modelId="{5AFF9C0D-1E9F-104A-A729-8756C5D08929}" type="pres">
      <dgm:prSet presAssocID="{04CB0634-BC61-454D-B6D7-6EC3247F7290}" presName="Name0" presStyleCnt="0">
        <dgm:presLayoutVars>
          <dgm:dir/>
          <dgm:resizeHandles val="exact"/>
        </dgm:presLayoutVars>
      </dgm:prSet>
      <dgm:spPr/>
    </dgm:pt>
    <dgm:pt modelId="{F4D1340D-C1B1-7F4D-B49C-64F49D09AE0A}" type="pres">
      <dgm:prSet presAssocID="{80A3D591-8523-A142-A7CA-6007F571873D}" presName="node" presStyleLbl="node1" presStyleIdx="0" presStyleCnt="4" custScaleX="95107" custScaleY="101601">
        <dgm:presLayoutVars>
          <dgm:bulletEnabled val="1"/>
        </dgm:presLayoutVars>
      </dgm:prSet>
      <dgm:spPr/>
    </dgm:pt>
    <dgm:pt modelId="{2AEA84CE-326C-574F-A242-5C3BC990406B}" type="pres">
      <dgm:prSet presAssocID="{C0C7D374-9BCC-7E4E-B520-55A4296977B5}" presName="sibTrans" presStyleLbl="sibTrans2D1" presStyleIdx="0" presStyleCnt="3"/>
      <dgm:spPr/>
    </dgm:pt>
    <dgm:pt modelId="{12A9465C-179B-E140-BCE9-89E4ED47DECC}" type="pres">
      <dgm:prSet presAssocID="{C0C7D374-9BCC-7E4E-B520-55A4296977B5}" presName="connectorText" presStyleLbl="sibTrans2D1" presStyleIdx="0" presStyleCnt="3"/>
      <dgm:spPr/>
    </dgm:pt>
    <dgm:pt modelId="{23C1CC06-DC42-7942-B2BB-EB10F575972C}" type="pres">
      <dgm:prSet presAssocID="{A99C25E6-7F8B-B643-AEA4-1CF09E17385E}" presName="node" presStyleLbl="node1" presStyleIdx="1" presStyleCnt="4" custScaleX="104870" custScaleY="109154">
        <dgm:presLayoutVars>
          <dgm:bulletEnabled val="1"/>
        </dgm:presLayoutVars>
      </dgm:prSet>
      <dgm:spPr/>
    </dgm:pt>
    <dgm:pt modelId="{D30B3495-7464-B340-9735-1F2E41AD46B4}" type="pres">
      <dgm:prSet presAssocID="{9FB94CE0-F264-2A49-BDA9-BAB03F207B89}" presName="sibTrans" presStyleLbl="sibTrans2D1" presStyleIdx="1" presStyleCnt="3"/>
      <dgm:spPr/>
    </dgm:pt>
    <dgm:pt modelId="{4117E421-57BD-4E42-A474-46124EE096D7}" type="pres">
      <dgm:prSet presAssocID="{9FB94CE0-F264-2A49-BDA9-BAB03F207B89}" presName="connectorText" presStyleLbl="sibTrans2D1" presStyleIdx="1" presStyleCnt="3"/>
      <dgm:spPr/>
    </dgm:pt>
    <dgm:pt modelId="{F35B7491-FC6C-EA46-8762-8070AFCB45CD}" type="pres">
      <dgm:prSet presAssocID="{51E15D84-6F03-8C42-8675-19293666BBE7}" presName="node" presStyleLbl="node1" presStyleIdx="2" presStyleCnt="4" custScaleX="82984" custScaleY="102875">
        <dgm:presLayoutVars>
          <dgm:bulletEnabled val="1"/>
        </dgm:presLayoutVars>
      </dgm:prSet>
      <dgm:spPr/>
    </dgm:pt>
    <dgm:pt modelId="{1B605913-7812-844A-AEE5-131A3370D93F}" type="pres">
      <dgm:prSet presAssocID="{CD97C467-3016-3F4B-BB29-06E8D3FCA711}" presName="sibTrans" presStyleLbl="sibTrans2D1" presStyleIdx="2" presStyleCnt="3"/>
      <dgm:spPr/>
    </dgm:pt>
    <dgm:pt modelId="{B56215AF-E9DA-6140-8436-338EDD6B6D27}" type="pres">
      <dgm:prSet presAssocID="{CD97C467-3016-3F4B-BB29-06E8D3FCA711}" presName="connectorText" presStyleLbl="sibTrans2D1" presStyleIdx="2" presStyleCnt="3"/>
      <dgm:spPr/>
    </dgm:pt>
    <dgm:pt modelId="{AEDA8FEE-87B5-1F4A-9CD8-6E7D94220B33}" type="pres">
      <dgm:prSet presAssocID="{5E34862B-8D9C-F747-AA6E-AFDF00928976}" presName="node" presStyleLbl="node1" presStyleIdx="3" presStyleCnt="4" custScaleX="124131" custScaleY="92361">
        <dgm:presLayoutVars>
          <dgm:bulletEnabled val="1"/>
        </dgm:presLayoutVars>
      </dgm:prSet>
      <dgm:spPr/>
    </dgm:pt>
  </dgm:ptLst>
  <dgm:cxnLst>
    <dgm:cxn modelId="{9CFCE50E-6C23-944D-8379-69C6F86DF185}" srcId="{A99C25E6-7F8B-B643-AEA4-1CF09E17385E}" destId="{7A27D11D-68B4-BB40-8EE9-D77D404378E7}" srcOrd="5" destOrd="0" parTransId="{05892713-9EA3-B646-9875-FEF56135DBB3}" sibTransId="{19B141E1-1698-104E-89C1-B68193D7C735}"/>
    <dgm:cxn modelId="{9B518E14-9B55-2745-A7F7-A506EDE94C0C}" srcId="{A99C25E6-7F8B-B643-AEA4-1CF09E17385E}" destId="{D996BD1F-DC34-E244-9242-0B9FB32430A7}" srcOrd="3" destOrd="0" parTransId="{1113041F-9913-5048-BD72-8CEFA6C58028}" sibTransId="{D004E7FC-BE74-FF4A-8090-A99424578EE8}"/>
    <dgm:cxn modelId="{B3D2C120-D6A8-E840-8163-A74367475054}" type="presOf" srcId="{9FB94CE0-F264-2A49-BDA9-BAB03F207B89}" destId="{4117E421-57BD-4E42-A474-46124EE096D7}" srcOrd="1" destOrd="0" presId="urn:microsoft.com/office/officeart/2005/8/layout/process1"/>
    <dgm:cxn modelId="{05D9B325-CF6E-B345-8485-9EC89DD803F3}" type="presOf" srcId="{EEF67853-EAFA-0642-889C-4D2E00BCF37E}" destId="{AEDA8FEE-87B5-1F4A-9CD8-6E7D94220B33}" srcOrd="0" destOrd="1" presId="urn:microsoft.com/office/officeart/2005/8/layout/process1"/>
    <dgm:cxn modelId="{E4115E27-725B-3149-A7BE-6E9F9837AC8D}" srcId="{A99C25E6-7F8B-B643-AEA4-1CF09E17385E}" destId="{BE37C8E2-B4C2-EC49-A056-02FA393BD834}" srcOrd="1" destOrd="0" parTransId="{B73AD8F6-8C61-E74C-B07B-5C55EE2B0647}" sibTransId="{081B510E-D333-F446-8A81-280D14A80EDF}"/>
    <dgm:cxn modelId="{CDE4812A-84B8-A549-92C3-6E7DB4285924}" type="presOf" srcId="{B70D93F1-90F9-254A-BE04-73F53DC60ADB}" destId="{AEDA8FEE-87B5-1F4A-9CD8-6E7D94220B33}" srcOrd="0" destOrd="2" presId="urn:microsoft.com/office/officeart/2005/8/layout/process1"/>
    <dgm:cxn modelId="{D7AE2531-5A14-D94A-AE6E-29940A7E8EEE}" srcId="{04CB0634-BC61-454D-B6D7-6EC3247F7290}" destId="{5E34862B-8D9C-F747-AA6E-AFDF00928976}" srcOrd="3" destOrd="0" parTransId="{022440AD-FB9C-8846-AC6E-AAED0B8CB520}" sibTransId="{081463A2-C87D-854D-9254-F83E691C5640}"/>
    <dgm:cxn modelId="{5687753C-549D-B541-A36C-A1A0642E82D7}" type="presOf" srcId="{CD97C467-3016-3F4B-BB29-06E8D3FCA711}" destId="{1B605913-7812-844A-AEE5-131A3370D93F}" srcOrd="0" destOrd="0" presId="urn:microsoft.com/office/officeart/2005/8/layout/process1"/>
    <dgm:cxn modelId="{3159B643-D06D-FE4C-B308-37B445A1DF1F}" type="presOf" srcId="{04CB0634-BC61-454D-B6D7-6EC3247F7290}" destId="{5AFF9C0D-1E9F-104A-A729-8756C5D08929}" srcOrd="0" destOrd="0" presId="urn:microsoft.com/office/officeart/2005/8/layout/process1"/>
    <dgm:cxn modelId="{731F8063-15DD-0243-92BF-14C1E5F516E8}" type="presOf" srcId="{EE85F1BC-F8D7-1842-97E2-03E9751BE8DD}" destId="{23C1CC06-DC42-7942-B2BB-EB10F575972C}" srcOrd="0" destOrd="3" presId="urn:microsoft.com/office/officeart/2005/8/layout/process1"/>
    <dgm:cxn modelId="{99B4FD68-8164-EB47-AAF4-33F491399C0E}" srcId="{A99C25E6-7F8B-B643-AEA4-1CF09E17385E}" destId="{F212757F-755B-7947-803F-80DB9B30E65F}" srcOrd="4" destOrd="0" parTransId="{1CA3B9B9-C714-4B49-BBCA-CDDDEB20ECD5}" sibTransId="{0258FC0E-0BF1-8648-8949-D8D2E3EA4C72}"/>
    <dgm:cxn modelId="{625B7A74-2C8A-6F44-B623-FF5B7064A92F}" type="presOf" srcId="{CD97C467-3016-3F4B-BB29-06E8D3FCA711}" destId="{B56215AF-E9DA-6140-8436-338EDD6B6D27}" srcOrd="1" destOrd="0" presId="urn:microsoft.com/office/officeart/2005/8/layout/process1"/>
    <dgm:cxn modelId="{00725C75-F896-6B43-B080-8D120DADF1B4}" type="presOf" srcId="{51E15D84-6F03-8C42-8675-19293666BBE7}" destId="{F35B7491-FC6C-EA46-8762-8070AFCB45CD}" srcOrd="0" destOrd="0" presId="urn:microsoft.com/office/officeart/2005/8/layout/process1"/>
    <dgm:cxn modelId="{7D0BE079-88D2-E446-86D6-884BAA5F361F}" type="presOf" srcId="{C0C7D374-9BCC-7E4E-B520-55A4296977B5}" destId="{12A9465C-179B-E140-BCE9-89E4ED47DECC}" srcOrd="1" destOrd="0" presId="urn:microsoft.com/office/officeart/2005/8/layout/process1"/>
    <dgm:cxn modelId="{278EA37B-23CB-ED4B-B0EC-D10A6533023B}" srcId="{04CB0634-BC61-454D-B6D7-6EC3247F7290}" destId="{51E15D84-6F03-8C42-8675-19293666BBE7}" srcOrd="2" destOrd="0" parTransId="{3CCD573C-1FB2-8A48-9D58-3EE2639D0513}" sibTransId="{CD97C467-3016-3F4B-BB29-06E8D3FCA711}"/>
    <dgm:cxn modelId="{3C5E9D7C-9B50-FD4A-A402-F87A240A06DE}" srcId="{5E34862B-8D9C-F747-AA6E-AFDF00928976}" destId="{EEF67853-EAFA-0642-889C-4D2E00BCF37E}" srcOrd="0" destOrd="0" parTransId="{C49B3773-9EF5-3542-B6BA-1AC77EAB7D1C}" sibTransId="{B7819097-7718-EF41-A77E-F129F40A1BAF}"/>
    <dgm:cxn modelId="{5F4AAB86-DEB0-0745-9802-2E3D1D5ABFC7}" srcId="{04CB0634-BC61-454D-B6D7-6EC3247F7290}" destId="{A99C25E6-7F8B-B643-AEA4-1CF09E17385E}" srcOrd="1" destOrd="0" parTransId="{3A7C20D9-6B4E-2848-9C07-06C3564E6ECB}" sibTransId="{9FB94CE0-F264-2A49-BDA9-BAB03F207B89}"/>
    <dgm:cxn modelId="{1B3CBC87-E996-4F4B-81CE-4C52F426A315}" type="presOf" srcId="{D996BD1F-DC34-E244-9242-0B9FB32430A7}" destId="{23C1CC06-DC42-7942-B2BB-EB10F575972C}" srcOrd="0" destOrd="4" presId="urn:microsoft.com/office/officeart/2005/8/layout/process1"/>
    <dgm:cxn modelId="{07C6148F-8C97-7E43-BF83-749FDBDE1702}" type="presOf" srcId="{7A27D11D-68B4-BB40-8EE9-D77D404378E7}" destId="{23C1CC06-DC42-7942-B2BB-EB10F575972C}" srcOrd="0" destOrd="6" presId="urn:microsoft.com/office/officeart/2005/8/layout/process1"/>
    <dgm:cxn modelId="{A47C1890-C99E-DB43-959A-ADDF96890D39}" srcId="{5E34862B-8D9C-F747-AA6E-AFDF00928976}" destId="{B70D93F1-90F9-254A-BE04-73F53DC60ADB}" srcOrd="1" destOrd="0" parTransId="{D748C0B5-E2BB-3242-AEA2-D2D9B414CD27}" sibTransId="{78EC16AE-4950-4242-9D8A-6B5501AF1FB9}"/>
    <dgm:cxn modelId="{86F8C896-2D54-C546-A241-181E1FEE27A5}" type="presOf" srcId="{5E34862B-8D9C-F747-AA6E-AFDF00928976}" destId="{AEDA8FEE-87B5-1F4A-9CD8-6E7D94220B33}" srcOrd="0" destOrd="0" presId="urn:microsoft.com/office/officeart/2005/8/layout/process1"/>
    <dgm:cxn modelId="{063D3F9B-1C12-FA41-8540-EB6D3709A77C}" type="presOf" srcId="{BE37C8E2-B4C2-EC49-A056-02FA393BD834}" destId="{23C1CC06-DC42-7942-B2BB-EB10F575972C}" srcOrd="0" destOrd="2" presId="urn:microsoft.com/office/officeart/2005/8/layout/process1"/>
    <dgm:cxn modelId="{61EFC5B0-B5BB-2845-BCA5-6DE1101778D9}" srcId="{04CB0634-BC61-454D-B6D7-6EC3247F7290}" destId="{80A3D591-8523-A142-A7CA-6007F571873D}" srcOrd="0" destOrd="0" parTransId="{D0213A66-D2CE-2240-B7FF-4DEF8C5E46FA}" sibTransId="{C0C7D374-9BCC-7E4E-B520-55A4296977B5}"/>
    <dgm:cxn modelId="{80A137C6-41EA-8E49-9C11-4ED699C8A206}" type="presOf" srcId="{A99C25E6-7F8B-B643-AEA4-1CF09E17385E}" destId="{23C1CC06-DC42-7942-B2BB-EB10F575972C}" srcOrd="0" destOrd="0" presId="urn:microsoft.com/office/officeart/2005/8/layout/process1"/>
    <dgm:cxn modelId="{7A1C3AC8-AC88-584B-8859-351C8DA108F4}" type="presOf" srcId="{C0C7D374-9BCC-7E4E-B520-55A4296977B5}" destId="{2AEA84CE-326C-574F-A242-5C3BC990406B}" srcOrd="0" destOrd="0" presId="urn:microsoft.com/office/officeart/2005/8/layout/process1"/>
    <dgm:cxn modelId="{AB8EEADF-6882-CE48-B4EB-E1901C596A3C}" type="presOf" srcId="{F212757F-755B-7947-803F-80DB9B30E65F}" destId="{23C1CC06-DC42-7942-B2BB-EB10F575972C}" srcOrd="0" destOrd="5" presId="urn:microsoft.com/office/officeart/2005/8/layout/process1"/>
    <dgm:cxn modelId="{DF676AE8-84EA-FA4A-BB03-9904B55CE163}" type="presOf" srcId="{9FB94CE0-F264-2A49-BDA9-BAB03F207B89}" destId="{D30B3495-7464-B340-9735-1F2E41AD46B4}" srcOrd="0" destOrd="0" presId="urn:microsoft.com/office/officeart/2005/8/layout/process1"/>
    <dgm:cxn modelId="{7EA40EE9-2A92-EA45-AEA5-E6426E625FB5}" type="presOf" srcId="{80A3D591-8523-A142-A7CA-6007F571873D}" destId="{F4D1340D-C1B1-7F4D-B49C-64F49D09AE0A}" srcOrd="0" destOrd="0" presId="urn:microsoft.com/office/officeart/2005/8/layout/process1"/>
    <dgm:cxn modelId="{0F11B3F1-68D4-5344-B9AB-89AC3C485A2D}" type="presOf" srcId="{C920231D-F296-9D4A-99B5-AF5E5251BC16}" destId="{23C1CC06-DC42-7942-B2BB-EB10F575972C}" srcOrd="0" destOrd="1" presId="urn:microsoft.com/office/officeart/2005/8/layout/process1"/>
    <dgm:cxn modelId="{99E0B7FC-C450-5C4A-8DE7-EC1A255B6282}" srcId="{A99C25E6-7F8B-B643-AEA4-1CF09E17385E}" destId="{EE85F1BC-F8D7-1842-97E2-03E9751BE8DD}" srcOrd="2" destOrd="0" parTransId="{5C131153-2A8B-1D4D-8486-311874A3A88F}" sibTransId="{E56B1633-D154-B240-B7B4-A4E6E295EB04}"/>
    <dgm:cxn modelId="{F68FF4FC-72D3-B749-8415-E9D2AA90177C}" srcId="{A99C25E6-7F8B-B643-AEA4-1CF09E17385E}" destId="{C920231D-F296-9D4A-99B5-AF5E5251BC16}" srcOrd="0" destOrd="0" parTransId="{7D0B9E9A-74E6-BB40-B495-41C625BF40B5}" sibTransId="{B07189D7-138E-F24C-B728-FD98B417241F}"/>
    <dgm:cxn modelId="{44D5293F-C0B3-D449-965E-1CF13B873D12}" type="presParOf" srcId="{5AFF9C0D-1E9F-104A-A729-8756C5D08929}" destId="{F4D1340D-C1B1-7F4D-B49C-64F49D09AE0A}" srcOrd="0" destOrd="0" presId="urn:microsoft.com/office/officeart/2005/8/layout/process1"/>
    <dgm:cxn modelId="{560C2DF1-1A3A-7442-B03A-D6540E379EE1}" type="presParOf" srcId="{5AFF9C0D-1E9F-104A-A729-8756C5D08929}" destId="{2AEA84CE-326C-574F-A242-5C3BC990406B}" srcOrd="1" destOrd="0" presId="urn:microsoft.com/office/officeart/2005/8/layout/process1"/>
    <dgm:cxn modelId="{331B1475-BA7C-2048-A1C9-616DDD262B9E}" type="presParOf" srcId="{2AEA84CE-326C-574F-A242-5C3BC990406B}" destId="{12A9465C-179B-E140-BCE9-89E4ED47DECC}" srcOrd="0" destOrd="0" presId="urn:microsoft.com/office/officeart/2005/8/layout/process1"/>
    <dgm:cxn modelId="{2F997470-5F40-BF48-A9C5-C11ABC969A93}" type="presParOf" srcId="{5AFF9C0D-1E9F-104A-A729-8756C5D08929}" destId="{23C1CC06-DC42-7942-B2BB-EB10F575972C}" srcOrd="2" destOrd="0" presId="urn:microsoft.com/office/officeart/2005/8/layout/process1"/>
    <dgm:cxn modelId="{F09083FF-4BB9-A14F-A1FC-22AFEF43B88B}" type="presParOf" srcId="{5AFF9C0D-1E9F-104A-A729-8756C5D08929}" destId="{D30B3495-7464-B340-9735-1F2E41AD46B4}" srcOrd="3" destOrd="0" presId="urn:microsoft.com/office/officeart/2005/8/layout/process1"/>
    <dgm:cxn modelId="{71D6A5FA-B5DF-6546-BB68-29EEAB7D9DA8}" type="presParOf" srcId="{D30B3495-7464-B340-9735-1F2E41AD46B4}" destId="{4117E421-57BD-4E42-A474-46124EE096D7}" srcOrd="0" destOrd="0" presId="urn:microsoft.com/office/officeart/2005/8/layout/process1"/>
    <dgm:cxn modelId="{23A15230-AE69-EB4F-9F39-5FE3E7EDDB4E}" type="presParOf" srcId="{5AFF9C0D-1E9F-104A-A729-8756C5D08929}" destId="{F35B7491-FC6C-EA46-8762-8070AFCB45CD}" srcOrd="4" destOrd="0" presId="urn:microsoft.com/office/officeart/2005/8/layout/process1"/>
    <dgm:cxn modelId="{562B8E63-32B6-0F42-BDCC-FDA4A5BD4F50}" type="presParOf" srcId="{5AFF9C0D-1E9F-104A-A729-8756C5D08929}" destId="{1B605913-7812-844A-AEE5-131A3370D93F}" srcOrd="5" destOrd="0" presId="urn:microsoft.com/office/officeart/2005/8/layout/process1"/>
    <dgm:cxn modelId="{DF790597-01E8-6A43-AE8B-1B9833745618}" type="presParOf" srcId="{1B605913-7812-844A-AEE5-131A3370D93F}" destId="{B56215AF-E9DA-6140-8436-338EDD6B6D27}" srcOrd="0" destOrd="0" presId="urn:microsoft.com/office/officeart/2005/8/layout/process1"/>
    <dgm:cxn modelId="{08462F16-176C-7745-BFC7-C9B64807D008}" type="presParOf" srcId="{5AFF9C0D-1E9F-104A-A729-8756C5D08929}" destId="{AEDA8FEE-87B5-1F4A-9CD8-6E7D94220B3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B0634-BC61-454D-B6D7-6EC3247F7290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80A3D591-8523-A142-A7CA-6007F571873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All clinics need to enforce the BFHI immediately to provide mothers with a chance at exclusivity</a:t>
          </a:r>
          <a:r>
            <a:rPr lang="en-ZA" dirty="0"/>
            <a:t> </a:t>
          </a:r>
          <a:endParaRPr lang="en-GB" dirty="0"/>
        </a:p>
      </dgm:t>
    </dgm:pt>
    <dgm:pt modelId="{D0213A66-D2CE-2240-B7FF-4DEF8C5E46FA}" type="parTrans" cxnId="{61EFC5B0-B5BB-2845-BCA5-6DE1101778D9}">
      <dgm:prSet/>
      <dgm:spPr/>
      <dgm:t>
        <a:bodyPr/>
        <a:lstStyle/>
        <a:p>
          <a:endParaRPr lang="en-GB"/>
        </a:p>
      </dgm:t>
    </dgm:pt>
    <dgm:pt modelId="{C0C7D374-9BCC-7E4E-B520-55A4296977B5}" type="sibTrans" cxnId="{61EFC5B0-B5BB-2845-BCA5-6DE1101778D9}">
      <dgm:prSet/>
      <dgm:spPr>
        <a:solidFill>
          <a:srgbClr val="98B757"/>
        </a:solidFill>
      </dgm:spPr>
      <dgm:t>
        <a:bodyPr/>
        <a:lstStyle/>
        <a:p>
          <a:endParaRPr lang="en-GB"/>
        </a:p>
      </dgm:t>
    </dgm:pt>
    <dgm:pt modelId="{A99C25E6-7F8B-B643-AEA4-1CF09E17385E}">
      <dgm:prSet phldrT="[Text]"/>
      <dgm:spPr>
        <a:solidFill>
          <a:srgbClr val="98B757"/>
        </a:solidFill>
      </dgm:spPr>
      <dgm:t>
        <a:bodyPr/>
        <a:lstStyle/>
        <a:p>
          <a:r>
            <a:rPr lang="en-US" dirty="0"/>
            <a:t>Monitoring of implementation of the BFHI is required, and regular retraining is recommended</a:t>
          </a:r>
          <a:r>
            <a:rPr lang="en-ZA" dirty="0"/>
            <a:t> </a:t>
          </a:r>
          <a:endParaRPr lang="en-GB" dirty="0"/>
        </a:p>
      </dgm:t>
    </dgm:pt>
    <dgm:pt modelId="{3A7C20D9-6B4E-2848-9C07-06C3564E6ECB}" type="parTrans" cxnId="{5F4AAB86-DEB0-0745-9802-2E3D1D5ABFC7}">
      <dgm:prSet/>
      <dgm:spPr/>
      <dgm:t>
        <a:bodyPr/>
        <a:lstStyle/>
        <a:p>
          <a:endParaRPr lang="en-GB"/>
        </a:p>
      </dgm:t>
    </dgm:pt>
    <dgm:pt modelId="{9FB94CE0-F264-2A49-BDA9-BAB03F207B89}" type="sibTrans" cxnId="{5F4AAB86-DEB0-0745-9802-2E3D1D5ABFC7}">
      <dgm:prSet/>
      <dgm:spPr/>
      <dgm:t>
        <a:bodyPr/>
        <a:lstStyle/>
        <a:p>
          <a:endParaRPr lang="en-GB"/>
        </a:p>
      </dgm:t>
    </dgm:pt>
    <dgm:pt modelId="{5AFF9C0D-1E9F-104A-A729-8756C5D08929}" type="pres">
      <dgm:prSet presAssocID="{04CB0634-BC61-454D-B6D7-6EC3247F7290}" presName="Name0" presStyleCnt="0">
        <dgm:presLayoutVars>
          <dgm:dir/>
          <dgm:resizeHandles val="exact"/>
        </dgm:presLayoutVars>
      </dgm:prSet>
      <dgm:spPr/>
    </dgm:pt>
    <dgm:pt modelId="{F4D1340D-C1B1-7F4D-B49C-64F49D09AE0A}" type="pres">
      <dgm:prSet presAssocID="{80A3D591-8523-A142-A7CA-6007F571873D}" presName="node" presStyleLbl="node1" presStyleIdx="0" presStyleCnt="2">
        <dgm:presLayoutVars>
          <dgm:bulletEnabled val="1"/>
        </dgm:presLayoutVars>
      </dgm:prSet>
      <dgm:spPr/>
    </dgm:pt>
    <dgm:pt modelId="{2AEA84CE-326C-574F-A242-5C3BC990406B}" type="pres">
      <dgm:prSet presAssocID="{C0C7D374-9BCC-7E4E-B520-55A4296977B5}" presName="sibTrans" presStyleLbl="sibTrans2D1" presStyleIdx="0" presStyleCnt="1"/>
      <dgm:spPr/>
    </dgm:pt>
    <dgm:pt modelId="{12A9465C-179B-E140-BCE9-89E4ED47DECC}" type="pres">
      <dgm:prSet presAssocID="{C0C7D374-9BCC-7E4E-B520-55A4296977B5}" presName="connectorText" presStyleLbl="sibTrans2D1" presStyleIdx="0" presStyleCnt="1"/>
      <dgm:spPr/>
    </dgm:pt>
    <dgm:pt modelId="{23C1CC06-DC42-7942-B2BB-EB10F575972C}" type="pres">
      <dgm:prSet presAssocID="{A99C25E6-7F8B-B643-AEA4-1CF09E17385E}" presName="node" presStyleLbl="node1" presStyleIdx="1" presStyleCnt="2">
        <dgm:presLayoutVars>
          <dgm:bulletEnabled val="1"/>
        </dgm:presLayoutVars>
      </dgm:prSet>
      <dgm:spPr/>
    </dgm:pt>
  </dgm:ptLst>
  <dgm:cxnLst>
    <dgm:cxn modelId="{3159B643-D06D-FE4C-B308-37B445A1DF1F}" type="presOf" srcId="{04CB0634-BC61-454D-B6D7-6EC3247F7290}" destId="{5AFF9C0D-1E9F-104A-A729-8756C5D08929}" srcOrd="0" destOrd="0" presId="urn:microsoft.com/office/officeart/2005/8/layout/process1"/>
    <dgm:cxn modelId="{7D0BE079-88D2-E446-86D6-884BAA5F361F}" type="presOf" srcId="{C0C7D374-9BCC-7E4E-B520-55A4296977B5}" destId="{12A9465C-179B-E140-BCE9-89E4ED47DECC}" srcOrd="1" destOrd="0" presId="urn:microsoft.com/office/officeart/2005/8/layout/process1"/>
    <dgm:cxn modelId="{5F4AAB86-DEB0-0745-9802-2E3D1D5ABFC7}" srcId="{04CB0634-BC61-454D-B6D7-6EC3247F7290}" destId="{A99C25E6-7F8B-B643-AEA4-1CF09E17385E}" srcOrd="1" destOrd="0" parTransId="{3A7C20D9-6B4E-2848-9C07-06C3564E6ECB}" sibTransId="{9FB94CE0-F264-2A49-BDA9-BAB03F207B89}"/>
    <dgm:cxn modelId="{61EFC5B0-B5BB-2845-BCA5-6DE1101778D9}" srcId="{04CB0634-BC61-454D-B6D7-6EC3247F7290}" destId="{80A3D591-8523-A142-A7CA-6007F571873D}" srcOrd="0" destOrd="0" parTransId="{D0213A66-D2CE-2240-B7FF-4DEF8C5E46FA}" sibTransId="{C0C7D374-9BCC-7E4E-B520-55A4296977B5}"/>
    <dgm:cxn modelId="{80A137C6-41EA-8E49-9C11-4ED699C8A206}" type="presOf" srcId="{A99C25E6-7F8B-B643-AEA4-1CF09E17385E}" destId="{23C1CC06-DC42-7942-B2BB-EB10F575972C}" srcOrd="0" destOrd="0" presId="urn:microsoft.com/office/officeart/2005/8/layout/process1"/>
    <dgm:cxn modelId="{7A1C3AC8-AC88-584B-8859-351C8DA108F4}" type="presOf" srcId="{C0C7D374-9BCC-7E4E-B520-55A4296977B5}" destId="{2AEA84CE-326C-574F-A242-5C3BC990406B}" srcOrd="0" destOrd="0" presId="urn:microsoft.com/office/officeart/2005/8/layout/process1"/>
    <dgm:cxn modelId="{7EA40EE9-2A92-EA45-AEA5-E6426E625FB5}" type="presOf" srcId="{80A3D591-8523-A142-A7CA-6007F571873D}" destId="{F4D1340D-C1B1-7F4D-B49C-64F49D09AE0A}" srcOrd="0" destOrd="0" presId="urn:microsoft.com/office/officeart/2005/8/layout/process1"/>
    <dgm:cxn modelId="{44D5293F-C0B3-D449-965E-1CF13B873D12}" type="presParOf" srcId="{5AFF9C0D-1E9F-104A-A729-8756C5D08929}" destId="{F4D1340D-C1B1-7F4D-B49C-64F49D09AE0A}" srcOrd="0" destOrd="0" presId="urn:microsoft.com/office/officeart/2005/8/layout/process1"/>
    <dgm:cxn modelId="{560C2DF1-1A3A-7442-B03A-D6540E379EE1}" type="presParOf" srcId="{5AFF9C0D-1E9F-104A-A729-8756C5D08929}" destId="{2AEA84CE-326C-574F-A242-5C3BC990406B}" srcOrd="1" destOrd="0" presId="urn:microsoft.com/office/officeart/2005/8/layout/process1"/>
    <dgm:cxn modelId="{331B1475-BA7C-2048-A1C9-616DDD262B9E}" type="presParOf" srcId="{2AEA84CE-326C-574F-A242-5C3BC990406B}" destId="{12A9465C-179B-E140-BCE9-89E4ED47DECC}" srcOrd="0" destOrd="0" presId="urn:microsoft.com/office/officeart/2005/8/layout/process1"/>
    <dgm:cxn modelId="{2F997470-5F40-BF48-A9C5-C11ABC969A93}" type="presParOf" srcId="{5AFF9C0D-1E9F-104A-A729-8756C5D08929}" destId="{23C1CC06-DC42-7942-B2BB-EB10F575972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1340D-C1B1-7F4D-B49C-64F49D09AE0A}">
      <dsp:nvSpPr>
        <dsp:cNvPr id="0" name=""/>
        <dsp:cNvSpPr/>
      </dsp:nvSpPr>
      <dsp:spPr>
        <a:xfrm>
          <a:off x="2321" y="1410280"/>
          <a:ext cx="4951065" cy="2970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Opportunities for promoting exclusivity are critical in the first three days</a:t>
          </a:r>
          <a:r>
            <a:rPr lang="en-ZA" sz="3600" kern="1200" dirty="0"/>
            <a:t> </a:t>
          </a:r>
          <a:endParaRPr lang="en-GB" sz="3600" kern="1200" dirty="0"/>
        </a:p>
      </dsp:txBody>
      <dsp:txXfrm>
        <a:off x="89328" y="1497287"/>
        <a:ext cx="4777051" cy="2796625"/>
      </dsp:txXfrm>
    </dsp:sp>
    <dsp:sp modelId="{2AEA84CE-326C-574F-A242-5C3BC990406B}">
      <dsp:nvSpPr>
        <dsp:cNvPr id="0" name=""/>
        <dsp:cNvSpPr/>
      </dsp:nvSpPr>
      <dsp:spPr>
        <a:xfrm>
          <a:off x="5448493" y="2281667"/>
          <a:ext cx="1049625" cy="1227864"/>
        </a:xfrm>
        <a:prstGeom prst="rightArrow">
          <a:avLst>
            <a:gd name="adj1" fmla="val 60000"/>
            <a:gd name="adj2" fmla="val 50000"/>
          </a:avLst>
        </a:prstGeom>
        <a:solidFill>
          <a:srgbClr val="98B7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5448493" y="2527240"/>
        <a:ext cx="734738" cy="736718"/>
      </dsp:txXfrm>
    </dsp:sp>
    <dsp:sp modelId="{23C1CC06-DC42-7942-B2BB-EB10F575972C}">
      <dsp:nvSpPr>
        <dsp:cNvPr id="0" name=""/>
        <dsp:cNvSpPr/>
      </dsp:nvSpPr>
      <dsp:spPr>
        <a:xfrm>
          <a:off x="6933813" y="1410280"/>
          <a:ext cx="4951065" cy="29706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Interventions need to happen prior to delivery, or immediately upon delivery</a:t>
          </a:r>
          <a:r>
            <a:rPr lang="en-ZA" sz="3600" kern="1200" dirty="0"/>
            <a:t> </a:t>
          </a:r>
          <a:endParaRPr lang="en-GB" sz="3600" kern="1200" dirty="0"/>
        </a:p>
      </dsp:txBody>
      <dsp:txXfrm>
        <a:off x="7020820" y="1497287"/>
        <a:ext cx="4777051" cy="2796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1340D-C1B1-7F4D-B49C-64F49D09AE0A}">
      <dsp:nvSpPr>
        <dsp:cNvPr id="0" name=""/>
        <dsp:cNvSpPr/>
      </dsp:nvSpPr>
      <dsp:spPr>
        <a:xfrm>
          <a:off x="9114" y="275809"/>
          <a:ext cx="2994061" cy="5849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Clinic sisters have a direct impact on mothers’ breastfeeding decisions</a:t>
          </a:r>
          <a:r>
            <a:rPr lang="en-ZA" sz="3200" kern="1200" dirty="0"/>
            <a:t> </a:t>
          </a:r>
          <a:endParaRPr lang="en-GB" sz="3200" kern="1200" dirty="0"/>
        </a:p>
      </dsp:txBody>
      <dsp:txXfrm>
        <a:off x="96807" y="363502"/>
        <a:ext cx="2818675" cy="5673795"/>
      </dsp:txXfrm>
    </dsp:sp>
    <dsp:sp modelId="{2AEA84CE-326C-574F-A242-5C3BC990406B}">
      <dsp:nvSpPr>
        <dsp:cNvPr id="0" name=""/>
        <dsp:cNvSpPr/>
      </dsp:nvSpPr>
      <dsp:spPr>
        <a:xfrm>
          <a:off x="3317985" y="2810035"/>
          <a:ext cx="667396" cy="780728"/>
        </a:xfrm>
        <a:prstGeom prst="rightArrow">
          <a:avLst>
            <a:gd name="adj1" fmla="val 60000"/>
            <a:gd name="adj2" fmla="val 50000"/>
          </a:avLst>
        </a:prstGeom>
        <a:solidFill>
          <a:srgbClr val="98B7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3317985" y="2966181"/>
        <a:ext cx="467177" cy="468436"/>
      </dsp:txXfrm>
    </dsp:sp>
    <dsp:sp modelId="{23C1CC06-DC42-7942-B2BB-EB10F575972C}">
      <dsp:nvSpPr>
        <dsp:cNvPr id="0" name=""/>
        <dsp:cNvSpPr/>
      </dsp:nvSpPr>
      <dsp:spPr>
        <a:xfrm>
          <a:off x="4262414" y="24735"/>
          <a:ext cx="3301410" cy="63513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/>
            <a:t>They </a:t>
          </a:r>
          <a:r>
            <a:rPr lang="en-US" sz="3200" kern="1200" dirty="0"/>
            <a:t>should be trained to provide: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support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knowledge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anticipatory guidance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To: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dispel myths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help with common challenges</a:t>
          </a:r>
          <a:endParaRPr lang="en-GB" sz="3200" kern="1200" dirty="0"/>
        </a:p>
      </dsp:txBody>
      <dsp:txXfrm>
        <a:off x="4359109" y="121430"/>
        <a:ext cx="3108020" cy="6157938"/>
      </dsp:txXfrm>
    </dsp:sp>
    <dsp:sp modelId="{D30B3495-7464-B340-9735-1F2E41AD46B4}">
      <dsp:nvSpPr>
        <dsp:cNvPr id="0" name=""/>
        <dsp:cNvSpPr/>
      </dsp:nvSpPr>
      <dsp:spPr>
        <a:xfrm>
          <a:off x="7878634" y="2810035"/>
          <a:ext cx="667396" cy="78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7878634" y="2966181"/>
        <a:ext cx="467177" cy="468436"/>
      </dsp:txXfrm>
    </dsp:sp>
    <dsp:sp modelId="{F35B7491-FC6C-EA46-8762-8070AFCB45CD}">
      <dsp:nvSpPr>
        <dsp:cNvPr id="0" name=""/>
        <dsp:cNvSpPr/>
      </dsp:nvSpPr>
      <dsp:spPr>
        <a:xfrm>
          <a:off x="8823063" y="207413"/>
          <a:ext cx="2612417" cy="5985972"/>
        </a:xfrm>
        <a:prstGeom prst="roundRect">
          <a:avLst>
            <a:gd name="adj" fmla="val 10000"/>
          </a:avLst>
        </a:prstGeom>
        <a:solidFill>
          <a:srgbClr val="98B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Nurses should undertake a 20-hour lactation course which has been shown to have a great impact on their attitude towards BFHI </a:t>
          </a:r>
          <a:endParaRPr lang="en-GB" sz="3200" kern="1200" dirty="0"/>
        </a:p>
      </dsp:txBody>
      <dsp:txXfrm>
        <a:off x="8899578" y="283928"/>
        <a:ext cx="2459387" cy="5832942"/>
      </dsp:txXfrm>
    </dsp:sp>
    <dsp:sp modelId="{1B605913-7812-844A-AEE5-131A3370D93F}">
      <dsp:nvSpPr>
        <dsp:cNvPr id="0" name=""/>
        <dsp:cNvSpPr/>
      </dsp:nvSpPr>
      <dsp:spPr>
        <a:xfrm>
          <a:off x="11750291" y="2810035"/>
          <a:ext cx="667396" cy="780728"/>
        </a:xfrm>
        <a:prstGeom prst="rightArrow">
          <a:avLst>
            <a:gd name="adj1" fmla="val 60000"/>
            <a:gd name="adj2" fmla="val 50000"/>
          </a:avLst>
        </a:prstGeom>
        <a:solidFill>
          <a:srgbClr val="98B7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11750291" y="2966181"/>
        <a:ext cx="467177" cy="468436"/>
      </dsp:txXfrm>
    </dsp:sp>
    <dsp:sp modelId="{AEDA8FEE-87B5-1F4A-9CD8-6E7D94220B33}">
      <dsp:nvSpPr>
        <dsp:cNvPr id="0" name=""/>
        <dsp:cNvSpPr/>
      </dsp:nvSpPr>
      <dsp:spPr>
        <a:xfrm>
          <a:off x="12694720" y="513301"/>
          <a:ext cx="3907765" cy="5374196"/>
        </a:xfrm>
        <a:prstGeom prst="roundRect">
          <a:avLst>
            <a:gd name="adj" fmla="val 10000"/>
          </a:avLst>
        </a:prstGeom>
        <a:solidFill>
          <a:srgbClr val="98B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Staff should:</a:t>
          </a:r>
          <a:endParaRPr lang="en-ZA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Be trained on the code of marketing for breastmilk substitutes</a:t>
          </a:r>
          <a:endParaRPr lang="en-ZA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Have clear recommendations regarding women with HIV</a:t>
          </a:r>
          <a:r>
            <a:rPr lang="en-ZA" sz="3200" kern="1200" dirty="0"/>
            <a:t> </a:t>
          </a:r>
        </a:p>
      </dsp:txBody>
      <dsp:txXfrm>
        <a:off x="12809175" y="627756"/>
        <a:ext cx="3678855" cy="5145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1340D-C1B1-7F4D-B49C-64F49D09AE0A}">
      <dsp:nvSpPr>
        <dsp:cNvPr id="0" name=""/>
        <dsp:cNvSpPr/>
      </dsp:nvSpPr>
      <dsp:spPr>
        <a:xfrm>
          <a:off x="2351" y="895937"/>
          <a:ext cx="5014540" cy="300872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All clinics need to enforce the BFHI immediately to provide mothers with a chance at exclusivity</a:t>
          </a:r>
          <a:r>
            <a:rPr lang="en-ZA" sz="3600" kern="1200" dirty="0"/>
            <a:t> </a:t>
          </a:r>
          <a:endParaRPr lang="en-GB" sz="3600" kern="1200" dirty="0"/>
        </a:p>
      </dsp:txBody>
      <dsp:txXfrm>
        <a:off x="90474" y="984060"/>
        <a:ext cx="4838294" cy="2832478"/>
      </dsp:txXfrm>
    </dsp:sp>
    <dsp:sp modelId="{2AEA84CE-326C-574F-A242-5C3BC990406B}">
      <dsp:nvSpPr>
        <dsp:cNvPr id="0" name=""/>
        <dsp:cNvSpPr/>
      </dsp:nvSpPr>
      <dsp:spPr>
        <a:xfrm>
          <a:off x="5518345" y="1778496"/>
          <a:ext cx="1063082" cy="1243606"/>
        </a:xfrm>
        <a:prstGeom prst="rightArrow">
          <a:avLst>
            <a:gd name="adj1" fmla="val 60000"/>
            <a:gd name="adj2" fmla="val 50000"/>
          </a:avLst>
        </a:prstGeom>
        <a:solidFill>
          <a:srgbClr val="98B7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5518345" y="2027217"/>
        <a:ext cx="744157" cy="746164"/>
      </dsp:txXfrm>
    </dsp:sp>
    <dsp:sp modelId="{23C1CC06-DC42-7942-B2BB-EB10F575972C}">
      <dsp:nvSpPr>
        <dsp:cNvPr id="0" name=""/>
        <dsp:cNvSpPr/>
      </dsp:nvSpPr>
      <dsp:spPr>
        <a:xfrm>
          <a:off x="7022708" y="895937"/>
          <a:ext cx="5014540" cy="3008724"/>
        </a:xfrm>
        <a:prstGeom prst="roundRect">
          <a:avLst>
            <a:gd name="adj" fmla="val 10000"/>
          </a:avLst>
        </a:prstGeom>
        <a:solidFill>
          <a:srgbClr val="98B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Monitoring of implementation of the BFHI is required, and regular retraining is recommended</a:t>
          </a:r>
          <a:r>
            <a:rPr lang="en-ZA" sz="3600" kern="1200" dirty="0"/>
            <a:t> </a:t>
          </a:r>
          <a:endParaRPr lang="en-GB" sz="3600" kern="1200" dirty="0"/>
        </a:p>
      </dsp:txBody>
      <dsp:txXfrm>
        <a:off x="7110831" y="984060"/>
        <a:ext cx="4838294" cy="2832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5D8D-10B7-D24E-B047-E63E968073FA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14CB0-02BF-F445-A341-B3D85512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88% in Intervention</a:t>
            </a:r>
          </a:p>
          <a:p>
            <a:r>
              <a:rPr lang="en-US" dirty="0"/>
              <a:t>92% in Control</a:t>
            </a:r>
          </a:p>
          <a:p>
            <a:r>
              <a:rPr lang="en-US" dirty="0"/>
              <a:t>90% Overall</a:t>
            </a:r>
          </a:p>
          <a:p>
            <a:r>
              <a:rPr lang="en-US" dirty="0"/>
              <a:t>Lowest retention was 60% at 8 months - device limitations</a:t>
            </a:r>
          </a:p>
          <a:p>
            <a:r>
              <a:rPr lang="en-US" dirty="0"/>
              <a:t>Key limitations: Electricity for charging phones – tracing and app; phone number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Wits media</a:t>
            </a:r>
          </a:p>
          <a:p>
            <a:r>
              <a:rPr lang="en-US" dirty="0"/>
              <a:t>Wits research unit staff</a:t>
            </a:r>
          </a:p>
          <a:p>
            <a:r>
              <a:rPr lang="en-US" dirty="0"/>
              <a:t>Postgrads</a:t>
            </a:r>
          </a:p>
          <a:p>
            <a:r>
              <a:rPr lang="en-US" dirty="0"/>
              <a:t>Clinic managers</a:t>
            </a:r>
          </a:p>
          <a:p>
            <a:r>
              <a:rPr lang="en-US" dirty="0"/>
              <a:t>Key learnings: Importance of community engagement, participant feedback, proper process evaluation, participant perceptions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to breast = 73%</a:t>
            </a:r>
          </a:p>
          <a:p>
            <a:r>
              <a:rPr lang="en-US" dirty="0"/>
              <a:t>Key: Hardly anyone exclusively breastfeeding by 6 months – WHO recommendations; Formula given early and possibly </a:t>
            </a:r>
            <a:r>
              <a:rPr lang="en-US" dirty="0" err="1"/>
              <a:t>unneccesarily</a:t>
            </a:r>
            <a:r>
              <a:rPr lang="en-US" dirty="0"/>
              <a:t>; need to intervene prior to birth or immediately after; reasons for stopping are almost all modifiable with support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9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efficacy very high</a:t>
            </a:r>
          </a:p>
          <a:p>
            <a:r>
              <a:rPr lang="en-US" dirty="0"/>
              <a:t>Key: Most didn’t always find sisters helpful; this directly impacted exclusivity, but not via self-efficacy; clinic sisters key for promoting exclusive breastfeeding regardless of mothers’ confidence in their abilities; support should be practical and anticipatory; proper training needed; Baby friendly initiatives mut be monitored and implemented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8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3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 </a:t>
            </a:r>
            <a:r>
              <a:rPr lang="en-US" dirty="0" err="1"/>
              <a:t>centre</a:t>
            </a:r>
            <a:endParaRPr lang="en-US" dirty="0"/>
          </a:p>
          <a:p>
            <a:r>
              <a:rPr lang="en-US" dirty="0"/>
              <a:t>Local services</a:t>
            </a:r>
          </a:p>
          <a:p>
            <a:r>
              <a:rPr lang="en-US" dirty="0"/>
              <a:t>Co-developed content </a:t>
            </a:r>
          </a:p>
          <a:p>
            <a:r>
              <a:rPr lang="en-US" dirty="0"/>
              <a:t>Event tracker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6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 in and vaccination reminders</a:t>
            </a:r>
          </a:p>
          <a:p>
            <a:r>
              <a:rPr lang="en-US" dirty="0"/>
              <a:t>Messages for weight high/low</a:t>
            </a:r>
          </a:p>
          <a:p>
            <a:r>
              <a:rPr lang="en-US" dirty="0"/>
              <a:t>Milestone tracker questionnaire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4CB0-02BF-F445-A341-B3D85512C6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Layout" Target="../diagrams/layout3.xml"/><Relationship Id="rId5" Type="http://schemas.openxmlformats.org/officeDocument/2006/relationships/image" Target="../media/image9.svg"/><Relationship Id="rId10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1.png"/><Relationship Id="rId5" Type="http://schemas.openxmlformats.org/officeDocument/2006/relationships/image" Target="../media/image9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5.png"/><Relationship Id="rId5" Type="http://schemas.openxmlformats.org/officeDocument/2006/relationships/image" Target="../media/image9.sv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emf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chart" Target="../charts/chart1.xml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8.jpg"/><Relationship Id="rId5" Type="http://schemas.openxmlformats.org/officeDocument/2006/relationships/image" Target="../media/image9.svg"/><Relationship Id="rId10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svg"/><Relationship Id="rId10" Type="http://schemas.openxmlformats.org/officeDocument/2006/relationships/chart" Target="../charts/chart2.xml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chart" Target="../charts/chart3.xml"/><Relationship Id="rId5" Type="http://schemas.openxmlformats.org/officeDocument/2006/relationships/image" Target="../media/image9.sv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9.svg"/><Relationship Id="rId10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Layout" Target="../diagrams/layout2.xml"/><Relationship Id="rId5" Type="http://schemas.openxmlformats.org/officeDocument/2006/relationships/image" Target="../media/image9.svg"/><Relationship Id="rId10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769319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248250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248250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03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8500"/>
            <a:ext cx="14401800" cy="2590800"/>
          </a:xfrm>
        </p:spPr>
        <p:txBody>
          <a:bodyPr>
            <a:normAutofit/>
          </a:bodyPr>
          <a:lstStyle/>
          <a:p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Feasibility and preliminary findings from the PLAY Study: A </a:t>
            </a:r>
            <a:r>
              <a:rPr lang="en-US" sz="3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randomised</a:t>
            </a: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controlled trial to improve maternal self-efficacy for promoting infant growth and development.</a:t>
            </a:r>
            <a:endParaRPr lang="en-US" sz="36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5676900"/>
            <a:ext cx="6400800" cy="1752600"/>
          </a:xfrm>
        </p:spPr>
        <p:txBody>
          <a:bodyPr/>
          <a:lstStyle/>
          <a:p>
            <a:r>
              <a:rPr lang="en-US" dirty="0"/>
              <a:t>Dr Alessandra </a:t>
            </a:r>
            <a:r>
              <a:rPr lang="en-US" dirty="0" err="1"/>
              <a:t>Prioreschi</a:t>
            </a:r>
            <a:endParaRPr lang="en-US" dirty="0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B5CEC5E2-35B2-53A2-38B1-9FF3AF2125F3}"/>
              </a:ext>
            </a:extLst>
          </p:cNvPr>
          <p:cNvSpPr/>
          <p:nvPr/>
        </p:nvSpPr>
        <p:spPr>
          <a:xfrm>
            <a:off x="5715000" y="6667500"/>
            <a:ext cx="4800600" cy="2057400"/>
          </a:xfrm>
          <a:custGeom>
            <a:avLst/>
            <a:gdLst/>
            <a:ahLst/>
            <a:cxnLst/>
            <a:rect l="l" t="t" r="r" b="b"/>
            <a:pathLst>
              <a:path w="6555332" h="2296947">
                <a:moveTo>
                  <a:pt x="0" y="0"/>
                </a:moveTo>
                <a:lnTo>
                  <a:pt x="6555332" y="0"/>
                </a:lnTo>
                <a:lnTo>
                  <a:pt x="6555332" y="2296947"/>
                </a:lnTo>
                <a:lnTo>
                  <a:pt x="0" y="22969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86528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324450" y="419100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34421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0744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Support for Exclusive Breastfeeding</a:t>
            </a:r>
          </a:p>
        </p:txBody>
      </p:sp>
      <p:graphicFrame>
        <p:nvGraphicFramePr>
          <p:cNvPr id="17" name="Content Placeholder 14">
            <a:extLst>
              <a:ext uri="{FF2B5EF4-FFF2-40B4-BE49-F238E27FC236}">
                <a16:creationId xmlns:a16="http://schemas.microsoft.com/office/drawing/2014/main" id="{4E6BA57E-35CF-D4DB-3785-6EA31FFC3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927439"/>
              </p:ext>
            </p:extLst>
          </p:nvPr>
        </p:nvGraphicFramePr>
        <p:xfrm>
          <a:off x="2819400" y="3009900"/>
          <a:ext cx="1203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86005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921719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400650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400650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3411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Ngeyethu</a:t>
            </a:r>
            <a:r>
              <a:rPr lang="en-US" dirty="0"/>
              <a:t> Info App</a:t>
            </a:r>
          </a:p>
        </p:txBody>
      </p:sp>
      <p:pic>
        <p:nvPicPr>
          <p:cNvPr id="14" name="Picture 13" descr="A screenshot of a login page&#10;&#10;Description automatically generated">
            <a:extLst>
              <a:ext uri="{FF2B5EF4-FFF2-40B4-BE49-F238E27FC236}">
                <a16:creationId xmlns:a16="http://schemas.microsoft.com/office/drawing/2014/main" id="{DAA0A6A3-377F-9ECA-2C72-4C49076EED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81300"/>
            <a:ext cx="2597206" cy="5638800"/>
          </a:xfrm>
          <a:prstGeom prst="rect">
            <a:avLst/>
          </a:prstGeom>
        </p:spPr>
      </p:pic>
      <p:pic>
        <p:nvPicPr>
          <p:cNvPr id="20" name="Picture 19" descr="A screenshot of a baby profile&#10;&#10;Description automatically generated">
            <a:extLst>
              <a:ext uri="{FF2B5EF4-FFF2-40B4-BE49-F238E27FC236}">
                <a16:creationId xmlns:a16="http://schemas.microsoft.com/office/drawing/2014/main" id="{EEFF5DED-6305-6C4B-1755-844B288CB6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57500"/>
            <a:ext cx="2597206" cy="5638800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C9B55D-0C97-2335-C3EB-746B043E75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857500"/>
            <a:ext cx="2590800" cy="5624893"/>
          </a:xfrm>
          <a:prstGeom prst="rect">
            <a:avLst/>
          </a:prstGeom>
        </p:spPr>
      </p:pic>
      <p:pic>
        <p:nvPicPr>
          <p:cNvPr id="26" name="Picture 25" descr="A screenshot of a cellphone&#10;&#10;Description automatically generated">
            <a:extLst>
              <a:ext uri="{FF2B5EF4-FFF2-40B4-BE49-F238E27FC236}">
                <a16:creationId xmlns:a16="http://schemas.microsoft.com/office/drawing/2014/main" id="{2CB3F045-F990-1C74-FB1A-F4FE19A2B4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2781300"/>
            <a:ext cx="2590800" cy="56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997919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476850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549661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4935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Ngeyethu</a:t>
            </a:r>
            <a:r>
              <a:rPr lang="en-US" dirty="0"/>
              <a:t> Info App</a:t>
            </a:r>
          </a:p>
        </p:txBody>
      </p:sp>
      <p:pic>
        <p:nvPicPr>
          <p:cNvPr id="13" name="Picture 12" descr="Screens screenshot of a baby growth&#10;&#10;Description automatically generated">
            <a:extLst>
              <a:ext uri="{FF2B5EF4-FFF2-40B4-BE49-F238E27FC236}">
                <a16:creationId xmlns:a16="http://schemas.microsoft.com/office/drawing/2014/main" id="{F51F1308-13E6-4E4F-E8D7-93E920F1BC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52700"/>
            <a:ext cx="2807790" cy="6096000"/>
          </a:xfrm>
          <a:prstGeom prst="rect">
            <a:avLst/>
          </a:prstGeom>
        </p:spPr>
      </p:pic>
      <p:pic>
        <p:nvPicPr>
          <p:cNvPr id="17" name="Picture 1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6BA8F93-72F7-CA79-7DBD-823A74B3D7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57500"/>
            <a:ext cx="9596073" cy="54102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539F3FC-00C3-BD89-A411-0B9F15B7A4E8}"/>
              </a:ext>
            </a:extLst>
          </p:cNvPr>
          <p:cNvSpPr/>
          <p:nvPr/>
        </p:nvSpPr>
        <p:spPr>
          <a:xfrm>
            <a:off x="7010400" y="6743700"/>
            <a:ext cx="228600" cy="228600"/>
          </a:xfrm>
          <a:prstGeom prst="ellipse">
            <a:avLst/>
          </a:prstGeom>
          <a:solidFill>
            <a:srgbClr val="ED59E5"/>
          </a:solidFill>
          <a:ln>
            <a:solidFill>
              <a:srgbClr val="ED5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9F1F79-FCEE-ECF6-2EEB-225FEE78F1B6}"/>
              </a:ext>
            </a:extLst>
          </p:cNvPr>
          <p:cNvSpPr/>
          <p:nvPr/>
        </p:nvSpPr>
        <p:spPr>
          <a:xfrm>
            <a:off x="7391400" y="6591300"/>
            <a:ext cx="228600" cy="228600"/>
          </a:xfrm>
          <a:prstGeom prst="ellipse">
            <a:avLst/>
          </a:prstGeom>
          <a:solidFill>
            <a:srgbClr val="ED59E5"/>
          </a:solidFill>
          <a:ln>
            <a:solidFill>
              <a:srgbClr val="ED5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83500D-DEEC-6380-170D-66A231B011A6}"/>
              </a:ext>
            </a:extLst>
          </p:cNvPr>
          <p:cNvSpPr/>
          <p:nvPr/>
        </p:nvSpPr>
        <p:spPr>
          <a:xfrm>
            <a:off x="7696200" y="6438900"/>
            <a:ext cx="228600" cy="228600"/>
          </a:xfrm>
          <a:prstGeom prst="ellipse">
            <a:avLst/>
          </a:prstGeom>
          <a:solidFill>
            <a:srgbClr val="ED59E5"/>
          </a:solidFill>
          <a:ln>
            <a:solidFill>
              <a:srgbClr val="ED5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CEBB59-B881-1098-2595-B13B9415E521}"/>
              </a:ext>
            </a:extLst>
          </p:cNvPr>
          <p:cNvSpPr/>
          <p:nvPr/>
        </p:nvSpPr>
        <p:spPr>
          <a:xfrm>
            <a:off x="8001000" y="6286500"/>
            <a:ext cx="228600" cy="228600"/>
          </a:xfrm>
          <a:prstGeom prst="ellipse">
            <a:avLst/>
          </a:prstGeom>
          <a:solidFill>
            <a:srgbClr val="ED59E5"/>
          </a:solidFill>
          <a:ln>
            <a:solidFill>
              <a:srgbClr val="ED5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8FCD45-9494-68A0-B17F-94F7D0057716}"/>
              </a:ext>
            </a:extLst>
          </p:cNvPr>
          <p:cNvSpPr/>
          <p:nvPr/>
        </p:nvSpPr>
        <p:spPr>
          <a:xfrm>
            <a:off x="8839200" y="5981700"/>
            <a:ext cx="228600" cy="228600"/>
          </a:xfrm>
          <a:prstGeom prst="ellipse">
            <a:avLst/>
          </a:prstGeom>
          <a:solidFill>
            <a:srgbClr val="ED59E5"/>
          </a:solidFill>
          <a:ln>
            <a:solidFill>
              <a:srgbClr val="ED5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5D11BB-B16F-FF2F-B32D-8C9AEE5AFDD2}"/>
              </a:ext>
            </a:extLst>
          </p:cNvPr>
          <p:cNvSpPr/>
          <p:nvPr/>
        </p:nvSpPr>
        <p:spPr>
          <a:xfrm>
            <a:off x="9829800" y="5448300"/>
            <a:ext cx="228600" cy="228600"/>
          </a:xfrm>
          <a:prstGeom prst="ellipse">
            <a:avLst/>
          </a:prstGeom>
          <a:solidFill>
            <a:srgbClr val="ED59E5"/>
          </a:solidFill>
          <a:ln>
            <a:solidFill>
              <a:srgbClr val="ED5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D5E03B-36A8-C490-8EAB-2FEDA16B34F3}"/>
              </a:ext>
            </a:extLst>
          </p:cNvPr>
          <p:cNvSpPr/>
          <p:nvPr/>
        </p:nvSpPr>
        <p:spPr>
          <a:xfrm>
            <a:off x="10820400" y="5143500"/>
            <a:ext cx="228600" cy="228600"/>
          </a:xfrm>
          <a:prstGeom prst="ellipse">
            <a:avLst/>
          </a:prstGeom>
          <a:solidFill>
            <a:srgbClr val="ED59E5"/>
          </a:solidFill>
          <a:ln>
            <a:solidFill>
              <a:srgbClr val="ED5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BDC0F2-981F-F297-9BE6-39618C06F9ED}"/>
              </a:ext>
            </a:extLst>
          </p:cNvPr>
          <p:cNvSpPr/>
          <p:nvPr/>
        </p:nvSpPr>
        <p:spPr>
          <a:xfrm>
            <a:off x="11506200" y="3924300"/>
            <a:ext cx="4800600" cy="2057400"/>
          </a:xfrm>
          <a:prstGeom prst="rect">
            <a:avLst/>
          </a:prstGeom>
          <a:solidFill>
            <a:srgbClr val="ED59E5"/>
          </a:solidFill>
          <a:ln>
            <a:solidFill>
              <a:srgbClr val="ED59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Keep monitoring your baby’s weight to ensure it does not start crossing over the red line</a:t>
            </a:r>
          </a:p>
        </p:txBody>
      </p:sp>
    </p:spTree>
    <p:extLst>
      <p:ext uri="{BB962C8B-B14F-4D97-AF65-F5344CB8AC3E}">
        <p14:creationId xmlns:p14="http://schemas.microsoft.com/office/powerpoint/2010/main" val="9487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5F13A95-7578-C3D3-B7E4-80871B8385BA}"/>
              </a:ext>
            </a:extLst>
          </p:cNvPr>
          <p:cNvSpPr txBox="1"/>
          <p:nvPr/>
        </p:nvSpPr>
        <p:spPr>
          <a:xfrm>
            <a:off x="1524000" y="2781300"/>
            <a:ext cx="15621000" cy="24365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31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0062A0"/>
                </a:solidFill>
                <a:latin typeface="Open Sans 2 Bold"/>
              </a:rPr>
              <a:t>This work was supported by the National Institute for Health Research (NIHR) (using the UK’s Official Development Assistance (ODA) Funding) and </a:t>
            </a:r>
            <a:r>
              <a:rPr lang="en-US" sz="3200" u="none" dirty="0" err="1">
                <a:solidFill>
                  <a:srgbClr val="0062A0"/>
                </a:solidFill>
                <a:latin typeface="Open Sans 2 Bold"/>
              </a:rPr>
              <a:t>Wellcome</a:t>
            </a:r>
            <a:r>
              <a:rPr lang="en-US" sz="3200" u="none" dirty="0">
                <a:solidFill>
                  <a:srgbClr val="0062A0"/>
                </a:solidFill>
                <a:latin typeface="Open Sans 2 Bold"/>
              </a:rPr>
              <a:t> [222007/Z/20/Z] under the </a:t>
            </a:r>
            <a:r>
              <a:rPr lang="en-US" sz="3200" b="1" u="none" dirty="0">
                <a:solidFill>
                  <a:srgbClr val="006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NIHR-</a:t>
            </a:r>
            <a:r>
              <a:rPr lang="en-US" sz="3200" b="1" u="none" dirty="0" err="1">
                <a:solidFill>
                  <a:srgbClr val="006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Wellcome</a:t>
            </a:r>
            <a:r>
              <a:rPr lang="en-US" sz="3200" u="none" dirty="0">
                <a:solidFill>
                  <a:srgbClr val="0062A0"/>
                </a:solidFill>
                <a:latin typeface="Open Sans 2 Bold"/>
              </a:rPr>
              <a:t> Partnership for Global Health Research. The views expressed are those of the authors and not necessarily those of </a:t>
            </a:r>
            <a:r>
              <a:rPr lang="en-US" sz="3200" u="none" dirty="0" err="1">
                <a:solidFill>
                  <a:srgbClr val="0062A0"/>
                </a:solidFill>
                <a:latin typeface="Open Sans 2 Bold"/>
              </a:rPr>
              <a:t>Wellcome</a:t>
            </a:r>
            <a:r>
              <a:rPr lang="en-US" sz="3200" u="none" dirty="0">
                <a:solidFill>
                  <a:srgbClr val="0062A0"/>
                </a:solidFill>
                <a:latin typeface="Open Sans 2 Bold"/>
              </a:rPr>
              <a:t>, the NIHR or the Department of Health and Social Care.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BE90E-64F8-682A-4C4B-888A2914ED8E}"/>
              </a:ext>
            </a:extLst>
          </p:cNvPr>
          <p:cNvSpPr txBox="1"/>
          <p:nvPr/>
        </p:nvSpPr>
        <p:spPr>
          <a:xfrm>
            <a:off x="1219200" y="7962900"/>
            <a:ext cx="15621000" cy="9228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31"/>
              </a:lnSpc>
              <a:spcBef>
                <a:spcPct val="0"/>
              </a:spcBef>
            </a:pPr>
            <a:r>
              <a:rPr lang="en-ZA" sz="2400" b="1" i="0" u="none" strike="noStrike" dirty="0">
                <a:solidFill>
                  <a:srgbClr val="0062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would like to acknowledge the Johannesburg Health District Research Committee for supporting this </a:t>
            </a:r>
            <a:r>
              <a:rPr lang="en-ZA" sz="2400" b="1" dirty="0">
                <a:solidFill>
                  <a:srgbClr val="006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US" sz="2400" b="1" dirty="0">
              <a:solidFill>
                <a:srgbClr val="006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86B506F9-EBF5-9E0D-54E1-367ED911C59C}"/>
              </a:ext>
            </a:extLst>
          </p:cNvPr>
          <p:cNvSpPr/>
          <p:nvPr/>
        </p:nvSpPr>
        <p:spPr>
          <a:xfrm>
            <a:off x="8610600" y="5905500"/>
            <a:ext cx="6081044" cy="1082426"/>
          </a:xfrm>
          <a:custGeom>
            <a:avLst/>
            <a:gdLst/>
            <a:ahLst/>
            <a:cxnLst/>
            <a:rect l="l" t="t" r="r" b="b"/>
            <a:pathLst>
              <a:path w="6081044" h="1082426">
                <a:moveTo>
                  <a:pt x="0" y="0"/>
                </a:moveTo>
                <a:lnTo>
                  <a:pt x="6081044" y="0"/>
                </a:lnTo>
                <a:lnTo>
                  <a:pt x="6081044" y="1082426"/>
                </a:lnTo>
                <a:lnTo>
                  <a:pt x="0" y="1082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1F5DA6D-888E-DB9C-6105-039B967BC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1200" y="52959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8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6455119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934050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934050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8745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Introduction to The PLAY Study</a:t>
            </a:r>
          </a:p>
        </p:txBody>
      </p:sp>
      <p:pic>
        <p:nvPicPr>
          <p:cNvPr id="17" name="Content Placeholder 16" descr="A screenshot of a children's play study&#10;&#10;Description automatically generated">
            <a:extLst>
              <a:ext uri="{FF2B5EF4-FFF2-40B4-BE49-F238E27FC236}">
                <a16:creationId xmlns:a16="http://schemas.microsoft.com/office/drawing/2014/main" id="{9A5D9068-A5F4-FB99-93E0-EC68F5443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9900"/>
            <a:ext cx="5181600" cy="5181600"/>
          </a:xfrm>
        </p:spPr>
      </p:pic>
      <p:pic>
        <p:nvPicPr>
          <p:cNvPr id="14" name="Picture 1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D1B4A7C0-A4D7-5EBF-4A5A-808C3DC5D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2705100"/>
            <a:ext cx="7100452" cy="2967223"/>
          </a:xfrm>
          <a:prstGeom prst="rect">
            <a:avLst/>
          </a:prstGeom>
        </p:spPr>
      </p:pic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A7553D0-96CF-044E-3D8F-1F85494B7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81700"/>
            <a:ext cx="3429000" cy="3429000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7231966E-2EF8-78CE-947B-9B0F3ACCC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09900"/>
            <a:ext cx="51816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Introduction to The PLAY Study</a:t>
            </a:r>
          </a:p>
        </p:txBody>
      </p:sp>
      <p:pic>
        <p:nvPicPr>
          <p:cNvPr id="14" name="Picture 1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D1B4A7C0-A4D7-5EBF-4A5A-808C3DC5D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1181100"/>
            <a:ext cx="5029200" cy="2101663"/>
          </a:xfrm>
          <a:prstGeom prst="rect">
            <a:avLst/>
          </a:prstGeom>
        </p:spPr>
      </p:pic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A7553D0-96CF-044E-3D8F-1F85494B7D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3467100"/>
            <a:ext cx="3429000" cy="3429000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BBD45F13-1F97-20D8-C4D3-E7E26520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1905000" y="2476500"/>
            <a:ext cx="10591800" cy="6399137"/>
          </a:xfrm>
        </p:spPr>
      </p:pic>
      <p:sp>
        <p:nvSpPr>
          <p:cNvPr id="21" name="Doughnut 20">
            <a:extLst>
              <a:ext uri="{FF2B5EF4-FFF2-40B4-BE49-F238E27FC236}">
                <a16:creationId xmlns:a16="http://schemas.microsoft.com/office/drawing/2014/main" id="{9602904F-9742-4F7A-3420-C48540C0D2F4}"/>
              </a:ext>
            </a:extLst>
          </p:cNvPr>
          <p:cNvSpPr/>
          <p:nvPr/>
        </p:nvSpPr>
        <p:spPr>
          <a:xfrm>
            <a:off x="2971800" y="3390900"/>
            <a:ext cx="2286000" cy="685800"/>
          </a:xfrm>
          <a:prstGeom prst="donut">
            <a:avLst>
              <a:gd name="adj" fmla="val 472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031D4E84-2A8E-4C3C-7E1C-0884B3B98298}"/>
              </a:ext>
            </a:extLst>
          </p:cNvPr>
          <p:cNvSpPr/>
          <p:nvPr/>
        </p:nvSpPr>
        <p:spPr>
          <a:xfrm>
            <a:off x="7086600" y="2857500"/>
            <a:ext cx="2286000" cy="685800"/>
          </a:xfrm>
          <a:prstGeom prst="donut">
            <a:avLst>
              <a:gd name="adj" fmla="val 472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ughnut 22">
            <a:extLst>
              <a:ext uri="{FF2B5EF4-FFF2-40B4-BE49-F238E27FC236}">
                <a16:creationId xmlns:a16="http://schemas.microsoft.com/office/drawing/2014/main" id="{DE92E793-8112-E746-8CEA-C00BE72C814E}"/>
              </a:ext>
            </a:extLst>
          </p:cNvPr>
          <p:cNvSpPr/>
          <p:nvPr/>
        </p:nvSpPr>
        <p:spPr>
          <a:xfrm>
            <a:off x="9220200" y="6667500"/>
            <a:ext cx="2286000" cy="685800"/>
          </a:xfrm>
          <a:prstGeom prst="donut">
            <a:avLst>
              <a:gd name="adj" fmla="val 472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488D0E23-04D7-B980-BF7F-6FBDB081EB67}"/>
              </a:ext>
            </a:extLst>
          </p:cNvPr>
          <p:cNvSpPr/>
          <p:nvPr/>
        </p:nvSpPr>
        <p:spPr>
          <a:xfrm>
            <a:off x="5029200" y="7581900"/>
            <a:ext cx="2286000" cy="685800"/>
          </a:xfrm>
          <a:prstGeom prst="donut">
            <a:avLst>
              <a:gd name="adj" fmla="val 472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Retention and Implementation</a:t>
            </a:r>
          </a:p>
        </p:txBody>
      </p:sp>
      <p:pic>
        <p:nvPicPr>
          <p:cNvPr id="14" name="Content Placeholder 13" descr="A flowchart of a patient's flow&#10;&#10;Description automatically generated">
            <a:extLst>
              <a:ext uri="{FF2B5EF4-FFF2-40B4-BE49-F238E27FC236}">
                <a16:creationId xmlns:a16="http://schemas.microsoft.com/office/drawing/2014/main" id="{18F1D92D-8C2E-1588-943B-4F79CE116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476500"/>
            <a:ext cx="8123827" cy="6096000"/>
          </a:xfr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F8442A3-0882-7539-71AE-CE5D6B477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00371"/>
              </p:ext>
            </p:extLst>
          </p:nvPr>
        </p:nvGraphicFramePr>
        <p:xfrm>
          <a:off x="7391400" y="2476500"/>
          <a:ext cx="11125200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1177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86528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324450" y="342900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34421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383000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Participant feedback</a:t>
            </a:r>
          </a:p>
        </p:txBody>
      </p:sp>
      <p:pic>
        <p:nvPicPr>
          <p:cNvPr id="14" name="Content Placeholder 13" descr="A group of people standing on a green mat&#10;&#10;Description automatically generated">
            <a:extLst>
              <a:ext uri="{FF2B5EF4-FFF2-40B4-BE49-F238E27FC236}">
                <a16:creationId xmlns:a16="http://schemas.microsoft.com/office/drawing/2014/main" id="{20913162-06F0-EC5E-86F7-0BA1FF3C8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628900"/>
            <a:ext cx="4419600" cy="5892800"/>
          </a:xfrm>
        </p:spPr>
      </p:pic>
      <p:pic>
        <p:nvPicPr>
          <p:cNvPr id="16" name="Picture 15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CA0B5D9A-DDDE-BDCB-601C-C72CBEEBD0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289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8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86528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324450" y="419100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34421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0744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Support for Exclusive Breastfeeding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1E7324-E135-9B22-2F52-C7758574F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0" y="2857500"/>
            <a:ext cx="143256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Within 4-12 days of birth:</a:t>
            </a:r>
          </a:p>
          <a:p>
            <a:pPr lvl="1"/>
            <a:r>
              <a:rPr lang="en-US" dirty="0"/>
              <a:t>90% breastfeeding</a:t>
            </a:r>
          </a:p>
          <a:p>
            <a:pPr lvl="1"/>
            <a:r>
              <a:rPr lang="en-US" dirty="0"/>
              <a:t>3% never initiated</a:t>
            </a:r>
          </a:p>
          <a:p>
            <a:pPr lvl="1"/>
            <a:r>
              <a:rPr lang="en-US" dirty="0"/>
              <a:t>Those who stopped did within 3 days</a:t>
            </a:r>
          </a:p>
          <a:p>
            <a:pPr lvl="1"/>
            <a:r>
              <a:rPr lang="en-US" dirty="0"/>
              <a:t>15% given formula (80% within 3 days)</a:t>
            </a:r>
          </a:p>
          <a:p>
            <a:pPr lvl="1"/>
            <a:r>
              <a:rPr lang="en-US" dirty="0"/>
              <a:t>47% mixed feeding</a:t>
            </a:r>
          </a:p>
          <a:p>
            <a:pPr lvl="1"/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Reasons for stopping:</a:t>
            </a:r>
          </a:p>
          <a:p>
            <a:pPr lvl="1"/>
            <a:r>
              <a:rPr lang="en-US" dirty="0"/>
              <a:t>Lactation problems or pain</a:t>
            </a:r>
          </a:p>
          <a:p>
            <a:pPr lvl="1"/>
            <a:r>
              <a:rPr lang="en-US" dirty="0"/>
              <a:t>Pursuit of education</a:t>
            </a:r>
          </a:p>
          <a:p>
            <a:pPr lvl="1"/>
            <a:r>
              <a:rPr lang="en-US" dirty="0"/>
              <a:t>Fear of HIV transmission</a:t>
            </a:r>
          </a:p>
          <a:p>
            <a:pPr lvl="1"/>
            <a:r>
              <a:rPr lang="en-US" dirty="0"/>
              <a:t>Medical</a:t>
            </a:r>
          </a:p>
          <a:p>
            <a:pPr lvl="1"/>
            <a:r>
              <a:rPr lang="en-US" dirty="0"/>
              <a:t>Other</a:t>
            </a:r>
          </a:p>
          <a:p>
            <a:pPr lvl="1"/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B42317F-DBB0-61B4-1058-5E4A88AA1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91884"/>
              </p:ext>
            </p:extLst>
          </p:nvPr>
        </p:nvGraphicFramePr>
        <p:xfrm>
          <a:off x="228600" y="23241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8906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632248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781650" y="419100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80141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4935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Support for Exclusive Breastfeeding</a:t>
            </a:r>
          </a:p>
        </p:txBody>
      </p:sp>
      <p:pic>
        <p:nvPicPr>
          <p:cNvPr id="14" name="Content Placeholder 13" descr="A diagram of a child's life cycle&#10;&#10;Description automatically generated">
            <a:extLst>
              <a:ext uri="{FF2B5EF4-FFF2-40B4-BE49-F238E27FC236}">
                <a16:creationId xmlns:a16="http://schemas.microsoft.com/office/drawing/2014/main" id="{84722986-7FDC-F2E2-E062-81E8F14DB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3086100"/>
            <a:ext cx="10149839" cy="5486400"/>
          </a:xfr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2F05C9-06CE-2AD6-CE89-F233104BB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09481"/>
              </p:ext>
            </p:extLst>
          </p:nvPr>
        </p:nvGraphicFramePr>
        <p:xfrm>
          <a:off x="7620000" y="4838700"/>
          <a:ext cx="9144000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996">
                  <a:extLst>
                    <a:ext uri="{9D8B030D-6E8A-4147-A177-3AD203B41FA5}">
                      <a16:colId xmlns:a16="http://schemas.microsoft.com/office/drawing/2014/main" val="3677386619"/>
                    </a:ext>
                  </a:extLst>
                </a:gridCol>
                <a:gridCol w="1438131">
                  <a:extLst>
                    <a:ext uri="{9D8B030D-6E8A-4147-A177-3AD203B41FA5}">
                      <a16:colId xmlns:a16="http://schemas.microsoft.com/office/drawing/2014/main" val="3846070070"/>
                    </a:ext>
                  </a:extLst>
                </a:gridCol>
                <a:gridCol w="1581133">
                  <a:extLst>
                    <a:ext uri="{9D8B030D-6E8A-4147-A177-3AD203B41FA5}">
                      <a16:colId xmlns:a16="http://schemas.microsoft.com/office/drawing/2014/main" val="540377833"/>
                    </a:ext>
                  </a:extLst>
                </a:gridCol>
                <a:gridCol w="1156185">
                  <a:extLst>
                    <a:ext uri="{9D8B030D-6E8A-4147-A177-3AD203B41FA5}">
                      <a16:colId xmlns:a16="http://schemas.microsoft.com/office/drawing/2014/main" val="3432721636"/>
                    </a:ext>
                  </a:extLst>
                </a:gridCol>
                <a:gridCol w="1006083">
                  <a:extLst>
                    <a:ext uri="{9D8B030D-6E8A-4147-A177-3AD203B41FA5}">
                      <a16:colId xmlns:a16="http://schemas.microsoft.com/office/drawing/2014/main" val="2927405958"/>
                    </a:ext>
                  </a:extLst>
                </a:gridCol>
                <a:gridCol w="1581133">
                  <a:extLst>
                    <a:ext uri="{9D8B030D-6E8A-4147-A177-3AD203B41FA5}">
                      <a16:colId xmlns:a16="http://schemas.microsoft.com/office/drawing/2014/main" val="1735842193"/>
                    </a:ext>
                  </a:extLst>
                </a:gridCol>
                <a:gridCol w="1667339">
                  <a:extLst>
                    <a:ext uri="{9D8B030D-6E8A-4147-A177-3AD203B41FA5}">
                      <a16:colId xmlns:a16="http://schemas.microsoft.com/office/drawing/2014/main" val="322725986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G-estimates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</a:rPr>
                        <a:t>Bootstrap SE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</a:rPr>
                        <a:t>z-statistic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p-value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95% CI 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95% CI (BC)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93161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TCE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0.13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0.06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2.04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0.04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0.01 to 0.25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0.02 to 0.27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61433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NDE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0.12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0.06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</a:rPr>
                        <a:t>1.88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0.06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-0.00 to 0.25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0.00 to 0.25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11657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NIE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0.01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0.01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0.78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0.43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-0.01 to 0.03</a:t>
                      </a:r>
                      <a:endParaRPr lang="en-Z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</a:rPr>
                        <a:t>-0.00 to 0.07</a:t>
                      </a:r>
                      <a:endParaRPr lang="en-Z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33535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F17D736-A494-BA2C-E875-32D0B88B249A}"/>
              </a:ext>
            </a:extLst>
          </p:cNvPr>
          <p:cNvSpPr txBox="1"/>
          <p:nvPr/>
        </p:nvSpPr>
        <p:spPr>
          <a:xfrm>
            <a:off x="7543800" y="3467100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3. G-computation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estimates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total causal effect, natural direct effect and natural indirect effect of finding clinic sisters helpful on breastfeeding exclusivity, mediated by breastfeeding self-efficacy in full sample</a:t>
            </a:r>
            <a:endParaRPr lang="en-Z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oughnut 20">
            <a:extLst>
              <a:ext uri="{FF2B5EF4-FFF2-40B4-BE49-F238E27FC236}">
                <a16:creationId xmlns:a16="http://schemas.microsoft.com/office/drawing/2014/main" id="{34136F53-683F-D3EE-E398-CD902603758B}"/>
              </a:ext>
            </a:extLst>
          </p:cNvPr>
          <p:cNvSpPr/>
          <p:nvPr/>
        </p:nvSpPr>
        <p:spPr>
          <a:xfrm>
            <a:off x="12420600" y="6057900"/>
            <a:ext cx="762000" cy="609600"/>
          </a:xfrm>
          <a:prstGeom prst="donut">
            <a:avLst>
              <a:gd name="adj" fmla="val 47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2BDA1FE9-643A-B14A-0DC8-C6B4DB90F193}"/>
              </a:ext>
            </a:extLst>
          </p:cNvPr>
          <p:cNvSpPr/>
          <p:nvPr/>
        </p:nvSpPr>
        <p:spPr>
          <a:xfrm>
            <a:off x="12420600" y="7429500"/>
            <a:ext cx="762000" cy="609600"/>
          </a:xfrm>
          <a:prstGeom prst="donut">
            <a:avLst>
              <a:gd name="adj" fmla="val 47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F5060FF-C21F-42FC-C495-D1132ADF3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813124"/>
              </p:ext>
            </p:extLst>
          </p:nvPr>
        </p:nvGraphicFramePr>
        <p:xfrm>
          <a:off x="0" y="2705100"/>
          <a:ext cx="7315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3795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86528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324450" y="419100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34421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0744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Support for Exclusive Breastfeeding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513502F-7BE1-C1F4-5F40-FF6276BE8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150085"/>
              </p:ext>
            </p:extLst>
          </p:nvPr>
        </p:nvGraphicFramePr>
        <p:xfrm>
          <a:off x="2743200" y="2476500"/>
          <a:ext cx="1188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64953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86528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324450" y="419100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34421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0744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Support for Exclusive Breastfeeding</a:t>
            </a:r>
          </a:p>
        </p:txBody>
      </p:sp>
      <p:graphicFrame>
        <p:nvGraphicFramePr>
          <p:cNvPr id="16" name="Content Placeholder 14">
            <a:extLst>
              <a:ext uri="{FF2B5EF4-FFF2-40B4-BE49-F238E27FC236}">
                <a16:creationId xmlns:a16="http://schemas.microsoft.com/office/drawing/2014/main" id="{1163F736-9771-7F00-FB2F-CC5EA2931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568495"/>
              </p:ext>
            </p:extLst>
          </p:nvPr>
        </p:nvGraphicFramePr>
        <p:xfrm>
          <a:off x="457200" y="2628900"/>
          <a:ext cx="16611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84015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743</Words>
  <Application>Microsoft Macintosh PowerPoint</Application>
  <PresentationFormat>Custom</PresentationFormat>
  <Paragraphs>149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Josefin Sans</vt:lpstr>
      <vt:lpstr>Arial</vt:lpstr>
      <vt:lpstr>Calibri</vt:lpstr>
      <vt:lpstr>Montserrat Ultra-Bold</vt:lpstr>
      <vt:lpstr>Open Sans 2 Bold</vt:lpstr>
      <vt:lpstr>Office Theme</vt:lpstr>
      <vt:lpstr>Feasibility and preliminary findings from the PLAY Study: A randomised controlled trial to improve maternal self-efficacy for promoting infant growth and development.</vt:lpstr>
      <vt:lpstr>Introduction to The PLAY Study</vt:lpstr>
      <vt:lpstr>Introduction to The PLAY Study</vt:lpstr>
      <vt:lpstr>Retention and Implementation</vt:lpstr>
      <vt:lpstr>Participant feedback</vt:lpstr>
      <vt:lpstr>Support for Exclusive Breastfeeding</vt:lpstr>
      <vt:lpstr>Support for Exclusive Breastfeeding</vt:lpstr>
      <vt:lpstr>Support for Exclusive Breastfeeding</vt:lpstr>
      <vt:lpstr>Support for Exclusive Breastfeeding</vt:lpstr>
      <vt:lpstr>Support for Exclusive Breastfeeding</vt:lpstr>
      <vt:lpstr>The Ngeyethu Info App</vt:lpstr>
      <vt:lpstr>The Ngeyethu Info App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cp:lastModifiedBy>Alessandra Prioreschi</cp:lastModifiedBy>
  <cp:revision>9</cp:revision>
  <dcterms:created xsi:type="dcterms:W3CDTF">2006-08-16T00:00:00Z</dcterms:created>
  <dcterms:modified xsi:type="dcterms:W3CDTF">2024-08-27T10:58:47Z</dcterms:modified>
  <dc:identifier>DAGBbZIf2EI</dc:identifier>
</cp:coreProperties>
</file>