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76" r:id="rId2"/>
    <p:sldId id="279" r:id="rId3"/>
    <p:sldId id="280" r:id="rId4"/>
    <p:sldId id="269" r:id="rId5"/>
    <p:sldId id="270" r:id="rId6"/>
    <p:sldId id="261" r:id="rId7"/>
    <p:sldId id="271" r:id="rId8"/>
    <p:sldId id="266" r:id="rId9"/>
    <p:sldId id="272"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9201" autoAdjust="0"/>
  </p:normalViewPr>
  <p:slideViewPr>
    <p:cSldViewPr snapToGrid="0">
      <p:cViewPr varScale="1">
        <p:scale>
          <a:sx n="86" d="100"/>
          <a:sy n="86" d="100"/>
        </p:scale>
        <p:origin x="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B517D-5BA1-44CD-B8AA-F4BCD2F7D600}" type="doc">
      <dgm:prSet loTypeId="urn:microsoft.com/office/officeart/2016/7/layout/HexagonTimeline" loCatId="process" qsTypeId="urn:microsoft.com/office/officeart/2005/8/quickstyle/simple1" qsCatId="simple" csTypeId="urn:microsoft.com/office/officeart/2005/8/colors/accent0_3" csCatId="mainScheme" phldr="1"/>
      <dgm:spPr/>
      <dgm:t>
        <a:bodyPr/>
        <a:lstStyle/>
        <a:p>
          <a:endParaRPr lang="en-US"/>
        </a:p>
      </dgm:t>
    </dgm:pt>
    <dgm:pt modelId="{C3C6D1C7-74A0-414A-8CDB-16B0C8378327}">
      <dgm:prSet/>
      <dgm:spPr/>
      <dgm:t>
        <a:bodyPr/>
        <a:lstStyle/>
        <a:p>
          <a:r>
            <a:rPr lang="en-US"/>
            <a:t>1946–2016</a:t>
          </a:r>
        </a:p>
      </dgm:t>
    </dgm:pt>
    <dgm:pt modelId="{84AE35FD-29D7-4473-A8E4-8C4C337E3A8E}" type="parTrans" cxnId="{9F905CB2-905D-443D-91D1-CA08577D37F6}">
      <dgm:prSet/>
      <dgm:spPr/>
      <dgm:t>
        <a:bodyPr/>
        <a:lstStyle/>
        <a:p>
          <a:endParaRPr lang="en-US"/>
        </a:p>
      </dgm:t>
    </dgm:pt>
    <dgm:pt modelId="{CACBAB6E-31BA-43AB-A8D3-892F124DCF6A}" type="sibTrans" cxnId="{9F905CB2-905D-443D-91D1-CA08577D37F6}">
      <dgm:prSet/>
      <dgm:spPr/>
      <dgm:t>
        <a:bodyPr/>
        <a:lstStyle/>
        <a:p>
          <a:endParaRPr lang="en-US"/>
        </a:p>
      </dgm:t>
    </dgm:pt>
    <dgm:pt modelId="{63F2AC43-96F1-47F9-BF39-6116C2C0B6A4}">
      <dgm:prSet/>
      <dgm:spPr/>
      <dgm:t>
        <a:bodyPr/>
        <a:lstStyle/>
        <a:p>
          <a:r>
            <a:rPr lang="en-US" dirty="0" err="1"/>
            <a:t>Αυτή</a:t>
          </a:r>
          <a:r>
            <a:rPr lang="en-US" dirty="0"/>
            <a:t> η </a:t>
          </a:r>
          <a:r>
            <a:rPr lang="en-US" dirty="0" err="1"/>
            <a:t>δι</a:t>
          </a:r>
          <a:r>
            <a:rPr lang="en-US" dirty="0"/>
            <a:t>ατριβή είναι αφιερωμένη στη μνήμη των γονιών μου, του Ιωάννη Προδρόμου Μεσσιαν (1946-2016) και της Γαρουφαλίας Μεσσιαν (1962-2019)</a:t>
          </a:r>
        </a:p>
      </dgm:t>
    </dgm:pt>
    <dgm:pt modelId="{82E25F34-FBE4-490F-8081-676F532E9913}" type="parTrans" cxnId="{600B7F45-B341-4919-A011-4AC6243E40C7}">
      <dgm:prSet/>
      <dgm:spPr/>
      <dgm:t>
        <a:bodyPr/>
        <a:lstStyle/>
        <a:p>
          <a:endParaRPr lang="en-US"/>
        </a:p>
      </dgm:t>
    </dgm:pt>
    <dgm:pt modelId="{0AD95D68-80A9-4084-8CDA-E4A23769E0D0}" type="sibTrans" cxnId="{600B7F45-B341-4919-A011-4AC6243E40C7}">
      <dgm:prSet/>
      <dgm:spPr/>
      <dgm:t>
        <a:bodyPr/>
        <a:lstStyle/>
        <a:p>
          <a:endParaRPr lang="en-US"/>
        </a:p>
      </dgm:t>
    </dgm:pt>
    <dgm:pt modelId="{DC788EF5-3E98-4AB7-9966-289D5A93D3E8}">
      <dgm:prSet/>
      <dgm:spPr/>
      <dgm:t>
        <a:bodyPr/>
        <a:lstStyle/>
        <a:p>
          <a:r>
            <a:rPr lang="en-US"/>
            <a:t>1962–2019</a:t>
          </a:r>
        </a:p>
      </dgm:t>
    </dgm:pt>
    <dgm:pt modelId="{B2B001B3-01F8-4773-9BCA-34135C06C41B}" type="parTrans" cxnId="{A1FD7485-4493-489D-8655-D8CE06FC858B}">
      <dgm:prSet/>
      <dgm:spPr/>
      <dgm:t>
        <a:bodyPr/>
        <a:lstStyle/>
        <a:p>
          <a:endParaRPr lang="en-US"/>
        </a:p>
      </dgm:t>
    </dgm:pt>
    <dgm:pt modelId="{AE971E64-6DEB-4736-AC3B-0C0292EAD41F}" type="sibTrans" cxnId="{A1FD7485-4493-489D-8655-D8CE06FC858B}">
      <dgm:prSet/>
      <dgm:spPr/>
      <dgm:t>
        <a:bodyPr/>
        <a:lstStyle/>
        <a:p>
          <a:endParaRPr lang="en-US"/>
        </a:p>
      </dgm:t>
    </dgm:pt>
    <dgm:pt modelId="{0FB83BFD-ED7E-4EDB-A3D7-E7979BF59451}">
      <dgm:prSet/>
      <dgm:spPr/>
      <dgm:t>
        <a:bodyPr/>
        <a:lstStyle/>
        <a:p>
          <a:r>
            <a:rPr lang="en-US" dirty="0"/>
            <a:t>This thesis is dedicated in memory of my parents, </a:t>
          </a:r>
          <a:r>
            <a:rPr lang="en-US" dirty="0" err="1"/>
            <a:t>Iaonnis</a:t>
          </a:r>
          <a:r>
            <a:rPr lang="en-US" dirty="0"/>
            <a:t> </a:t>
          </a:r>
          <a:r>
            <a:rPr lang="en-US" dirty="0" err="1"/>
            <a:t>Prodromos</a:t>
          </a:r>
          <a:r>
            <a:rPr lang="en-US" dirty="0"/>
            <a:t> </a:t>
          </a:r>
          <a:r>
            <a:rPr lang="en-US" dirty="0" err="1"/>
            <a:t>Messian</a:t>
          </a:r>
          <a:r>
            <a:rPr lang="en-US" dirty="0"/>
            <a:t> (1946-2016) and </a:t>
          </a:r>
          <a:r>
            <a:rPr lang="en-US" dirty="0" err="1"/>
            <a:t>Garoufalia</a:t>
          </a:r>
          <a:r>
            <a:rPr lang="en-US" dirty="0"/>
            <a:t> </a:t>
          </a:r>
          <a:r>
            <a:rPr lang="en-US" dirty="0" err="1"/>
            <a:t>Messian</a:t>
          </a:r>
          <a:r>
            <a:rPr lang="en-US" dirty="0"/>
            <a:t> (1962-2019)</a:t>
          </a:r>
        </a:p>
      </dgm:t>
    </dgm:pt>
    <dgm:pt modelId="{FEB823E1-B5ED-49DF-B6B7-27DCB1B76557}" type="parTrans" cxnId="{6A0D9AFD-3DCA-47A2-9E01-23FDFF6B36C8}">
      <dgm:prSet/>
      <dgm:spPr/>
      <dgm:t>
        <a:bodyPr/>
        <a:lstStyle/>
        <a:p>
          <a:endParaRPr lang="en-US"/>
        </a:p>
      </dgm:t>
    </dgm:pt>
    <dgm:pt modelId="{D2BA529F-ABB5-4C66-8234-73A6B9F7CD57}" type="sibTrans" cxnId="{6A0D9AFD-3DCA-47A2-9E01-23FDFF6B36C8}">
      <dgm:prSet/>
      <dgm:spPr/>
      <dgm:t>
        <a:bodyPr/>
        <a:lstStyle/>
        <a:p>
          <a:endParaRPr lang="en-US"/>
        </a:p>
      </dgm:t>
    </dgm:pt>
    <dgm:pt modelId="{62CAA126-8C1C-480F-AD70-AC78375EA217}" type="pres">
      <dgm:prSet presAssocID="{24CB517D-5BA1-44CD-B8AA-F4BCD2F7D600}" presName="Name0" presStyleCnt="0">
        <dgm:presLayoutVars>
          <dgm:chMax/>
          <dgm:chPref/>
          <dgm:animLvl val="lvl"/>
        </dgm:presLayoutVars>
      </dgm:prSet>
      <dgm:spPr/>
    </dgm:pt>
    <dgm:pt modelId="{4BF4766B-E474-453D-B22D-16351446BF42}" type="pres">
      <dgm:prSet presAssocID="{C3C6D1C7-74A0-414A-8CDB-16B0C8378327}" presName="composite" presStyleCnt="0"/>
      <dgm:spPr/>
    </dgm:pt>
    <dgm:pt modelId="{DA1C3616-DAE5-49DC-A7D1-F99FCC3C7891}" type="pres">
      <dgm:prSet presAssocID="{C3C6D1C7-74A0-414A-8CDB-16B0C8378327}" presName="Parent1" presStyleLbl="alignNode1" presStyleIdx="0" presStyleCnt="2">
        <dgm:presLayoutVars>
          <dgm:chMax val="1"/>
          <dgm:chPref val="1"/>
          <dgm:bulletEnabled val="1"/>
        </dgm:presLayoutVars>
      </dgm:prSet>
      <dgm:spPr/>
    </dgm:pt>
    <dgm:pt modelId="{CCC0E204-41D7-4A20-9E6B-BF57499C9C68}" type="pres">
      <dgm:prSet presAssocID="{C3C6D1C7-74A0-414A-8CDB-16B0C8378327}" presName="Childtext1" presStyleLbl="revTx" presStyleIdx="0" presStyleCnt="2">
        <dgm:presLayoutVars>
          <dgm:chMax val="0"/>
          <dgm:chPref val="0"/>
          <dgm:bulletEnabled/>
        </dgm:presLayoutVars>
      </dgm:prSet>
      <dgm:spPr/>
    </dgm:pt>
    <dgm:pt modelId="{5A7AF366-1E7B-40F2-ACD7-74672B4D8DA7}" type="pres">
      <dgm:prSet presAssocID="{C3C6D1C7-74A0-414A-8CDB-16B0C8378327}" presName="ConnectLine" presStyleLbl="sibTrans1D1" presStyleIdx="0" presStyleCnt="2"/>
      <dgm:spPr>
        <a:noFill/>
        <a:ln w="12700" cap="flat" cmpd="sng" algn="ctr">
          <a:solidFill>
            <a:schemeClr val="dk2">
              <a:hueOff val="0"/>
              <a:satOff val="0"/>
              <a:lumOff val="0"/>
              <a:alphaOff val="0"/>
            </a:schemeClr>
          </a:solidFill>
          <a:prstDash val="dash"/>
          <a:miter lim="800000"/>
        </a:ln>
        <a:effectLst/>
      </dgm:spPr>
    </dgm:pt>
    <dgm:pt modelId="{EF108153-623C-4205-BA31-3DAF7FD3A591}" type="pres">
      <dgm:prSet presAssocID="{C3C6D1C7-74A0-414A-8CDB-16B0C8378327}" presName="ConnectLineEnd" presStyleLbl="node1" presStyleIdx="0" presStyleCnt="2"/>
      <dgm:spPr/>
    </dgm:pt>
    <dgm:pt modelId="{7B25BD07-2045-480B-915B-A3E5FF841516}" type="pres">
      <dgm:prSet presAssocID="{C3C6D1C7-74A0-414A-8CDB-16B0C8378327}" presName="EmptyPane" presStyleCnt="0"/>
      <dgm:spPr/>
    </dgm:pt>
    <dgm:pt modelId="{6ED04DBA-F845-40EA-985E-42164410EE04}" type="pres">
      <dgm:prSet presAssocID="{CACBAB6E-31BA-43AB-A8D3-892F124DCF6A}" presName="spaceBetweenRectangles" presStyleLbl="fgAcc1" presStyleIdx="0" presStyleCnt="1"/>
      <dgm:spPr/>
    </dgm:pt>
    <dgm:pt modelId="{E816899B-B965-43FB-9EF4-F7F3843BEE06}" type="pres">
      <dgm:prSet presAssocID="{DC788EF5-3E98-4AB7-9966-289D5A93D3E8}" presName="composite" presStyleCnt="0"/>
      <dgm:spPr/>
    </dgm:pt>
    <dgm:pt modelId="{D20B3BB3-90BA-4B6F-BDF0-E4CCBEB503B7}" type="pres">
      <dgm:prSet presAssocID="{DC788EF5-3E98-4AB7-9966-289D5A93D3E8}" presName="Parent1" presStyleLbl="alignNode1" presStyleIdx="1" presStyleCnt="2">
        <dgm:presLayoutVars>
          <dgm:chMax val="1"/>
          <dgm:chPref val="1"/>
          <dgm:bulletEnabled val="1"/>
        </dgm:presLayoutVars>
      </dgm:prSet>
      <dgm:spPr/>
    </dgm:pt>
    <dgm:pt modelId="{1EF14FD0-746A-4E5A-97E9-67098ED594E6}" type="pres">
      <dgm:prSet presAssocID="{DC788EF5-3E98-4AB7-9966-289D5A93D3E8}" presName="Childtext1" presStyleLbl="revTx" presStyleIdx="1" presStyleCnt="2">
        <dgm:presLayoutVars>
          <dgm:chMax val="0"/>
          <dgm:chPref val="0"/>
          <dgm:bulletEnabled/>
        </dgm:presLayoutVars>
      </dgm:prSet>
      <dgm:spPr/>
    </dgm:pt>
    <dgm:pt modelId="{94D445A5-0F26-4713-AD3B-1EF3927B9850}" type="pres">
      <dgm:prSet presAssocID="{DC788EF5-3E98-4AB7-9966-289D5A93D3E8}" presName="ConnectLine" presStyleLbl="sibTrans1D1" presStyleIdx="1" presStyleCnt="2"/>
      <dgm:spPr>
        <a:noFill/>
        <a:ln w="12700" cap="flat" cmpd="sng" algn="ctr">
          <a:solidFill>
            <a:schemeClr val="dk2">
              <a:hueOff val="0"/>
              <a:satOff val="0"/>
              <a:lumOff val="0"/>
              <a:alphaOff val="0"/>
            </a:schemeClr>
          </a:solidFill>
          <a:prstDash val="dash"/>
          <a:miter lim="800000"/>
        </a:ln>
        <a:effectLst/>
      </dgm:spPr>
    </dgm:pt>
    <dgm:pt modelId="{4171C672-0EC5-4E79-BA51-71E5428FE708}" type="pres">
      <dgm:prSet presAssocID="{DC788EF5-3E98-4AB7-9966-289D5A93D3E8}" presName="ConnectLineEnd" presStyleLbl="node1" presStyleIdx="1" presStyleCnt="2"/>
      <dgm:spPr/>
    </dgm:pt>
    <dgm:pt modelId="{40378E4E-C710-4E70-94A2-43C14976F129}" type="pres">
      <dgm:prSet presAssocID="{DC788EF5-3E98-4AB7-9966-289D5A93D3E8}" presName="EmptyPane" presStyleCnt="0"/>
      <dgm:spPr/>
    </dgm:pt>
  </dgm:ptLst>
  <dgm:cxnLst>
    <dgm:cxn modelId="{D6CC920C-352D-41FC-8FE7-FD3FBBF92362}" type="presOf" srcId="{DC788EF5-3E98-4AB7-9966-289D5A93D3E8}" destId="{D20B3BB3-90BA-4B6F-BDF0-E4CCBEB503B7}" srcOrd="0" destOrd="0" presId="urn:microsoft.com/office/officeart/2016/7/layout/HexagonTimeline"/>
    <dgm:cxn modelId="{6C0D2E17-7E14-4FF3-9718-A621AE1A21DA}" type="presOf" srcId="{24CB517D-5BA1-44CD-B8AA-F4BCD2F7D600}" destId="{62CAA126-8C1C-480F-AD70-AC78375EA217}" srcOrd="0" destOrd="0" presId="urn:microsoft.com/office/officeart/2016/7/layout/HexagonTimeline"/>
    <dgm:cxn modelId="{D844F329-F3D4-40FA-9C84-112F09281372}" type="presOf" srcId="{0FB83BFD-ED7E-4EDB-A3D7-E7979BF59451}" destId="{1EF14FD0-746A-4E5A-97E9-67098ED594E6}" srcOrd="0" destOrd="0" presId="urn:microsoft.com/office/officeart/2016/7/layout/HexagonTimeline"/>
    <dgm:cxn modelId="{FE610E2A-4661-4FC2-95CC-36DA0C1E0D86}" type="presOf" srcId="{63F2AC43-96F1-47F9-BF39-6116C2C0B6A4}" destId="{CCC0E204-41D7-4A20-9E6B-BF57499C9C68}" srcOrd="0" destOrd="0" presId="urn:microsoft.com/office/officeart/2016/7/layout/HexagonTimeline"/>
    <dgm:cxn modelId="{600B7F45-B341-4919-A011-4AC6243E40C7}" srcId="{C3C6D1C7-74A0-414A-8CDB-16B0C8378327}" destId="{63F2AC43-96F1-47F9-BF39-6116C2C0B6A4}" srcOrd="0" destOrd="0" parTransId="{82E25F34-FBE4-490F-8081-676F532E9913}" sibTransId="{0AD95D68-80A9-4084-8CDA-E4A23769E0D0}"/>
    <dgm:cxn modelId="{A1FD7485-4493-489D-8655-D8CE06FC858B}" srcId="{24CB517D-5BA1-44CD-B8AA-F4BCD2F7D600}" destId="{DC788EF5-3E98-4AB7-9966-289D5A93D3E8}" srcOrd="1" destOrd="0" parTransId="{B2B001B3-01F8-4773-9BCA-34135C06C41B}" sibTransId="{AE971E64-6DEB-4736-AC3B-0C0292EAD41F}"/>
    <dgm:cxn modelId="{9F905CB2-905D-443D-91D1-CA08577D37F6}" srcId="{24CB517D-5BA1-44CD-B8AA-F4BCD2F7D600}" destId="{C3C6D1C7-74A0-414A-8CDB-16B0C8378327}" srcOrd="0" destOrd="0" parTransId="{84AE35FD-29D7-4473-A8E4-8C4C337E3A8E}" sibTransId="{CACBAB6E-31BA-43AB-A8D3-892F124DCF6A}"/>
    <dgm:cxn modelId="{491EA5D5-23B5-48A9-9F1F-45282BBBFD28}" type="presOf" srcId="{C3C6D1C7-74A0-414A-8CDB-16B0C8378327}" destId="{DA1C3616-DAE5-49DC-A7D1-F99FCC3C7891}" srcOrd="0" destOrd="0" presId="urn:microsoft.com/office/officeart/2016/7/layout/HexagonTimeline"/>
    <dgm:cxn modelId="{6A0D9AFD-3DCA-47A2-9E01-23FDFF6B36C8}" srcId="{DC788EF5-3E98-4AB7-9966-289D5A93D3E8}" destId="{0FB83BFD-ED7E-4EDB-A3D7-E7979BF59451}" srcOrd="0" destOrd="0" parTransId="{FEB823E1-B5ED-49DF-B6B7-27DCB1B76557}" sibTransId="{D2BA529F-ABB5-4C66-8234-73A6B9F7CD57}"/>
    <dgm:cxn modelId="{241A2F2F-0FD0-4A2C-BB8D-499D4627365A}" type="presParOf" srcId="{62CAA126-8C1C-480F-AD70-AC78375EA217}" destId="{4BF4766B-E474-453D-B22D-16351446BF42}" srcOrd="0" destOrd="0" presId="urn:microsoft.com/office/officeart/2016/7/layout/HexagonTimeline"/>
    <dgm:cxn modelId="{37FD1097-0B80-450A-9377-F0477BB5AA61}" type="presParOf" srcId="{4BF4766B-E474-453D-B22D-16351446BF42}" destId="{DA1C3616-DAE5-49DC-A7D1-F99FCC3C7891}" srcOrd="0" destOrd="0" presId="urn:microsoft.com/office/officeart/2016/7/layout/HexagonTimeline"/>
    <dgm:cxn modelId="{5FB34659-1DE5-4CE3-81B6-05FEDED91D83}" type="presParOf" srcId="{4BF4766B-E474-453D-B22D-16351446BF42}" destId="{CCC0E204-41D7-4A20-9E6B-BF57499C9C68}" srcOrd="1" destOrd="0" presId="urn:microsoft.com/office/officeart/2016/7/layout/HexagonTimeline"/>
    <dgm:cxn modelId="{45B3A329-6C83-41F5-B84A-B66D2071B114}" type="presParOf" srcId="{4BF4766B-E474-453D-B22D-16351446BF42}" destId="{5A7AF366-1E7B-40F2-ACD7-74672B4D8DA7}" srcOrd="2" destOrd="0" presId="urn:microsoft.com/office/officeart/2016/7/layout/HexagonTimeline"/>
    <dgm:cxn modelId="{DA4170E2-96C2-4A50-A6A7-CC408BE24F90}" type="presParOf" srcId="{4BF4766B-E474-453D-B22D-16351446BF42}" destId="{EF108153-623C-4205-BA31-3DAF7FD3A591}" srcOrd="3" destOrd="0" presId="urn:microsoft.com/office/officeart/2016/7/layout/HexagonTimeline"/>
    <dgm:cxn modelId="{09F9381C-6EE9-4D2C-B685-547D91EBA588}" type="presParOf" srcId="{4BF4766B-E474-453D-B22D-16351446BF42}" destId="{7B25BD07-2045-480B-915B-A3E5FF841516}" srcOrd="4" destOrd="0" presId="urn:microsoft.com/office/officeart/2016/7/layout/HexagonTimeline"/>
    <dgm:cxn modelId="{20D2DB10-19CB-4931-8742-8C5F69E608AA}" type="presParOf" srcId="{62CAA126-8C1C-480F-AD70-AC78375EA217}" destId="{6ED04DBA-F845-40EA-985E-42164410EE04}" srcOrd="1" destOrd="0" presId="urn:microsoft.com/office/officeart/2016/7/layout/HexagonTimeline"/>
    <dgm:cxn modelId="{C55E6C3A-831F-4DB6-9203-70BCDA3A46CB}" type="presParOf" srcId="{62CAA126-8C1C-480F-AD70-AC78375EA217}" destId="{E816899B-B965-43FB-9EF4-F7F3843BEE06}" srcOrd="2" destOrd="0" presId="urn:microsoft.com/office/officeart/2016/7/layout/HexagonTimeline"/>
    <dgm:cxn modelId="{5092B24B-B545-473D-9283-83787C1CB112}" type="presParOf" srcId="{E816899B-B965-43FB-9EF4-F7F3843BEE06}" destId="{D20B3BB3-90BA-4B6F-BDF0-E4CCBEB503B7}" srcOrd="0" destOrd="0" presId="urn:microsoft.com/office/officeart/2016/7/layout/HexagonTimeline"/>
    <dgm:cxn modelId="{29BBEEDD-9799-4286-B07B-947D4A7E2DF0}" type="presParOf" srcId="{E816899B-B965-43FB-9EF4-F7F3843BEE06}" destId="{1EF14FD0-746A-4E5A-97E9-67098ED594E6}" srcOrd="1" destOrd="0" presId="urn:microsoft.com/office/officeart/2016/7/layout/HexagonTimeline"/>
    <dgm:cxn modelId="{95F70F6E-9BEF-4852-A4F2-48651890F990}" type="presParOf" srcId="{E816899B-B965-43FB-9EF4-F7F3843BEE06}" destId="{94D445A5-0F26-4713-AD3B-1EF3927B9850}" srcOrd="2" destOrd="0" presId="urn:microsoft.com/office/officeart/2016/7/layout/HexagonTimeline"/>
    <dgm:cxn modelId="{6AD16ED4-419B-47BC-9A32-615457B7C65B}" type="presParOf" srcId="{E816899B-B965-43FB-9EF4-F7F3843BEE06}" destId="{4171C672-0EC5-4E79-BA51-71E5428FE708}" srcOrd="3" destOrd="0" presId="urn:microsoft.com/office/officeart/2016/7/layout/HexagonTimeline"/>
    <dgm:cxn modelId="{63E657A4-8FE2-4E82-B3CE-6C8DBFD3A054}" type="presParOf" srcId="{E816899B-B965-43FB-9EF4-F7F3843BEE06}" destId="{40378E4E-C710-4E70-94A2-43C14976F129}" srcOrd="4" destOrd="0" presId="urn:microsoft.com/office/officeart/2016/7/layout/HexagonTimeline"/>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C3616-DAE5-49DC-A7D1-F99FCC3C7891}">
      <dsp:nvSpPr>
        <dsp:cNvPr id="0" name=""/>
        <dsp:cNvSpPr/>
      </dsp:nvSpPr>
      <dsp:spPr>
        <a:xfrm>
          <a:off x="708355" y="1377800"/>
          <a:ext cx="3642969" cy="375763"/>
        </a:xfrm>
        <a:prstGeom prst="homePlate">
          <a:avLst>
            <a:gd name="adj" fmla="val 4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1946–2016</a:t>
          </a:r>
        </a:p>
      </dsp:txBody>
      <dsp:txXfrm>
        <a:off x="708355" y="1377800"/>
        <a:ext cx="3567816" cy="375763"/>
      </dsp:txXfrm>
    </dsp:sp>
    <dsp:sp modelId="{CCC0E204-41D7-4A20-9E6B-BF57499C9C68}">
      <dsp:nvSpPr>
        <dsp:cNvPr id="0" name=""/>
        <dsp:cNvSpPr/>
      </dsp:nvSpPr>
      <dsp:spPr>
        <a:xfrm>
          <a:off x="0" y="0"/>
          <a:ext cx="5059679" cy="100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kern="1200" dirty="0" err="1"/>
            <a:t>Αυτή</a:t>
          </a:r>
          <a:r>
            <a:rPr lang="en-US" sz="1200" kern="1200" dirty="0"/>
            <a:t> η </a:t>
          </a:r>
          <a:r>
            <a:rPr lang="en-US" sz="1200" kern="1200" dirty="0" err="1"/>
            <a:t>δι</a:t>
          </a:r>
          <a:r>
            <a:rPr lang="en-US" sz="1200" kern="1200" dirty="0"/>
            <a:t>ατριβή είναι αφιερωμένη στη μνήμη των γονιών μου, του Ιωάννη Προδρόμου Μεσσιαν (1946-2016) και της Γαρουφαλίας Μεσσιαν (1962-2019)</a:t>
          </a:r>
        </a:p>
      </dsp:txBody>
      <dsp:txXfrm>
        <a:off x="0" y="0"/>
        <a:ext cx="5059679" cy="1002036"/>
      </dsp:txXfrm>
    </dsp:sp>
    <dsp:sp modelId="{6ED04DBA-F845-40EA-985E-42164410EE04}">
      <dsp:nvSpPr>
        <dsp:cNvPr id="0" name=""/>
        <dsp:cNvSpPr/>
      </dsp:nvSpPr>
      <dsp:spPr>
        <a:xfrm>
          <a:off x="4351324" y="1565682"/>
          <a:ext cx="1416710" cy="0"/>
        </a:xfrm>
        <a:custGeom>
          <a:avLst/>
          <a:gdLst/>
          <a:ahLst/>
          <a:cxnLst/>
          <a:rect l="0" t="0" r="0" b="0"/>
          <a:pathLst>
            <a:path>
              <a:moveTo>
                <a:pt x="0" y="0"/>
              </a:moveTo>
              <a:lnTo>
                <a:pt x="1416710" y="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7AF366-1E7B-40F2-ACD7-74672B4D8DA7}">
      <dsp:nvSpPr>
        <dsp:cNvPr id="0" name=""/>
        <dsp:cNvSpPr/>
      </dsp:nvSpPr>
      <dsp:spPr>
        <a:xfrm>
          <a:off x="2529839" y="1064663"/>
          <a:ext cx="0" cy="313136"/>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F108153-623C-4205-BA31-3DAF7FD3A591}">
      <dsp:nvSpPr>
        <dsp:cNvPr id="0" name=""/>
        <dsp:cNvSpPr/>
      </dsp:nvSpPr>
      <dsp:spPr>
        <a:xfrm>
          <a:off x="2498526" y="1002036"/>
          <a:ext cx="62627" cy="62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B3BB3-90BA-4B6F-BDF0-E4CCBEB503B7}">
      <dsp:nvSpPr>
        <dsp:cNvPr id="0" name=""/>
        <dsp:cNvSpPr/>
      </dsp:nvSpPr>
      <dsp:spPr>
        <a:xfrm rot="10800000">
          <a:off x="5768035" y="1377800"/>
          <a:ext cx="3642969" cy="375763"/>
        </a:xfrm>
        <a:prstGeom prst="homePlate">
          <a:avLst>
            <a:gd name="adj" fmla="val 4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1962–2019</a:t>
          </a:r>
        </a:p>
      </dsp:txBody>
      <dsp:txXfrm rot="10800000">
        <a:off x="5843188" y="1377800"/>
        <a:ext cx="3567816" cy="375763"/>
      </dsp:txXfrm>
    </dsp:sp>
    <dsp:sp modelId="{1EF14FD0-746A-4E5A-97E9-67098ED594E6}">
      <dsp:nvSpPr>
        <dsp:cNvPr id="0" name=""/>
        <dsp:cNvSpPr/>
      </dsp:nvSpPr>
      <dsp:spPr>
        <a:xfrm>
          <a:off x="5059679" y="2129327"/>
          <a:ext cx="5059679" cy="100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kern="1200" dirty="0"/>
            <a:t>This thesis is dedicated in memory of my parents, </a:t>
          </a:r>
          <a:r>
            <a:rPr lang="en-US" sz="1200" kern="1200" dirty="0" err="1"/>
            <a:t>Iaonnis</a:t>
          </a:r>
          <a:r>
            <a:rPr lang="en-US" sz="1200" kern="1200" dirty="0"/>
            <a:t> </a:t>
          </a:r>
          <a:r>
            <a:rPr lang="en-US" sz="1200" kern="1200" dirty="0" err="1"/>
            <a:t>Prodromos</a:t>
          </a:r>
          <a:r>
            <a:rPr lang="en-US" sz="1200" kern="1200" dirty="0"/>
            <a:t> </a:t>
          </a:r>
          <a:r>
            <a:rPr lang="en-US" sz="1200" kern="1200" dirty="0" err="1"/>
            <a:t>Messian</a:t>
          </a:r>
          <a:r>
            <a:rPr lang="en-US" sz="1200" kern="1200" dirty="0"/>
            <a:t> (1946-2016) and </a:t>
          </a:r>
          <a:r>
            <a:rPr lang="en-US" sz="1200" kern="1200" dirty="0" err="1"/>
            <a:t>Garoufalia</a:t>
          </a:r>
          <a:r>
            <a:rPr lang="en-US" sz="1200" kern="1200" dirty="0"/>
            <a:t> </a:t>
          </a:r>
          <a:r>
            <a:rPr lang="en-US" sz="1200" kern="1200" dirty="0" err="1"/>
            <a:t>Messian</a:t>
          </a:r>
          <a:r>
            <a:rPr lang="en-US" sz="1200" kern="1200" dirty="0"/>
            <a:t> (1962-2019)</a:t>
          </a:r>
        </a:p>
      </dsp:txBody>
      <dsp:txXfrm>
        <a:off x="5059679" y="2129327"/>
        <a:ext cx="5059679" cy="1002036"/>
      </dsp:txXfrm>
    </dsp:sp>
    <dsp:sp modelId="{94D445A5-0F26-4713-AD3B-1EF3927B9850}">
      <dsp:nvSpPr>
        <dsp:cNvPr id="0" name=""/>
        <dsp:cNvSpPr/>
      </dsp:nvSpPr>
      <dsp:spPr>
        <a:xfrm>
          <a:off x="7589519" y="1753563"/>
          <a:ext cx="0" cy="313136"/>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171C672-0EC5-4E79-BA51-71E5428FE708}">
      <dsp:nvSpPr>
        <dsp:cNvPr id="0" name=""/>
        <dsp:cNvSpPr/>
      </dsp:nvSpPr>
      <dsp:spPr>
        <a:xfrm>
          <a:off x="7558206" y="2066700"/>
          <a:ext cx="62627" cy="62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446A9-498F-4CF2-B079-69C1F49C0793}"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CD586-CF9C-4450-AD31-1E9550769CDB}" type="slidenum">
              <a:rPr lang="en-US" smtClean="0"/>
              <a:t>‹#›</a:t>
            </a:fld>
            <a:endParaRPr lang="en-US"/>
          </a:p>
        </p:txBody>
      </p:sp>
    </p:spTree>
    <p:extLst>
      <p:ext uri="{BB962C8B-B14F-4D97-AF65-F5344CB8AC3E}">
        <p14:creationId xmlns:p14="http://schemas.microsoft.com/office/powerpoint/2010/main" val="416808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rgbClr val="000000"/>
                </a:solidFill>
                <a:effectLst/>
                <a:latin typeface="Times New Roman" panose="02020603050405020304" pitchFamily="18" charset="0"/>
                <a:ea typeface="Calibri" panose="020F0502020204030204" pitchFamily="34" charset="0"/>
              </a:rPr>
              <a:t>I am a speech-language therapist &amp; audiologist who has worked in the public education sector for 15 years. Very early on in my career, I developed a special interest in cerebral palsy. Interest became passion and ultimately, the driving force behind this Study.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2</a:t>
            </a:fld>
            <a:endParaRPr lang="en-US"/>
          </a:p>
        </p:txBody>
      </p:sp>
    </p:spTree>
    <p:extLst>
      <p:ext uri="{BB962C8B-B14F-4D97-AF65-F5344CB8AC3E}">
        <p14:creationId xmlns:p14="http://schemas.microsoft.com/office/powerpoint/2010/main" val="307758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Thank you so much for listening </a:t>
            </a:r>
            <a:r>
              <a:rPr lang="en-ZA"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11</a:t>
            </a:fld>
            <a:endParaRPr lang="en-US"/>
          </a:p>
        </p:txBody>
      </p:sp>
    </p:spTree>
    <p:extLst>
      <p:ext uri="{BB962C8B-B14F-4D97-AF65-F5344CB8AC3E}">
        <p14:creationId xmlns:p14="http://schemas.microsoft.com/office/powerpoint/2010/main" val="260956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On the 15</a:t>
            </a:r>
            <a:r>
              <a:rPr lang="en-GB" sz="12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August 2018, a meeting was held in Johannesburg, between six therapists working in central and tertiary hospitals and therapists working at four special needs schools, including myself. The purpose of the meeting was to discuss the carryover of speech- and language services, for children with CP, between the two sectors.    &lt;CLICK&gt;    A common frustration experienced by SLTs working in the education sector was that </a:t>
            </a:r>
            <a:r>
              <a:rPr lang="en-GB"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children with CP entering the education system at five and six years of age do so with no assistive devices or communication aids.    &lt;CLICK&gt;    Furthermore, they reported a general lack of referral documentation, …    &lt;CLICK&gt;    … with no open lines of communication between referring SLTs in the health and education sectors.    &lt;CLICK&gt;    Therefore, speech-language therapy in the education system may begin under the premise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that no or limited prior therapy has been administered. The therapists working in central and tertiary hospitals reported that they provide services to children from birth to three years of age, including provision of assistive devices and communication aids. The children are then referred to community health centres and clinics in the surrounding areas. The problems identified with this process are that clinics and community health centres are generally under-resourced and consist predominately of community service SLTs that change every year. These factors may contribute to a lack in continuity in service delivery to the paediatric population with CP and their caregivers, as they move between the health and education sectors. It became apparent to me that a more in-depth study into the procedures and practices of SLTs working with the paediatric population with CP in the public sector, would be beneficial in identifying and understanding weaknesses and shortfalls of the rehabilitation 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3</a:t>
            </a:fld>
            <a:endParaRPr lang="en-US"/>
          </a:p>
        </p:txBody>
      </p:sp>
    </p:spTree>
    <p:extLst>
      <p:ext uri="{BB962C8B-B14F-4D97-AF65-F5344CB8AC3E}">
        <p14:creationId xmlns:p14="http://schemas.microsoft.com/office/powerpoint/2010/main" val="317719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The South African hospital network is administered through its various provincial metropolitan regions,</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with hospitals structured to provide services in a categorised service level system.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The role of PHC is to provide screening and assessment at a community level for a range of disabilities.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The role of special needs schools is to develop a special education programme for each learner, based on the child’s learning capabilities.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4</a:t>
            </a:fld>
            <a:endParaRPr lang="en-US"/>
          </a:p>
        </p:txBody>
      </p:sp>
    </p:spTree>
    <p:extLst>
      <p:ext uri="{BB962C8B-B14F-4D97-AF65-F5344CB8AC3E}">
        <p14:creationId xmlns:p14="http://schemas.microsoft.com/office/powerpoint/2010/main" val="390908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Times New Roman" panose="02020603050405020304" pitchFamily="18" charset="0"/>
                <a:ea typeface="Calibri" panose="020F0502020204030204" pitchFamily="34" charset="0"/>
              </a:rPr>
              <a:t>A qualitative research design was appropriate for this study, specifically the approach of phenomenology.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rPr>
              <a:t>Descriptive phenomenology was chosen for this study as the researcher sought to understand and describe the phenomenon as experienced by the participants.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rPr>
              <a:t>Bracketing was used during the enquiry process.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rPr>
              <a:t>Qualified SLTs working with children with CP in the public health and education sectors were asked to participate in the study. They were included based on certain criteria.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rPr>
              <a:t>The sampling strategy that was used was purposive sampling.</a:t>
            </a:r>
          </a:p>
          <a:p>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5</a:t>
            </a:fld>
            <a:endParaRPr lang="en-US"/>
          </a:p>
        </p:txBody>
      </p:sp>
    </p:spTree>
    <p:extLst>
      <p:ext uri="{BB962C8B-B14F-4D97-AF65-F5344CB8AC3E}">
        <p14:creationId xmlns:p14="http://schemas.microsoft.com/office/powerpoint/2010/main" val="210665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This table shows: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the number of facilities in the Region, &lt;CLICK&gt;  the number of those facilities that participated; &lt;CLICK&gt;   the number of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SLTs working in those public health and education institutions;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and those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who met the inclusion criteria,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and ultimately who were interviewed.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It can be noted that there is a high participation rate of appropriate participants.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6</a:t>
            </a:fld>
            <a:endParaRPr lang="en-US"/>
          </a:p>
        </p:txBody>
      </p:sp>
    </p:spTree>
    <p:extLst>
      <p:ext uri="{BB962C8B-B14F-4D97-AF65-F5344CB8AC3E}">
        <p14:creationId xmlns:p14="http://schemas.microsoft.com/office/powerpoint/2010/main" val="93916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A Pilot Study was conducted to refine the interview protocol.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A semi-structured interview was used. These interviews allowed me to alter wording and language level as needed during the interview. An interview protocol was used for asking questions and recording answers during the depth interview and focus groups.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8 Focus group interviews and one depth interview, lasting 30-60 minutes each, were conducted in the hospitals, CHCs and school settings where there was a team of therapists working with children with CP.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Each participant that agreed to be a part of the study was required to sign consent for the interview to be audio-recorded.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Thematic analysis was used when analysing the data. </a:t>
            </a:r>
          </a:p>
          <a:p>
            <a:pPr marL="0" marR="0">
              <a:lnSpc>
                <a:spcPct val="200000"/>
              </a:lnSpc>
              <a:spcBef>
                <a:spcPts val="0"/>
              </a:spcBef>
              <a:spcAft>
                <a:spcPts val="0"/>
              </a:spcAft>
            </a:pP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a:t>
            </a:r>
            <a:r>
              <a:rPr lang="en-US"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kern="1400" dirty="0">
                <a:effectLst/>
                <a:latin typeface="Times New Roman" panose="02020603050405020304" pitchFamily="18" charset="0"/>
                <a:ea typeface="Times New Roman" panose="02020603050405020304" pitchFamily="18" charset="0"/>
                <a:cs typeface="Times New Roman" panose="02020603050405020304" pitchFamily="18" charset="0"/>
              </a:rPr>
              <a:t>I attempted to ensure credibility,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kern="1400" dirty="0">
                <a:effectLst/>
                <a:latin typeface="Times New Roman" panose="02020603050405020304" pitchFamily="18" charset="0"/>
                <a:ea typeface="Times New Roman" panose="02020603050405020304" pitchFamily="18" charset="0"/>
                <a:cs typeface="Times New Roman" panose="02020603050405020304" pitchFamily="18" charset="0"/>
              </a:rPr>
              <a:t>confirmability,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kern="1400" dirty="0">
                <a:effectLst/>
                <a:latin typeface="Times New Roman" panose="02020603050405020304" pitchFamily="18" charset="0"/>
                <a:ea typeface="Times New Roman" panose="02020603050405020304" pitchFamily="18" charset="0"/>
                <a:cs typeface="Times New Roman" panose="02020603050405020304" pitchFamily="18" charset="0"/>
              </a:rPr>
              <a:t>dependability, and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a:t>
            </a:r>
            <a:r>
              <a:rPr lang="en-ZA" sz="1800" kern="1400" dirty="0">
                <a:effectLst/>
                <a:latin typeface="Times New Roman" panose="02020603050405020304" pitchFamily="18" charset="0"/>
                <a:ea typeface="Times New Roman" panose="02020603050405020304" pitchFamily="18" charset="0"/>
                <a:cs typeface="Times New Roman" panose="02020603050405020304" pitchFamily="18" charset="0"/>
              </a:rPr>
              <a:t> transferability of the study.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7</a:t>
            </a:fld>
            <a:endParaRPr lang="en-US"/>
          </a:p>
        </p:txBody>
      </p:sp>
    </p:spTree>
    <p:extLst>
      <p:ext uri="{BB962C8B-B14F-4D97-AF65-F5344CB8AC3E}">
        <p14:creationId xmlns:p14="http://schemas.microsoft.com/office/powerpoint/2010/main" val="383721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Six themes emerged during data analysis of the transcribed interviews. These included: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1. The small victories and breakthroughs;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2. Speech-language therapists’ genuine desire to make a difference in the lives of their patients;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3. A general lack of resources;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4. The impact that a family’s low socio-economic status has on the efficacy of therapy;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5. The chasm between health and education and the distrust it creates;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6. Perceived lack of learners with special educational needs (LSEN) school knowledge at Department of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8</a:t>
            </a:fld>
            <a:endParaRPr lang="en-US"/>
          </a:p>
        </p:txBody>
      </p:sp>
    </p:spTree>
    <p:extLst>
      <p:ext uri="{BB962C8B-B14F-4D97-AF65-F5344CB8AC3E}">
        <p14:creationId xmlns:p14="http://schemas.microsoft.com/office/powerpoint/2010/main" val="1070148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By far the most prominent theme which emerged from the analysis of the data collected, is that of a perceived chasm between the </a:t>
            </a:r>
            <a:r>
              <a:rPr lang="en-ZA" sz="1800" dirty="0" err="1">
                <a:effectLst/>
                <a:latin typeface="Times New Roman" panose="02020603050405020304" pitchFamily="18" charset="0"/>
                <a:ea typeface="Calibri" panose="020F0502020204030204" pitchFamily="34" charset="0"/>
                <a:cs typeface="Times New Roman" panose="02020603050405020304" pitchFamily="18" charset="0"/>
              </a:rPr>
              <a:t>DoH</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and the DoE in the referral process of children.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There was a sense of frustration from participants working in both sectors highlighting the need to address the perceived lack of communication between the health and education sectors in the region. The frustration appeared to be with the administrators at the district level of the education sector.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I found that inter-institutional collaboration assists in the mitigation of therapeutic regression of each child that can occur as a result of handover from one institution to the next. Where given the opportunity, relationships between participants at different institutions in Gauteng Region A have been created.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However, administrative hurdles in the provincial </a:t>
            </a:r>
            <a:r>
              <a:rPr lang="en-ZA" sz="1800" dirty="0" err="1">
                <a:effectLst/>
                <a:latin typeface="Times New Roman" panose="02020603050405020304" pitchFamily="18" charset="0"/>
                <a:ea typeface="Calibri" panose="020F0502020204030204" pitchFamily="34" charset="0"/>
                <a:cs typeface="Times New Roman" panose="02020603050405020304" pitchFamily="18" charset="0"/>
              </a:rPr>
              <a:t>DoH</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and the DoE make it difficult for collaborative inter-institutional relationships to develop.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Participants working at public hospitals reported that they were not asked to provide detailed progress reports of children for the purposes of LSEN school placement, whilst participants working at LSEN schools were reportedly not consulted during the admissions process of each child.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The lack of consultation was attributed to a perceived lack of willingness by the DoE to engage in collaborative protocols with SLTs working with children with CP.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It can therefore be concluded that a failure of the system to place children into LSEN schools that cater for their specific needs, is detrimental in establishing and maintaining the effectiveness of those institutions.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Effective policy implementation, specifically at the GDE, could be instrumental in removing barriers to communication and ensuring that therapeutic gains made at hospital and clinic levels are carried over reliably into the therapeutic environment at LSEN schools in Gauteng.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Furthermore, a consultative process with allied health professions, including SLTs, occupational therapists, physiotherapists, as well as educational psychologists working at LSEN schools, could substantially reduce the incidence of inappropriate admissions.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9</a:t>
            </a:fld>
            <a:endParaRPr lang="en-US"/>
          </a:p>
        </p:txBody>
      </p:sp>
    </p:spTree>
    <p:extLst>
      <p:ext uri="{BB962C8B-B14F-4D97-AF65-F5344CB8AC3E}">
        <p14:creationId xmlns:p14="http://schemas.microsoft.com/office/powerpoint/2010/main" val="387541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 typeface="+mj-lt"/>
              <a:buNone/>
              <a:tabLst/>
              <a:defRPr/>
            </a:pPr>
            <a:r>
              <a:rPr lang="en-ZA"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future research</a:t>
            </a:r>
            <a:r>
              <a:rPr lang="en-GB"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a:t>
            </a:r>
            <a:r>
              <a:rPr lang="en-ZA" sz="1400" dirty="0">
                <a:effectLst/>
                <a:latin typeface="Times New Roman" panose="02020603050405020304" pitchFamily="18" charset="0"/>
                <a:ea typeface="Calibri" panose="020F0502020204030204" pitchFamily="34" charset="0"/>
                <a:cs typeface="Times New Roman" panose="02020603050405020304" pitchFamily="18" charset="0"/>
              </a:rPr>
              <a:t>As the DoE is responsible for placing children in schools, further research should be conducted at the DoE to further investigate the details of the perceived chasm. With the insights obtained from such an investigation, further recommendations can be made for the implementation of improved communication procedures and strategies between institutions. These recommendations could include the formulation, implementation, and evaluation of programmes to improve communication between the provincial Departments of Health and Education. This communication needs to be bidirectional and create opportunities for the DoE to inform the </a:t>
            </a:r>
            <a:r>
              <a:rPr lang="en-ZA" sz="1400" dirty="0" err="1">
                <a:effectLst/>
                <a:latin typeface="Times New Roman" panose="02020603050405020304" pitchFamily="18" charset="0"/>
                <a:ea typeface="Calibri" panose="020F0502020204030204" pitchFamily="34" charset="0"/>
                <a:cs typeface="Times New Roman" panose="02020603050405020304" pitchFamily="18" charset="0"/>
              </a:rPr>
              <a:t>DoH</a:t>
            </a:r>
            <a:r>
              <a:rPr lang="en-ZA" sz="1400" dirty="0">
                <a:effectLst/>
                <a:latin typeface="Times New Roman" panose="02020603050405020304" pitchFamily="18" charset="0"/>
                <a:ea typeface="Calibri" panose="020F0502020204030204" pitchFamily="34" charset="0"/>
                <a:cs typeface="Times New Roman" panose="02020603050405020304" pitchFamily="18" charset="0"/>
              </a:rPr>
              <a:t> of the services available in LSEN schools, and for the </a:t>
            </a:r>
            <a:r>
              <a:rPr lang="en-ZA" sz="1400" dirty="0" err="1">
                <a:effectLst/>
                <a:latin typeface="Times New Roman" panose="02020603050405020304" pitchFamily="18" charset="0"/>
                <a:ea typeface="Calibri" panose="020F0502020204030204" pitchFamily="34" charset="0"/>
                <a:cs typeface="Times New Roman" panose="02020603050405020304" pitchFamily="18" charset="0"/>
              </a:rPr>
              <a:t>DoH</a:t>
            </a:r>
            <a:r>
              <a:rPr lang="en-ZA" sz="1400" dirty="0">
                <a:effectLst/>
                <a:latin typeface="Times New Roman" panose="02020603050405020304" pitchFamily="18" charset="0"/>
                <a:ea typeface="Calibri" panose="020F0502020204030204" pitchFamily="34" charset="0"/>
                <a:cs typeface="Times New Roman" panose="02020603050405020304" pitchFamily="18" charset="0"/>
              </a:rPr>
              <a:t> to be able to share relevant referral information about a child when assisting with school placement. This communication should be conducted in a manner that fosters trust. Although the study was set out to investigate the (dis)continuity of speech-language therapy services for children with CP in the public sector specifically, the results highlighted that some of the contributing factors fall outside the purview of SLTs.     </a:t>
            </a:r>
            <a:r>
              <a:rPr lang="en-GB"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400" dirty="0">
                <a:effectLst/>
                <a:latin typeface="Times New Roman" panose="02020603050405020304" pitchFamily="18" charset="0"/>
                <a:ea typeface="Calibri" panose="020F0502020204030204" pitchFamily="34" charset="0"/>
                <a:cs typeface="Times New Roman" panose="02020603050405020304" pitchFamily="18" charset="0"/>
              </a:rPr>
              <a:t>Further research could also include investigating the perceptions of the doctors making diagnoses and referring to the educational districts for LSEN school placement. Their perceptions of the various LSEN schools and motivations for recommending one school as opposed to another, can further increase understanding regarding and possible improvement of the referral process in general.    </a:t>
            </a:r>
            <a:r>
              <a:rPr lang="en-GB" sz="1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400" dirty="0">
                <a:effectLst/>
                <a:latin typeface="Times New Roman" panose="02020603050405020304" pitchFamily="18" charset="0"/>
                <a:ea typeface="Calibri" panose="020F0502020204030204" pitchFamily="34" charset="0"/>
                <a:cs typeface="Times New Roman" panose="02020603050405020304" pitchFamily="18" charset="0"/>
              </a:rPr>
              <a:t>Lastly, further investigations similar to the current study should be conducted with other health professionals, such as physiotherapists and occupational therapists working in the Departments of Health and Education in Gauteng as well as other provinces, to establish whether there is a correlation in results found in this study.   </a:t>
            </a:r>
            <a:r>
              <a:rPr lang="en-GB"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a:t>
            </a: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Clinical implications of findings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&lt;CLICK&gt;   </a:t>
            </a:r>
            <a:r>
              <a:rPr lang="en-ZA" sz="1800">
                <a:effectLst/>
                <a:latin typeface="Times New Roman" panose="02020603050405020304" pitchFamily="18" charset="0"/>
                <a:ea typeface="Calibri" panose="020F0502020204030204" pitchFamily="34" charset="0"/>
                <a:cs typeface="Times New Roman" panose="02020603050405020304" pitchFamily="18" charset="0"/>
              </a:rPr>
              <a:t>Improved inter-departmental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communication is encouraged, which may result in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a:t>
            </a: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 improved collaboration between professionals working in health and those working in education.    </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&lt;CLICK&gt;    </a:t>
            </a:r>
            <a:r>
              <a:rPr lang="en-ZA" sz="1800" dirty="0">
                <a:effectLst/>
                <a:latin typeface="Times New Roman" panose="02020603050405020304" pitchFamily="18" charset="0"/>
                <a:ea typeface="Calibri" panose="020F0502020204030204" pitchFamily="34" charset="0"/>
              </a:rPr>
              <a:t>The results of this study suggest that a cohesive plan needs to be formulated and executed in order to bridge this chasm. This may facilitate communication, collaboration, education, as well as resource-sharing between the two departments. Bidirectional communication enabled by a cohesive plan may improve the referral pathway and result in improved handover and carryover of therapeutic strategies into appropriate LSEN schools, preventing children from ‘falling through the cracks’ (HT). This will also assist caregivers in making the transition from the health setting into the education setting and improve their trust in the ‘system’ and individual institutions.</a:t>
            </a:r>
            <a:endParaRPr lang="en-US" dirty="0"/>
          </a:p>
        </p:txBody>
      </p:sp>
      <p:sp>
        <p:nvSpPr>
          <p:cNvPr id="4" name="Slide Number Placeholder 3"/>
          <p:cNvSpPr>
            <a:spLocks noGrp="1"/>
          </p:cNvSpPr>
          <p:nvPr>
            <p:ph type="sldNum" sz="quarter" idx="5"/>
          </p:nvPr>
        </p:nvSpPr>
        <p:spPr/>
        <p:txBody>
          <a:bodyPr/>
          <a:lstStyle/>
          <a:p>
            <a:fld id="{023CD586-CF9C-4450-AD31-1E9550769CDB}" type="slidenum">
              <a:rPr lang="en-US" smtClean="0"/>
              <a:t>10</a:t>
            </a:fld>
            <a:endParaRPr lang="en-US"/>
          </a:p>
        </p:txBody>
      </p:sp>
    </p:spTree>
    <p:extLst>
      <p:ext uri="{BB962C8B-B14F-4D97-AF65-F5344CB8AC3E}">
        <p14:creationId xmlns:p14="http://schemas.microsoft.com/office/powerpoint/2010/main" val="6440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A2F4-70D8-4E63-B738-769A9F272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43053D-47C4-4ADE-8D48-BF5AB54A4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23FCD5-2ADD-43FF-B60D-38E4A64015FE}"/>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5" name="Footer Placeholder 4">
            <a:extLst>
              <a:ext uri="{FF2B5EF4-FFF2-40B4-BE49-F238E27FC236}">
                <a16:creationId xmlns:a16="http://schemas.microsoft.com/office/drawing/2014/main" id="{0A50366B-C89D-4D02-875A-3535F54D8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CD61A-D1DD-443A-8ED3-A12F3508DDD3}"/>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309301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0011-825F-45C5-8B21-ADBDC11E39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DC585-8492-410D-AE3A-3D5910818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7C090-DAC3-4AE0-91E8-310E77B70CE2}"/>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5" name="Footer Placeholder 4">
            <a:extLst>
              <a:ext uri="{FF2B5EF4-FFF2-40B4-BE49-F238E27FC236}">
                <a16:creationId xmlns:a16="http://schemas.microsoft.com/office/drawing/2014/main" id="{D3E77708-922D-43A2-8BC1-939E953CB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0D06D-61D9-449F-B8DF-F58C37CD45EC}"/>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241579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F33E1-5D8F-441B-9AA2-1740352180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E6CFEC-97AC-4C3E-ADED-7C0FB968AE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3DACE-27BB-4521-8375-9816014CF921}"/>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5" name="Footer Placeholder 4">
            <a:extLst>
              <a:ext uri="{FF2B5EF4-FFF2-40B4-BE49-F238E27FC236}">
                <a16:creationId xmlns:a16="http://schemas.microsoft.com/office/drawing/2014/main" id="{038ECB27-DE57-4DA8-870A-648E5E146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97CDC-159F-41A5-A4A2-8CF451CD3662}"/>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24469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4566-AEE7-48CC-A2C2-2DF02DBD9E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BA6461-8287-4B49-B3BC-0B0A10699C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2221F-4D42-48BA-B457-7967CFD7C6CB}"/>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5" name="Footer Placeholder 4">
            <a:extLst>
              <a:ext uri="{FF2B5EF4-FFF2-40B4-BE49-F238E27FC236}">
                <a16:creationId xmlns:a16="http://schemas.microsoft.com/office/drawing/2014/main" id="{EB217858-F6A0-4A7E-8942-0619DA5E1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38F64-2A53-4996-8860-C358B22A37F1}"/>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256916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1111-65BA-4DF9-AC5F-404462A62E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3265FF-FFD4-42C0-B6FF-0DB7AB220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69C9A-694E-4678-9D34-668F2A1A5C11}"/>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5" name="Footer Placeholder 4">
            <a:extLst>
              <a:ext uri="{FF2B5EF4-FFF2-40B4-BE49-F238E27FC236}">
                <a16:creationId xmlns:a16="http://schemas.microsoft.com/office/drawing/2014/main" id="{BA7C0F23-3B34-49F5-9326-E22BE1FD7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EE102-1A4B-4E8B-A1EA-0406890D1814}"/>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367417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EC22-7670-49B8-834A-C93989C0C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8FCEC-22B7-4412-A5B4-19EA42EAE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B8A6ED-CA6B-413C-8E98-3F7D1A8144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2C0D36-AFDC-4B80-9F54-869FF91C146B}"/>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6" name="Footer Placeholder 5">
            <a:extLst>
              <a:ext uri="{FF2B5EF4-FFF2-40B4-BE49-F238E27FC236}">
                <a16:creationId xmlns:a16="http://schemas.microsoft.com/office/drawing/2014/main" id="{FB68432D-6FE3-44A0-9971-0255D4D43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1F47C-9FB2-4B7F-A601-C1CA402CF83E}"/>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92504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D28A-8FAC-47FA-97D5-FF65E12087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1D56E5-92F0-4FA6-9CF5-1197BABFA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291720-71CC-44C7-8101-2646ED35F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BDF482-4A70-4D01-893C-BFF35C996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4341C-C10B-471D-801C-76428A462B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837A9C-7CE0-4DCF-8E00-EA342E5611EA}"/>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8" name="Footer Placeholder 7">
            <a:extLst>
              <a:ext uri="{FF2B5EF4-FFF2-40B4-BE49-F238E27FC236}">
                <a16:creationId xmlns:a16="http://schemas.microsoft.com/office/drawing/2014/main" id="{9CC5C1A5-556F-4C9A-9025-FA99086C3B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EC189D-D6A3-4DC9-9947-0C40C4188079}"/>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421868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F813-3971-4655-BD19-B61A21FFE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2EAD2-D13A-4B8C-BCBD-0B129158C741}"/>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4" name="Footer Placeholder 3">
            <a:extLst>
              <a:ext uri="{FF2B5EF4-FFF2-40B4-BE49-F238E27FC236}">
                <a16:creationId xmlns:a16="http://schemas.microsoft.com/office/drawing/2014/main" id="{E6E6BFF4-75C6-40D3-B122-C729C1144E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D0A72-D21F-4F3A-9E98-3CC375794B85}"/>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169618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69DB3-5C97-488B-9219-74E9A6599621}"/>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3" name="Footer Placeholder 2">
            <a:extLst>
              <a:ext uri="{FF2B5EF4-FFF2-40B4-BE49-F238E27FC236}">
                <a16:creationId xmlns:a16="http://schemas.microsoft.com/office/drawing/2014/main" id="{6D58EAF0-DCDA-4780-B3D9-B1BC2FC4A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30E010-66AC-42CA-BAE5-35BFA16634A3}"/>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30378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AB5F-09FF-4A03-A747-7217E1CC1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F9E46-B5E2-4B45-847A-6E81E0633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67B992-7683-41E5-8B2B-C129E365C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566353-4BF3-4B75-A6F6-BCFDEF60E342}"/>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6" name="Footer Placeholder 5">
            <a:extLst>
              <a:ext uri="{FF2B5EF4-FFF2-40B4-BE49-F238E27FC236}">
                <a16:creationId xmlns:a16="http://schemas.microsoft.com/office/drawing/2014/main" id="{EF16646B-7619-4291-85B9-ABCFF8C92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6CD0A-28CB-4D1B-AB82-7C77B821DA2C}"/>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318475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C115-AAC9-4F12-BC63-8B09FDAA2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68A159-5085-47EC-ABA2-403D6027A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1397E-2D3A-4FE0-8222-ACCA337B5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7672B-3769-42DF-8714-7C7BF5671FA2}"/>
              </a:ext>
            </a:extLst>
          </p:cNvPr>
          <p:cNvSpPr>
            <a:spLocks noGrp="1"/>
          </p:cNvSpPr>
          <p:nvPr>
            <p:ph type="dt" sz="half" idx="10"/>
          </p:nvPr>
        </p:nvSpPr>
        <p:spPr/>
        <p:txBody>
          <a:bodyPr/>
          <a:lstStyle/>
          <a:p>
            <a:fld id="{B9037499-C3AE-4207-9BDE-98EB5C77757B}" type="datetimeFigureOut">
              <a:rPr lang="en-US" smtClean="0"/>
              <a:t>8/22/2024</a:t>
            </a:fld>
            <a:endParaRPr lang="en-US"/>
          </a:p>
        </p:txBody>
      </p:sp>
      <p:sp>
        <p:nvSpPr>
          <p:cNvPr id="6" name="Footer Placeholder 5">
            <a:extLst>
              <a:ext uri="{FF2B5EF4-FFF2-40B4-BE49-F238E27FC236}">
                <a16:creationId xmlns:a16="http://schemas.microsoft.com/office/drawing/2014/main" id="{C35B3006-56F2-49EF-AF61-72FFCBE32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E887B-E5E3-4395-B597-447A6EB54F5A}"/>
              </a:ext>
            </a:extLst>
          </p:cNvPr>
          <p:cNvSpPr>
            <a:spLocks noGrp="1"/>
          </p:cNvSpPr>
          <p:nvPr>
            <p:ph type="sldNum" sz="quarter" idx="12"/>
          </p:nvPr>
        </p:nvSpPr>
        <p:spPr/>
        <p:txBody>
          <a:bodyPr/>
          <a:lstStyle/>
          <a:p>
            <a:fld id="{3A1C57A0-70B8-484C-A8B2-75FB830984B2}" type="slidenum">
              <a:rPr lang="en-US" smtClean="0"/>
              <a:t>‹#›</a:t>
            </a:fld>
            <a:endParaRPr lang="en-US"/>
          </a:p>
        </p:txBody>
      </p:sp>
    </p:spTree>
    <p:extLst>
      <p:ext uri="{BB962C8B-B14F-4D97-AF65-F5344CB8AC3E}">
        <p14:creationId xmlns:p14="http://schemas.microsoft.com/office/powerpoint/2010/main" val="286616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384E4-A7DC-47F8-8F03-3825792E9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83DCBA-1176-4B2C-9FD7-533F46620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D714E-03D8-483A-BBA3-95A9F400F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37499-C3AE-4207-9BDE-98EB5C77757B}" type="datetimeFigureOut">
              <a:rPr lang="en-US" smtClean="0"/>
              <a:t>8/22/2024</a:t>
            </a:fld>
            <a:endParaRPr lang="en-US"/>
          </a:p>
        </p:txBody>
      </p:sp>
      <p:sp>
        <p:nvSpPr>
          <p:cNvPr id="5" name="Footer Placeholder 4">
            <a:extLst>
              <a:ext uri="{FF2B5EF4-FFF2-40B4-BE49-F238E27FC236}">
                <a16:creationId xmlns:a16="http://schemas.microsoft.com/office/drawing/2014/main" id="{ADF9426C-EEF7-44D6-8267-317DDA63E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B4C248-8D7B-47C1-AA36-00ACCA2FA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C57A0-70B8-484C-A8B2-75FB830984B2}" type="slidenum">
              <a:rPr lang="en-US" smtClean="0"/>
              <a:t>‹#›</a:t>
            </a:fld>
            <a:endParaRPr lang="en-US"/>
          </a:p>
        </p:txBody>
      </p:sp>
    </p:spTree>
    <p:extLst>
      <p:ext uri="{BB962C8B-B14F-4D97-AF65-F5344CB8AC3E}">
        <p14:creationId xmlns:p14="http://schemas.microsoft.com/office/powerpoint/2010/main" val="18251544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7.pn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QuickStyle" Target="../diagrams/quickStyle1.xml"/><Relationship Id="rId3" Type="http://schemas.openxmlformats.org/officeDocument/2006/relationships/image" Target="../media/image37.png"/><Relationship Id="rId7" Type="http://schemas.openxmlformats.org/officeDocument/2006/relationships/image" Target="../media/image3.jpeg"/><Relationship Id="rId12"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diagramData" Target="../diagrams/data1.xml"/><Relationship Id="rId5" Type="http://schemas.openxmlformats.org/officeDocument/2006/relationships/image" Target="../media/image1.png"/><Relationship Id="rId15" Type="http://schemas.microsoft.com/office/2007/relationships/diagramDrawing" Target="../diagrams/drawing1.xml"/><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jpeg"/><Relationship Id="rId10"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4.png"/><Relationship Id="rId7"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svg"/><Relationship Id="rId4" Type="http://schemas.openxmlformats.org/officeDocument/2006/relationships/image" Target="../media/image15.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3.jpe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7.png"/><Relationship Id="rId5" Type="http://schemas.openxmlformats.org/officeDocument/2006/relationships/image" Target="../media/image1.png"/><Relationship Id="rId1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4.png"/><Relationship Id="rId7"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svg"/><Relationship Id="rId4" Type="http://schemas.openxmlformats.org/officeDocument/2006/relationships/image" Target="../media/image15.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605487"/>
            <a:ext cx="10817229" cy="736420"/>
          </a:xfrm>
          <a:prstGeom prst="rect">
            <a:avLst/>
          </a:prstGeom>
        </p:spPr>
        <p:txBody>
          <a:bodyPr lIns="0" tIns="0" rIns="0" bIns="0" rtlCol="0" anchor="t">
            <a:spAutoFit/>
          </a:bodyPr>
          <a:lstStyle/>
          <a:p>
            <a:pPr>
              <a:lnSpc>
                <a:spcPts val="6253"/>
              </a:lnSpc>
            </a:pPr>
            <a:r>
              <a:rPr lang="en-US" sz="4466">
                <a:solidFill>
                  <a:srgbClr val="DCB05B"/>
                </a:solidFill>
                <a:latin typeface="Montserrat Ultra-Bold"/>
              </a:rPr>
              <a:t>JOHANNESBURG HEALTH DISTRICT </a:t>
            </a:r>
          </a:p>
        </p:txBody>
      </p:sp>
      <p:sp>
        <p:nvSpPr>
          <p:cNvPr id="3" name="TextBox 3"/>
          <p:cNvSpPr txBox="1"/>
          <p:nvPr/>
        </p:nvSpPr>
        <p:spPr>
          <a:xfrm>
            <a:off x="1440150" y="1392621"/>
            <a:ext cx="9308529" cy="736420"/>
          </a:xfrm>
          <a:prstGeom prst="rect">
            <a:avLst/>
          </a:prstGeom>
        </p:spPr>
        <p:txBody>
          <a:bodyPr lIns="0" tIns="0" rIns="0" bIns="0" rtlCol="0" anchor="t">
            <a:spAutoFit/>
          </a:bodyPr>
          <a:lstStyle/>
          <a:p>
            <a:pPr algn="r">
              <a:lnSpc>
                <a:spcPts val="6253"/>
              </a:lnSpc>
            </a:pPr>
            <a:r>
              <a:rPr lang="en-US" sz="4466">
                <a:solidFill>
                  <a:srgbClr val="0063A0"/>
                </a:solidFill>
                <a:latin typeface="Montserrat Ultra-Bold"/>
              </a:rPr>
              <a:t>2024 RESEARCH CONFERENCE</a:t>
            </a:r>
          </a:p>
        </p:txBody>
      </p:sp>
      <p:sp>
        <p:nvSpPr>
          <p:cNvPr id="4" name="Freeform 4"/>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sz="1200"/>
          </a:p>
        </p:txBody>
      </p:sp>
      <p:grpSp>
        <p:nvGrpSpPr>
          <p:cNvPr id="5" name="Group 5"/>
          <p:cNvGrpSpPr>
            <a:grpSpLocks noChangeAspect="1"/>
          </p:cNvGrpSpPr>
          <p:nvPr/>
        </p:nvGrpSpPr>
        <p:grpSpPr>
          <a:xfrm>
            <a:off x="9665175" y="200882"/>
            <a:ext cx="7868500" cy="8652538"/>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sz="1200"/>
            </a:p>
          </p:txBody>
        </p:sp>
      </p:grpSp>
      <p:sp>
        <p:nvSpPr>
          <p:cNvPr id="7" name="Freeform 7"/>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 name="Freeform 8"/>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sz="1200"/>
          </a:p>
        </p:txBody>
      </p:sp>
      <p:sp>
        <p:nvSpPr>
          <p:cNvPr id="9" name="Freeform 9"/>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sz="1200"/>
          </a:p>
        </p:txBody>
      </p:sp>
      <p:sp>
        <p:nvSpPr>
          <p:cNvPr id="10" name="TextBox 10"/>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16311" y="2212585"/>
            <a:ext cx="5092391" cy="2558662"/>
          </a:xfrm>
        </p:spPr>
        <p:txBody>
          <a:bodyPr>
            <a:noAutofit/>
          </a:bodyPr>
          <a:lstStyle/>
          <a:p>
            <a:r>
              <a:rPr lang="en-ZA" sz="2400" b="1" dirty="0"/>
              <a:t>Investigating the Perceptions of Speech-Language Therapists working in the Public Health and Education Sectors, about the Services they provide to Children with Cerebral Palsy in the Greater Johannesburg Region, from Birth to Six Years.</a:t>
            </a:r>
            <a:endParaRPr lang="en-US" sz="2400" b="1"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520656" y="4832366"/>
            <a:ext cx="4267200" cy="1168400"/>
          </a:xfrm>
        </p:spPr>
        <p:txBody>
          <a:bodyPr/>
          <a:lstStyle/>
          <a:p>
            <a:r>
              <a:rPr lang="en-US" sz="2400" kern="1200" dirty="0">
                <a:solidFill>
                  <a:srgbClr val="3F3F3F"/>
                </a:solidFill>
                <a:effectLst/>
                <a:latin typeface="+mj-lt"/>
                <a:ea typeface="+mj-ea"/>
                <a:cs typeface="+mj-cs"/>
              </a:rPr>
              <a:t>by</a:t>
            </a:r>
            <a:br>
              <a:rPr lang="en-US" sz="2400" kern="1200" dirty="0">
                <a:solidFill>
                  <a:srgbClr val="3F3F3F"/>
                </a:solidFill>
                <a:effectLst/>
                <a:latin typeface="+mj-lt"/>
                <a:ea typeface="+mj-ea"/>
                <a:cs typeface="+mj-cs"/>
              </a:rPr>
            </a:br>
            <a:r>
              <a:rPr lang="en-US" sz="2400" kern="1200" dirty="0">
                <a:solidFill>
                  <a:srgbClr val="3F3F3F"/>
                </a:solidFill>
                <a:effectLst/>
                <a:latin typeface="+mj-lt"/>
                <a:ea typeface="+mj-ea"/>
                <a:cs typeface="+mj-cs"/>
              </a:rPr>
              <a:t>Martha Lydall</a:t>
            </a:r>
            <a:endParaRPr lang="en-US" dirty="0"/>
          </a:p>
        </p:txBody>
      </p:sp>
      <p:sp>
        <p:nvSpPr>
          <p:cNvPr id="13" name="TextBox 12">
            <a:extLst>
              <a:ext uri="{FF2B5EF4-FFF2-40B4-BE49-F238E27FC236}">
                <a16:creationId xmlns:a16="http://schemas.microsoft.com/office/drawing/2014/main" id="{E273DABA-0B26-D949-91DF-BA05E40EF04B}"/>
              </a:ext>
            </a:extLst>
          </p:cNvPr>
          <p:cNvSpPr txBox="1"/>
          <p:nvPr/>
        </p:nvSpPr>
        <p:spPr>
          <a:xfrm>
            <a:off x="7114083" y="4273759"/>
            <a:ext cx="3734021" cy="2383239"/>
          </a:xfrm>
          <a:prstGeom prst="rect">
            <a:avLst/>
          </a:prstGeom>
        </p:spPr>
        <p:txBody>
          <a:bodyPr vert="horz" lIns="91440" tIns="45720" rIns="91440" bIns="45720" rtlCol="0" anchor="ctr">
            <a:normAutofit/>
          </a:bodyPr>
          <a:lstStyle/>
          <a:p>
            <a:pPr marL="0" marR="0" indent="-228600">
              <a:lnSpc>
                <a:spcPct val="50000"/>
              </a:lnSpc>
              <a:spcBef>
                <a:spcPts val="600"/>
              </a:spcBef>
              <a:spcAft>
                <a:spcPts val="600"/>
              </a:spcAft>
              <a:buFont typeface="Arial" panose="020B0604020202020204" pitchFamily="34" charset="0"/>
              <a:buChar char="•"/>
            </a:pPr>
            <a:r>
              <a:rPr lang="en-US" sz="1400" dirty="0">
                <a:effectLst/>
              </a:rPr>
              <a:t>Supervisor: Dr (PhD) Berna Gerber</a:t>
            </a:r>
          </a:p>
          <a:p>
            <a:pPr marL="0" marR="0" indent="-228600">
              <a:lnSpc>
                <a:spcPct val="50000"/>
              </a:lnSpc>
              <a:spcBef>
                <a:spcPts val="600"/>
              </a:spcBef>
              <a:spcAft>
                <a:spcPts val="600"/>
              </a:spcAft>
              <a:buFont typeface="Arial" panose="020B0604020202020204" pitchFamily="34" charset="0"/>
              <a:buChar char="•"/>
            </a:pPr>
            <a:r>
              <a:rPr lang="en-US" sz="1400" dirty="0">
                <a:effectLst/>
              </a:rPr>
              <a:t>Faculty of Medicine and Health Sciences</a:t>
            </a:r>
          </a:p>
          <a:p>
            <a:pPr marL="0" marR="0" indent="-228600">
              <a:lnSpc>
                <a:spcPct val="50000"/>
              </a:lnSpc>
              <a:spcBef>
                <a:spcPts val="600"/>
              </a:spcBef>
              <a:spcAft>
                <a:spcPts val="600"/>
              </a:spcAft>
              <a:buFont typeface="Arial" panose="020B0604020202020204" pitchFamily="34" charset="0"/>
              <a:buChar char="•"/>
            </a:pPr>
            <a:r>
              <a:rPr lang="en-US" sz="1400" dirty="0">
                <a:effectLst/>
              </a:rPr>
              <a:t>Department of Health and Rehabilitation Sciences</a:t>
            </a:r>
          </a:p>
          <a:p>
            <a:pPr marL="0" marR="0" indent="-228600">
              <a:lnSpc>
                <a:spcPct val="50000"/>
              </a:lnSpc>
              <a:spcBef>
                <a:spcPts val="600"/>
              </a:spcBef>
              <a:spcAft>
                <a:spcPts val="600"/>
              </a:spcAft>
              <a:buFont typeface="Arial" panose="020B0604020202020204" pitchFamily="34" charset="0"/>
              <a:buChar char="•"/>
            </a:pPr>
            <a:r>
              <a:rPr lang="en-US" sz="1400" dirty="0">
                <a:effectLst/>
              </a:rPr>
              <a:t>Division of Speech, Language and Hearing Therapy</a:t>
            </a:r>
          </a:p>
          <a:p>
            <a:pPr indent="-228600">
              <a:lnSpc>
                <a:spcPct val="90000"/>
              </a:lnSpc>
              <a:buFont typeface="Arial" panose="020B0604020202020204" pitchFamily="34" charset="0"/>
              <a:buChar char="•"/>
            </a:pPr>
            <a:endParaRPr lang="en-US" sz="2400" dirty="0">
              <a:solidFill>
                <a:srgbClr val="FFFFFF"/>
              </a:solidFill>
            </a:endParaRPr>
          </a:p>
        </p:txBody>
      </p:sp>
      <p:pic>
        <p:nvPicPr>
          <p:cNvPr id="14" name="Picture 13" descr="A picture containing text&#10;&#10;Description automatically generated">
            <a:extLst>
              <a:ext uri="{FF2B5EF4-FFF2-40B4-BE49-F238E27FC236}">
                <a16:creationId xmlns:a16="http://schemas.microsoft.com/office/drawing/2014/main" id="{B5E17DD7-8B51-BA80-1C85-65FE6F2EA28B}"/>
              </a:ext>
            </a:extLst>
          </p:cNvPr>
          <p:cNvPicPr>
            <a:picLocks noChangeAspect="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artisticGlowEdges/>
                    </a14:imgEffect>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945359" y="2007885"/>
            <a:ext cx="3649016" cy="27367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37" name="Picture 36">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E6D3CD19-35F1-4DCF-82CF-016E86899FD7}"/>
              </a:ext>
            </a:extLst>
          </p:cNvPr>
          <p:cNvSpPr>
            <a:spLocks noGrp="1"/>
          </p:cNvSpPr>
          <p:nvPr>
            <p:ph type="title"/>
          </p:nvPr>
        </p:nvSpPr>
        <p:spPr>
          <a:xfrm>
            <a:off x="656083" y="1632524"/>
            <a:ext cx="3510845" cy="1532446"/>
          </a:xfrm>
        </p:spPr>
        <p:txBody>
          <a:bodyPr>
            <a:normAutofit/>
          </a:bodyPr>
          <a:lstStyle/>
          <a:p>
            <a:pPr marL="285750" indent="-285750">
              <a:buFont typeface="Arial" panose="020B0604020202020204" pitchFamily="34" charset="0"/>
              <a:buChar char="•"/>
            </a:pPr>
            <a:r>
              <a:rPr lang="en-ZA" sz="1300" dirty="0">
                <a:solidFill>
                  <a:srgbClr val="FFFFFF"/>
                </a:solidFill>
                <a:latin typeface="Times New Roman" panose="02020603050405020304" pitchFamily="18" charset="0"/>
                <a:ea typeface="Calibri" panose="020F0502020204030204" pitchFamily="34" charset="0"/>
              </a:rPr>
              <a:t>F</a:t>
            </a:r>
            <a:r>
              <a:rPr lang="en-ZA" sz="1300" dirty="0">
                <a:solidFill>
                  <a:srgbClr val="FFFFFF"/>
                </a:solidFill>
                <a:effectLst/>
                <a:latin typeface="Times New Roman" panose="02020603050405020304" pitchFamily="18" charset="0"/>
                <a:ea typeface="Calibri" panose="020F0502020204030204" pitchFamily="34" charset="0"/>
              </a:rPr>
              <a:t>urther research should be conducted at the Department od Education to further investigate the details of the perceived chasm.</a:t>
            </a:r>
            <a:br>
              <a:rPr lang="en-ZA" sz="1300" dirty="0">
                <a:solidFill>
                  <a:srgbClr val="FFFFFF"/>
                </a:solidFill>
                <a:effectLst/>
                <a:latin typeface="Times New Roman" panose="02020603050405020304" pitchFamily="18" charset="0"/>
                <a:ea typeface="Calibri" panose="020F0502020204030204" pitchFamily="34" charset="0"/>
              </a:rPr>
            </a:br>
            <a:br>
              <a:rPr lang="en-ZA" sz="1300" dirty="0">
                <a:solidFill>
                  <a:srgbClr val="FFFFFF"/>
                </a:solidFill>
                <a:effectLst/>
                <a:latin typeface="Times New Roman" panose="02020603050405020304" pitchFamily="18" charset="0"/>
                <a:ea typeface="Calibri" panose="020F0502020204030204" pitchFamily="34" charset="0"/>
              </a:rPr>
            </a:br>
            <a:br>
              <a:rPr lang="en-ZA" sz="1300" dirty="0">
                <a:solidFill>
                  <a:srgbClr val="FFFFFF"/>
                </a:solidFill>
                <a:effectLst/>
                <a:latin typeface="Times New Roman" panose="02020603050405020304" pitchFamily="18" charset="0"/>
                <a:ea typeface="Calibri" panose="020F0502020204030204" pitchFamily="34" charset="0"/>
              </a:rPr>
            </a:br>
            <a:endParaRPr lang="en-US" sz="1300" dirty="0">
              <a:solidFill>
                <a:srgbClr val="FFFFFF"/>
              </a:solidFill>
            </a:endParaRPr>
          </a:p>
        </p:txBody>
      </p:sp>
      <p:sp>
        <p:nvSpPr>
          <p:cNvPr id="3" name="Content Placeholder 2">
            <a:extLst>
              <a:ext uri="{FF2B5EF4-FFF2-40B4-BE49-F238E27FC236}">
                <a16:creationId xmlns:a16="http://schemas.microsoft.com/office/drawing/2014/main" id="{C70C2D93-293B-438E-BE35-D7825C1BA311}"/>
              </a:ext>
            </a:extLst>
          </p:cNvPr>
          <p:cNvSpPr>
            <a:spLocks noGrp="1"/>
          </p:cNvSpPr>
          <p:nvPr>
            <p:ph idx="1"/>
          </p:nvPr>
        </p:nvSpPr>
        <p:spPr>
          <a:xfrm>
            <a:off x="5257800" y="984690"/>
            <a:ext cx="4990171" cy="3751732"/>
          </a:xfrm>
        </p:spPr>
        <p:txBody>
          <a:bodyPr anchor="ctr">
            <a:normAutofit/>
          </a:bodyPr>
          <a:lstStyle/>
          <a:p>
            <a:r>
              <a:rPr lang="en-ZA" sz="2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Clinical implications of findings</a:t>
            </a:r>
          </a:p>
          <a:p>
            <a:endParaRPr lang="en-ZA" sz="20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ZA" sz="2000" dirty="0">
                <a:solidFill>
                  <a:srgbClr val="FFFFFF"/>
                </a:solidFill>
                <a:effectLst/>
                <a:latin typeface="Times New Roman" panose="02020603050405020304" pitchFamily="18" charset="0"/>
                <a:ea typeface="Calibri" panose="020F0502020204030204" pitchFamily="34" charset="0"/>
              </a:rPr>
              <a:t>Improved interdepartmental communication</a:t>
            </a:r>
            <a:endParaRPr lang="en-ZA"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ZA" sz="2000" dirty="0">
                <a:solidFill>
                  <a:srgbClr val="FFFFFF"/>
                </a:solidFill>
                <a:effectLst/>
                <a:latin typeface="Times New Roman" panose="02020603050405020304" pitchFamily="18" charset="0"/>
                <a:ea typeface="Calibri" panose="020F0502020204030204" pitchFamily="34" charset="0"/>
              </a:rPr>
              <a:t>Improved collaboration between professionals working in health and those working in education.</a:t>
            </a:r>
          </a:p>
          <a:p>
            <a:pPr marL="285750" indent="-285750">
              <a:buFont typeface="Arial" panose="020B0604020202020204" pitchFamily="34" charset="0"/>
              <a:buChar char="•"/>
            </a:pPr>
            <a:r>
              <a:rPr lang="en-ZA" sz="2000" dirty="0">
                <a:solidFill>
                  <a:srgbClr val="FFFFFF"/>
                </a:solidFill>
                <a:latin typeface="Times New Roman" panose="02020603050405020304" pitchFamily="18" charset="0"/>
                <a:ea typeface="Calibri" panose="020F0502020204030204" pitchFamily="34" charset="0"/>
              </a:rPr>
              <a:t>A</a:t>
            </a:r>
            <a:r>
              <a:rPr lang="en-ZA" sz="2000" dirty="0">
                <a:solidFill>
                  <a:srgbClr val="FFFFFF"/>
                </a:solidFill>
                <a:effectLst/>
                <a:latin typeface="Times New Roman" panose="02020603050405020304" pitchFamily="18" charset="0"/>
                <a:ea typeface="Calibri" panose="020F0502020204030204" pitchFamily="34" charset="0"/>
              </a:rPr>
              <a:t> cohesive plan needs to be formulated and executed in order to bridge this chasm.</a:t>
            </a:r>
          </a:p>
        </p:txBody>
      </p:sp>
      <p:sp>
        <p:nvSpPr>
          <p:cNvPr id="39" name="Rectangle 38">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A603682F-DE6D-4EB3-AE90-CB35E3B091B0}"/>
              </a:ext>
            </a:extLst>
          </p:cNvPr>
          <p:cNvSpPr txBox="1">
            <a:spLocks/>
          </p:cNvSpPr>
          <p:nvPr/>
        </p:nvSpPr>
        <p:spPr>
          <a:xfrm>
            <a:off x="643577" y="854168"/>
            <a:ext cx="3510845" cy="183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13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Recommendations for future research</a:t>
            </a:r>
            <a:br>
              <a:rPr lang="en-ZA" sz="13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br>
            <a:br>
              <a:rPr lang="en-ZA" sz="13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1300" dirty="0">
              <a:solidFill>
                <a:srgbClr val="FFFFFF"/>
              </a:solidFill>
            </a:endParaRPr>
          </a:p>
        </p:txBody>
      </p:sp>
      <p:sp>
        <p:nvSpPr>
          <p:cNvPr id="20" name="Title 1">
            <a:extLst>
              <a:ext uri="{FF2B5EF4-FFF2-40B4-BE49-F238E27FC236}">
                <a16:creationId xmlns:a16="http://schemas.microsoft.com/office/drawing/2014/main" id="{B22F5152-E04A-4D02-A5FB-19CB53C9C583}"/>
              </a:ext>
            </a:extLst>
          </p:cNvPr>
          <p:cNvSpPr txBox="1">
            <a:spLocks/>
          </p:cNvSpPr>
          <p:nvPr/>
        </p:nvSpPr>
        <p:spPr>
          <a:xfrm>
            <a:off x="656084" y="1789255"/>
            <a:ext cx="3510845" cy="27695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ZA" sz="1300" dirty="0">
                <a:solidFill>
                  <a:srgbClr val="FFFFFF"/>
                </a:solidFill>
                <a:latin typeface="Times New Roman" panose="02020603050405020304" pitchFamily="18" charset="0"/>
                <a:ea typeface="Calibri" panose="020F0502020204030204" pitchFamily="34" charset="0"/>
              </a:rPr>
              <a:t>Further research could also include investigating the perceptions of the doctors making diagnoses.</a:t>
            </a:r>
            <a:br>
              <a:rPr lang="en-ZA" sz="1300" dirty="0">
                <a:solidFill>
                  <a:srgbClr val="FFFFFF"/>
                </a:solidFill>
                <a:latin typeface="Times New Roman" panose="02020603050405020304" pitchFamily="18" charset="0"/>
                <a:ea typeface="Calibri" panose="020F0502020204030204" pitchFamily="34" charset="0"/>
              </a:rPr>
            </a:br>
            <a:br>
              <a:rPr lang="en-ZA" sz="13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endParaRPr lang="en-US" sz="1300" dirty="0">
              <a:solidFill>
                <a:srgbClr val="FFFFFF"/>
              </a:solidFill>
            </a:endParaRPr>
          </a:p>
        </p:txBody>
      </p:sp>
      <p:sp>
        <p:nvSpPr>
          <p:cNvPr id="21" name="Title 1">
            <a:extLst>
              <a:ext uri="{FF2B5EF4-FFF2-40B4-BE49-F238E27FC236}">
                <a16:creationId xmlns:a16="http://schemas.microsoft.com/office/drawing/2014/main" id="{ECEFB112-C29E-40D8-8A21-D42E3EE3BA27}"/>
              </a:ext>
            </a:extLst>
          </p:cNvPr>
          <p:cNvSpPr txBox="1">
            <a:spLocks/>
          </p:cNvSpPr>
          <p:nvPr/>
        </p:nvSpPr>
        <p:spPr>
          <a:xfrm>
            <a:off x="668590" y="3272499"/>
            <a:ext cx="3510845" cy="17334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ZA" sz="1300" dirty="0">
                <a:solidFill>
                  <a:srgbClr val="FFFFFF"/>
                </a:solidFill>
                <a:latin typeface="Times New Roman" panose="02020603050405020304" pitchFamily="18" charset="0"/>
                <a:ea typeface="Calibri" panose="020F0502020204030204" pitchFamily="34" charset="0"/>
              </a:rPr>
              <a:t>Further investigations similar to the current study should be conducted with other health professionals working in the Departments of Health and Education in Gauteng as well as other provinces</a:t>
            </a:r>
            <a:br>
              <a:rPr lang="en-ZA" sz="1300" dirty="0">
                <a:solidFill>
                  <a:srgbClr val="FFFFFF"/>
                </a:solidFill>
                <a:latin typeface="Times New Roman" panose="02020603050405020304" pitchFamily="18" charset="0"/>
                <a:ea typeface="Calibri" panose="020F0502020204030204" pitchFamily="34" charset="0"/>
              </a:rPr>
            </a:br>
            <a:endParaRPr lang="en-US" sz="1300" dirty="0">
              <a:solidFill>
                <a:srgbClr val="FFFFFF"/>
              </a:solidFill>
            </a:endParaRPr>
          </a:p>
        </p:txBody>
      </p:sp>
      <p:sp>
        <p:nvSpPr>
          <p:cNvPr id="4" name="Freeform 2">
            <a:extLst>
              <a:ext uri="{FF2B5EF4-FFF2-40B4-BE49-F238E27FC236}">
                <a16:creationId xmlns:a16="http://schemas.microsoft.com/office/drawing/2014/main" id="{E125BC29-EE0A-B4ED-F7DF-AC49ECF1C1BB}"/>
              </a:ext>
            </a:extLst>
          </p:cNvPr>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4"/>
            <a:stretch>
              <a:fillRect/>
            </a:stretch>
          </a:blipFill>
        </p:spPr>
        <p:txBody>
          <a:bodyPr/>
          <a:lstStyle/>
          <a:p>
            <a:endParaRPr lang="en-US" sz="1200"/>
          </a:p>
        </p:txBody>
      </p:sp>
      <p:sp>
        <p:nvSpPr>
          <p:cNvPr id="5" name="TextBox 3">
            <a:extLst>
              <a:ext uri="{FF2B5EF4-FFF2-40B4-BE49-F238E27FC236}">
                <a16:creationId xmlns:a16="http://schemas.microsoft.com/office/drawing/2014/main" id="{68BDF69A-2C69-EBE7-4036-A2ABC2711EE1}"/>
              </a:ext>
            </a:extLst>
          </p:cNvPr>
          <p:cNvSpPr txBox="1"/>
          <p:nvPr/>
        </p:nvSpPr>
        <p:spPr>
          <a:xfrm>
            <a:off x="483995" y="128526"/>
            <a:ext cx="7744127" cy="327718"/>
          </a:xfrm>
          <a:prstGeom prst="rect">
            <a:avLst/>
          </a:prstGeom>
        </p:spPr>
        <p:txBody>
          <a:bodyPr lIns="0" tIns="0" rIns="0" bIns="0" rtlCol="0" anchor="t">
            <a:spAutoFit/>
          </a:bodyPr>
          <a:lstStyle/>
          <a:p>
            <a:pPr>
              <a:lnSpc>
                <a:spcPts val="2800"/>
              </a:lnSpc>
            </a:pPr>
            <a:r>
              <a:rPr lang="en-US" sz="2000">
                <a:solidFill>
                  <a:srgbClr val="DCB05B"/>
                </a:solidFill>
                <a:latin typeface="Montserrat Ultra-Bold"/>
              </a:rPr>
              <a:t>JOHANNESBURG HEALTH DISTRICT </a:t>
            </a:r>
          </a:p>
        </p:txBody>
      </p:sp>
      <p:sp>
        <p:nvSpPr>
          <p:cNvPr id="6" name="Freeform 4">
            <a:extLst>
              <a:ext uri="{FF2B5EF4-FFF2-40B4-BE49-F238E27FC236}">
                <a16:creationId xmlns:a16="http://schemas.microsoft.com/office/drawing/2014/main" id="{ED1D4744-8CB1-FA7D-52A3-3B3A72CE8974}"/>
              </a:ext>
            </a:extLst>
          </p:cNvPr>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7" name="Group 5">
            <a:extLst>
              <a:ext uri="{FF2B5EF4-FFF2-40B4-BE49-F238E27FC236}">
                <a16:creationId xmlns:a16="http://schemas.microsoft.com/office/drawing/2014/main" id="{9DC50FB4-C3EB-A1EC-8EA5-06AA464FCB64}"/>
              </a:ext>
            </a:extLst>
          </p:cNvPr>
          <p:cNvGrpSpPr>
            <a:grpSpLocks noChangeAspect="1"/>
          </p:cNvGrpSpPr>
          <p:nvPr/>
        </p:nvGrpSpPr>
        <p:grpSpPr>
          <a:xfrm>
            <a:off x="9665175" y="200882"/>
            <a:ext cx="7868500" cy="8652538"/>
            <a:chOff x="0" y="0"/>
            <a:chExt cx="14228623" cy="15646400"/>
          </a:xfrm>
        </p:grpSpPr>
        <p:sp>
          <p:nvSpPr>
            <p:cNvPr id="8" name="Freeform 6">
              <a:extLst>
                <a:ext uri="{FF2B5EF4-FFF2-40B4-BE49-F238E27FC236}">
                  <a16:creationId xmlns:a16="http://schemas.microsoft.com/office/drawing/2014/main" id="{9F9DECFB-BFE2-3F7A-CC09-88B73EA86395}"/>
                </a:ext>
              </a:extLst>
            </p:cNvPr>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7"/>
              <a:stretch>
                <a:fillRect t="-22720" r="-160054" b="-22720"/>
              </a:stretch>
            </a:blipFill>
          </p:spPr>
          <p:txBody>
            <a:bodyPr/>
            <a:lstStyle/>
            <a:p>
              <a:endParaRPr lang="en-US" sz="1200"/>
            </a:p>
          </p:txBody>
        </p:sp>
      </p:grpSp>
      <p:sp>
        <p:nvSpPr>
          <p:cNvPr id="9" name="Freeform 7">
            <a:extLst>
              <a:ext uri="{FF2B5EF4-FFF2-40B4-BE49-F238E27FC236}">
                <a16:creationId xmlns:a16="http://schemas.microsoft.com/office/drawing/2014/main" id="{0B4A1C3E-19DA-9F2A-58B4-13B1F1513A05}"/>
              </a:ext>
            </a:extLst>
          </p:cNvPr>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8">
              <a:alphaModFix amt="43999"/>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0" name="Freeform 8">
            <a:extLst>
              <a:ext uri="{FF2B5EF4-FFF2-40B4-BE49-F238E27FC236}">
                <a16:creationId xmlns:a16="http://schemas.microsoft.com/office/drawing/2014/main" id="{59931071-26A9-E7EC-3517-D0F290D7A3E4}"/>
              </a:ext>
            </a:extLst>
          </p:cNvPr>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0"/>
            <a:stretch>
              <a:fillRect/>
            </a:stretch>
          </a:blipFill>
        </p:spPr>
        <p:txBody>
          <a:bodyPr/>
          <a:lstStyle/>
          <a:p>
            <a:endParaRPr lang="en-US" sz="1200"/>
          </a:p>
        </p:txBody>
      </p:sp>
      <p:sp>
        <p:nvSpPr>
          <p:cNvPr id="11" name="TextBox 9">
            <a:extLst>
              <a:ext uri="{FF2B5EF4-FFF2-40B4-BE49-F238E27FC236}">
                <a16:creationId xmlns:a16="http://schemas.microsoft.com/office/drawing/2014/main" id="{D68D198F-DC67-DE77-73E9-D0510A730CE1}"/>
              </a:ext>
            </a:extLst>
          </p:cNvPr>
          <p:cNvSpPr txBox="1"/>
          <p:nvPr/>
        </p:nvSpPr>
        <p:spPr>
          <a:xfrm>
            <a:off x="7364577" y="141391"/>
            <a:ext cx="4141623" cy="327718"/>
          </a:xfrm>
          <a:prstGeom prst="rect">
            <a:avLst/>
          </a:prstGeom>
        </p:spPr>
        <p:txBody>
          <a:bodyPr lIns="0" tIns="0" rIns="0" bIns="0" rtlCol="0" anchor="t">
            <a:spAutoFit/>
          </a:bodyPr>
          <a:lstStyle/>
          <a:p>
            <a:pPr algn="r">
              <a:lnSpc>
                <a:spcPts val="2800"/>
              </a:lnSpc>
            </a:pPr>
            <a:r>
              <a:rPr lang="en-US" sz="2000">
                <a:solidFill>
                  <a:srgbClr val="0063A0"/>
                </a:solidFill>
                <a:latin typeface="Montserrat Ultra-Bold"/>
              </a:rPr>
              <a:t>2024 RESEARCH CONFERENCE</a:t>
            </a:r>
          </a:p>
        </p:txBody>
      </p:sp>
      <p:sp>
        <p:nvSpPr>
          <p:cNvPr id="12" name="TextBox 10">
            <a:extLst>
              <a:ext uri="{FF2B5EF4-FFF2-40B4-BE49-F238E27FC236}">
                <a16:creationId xmlns:a16="http://schemas.microsoft.com/office/drawing/2014/main" id="{6F6DBAC4-AF77-232B-6716-89B7335ECD9F}"/>
              </a:ext>
            </a:extLst>
          </p:cNvPr>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spTree>
    <p:extLst>
      <p:ext uri="{BB962C8B-B14F-4D97-AF65-F5344CB8AC3E}">
        <p14:creationId xmlns:p14="http://schemas.microsoft.com/office/powerpoint/2010/main" val="2721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2">
            <a:extLst>
              <a:ext uri="{FF2B5EF4-FFF2-40B4-BE49-F238E27FC236}">
                <a16:creationId xmlns:a16="http://schemas.microsoft.com/office/drawing/2014/main" id="{1F08FDF1-118E-F8D2-50FA-391E73A7C7C7}"/>
              </a:ext>
            </a:extLst>
          </p:cNvPr>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4"/>
            <a:stretch>
              <a:fillRect/>
            </a:stretch>
          </a:blipFill>
        </p:spPr>
        <p:txBody>
          <a:bodyPr/>
          <a:lstStyle/>
          <a:p>
            <a:endParaRPr lang="en-US" sz="1200"/>
          </a:p>
        </p:txBody>
      </p:sp>
      <p:sp>
        <p:nvSpPr>
          <p:cNvPr id="5" name="TextBox 3">
            <a:extLst>
              <a:ext uri="{FF2B5EF4-FFF2-40B4-BE49-F238E27FC236}">
                <a16:creationId xmlns:a16="http://schemas.microsoft.com/office/drawing/2014/main" id="{928902BB-849C-EE1B-0EC8-8C6DE41F385C}"/>
              </a:ext>
            </a:extLst>
          </p:cNvPr>
          <p:cNvSpPr txBox="1"/>
          <p:nvPr/>
        </p:nvSpPr>
        <p:spPr>
          <a:xfrm>
            <a:off x="483995" y="64628"/>
            <a:ext cx="7744127" cy="327718"/>
          </a:xfrm>
          <a:prstGeom prst="rect">
            <a:avLst/>
          </a:prstGeom>
        </p:spPr>
        <p:txBody>
          <a:bodyPr lIns="0" tIns="0" rIns="0" bIns="0" rtlCol="0" anchor="t">
            <a:spAutoFit/>
          </a:bodyPr>
          <a:lstStyle/>
          <a:p>
            <a:pPr>
              <a:lnSpc>
                <a:spcPts val="2800"/>
              </a:lnSpc>
            </a:pPr>
            <a:r>
              <a:rPr lang="en-US" sz="2000" dirty="0">
                <a:solidFill>
                  <a:srgbClr val="DCB05B"/>
                </a:solidFill>
                <a:latin typeface="Montserrat Ultra-Bold"/>
              </a:rPr>
              <a:t>JOHANNESBURG HEALTH DISTRICT </a:t>
            </a:r>
          </a:p>
        </p:txBody>
      </p:sp>
      <p:sp>
        <p:nvSpPr>
          <p:cNvPr id="6" name="Freeform 4">
            <a:extLst>
              <a:ext uri="{FF2B5EF4-FFF2-40B4-BE49-F238E27FC236}">
                <a16:creationId xmlns:a16="http://schemas.microsoft.com/office/drawing/2014/main" id="{A35C2F30-BE38-9D63-CB69-EAD5A87CF85B}"/>
              </a:ext>
            </a:extLst>
          </p:cNvPr>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7" name="Group 5">
            <a:extLst>
              <a:ext uri="{FF2B5EF4-FFF2-40B4-BE49-F238E27FC236}">
                <a16:creationId xmlns:a16="http://schemas.microsoft.com/office/drawing/2014/main" id="{492790F0-4CD4-3F86-39B4-4EC6669B5864}"/>
              </a:ext>
            </a:extLst>
          </p:cNvPr>
          <p:cNvGrpSpPr>
            <a:grpSpLocks noChangeAspect="1"/>
          </p:cNvGrpSpPr>
          <p:nvPr/>
        </p:nvGrpSpPr>
        <p:grpSpPr>
          <a:xfrm>
            <a:off x="9665175" y="200882"/>
            <a:ext cx="7868500" cy="8652538"/>
            <a:chOff x="0" y="0"/>
            <a:chExt cx="14228623" cy="15646400"/>
          </a:xfrm>
        </p:grpSpPr>
        <p:sp>
          <p:nvSpPr>
            <p:cNvPr id="14" name="Freeform 6">
              <a:extLst>
                <a:ext uri="{FF2B5EF4-FFF2-40B4-BE49-F238E27FC236}">
                  <a16:creationId xmlns:a16="http://schemas.microsoft.com/office/drawing/2014/main" id="{5FA51A84-0981-F3FF-AD62-47660F85DD11}"/>
                </a:ext>
              </a:extLst>
            </p:cNvPr>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7"/>
              <a:stretch>
                <a:fillRect t="-22720" r="-160054" b="-22720"/>
              </a:stretch>
            </a:blipFill>
          </p:spPr>
          <p:txBody>
            <a:bodyPr/>
            <a:lstStyle/>
            <a:p>
              <a:endParaRPr lang="en-US" sz="1200"/>
            </a:p>
          </p:txBody>
        </p:sp>
      </p:grpSp>
      <p:sp>
        <p:nvSpPr>
          <p:cNvPr id="15" name="Freeform 7">
            <a:extLst>
              <a:ext uri="{FF2B5EF4-FFF2-40B4-BE49-F238E27FC236}">
                <a16:creationId xmlns:a16="http://schemas.microsoft.com/office/drawing/2014/main" id="{CC1199FB-E604-D21E-13EE-B88F8EF22DC9}"/>
              </a:ext>
            </a:extLst>
          </p:cNvPr>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8">
              <a:alphaModFix amt="43999"/>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6" name="Freeform 8">
            <a:extLst>
              <a:ext uri="{FF2B5EF4-FFF2-40B4-BE49-F238E27FC236}">
                <a16:creationId xmlns:a16="http://schemas.microsoft.com/office/drawing/2014/main" id="{EE38F594-DE85-CD72-F40B-9A233E94DA59}"/>
              </a:ext>
            </a:extLst>
          </p:cNvPr>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0"/>
            <a:stretch>
              <a:fillRect/>
            </a:stretch>
          </a:blipFill>
        </p:spPr>
        <p:txBody>
          <a:bodyPr/>
          <a:lstStyle/>
          <a:p>
            <a:endParaRPr lang="en-US" sz="1200"/>
          </a:p>
        </p:txBody>
      </p:sp>
      <p:sp>
        <p:nvSpPr>
          <p:cNvPr id="17" name="TextBox 9">
            <a:extLst>
              <a:ext uri="{FF2B5EF4-FFF2-40B4-BE49-F238E27FC236}">
                <a16:creationId xmlns:a16="http://schemas.microsoft.com/office/drawing/2014/main" id="{14095DCD-5AB6-23A5-162C-CE7CAE79BCE1}"/>
              </a:ext>
            </a:extLst>
          </p:cNvPr>
          <p:cNvSpPr txBox="1"/>
          <p:nvPr/>
        </p:nvSpPr>
        <p:spPr>
          <a:xfrm>
            <a:off x="7364577" y="77493"/>
            <a:ext cx="4141623" cy="327718"/>
          </a:xfrm>
          <a:prstGeom prst="rect">
            <a:avLst/>
          </a:prstGeom>
        </p:spPr>
        <p:txBody>
          <a:bodyPr lIns="0" tIns="0" rIns="0" bIns="0" rtlCol="0" anchor="t">
            <a:spAutoFit/>
          </a:bodyPr>
          <a:lstStyle/>
          <a:p>
            <a:pPr algn="r">
              <a:lnSpc>
                <a:spcPts val="2800"/>
              </a:lnSpc>
            </a:pPr>
            <a:r>
              <a:rPr lang="en-US" sz="2000" dirty="0">
                <a:solidFill>
                  <a:srgbClr val="0063A0"/>
                </a:solidFill>
                <a:latin typeface="Montserrat Ultra-Bold"/>
              </a:rPr>
              <a:t>2024 RESEARCH CONFERENCE</a:t>
            </a:r>
          </a:p>
        </p:txBody>
      </p:sp>
      <p:sp>
        <p:nvSpPr>
          <p:cNvPr id="18" name="TextBox 10">
            <a:extLst>
              <a:ext uri="{FF2B5EF4-FFF2-40B4-BE49-F238E27FC236}">
                <a16:creationId xmlns:a16="http://schemas.microsoft.com/office/drawing/2014/main" id="{27961AC7-CBAE-77C4-C675-0C5CA7DA5FEB}"/>
              </a:ext>
            </a:extLst>
          </p:cNvPr>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sp>
        <p:nvSpPr>
          <p:cNvPr id="2" name="Title 1">
            <a:extLst>
              <a:ext uri="{FF2B5EF4-FFF2-40B4-BE49-F238E27FC236}">
                <a16:creationId xmlns:a16="http://schemas.microsoft.com/office/drawing/2014/main" id="{6B9EE929-1997-4153-A5D1-5BAD8B80C5CF}"/>
              </a:ext>
            </a:extLst>
          </p:cNvPr>
          <p:cNvSpPr>
            <a:spLocks noGrp="1"/>
          </p:cNvSpPr>
          <p:nvPr>
            <p:ph type="title"/>
          </p:nvPr>
        </p:nvSpPr>
        <p:spPr>
          <a:xfrm>
            <a:off x="1179226" y="826680"/>
            <a:ext cx="9833548" cy="1325563"/>
          </a:xfrm>
        </p:spPr>
        <p:txBody>
          <a:bodyPr>
            <a:normAutofit/>
          </a:bodyPr>
          <a:lstStyle/>
          <a:p>
            <a:pPr algn="ctr"/>
            <a:r>
              <a:rPr lang="en-ZA" sz="2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“It is not beyond our power to create a world in which all children have access to a good education. Those who do not believe this have small imaginations.”</a:t>
            </a:r>
            <a:br>
              <a:rPr lang="en-ZA" sz="2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n-ZA" sz="2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Nelson Mandela</a:t>
            </a:r>
            <a:br>
              <a:rPr lang="en-US" sz="2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2200" dirty="0">
              <a:solidFill>
                <a:srgbClr val="FFFFFF"/>
              </a:solidFill>
            </a:endParaRPr>
          </a:p>
        </p:txBody>
      </p:sp>
      <p:graphicFrame>
        <p:nvGraphicFramePr>
          <p:cNvPr id="19" name="Content Placeholder 2">
            <a:extLst>
              <a:ext uri="{FF2B5EF4-FFF2-40B4-BE49-F238E27FC236}">
                <a16:creationId xmlns:a16="http://schemas.microsoft.com/office/drawing/2014/main" id="{EA02A3E4-0D61-4F36-B3A3-7079F7DDED2D}"/>
              </a:ext>
            </a:extLst>
          </p:cNvPr>
          <p:cNvGraphicFramePr>
            <a:graphicFrameLocks noGrp="1"/>
          </p:cNvGraphicFramePr>
          <p:nvPr>
            <p:ph idx="1"/>
            <p:extLst>
              <p:ext uri="{D42A27DB-BD31-4B8C-83A1-F6EECF244321}">
                <p14:modId xmlns:p14="http://schemas.microsoft.com/office/powerpoint/2010/main" val="851959345"/>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TextBox 2">
            <a:extLst>
              <a:ext uri="{FF2B5EF4-FFF2-40B4-BE49-F238E27FC236}">
                <a16:creationId xmlns:a16="http://schemas.microsoft.com/office/drawing/2014/main" id="{B77F7723-1B9D-43B0-82BB-CCE6AA2E9801}"/>
              </a:ext>
            </a:extLst>
          </p:cNvPr>
          <p:cNvSpPr txBox="1"/>
          <p:nvPr/>
        </p:nvSpPr>
        <p:spPr>
          <a:xfrm>
            <a:off x="1179226" y="2753936"/>
            <a:ext cx="9976454" cy="369332"/>
          </a:xfrm>
          <a:prstGeom prst="rect">
            <a:avLst/>
          </a:prstGeom>
          <a:noFill/>
        </p:spPr>
        <p:txBody>
          <a:bodyPr wrap="square" rtlCol="0">
            <a:spAutoFit/>
          </a:bodyPr>
          <a:lstStyle/>
          <a:p>
            <a:pPr algn="ctr"/>
            <a:r>
              <a:rPr lang="en-ZA" sz="1800" b="1" dirty="0">
                <a:effectLst/>
                <a:latin typeface="Times New Roman" panose="02020603050405020304" pitchFamily="18" charset="0"/>
                <a:ea typeface="Calibri" panose="020F0502020204030204" pitchFamily="34" charset="0"/>
                <a:cs typeface="Times New Roman" panose="02020603050405020304" pitchFamily="18" charset="0"/>
              </a:rPr>
              <a:t>Acknowledgements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EC9D23C-4C17-4C60-83AA-8FBB0E4354BB}"/>
              </a:ext>
            </a:extLst>
          </p:cNvPr>
          <p:cNvSpPr txBox="1"/>
          <p:nvPr/>
        </p:nvSpPr>
        <p:spPr>
          <a:xfrm>
            <a:off x="1179226" y="2523857"/>
            <a:ext cx="9976454" cy="1200329"/>
          </a:xfrm>
          <a:prstGeom prst="rect">
            <a:avLst/>
          </a:prstGeom>
          <a:noFill/>
        </p:spPr>
        <p:txBody>
          <a:bodyPr wrap="square" rtlCol="0">
            <a:spAutoFit/>
          </a:bodyPr>
          <a:lstStyle/>
          <a:p>
            <a:pPr algn="ctr"/>
            <a:r>
              <a:rPr lang="en-ZA" dirty="0"/>
              <a:t>Firstly, I would like to express my sincere gratitude and appreciation to my supervisor, Dr Berna Gerber. Her unwavering support, guidance, knowledge and motivation during this process was invaluable to me. Berna, your expertise, professionalism and calm and caring nature is what I admired and valued the most. Thank you for being a significant part of my academic journey.</a:t>
            </a:r>
            <a:endParaRPr lang="en-US" dirty="0"/>
          </a:p>
        </p:txBody>
      </p:sp>
      <p:sp>
        <p:nvSpPr>
          <p:cNvPr id="9" name="TextBox 8">
            <a:extLst>
              <a:ext uri="{FF2B5EF4-FFF2-40B4-BE49-F238E27FC236}">
                <a16:creationId xmlns:a16="http://schemas.microsoft.com/office/drawing/2014/main" id="{26E73467-DD7B-47FC-96A5-66DEFA7FA0E7}"/>
              </a:ext>
            </a:extLst>
          </p:cNvPr>
          <p:cNvSpPr txBox="1"/>
          <p:nvPr/>
        </p:nvSpPr>
        <p:spPr>
          <a:xfrm>
            <a:off x="1179226" y="2609591"/>
            <a:ext cx="9976454" cy="369332"/>
          </a:xfrm>
          <a:prstGeom prst="rect">
            <a:avLst/>
          </a:prstGeom>
          <a:noFill/>
        </p:spPr>
        <p:txBody>
          <a:bodyPr wrap="square" rtlCol="0">
            <a:spAutoFit/>
          </a:bodyPr>
          <a:lstStyle/>
          <a:p>
            <a:pPr algn="ctr"/>
            <a:r>
              <a:rPr lang="en-ZA" dirty="0"/>
              <a:t>To my editor, </a:t>
            </a:r>
            <a:r>
              <a:rPr lang="en-ZA" dirty="0" err="1"/>
              <a:t>Lilané</a:t>
            </a:r>
            <a:r>
              <a:rPr lang="en-ZA" dirty="0"/>
              <a:t> Joubert, thank you for your technical acumen and valuable recommendations. </a:t>
            </a:r>
            <a:endParaRPr lang="en-US" dirty="0"/>
          </a:p>
        </p:txBody>
      </p:sp>
      <p:sp>
        <p:nvSpPr>
          <p:cNvPr id="10" name="TextBox 9">
            <a:extLst>
              <a:ext uri="{FF2B5EF4-FFF2-40B4-BE49-F238E27FC236}">
                <a16:creationId xmlns:a16="http://schemas.microsoft.com/office/drawing/2014/main" id="{5BDB1FDE-F4A3-4089-9191-D30965D421E2}"/>
              </a:ext>
            </a:extLst>
          </p:cNvPr>
          <p:cNvSpPr txBox="1"/>
          <p:nvPr/>
        </p:nvSpPr>
        <p:spPr>
          <a:xfrm>
            <a:off x="1179226" y="2753936"/>
            <a:ext cx="9976454" cy="369332"/>
          </a:xfrm>
          <a:prstGeom prst="rect">
            <a:avLst/>
          </a:prstGeom>
          <a:noFill/>
        </p:spPr>
        <p:txBody>
          <a:bodyPr wrap="square" rtlCol="0">
            <a:spAutoFit/>
          </a:bodyPr>
          <a:lstStyle/>
          <a:p>
            <a:pPr algn="ctr"/>
            <a:r>
              <a:rPr lang="en-ZA" dirty="0"/>
              <a:t>I am so grateful to the participants in my study for their honest contributions to this work.</a:t>
            </a:r>
            <a:endParaRPr lang="en-US" dirty="0"/>
          </a:p>
        </p:txBody>
      </p:sp>
      <p:sp>
        <p:nvSpPr>
          <p:cNvPr id="11" name="TextBox 10">
            <a:extLst>
              <a:ext uri="{FF2B5EF4-FFF2-40B4-BE49-F238E27FC236}">
                <a16:creationId xmlns:a16="http://schemas.microsoft.com/office/drawing/2014/main" id="{BBA30760-9113-4E3F-BE8A-8D422C980D55}"/>
              </a:ext>
            </a:extLst>
          </p:cNvPr>
          <p:cNvSpPr txBox="1"/>
          <p:nvPr/>
        </p:nvSpPr>
        <p:spPr>
          <a:xfrm>
            <a:off x="1179226" y="2780779"/>
            <a:ext cx="9976454" cy="369332"/>
          </a:xfrm>
          <a:prstGeom prst="rect">
            <a:avLst/>
          </a:prstGeom>
          <a:noFill/>
        </p:spPr>
        <p:txBody>
          <a:bodyPr wrap="square" rtlCol="0">
            <a:spAutoFit/>
          </a:bodyPr>
          <a:lstStyle/>
          <a:p>
            <a:pPr algn="ctr"/>
            <a:r>
              <a:rPr lang="en-ZA" dirty="0"/>
              <a:t>I gratefully acknowledge the funding I received towards my study, from The Harry Crossley Foundation. </a:t>
            </a:r>
            <a:endParaRPr lang="en-US" dirty="0"/>
          </a:p>
        </p:txBody>
      </p:sp>
      <p:sp>
        <p:nvSpPr>
          <p:cNvPr id="12" name="TextBox 11">
            <a:extLst>
              <a:ext uri="{FF2B5EF4-FFF2-40B4-BE49-F238E27FC236}">
                <a16:creationId xmlns:a16="http://schemas.microsoft.com/office/drawing/2014/main" id="{BF99854F-ECEB-458E-BB0F-ABA878522371}"/>
              </a:ext>
            </a:extLst>
          </p:cNvPr>
          <p:cNvSpPr txBox="1"/>
          <p:nvPr/>
        </p:nvSpPr>
        <p:spPr>
          <a:xfrm>
            <a:off x="1179226" y="2704235"/>
            <a:ext cx="9976454" cy="646331"/>
          </a:xfrm>
          <a:prstGeom prst="rect">
            <a:avLst/>
          </a:prstGeom>
          <a:noFill/>
        </p:spPr>
        <p:txBody>
          <a:bodyPr wrap="square" rtlCol="0">
            <a:spAutoFit/>
          </a:bodyPr>
          <a:lstStyle/>
          <a:p>
            <a:pPr algn="ctr"/>
            <a:r>
              <a:rPr lang="en-ZA" dirty="0"/>
              <a:t>A very special thanks goes to my loving family and amazing friends. Thank you for being a part of my tribe, for always believing in me and encouraging me to reach for the stars.</a:t>
            </a:r>
            <a:endParaRPr lang="en-US" dirty="0"/>
          </a:p>
        </p:txBody>
      </p:sp>
      <p:sp>
        <p:nvSpPr>
          <p:cNvPr id="13" name="TextBox 12">
            <a:extLst>
              <a:ext uri="{FF2B5EF4-FFF2-40B4-BE49-F238E27FC236}">
                <a16:creationId xmlns:a16="http://schemas.microsoft.com/office/drawing/2014/main" id="{EE165149-C0F5-4105-874F-29492A311487}"/>
              </a:ext>
            </a:extLst>
          </p:cNvPr>
          <p:cNvSpPr txBox="1"/>
          <p:nvPr/>
        </p:nvSpPr>
        <p:spPr>
          <a:xfrm>
            <a:off x="1179226" y="2567112"/>
            <a:ext cx="9976454" cy="1200329"/>
          </a:xfrm>
          <a:prstGeom prst="rect">
            <a:avLst/>
          </a:prstGeom>
          <a:noFill/>
        </p:spPr>
        <p:txBody>
          <a:bodyPr wrap="square" rtlCol="0">
            <a:spAutoFit/>
          </a:bodyPr>
          <a:lstStyle/>
          <a:p>
            <a:pPr algn="ctr"/>
            <a:r>
              <a:rPr lang="en-ZA" dirty="0"/>
              <a:t>And finally, to my husband Stephen Lydall, who has been my constant support and encouragement throughout this process. Thank you for sharing in my excitement, being my sounding board and ‘thesaurus’, and for eagerly administering your creative and artistic ingenuity to this document. You and Benjamin are my entire world.</a:t>
            </a:r>
            <a:endParaRPr lang="en-US" dirty="0"/>
          </a:p>
        </p:txBody>
      </p:sp>
    </p:spTree>
    <p:extLst>
      <p:ext uri="{BB962C8B-B14F-4D97-AF65-F5344CB8AC3E}">
        <p14:creationId xmlns:p14="http://schemas.microsoft.com/office/powerpoint/2010/main" val="6632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par>
                                <p:cTn id="8" presetID="10" presetClass="exit" presetSubtype="0" fill="hold" grpId="1" nodeType="withEffect">
                                  <p:stCondLst>
                                    <p:cond delay="17000"/>
                                  </p:stCondLst>
                                  <p:childTnLst>
                                    <p:animEffect transition="out" filter="fade">
                                      <p:cBhvr>
                                        <p:cTn id="9" dur="3000"/>
                                        <p:tgtEl>
                                          <p:spTgt spid="19"/>
                                        </p:tgtEl>
                                      </p:cBhvr>
                                    </p:animEffect>
                                    <p:set>
                                      <p:cBhvr>
                                        <p:cTn id="10" dur="1" fill="hold">
                                          <p:stCondLst>
                                            <p:cond delay="2999"/>
                                          </p:stCondLst>
                                        </p:cTn>
                                        <p:tgtEl>
                                          <p:spTgt spid="19"/>
                                        </p:tgtEl>
                                        <p:attrNameLst>
                                          <p:attrName>style.visibility</p:attrName>
                                        </p:attrNameLst>
                                      </p:cBhvr>
                                      <p:to>
                                        <p:strVal val="hidden"/>
                                      </p:to>
                                    </p:set>
                                  </p:childTnLst>
                                </p:cTn>
                              </p:par>
                              <p:par>
                                <p:cTn id="11" presetID="2" presetClass="entr" presetSubtype="4" fill="hold" grpId="0" nodeType="withEffect">
                                  <p:stCondLst>
                                    <p:cond delay="2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25000"/>
                                  </p:stCondLst>
                                  <p:childTnLst>
                                    <p:animEffect transition="out" filter="fade">
                                      <p:cBhvr>
                                        <p:cTn id="16" dur="1000"/>
                                        <p:tgtEl>
                                          <p:spTgt spid="3"/>
                                        </p:tgtEl>
                                      </p:cBhvr>
                                    </p:animEffect>
                                    <p:set>
                                      <p:cBhvr>
                                        <p:cTn id="17" dur="1" fill="hold">
                                          <p:stCondLst>
                                            <p:cond delay="999"/>
                                          </p:stCondLst>
                                        </p:cTn>
                                        <p:tgtEl>
                                          <p:spTgt spid="3"/>
                                        </p:tgtEl>
                                        <p:attrNameLst>
                                          <p:attrName>style.visibility</p:attrName>
                                        </p:attrNameLst>
                                      </p:cBhvr>
                                      <p:to>
                                        <p:strVal val="hidden"/>
                                      </p:to>
                                    </p:set>
                                  </p:childTnLst>
                                </p:cTn>
                              </p:par>
                              <p:par>
                                <p:cTn id="18" presetID="2" presetClass="entr" presetSubtype="4" fill="hold" grpId="0" nodeType="withEffect">
                                  <p:stCondLst>
                                    <p:cond delay="25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0" fill="hold"/>
                                        <p:tgtEl>
                                          <p:spTgt spid="8"/>
                                        </p:tgtEl>
                                        <p:attrNameLst>
                                          <p:attrName>ppt_x</p:attrName>
                                        </p:attrNameLst>
                                      </p:cBhvr>
                                      <p:tavLst>
                                        <p:tav tm="0">
                                          <p:val>
                                            <p:strVal val="#ppt_x"/>
                                          </p:val>
                                        </p:tav>
                                        <p:tav tm="100000">
                                          <p:val>
                                            <p:strVal val="#ppt_x"/>
                                          </p:val>
                                        </p:tav>
                                      </p:tavLst>
                                    </p:anim>
                                    <p:anim calcmode="lin" valueType="num">
                                      <p:cBhvr additive="base">
                                        <p:cTn id="21" dur="5000" fill="hold"/>
                                        <p:tgtEl>
                                          <p:spTgt spid="8"/>
                                        </p:tgtEl>
                                        <p:attrNameLst>
                                          <p:attrName>ppt_y</p:attrName>
                                        </p:attrNameLst>
                                      </p:cBhvr>
                                      <p:tavLst>
                                        <p:tav tm="0">
                                          <p:val>
                                            <p:strVal val="1+#ppt_h/2"/>
                                          </p:val>
                                        </p:tav>
                                        <p:tav tm="100000">
                                          <p:val>
                                            <p:strVal val="#ppt_y"/>
                                          </p:val>
                                        </p:tav>
                                      </p:tavLst>
                                    </p:anim>
                                  </p:childTnLst>
                                </p:cTn>
                              </p:par>
                              <p:par>
                                <p:cTn id="22" presetID="10" presetClass="exit" presetSubtype="0" fill="hold" grpId="1" nodeType="withEffect">
                                  <p:stCondLst>
                                    <p:cond delay="29000"/>
                                  </p:stCondLst>
                                  <p:childTnLst>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par>
                                <p:cTn id="25" presetID="2" presetClass="entr" presetSubtype="4" fill="hold" grpId="0" nodeType="withEffect">
                                  <p:stCondLst>
                                    <p:cond delay="29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0" fill="hold"/>
                                        <p:tgtEl>
                                          <p:spTgt spid="9"/>
                                        </p:tgtEl>
                                        <p:attrNameLst>
                                          <p:attrName>ppt_x</p:attrName>
                                        </p:attrNameLst>
                                      </p:cBhvr>
                                      <p:tavLst>
                                        <p:tav tm="0">
                                          <p:val>
                                            <p:strVal val="#ppt_x"/>
                                          </p:val>
                                        </p:tav>
                                        <p:tav tm="100000">
                                          <p:val>
                                            <p:strVal val="#ppt_x"/>
                                          </p:val>
                                        </p:tav>
                                      </p:tavLst>
                                    </p:anim>
                                    <p:anim calcmode="lin" valueType="num">
                                      <p:cBhvr additive="base">
                                        <p:cTn id="28" dur="5000" fill="hold"/>
                                        <p:tgtEl>
                                          <p:spTgt spid="9"/>
                                        </p:tgtEl>
                                        <p:attrNameLst>
                                          <p:attrName>ppt_y</p:attrName>
                                        </p:attrNameLst>
                                      </p:cBhvr>
                                      <p:tavLst>
                                        <p:tav tm="0">
                                          <p:val>
                                            <p:strVal val="1+#ppt_h/2"/>
                                          </p:val>
                                        </p:tav>
                                        <p:tav tm="100000">
                                          <p:val>
                                            <p:strVal val="#ppt_y"/>
                                          </p:val>
                                        </p:tav>
                                      </p:tavLst>
                                    </p:anim>
                                  </p:childTnLst>
                                </p:cTn>
                              </p:par>
                              <p:par>
                                <p:cTn id="29" presetID="10" presetClass="exit" presetSubtype="0" fill="hold" grpId="1" nodeType="withEffect">
                                  <p:stCondLst>
                                    <p:cond delay="33000"/>
                                  </p:stCondLst>
                                  <p:childTnLst>
                                    <p:animEffect transition="out" filter="fade">
                                      <p:cBhvr>
                                        <p:cTn id="30" dur="1000"/>
                                        <p:tgtEl>
                                          <p:spTgt spid="9"/>
                                        </p:tgtEl>
                                      </p:cBhvr>
                                    </p:animEffect>
                                    <p:set>
                                      <p:cBhvr>
                                        <p:cTn id="31" dur="1" fill="hold">
                                          <p:stCondLst>
                                            <p:cond delay="999"/>
                                          </p:stCondLst>
                                        </p:cTn>
                                        <p:tgtEl>
                                          <p:spTgt spid="9"/>
                                        </p:tgtEl>
                                        <p:attrNameLst>
                                          <p:attrName>style.visibility</p:attrName>
                                        </p:attrNameLst>
                                      </p:cBhvr>
                                      <p:to>
                                        <p:strVal val="hidden"/>
                                      </p:to>
                                    </p:set>
                                  </p:childTnLst>
                                </p:cTn>
                              </p:par>
                              <p:par>
                                <p:cTn id="32" presetID="2" presetClass="entr" presetSubtype="4" fill="hold" grpId="0" nodeType="withEffect">
                                  <p:stCondLst>
                                    <p:cond delay="330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0" fill="hold"/>
                                        <p:tgtEl>
                                          <p:spTgt spid="10"/>
                                        </p:tgtEl>
                                        <p:attrNameLst>
                                          <p:attrName>ppt_x</p:attrName>
                                        </p:attrNameLst>
                                      </p:cBhvr>
                                      <p:tavLst>
                                        <p:tav tm="0">
                                          <p:val>
                                            <p:strVal val="#ppt_x"/>
                                          </p:val>
                                        </p:tav>
                                        <p:tav tm="100000">
                                          <p:val>
                                            <p:strVal val="#ppt_x"/>
                                          </p:val>
                                        </p:tav>
                                      </p:tavLst>
                                    </p:anim>
                                    <p:anim calcmode="lin" valueType="num">
                                      <p:cBhvr additive="base">
                                        <p:cTn id="35" dur="5000" fill="hold"/>
                                        <p:tgtEl>
                                          <p:spTgt spid="10"/>
                                        </p:tgtEl>
                                        <p:attrNameLst>
                                          <p:attrName>ppt_y</p:attrName>
                                        </p:attrNameLst>
                                      </p:cBhvr>
                                      <p:tavLst>
                                        <p:tav tm="0">
                                          <p:val>
                                            <p:strVal val="1+#ppt_h/2"/>
                                          </p:val>
                                        </p:tav>
                                        <p:tav tm="100000">
                                          <p:val>
                                            <p:strVal val="#ppt_y"/>
                                          </p:val>
                                        </p:tav>
                                      </p:tavLst>
                                    </p:anim>
                                  </p:childTnLst>
                                </p:cTn>
                              </p:par>
                              <p:par>
                                <p:cTn id="36" presetID="10" presetClass="exit" presetSubtype="0" fill="hold" grpId="1" nodeType="withEffect">
                                  <p:stCondLst>
                                    <p:cond delay="37000"/>
                                  </p:stCondLst>
                                  <p:childTnLst>
                                    <p:animEffect transition="out" filter="fade">
                                      <p:cBhvr>
                                        <p:cTn id="37" dur="1000"/>
                                        <p:tgtEl>
                                          <p:spTgt spid="10"/>
                                        </p:tgtEl>
                                      </p:cBhvr>
                                    </p:animEffect>
                                    <p:set>
                                      <p:cBhvr>
                                        <p:cTn id="38" dur="1" fill="hold">
                                          <p:stCondLst>
                                            <p:cond delay="999"/>
                                          </p:stCondLst>
                                        </p:cTn>
                                        <p:tgtEl>
                                          <p:spTgt spid="10"/>
                                        </p:tgtEl>
                                        <p:attrNameLst>
                                          <p:attrName>style.visibility</p:attrName>
                                        </p:attrNameLst>
                                      </p:cBhvr>
                                      <p:to>
                                        <p:strVal val="hidden"/>
                                      </p:to>
                                    </p:set>
                                  </p:childTnLst>
                                </p:cTn>
                              </p:par>
                              <p:par>
                                <p:cTn id="39" presetID="2" presetClass="entr" presetSubtype="4" fill="hold" grpId="0" nodeType="withEffect">
                                  <p:stCondLst>
                                    <p:cond delay="3700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0" fill="hold"/>
                                        <p:tgtEl>
                                          <p:spTgt spid="11"/>
                                        </p:tgtEl>
                                        <p:attrNameLst>
                                          <p:attrName>ppt_x</p:attrName>
                                        </p:attrNameLst>
                                      </p:cBhvr>
                                      <p:tavLst>
                                        <p:tav tm="0">
                                          <p:val>
                                            <p:strVal val="#ppt_x"/>
                                          </p:val>
                                        </p:tav>
                                        <p:tav tm="100000">
                                          <p:val>
                                            <p:strVal val="#ppt_x"/>
                                          </p:val>
                                        </p:tav>
                                      </p:tavLst>
                                    </p:anim>
                                    <p:anim calcmode="lin" valueType="num">
                                      <p:cBhvr additive="base">
                                        <p:cTn id="42" dur="5000" fill="hold"/>
                                        <p:tgtEl>
                                          <p:spTgt spid="11"/>
                                        </p:tgtEl>
                                        <p:attrNameLst>
                                          <p:attrName>ppt_y</p:attrName>
                                        </p:attrNameLst>
                                      </p:cBhvr>
                                      <p:tavLst>
                                        <p:tav tm="0">
                                          <p:val>
                                            <p:strVal val="1+#ppt_h/2"/>
                                          </p:val>
                                        </p:tav>
                                        <p:tav tm="100000">
                                          <p:val>
                                            <p:strVal val="#ppt_y"/>
                                          </p:val>
                                        </p:tav>
                                      </p:tavLst>
                                    </p:anim>
                                  </p:childTnLst>
                                </p:cTn>
                              </p:par>
                              <p:par>
                                <p:cTn id="43" presetID="10" presetClass="exit" presetSubtype="0" fill="hold" grpId="1" nodeType="withEffect">
                                  <p:stCondLst>
                                    <p:cond delay="41000"/>
                                  </p:stCondLst>
                                  <p:childTnLst>
                                    <p:animEffect transition="out" filter="fade">
                                      <p:cBhvr>
                                        <p:cTn id="44" dur="1000"/>
                                        <p:tgtEl>
                                          <p:spTgt spid="11"/>
                                        </p:tgtEl>
                                      </p:cBhvr>
                                    </p:animEffect>
                                    <p:set>
                                      <p:cBhvr>
                                        <p:cTn id="45" dur="1" fill="hold">
                                          <p:stCondLst>
                                            <p:cond delay="999"/>
                                          </p:stCondLst>
                                        </p:cTn>
                                        <p:tgtEl>
                                          <p:spTgt spid="11"/>
                                        </p:tgtEl>
                                        <p:attrNameLst>
                                          <p:attrName>style.visibility</p:attrName>
                                        </p:attrNameLst>
                                      </p:cBhvr>
                                      <p:to>
                                        <p:strVal val="hidden"/>
                                      </p:to>
                                    </p:set>
                                  </p:childTnLst>
                                </p:cTn>
                              </p:par>
                              <p:par>
                                <p:cTn id="46" presetID="2" presetClass="entr" presetSubtype="4" fill="hold" grpId="0" nodeType="withEffect">
                                  <p:stCondLst>
                                    <p:cond delay="410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0" fill="hold"/>
                                        <p:tgtEl>
                                          <p:spTgt spid="12"/>
                                        </p:tgtEl>
                                        <p:attrNameLst>
                                          <p:attrName>ppt_x</p:attrName>
                                        </p:attrNameLst>
                                      </p:cBhvr>
                                      <p:tavLst>
                                        <p:tav tm="0">
                                          <p:val>
                                            <p:strVal val="#ppt_x"/>
                                          </p:val>
                                        </p:tav>
                                        <p:tav tm="100000">
                                          <p:val>
                                            <p:strVal val="#ppt_x"/>
                                          </p:val>
                                        </p:tav>
                                      </p:tavLst>
                                    </p:anim>
                                    <p:anim calcmode="lin" valueType="num">
                                      <p:cBhvr additive="base">
                                        <p:cTn id="49" dur="5000" fill="hold"/>
                                        <p:tgtEl>
                                          <p:spTgt spid="12"/>
                                        </p:tgtEl>
                                        <p:attrNameLst>
                                          <p:attrName>ppt_y</p:attrName>
                                        </p:attrNameLst>
                                      </p:cBhvr>
                                      <p:tavLst>
                                        <p:tav tm="0">
                                          <p:val>
                                            <p:strVal val="1+#ppt_h/2"/>
                                          </p:val>
                                        </p:tav>
                                        <p:tav tm="100000">
                                          <p:val>
                                            <p:strVal val="#ppt_y"/>
                                          </p:val>
                                        </p:tav>
                                      </p:tavLst>
                                    </p:anim>
                                  </p:childTnLst>
                                </p:cTn>
                              </p:par>
                              <p:par>
                                <p:cTn id="50" presetID="10" presetClass="exit" presetSubtype="0" fill="hold" grpId="1" nodeType="withEffect">
                                  <p:stCondLst>
                                    <p:cond delay="45000"/>
                                  </p:stCondLst>
                                  <p:childTnLst>
                                    <p:animEffect transition="out" filter="fade">
                                      <p:cBhvr>
                                        <p:cTn id="51" dur="1000"/>
                                        <p:tgtEl>
                                          <p:spTgt spid="12"/>
                                        </p:tgtEl>
                                      </p:cBhvr>
                                    </p:animEffect>
                                    <p:set>
                                      <p:cBhvr>
                                        <p:cTn id="52" dur="1" fill="hold">
                                          <p:stCondLst>
                                            <p:cond delay="999"/>
                                          </p:stCondLst>
                                        </p:cTn>
                                        <p:tgtEl>
                                          <p:spTgt spid="12"/>
                                        </p:tgtEl>
                                        <p:attrNameLst>
                                          <p:attrName>style.visibility</p:attrName>
                                        </p:attrNameLst>
                                      </p:cBhvr>
                                      <p:to>
                                        <p:strVal val="hidden"/>
                                      </p:to>
                                    </p:set>
                                  </p:childTnLst>
                                </p:cTn>
                              </p:par>
                              <p:par>
                                <p:cTn id="53" presetID="2" presetClass="entr" presetSubtype="4" fill="hold" grpId="0" nodeType="withEffect">
                                  <p:stCondLst>
                                    <p:cond delay="4500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0" fill="hold"/>
                                        <p:tgtEl>
                                          <p:spTgt spid="13"/>
                                        </p:tgtEl>
                                        <p:attrNameLst>
                                          <p:attrName>ppt_x</p:attrName>
                                        </p:attrNameLst>
                                      </p:cBhvr>
                                      <p:tavLst>
                                        <p:tav tm="0">
                                          <p:val>
                                            <p:strVal val="#ppt_x"/>
                                          </p:val>
                                        </p:tav>
                                        <p:tav tm="100000">
                                          <p:val>
                                            <p:strVal val="#ppt_x"/>
                                          </p:val>
                                        </p:tav>
                                      </p:tavLst>
                                    </p:anim>
                                    <p:anim calcmode="lin" valueType="num">
                                      <p:cBhvr additive="base">
                                        <p:cTn id="56" dur="5000" fill="hold"/>
                                        <p:tgtEl>
                                          <p:spTgt spid="13"/>
                                        </p:tgtEl>
                                        <p:attrNameLst>
                                          <p:attrName>ppt_y</p:attrName>
                                        </p:attrNameLst>
                                      </p:cBhvr>
                                      <p:tavLst>
                                        <p:tav tm="0">
                                          <p:val>
                                            <p:strVal val="1+#ppt_h/2"/>
                                          </p:val>
                                        </p:tav>
                                        <p:tav tm="100000">
                                          <p:val>
                                            <p:strVal val="#ppt_y"/>
                                          </p:val>
                                        </p:tav>
                                      </p:tavLst>
                                    </p:anim>
                                  </p:childTnLst>
                                </p:cTn>
                              </p:par>
                              <p:par>
                                <p:cTn id="57" presetID="10" presetClass="exit" presetSubtype="0" fill="hold" grpId="1" nodeType="withEffect">
                                  <p:stCondLst>
                                    <p:cond delay="49000"/>
                                  </p:stCondLst>
                                  <p:childTnLst>
                                    <p:animEffect transition="out" filter="fade">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19" grpId="1">
        <p:bldAsOne/>
      </p:bldGraphic>
      <p:bldP spid="3" grpId="0"/>
      <p:bldP spid="3"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sz="1200"/>
          </a:p>
        </p:txBody>
      </p:sp>
      <p:sp>
        <p:nvSpPr>
          <p:cNvPr id="3" name="TextBox 3"/>
          <p:cNvSpPr txBox="1"/>
          <p:nvPr/>
        </p:nvSpPr>
        <p:spPr>
          <a:xfrm>
            <a:off x="483995" y="330035"/>
            <a:ext cx="7744127" cy="327718"/>
          </a:xfrm>
          <a:prstGeom prst="rect">
            <a:avLst/>
          </a:prstGeom>
        </p:spPr>
        <p:txBody>
          <a:bodyPr lIns="0" tIns="0" rIns="0" bIns="0" rtlCol="0" anchor="t">
            <a:spAutoFit/>
          </a:bodyPr>
          <a:lstStyle/>
          <a:p>
            <a:pPr>
              <a:lnSpc>
                <a:spcPts val="2800"/>
              </a:lnSpc>
            </a:pPr>
            <a:r>
              <a:rPr lang="en-US" sz="2000">
                <a:solidFill>
                  <a:srgbClr val="DCB05B"/>
                </a:solidFill>
                <a:latin typeface="Montserrat Ultra-Bold"/>
              </a:rPr>
              <a:t>JOHANNESBURG HEALTH DISTRICT </a:t>
            </a:r>
          </a:p>
        </p:txBody>
      </p:sp>
      <p:sp>
        <p:nvSpPr>
          <p:cNvPr id="4" name="Freeform 4"/>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5" name="Group 5"/>
          <p:cNvGrpSpPr>
            <a:grpSpLocks noChangeAspect="1"/>
          </p:cNvGrpSpPr>
          <p:nvPr/>
        </p:nvGrpSpPr>
        <p:grpSpPr>
          <a:xfrm>
            <a:off x="9665175" y="200882"/>
            <a:ext cx="7868500" cy="8652538"/>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sz="1200"/>
            </a:p>
          </p:txBody>
        </p:sp>
      </p:grpSp>
      <p:sp>
        <p:nvSpPr>
          <p:cNvPr id="7" name="Freeform 7"/>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8" name="Freeform 8"/>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sz="1200"/>
          </a:p>
        </p:txBody>
      </p:sp>
      <p:sp>
        <p:nvSpPr>
          <p:cNvPr id="9" name="TextBox 9"/>
          <p:cNvSpPr txBox="1"/>
          <p:nvPr/>
        </p:nvSpPr>
        <p:spPr>
          <a:xfrm>
            <a:off x="7364577" y="342900"/>
            <a:ext cx="4141623" cy="327718"/>
          </a:xfrm>
          <a:prstGeom prst="rect">
            <a:avLst/>
          </a:prstGeom>
        </p:spPr>
        <p:txBody>
          <a:bodyPr lIns="0" tIns="0" rIns="0" bIns="0" rtlCol="0" anchor="t">
            <a:spAutoFit/>
          </a:bodyPr>
          <a:lstStyle/>
          <a:p>
            <a:pPr algn="r">
              <a:lnSpc>
                <a:spcPts val="2800"/>
              </a:lnSpc>
            </a:pPr>
            <a:r>
              <a:rPr lang="en-US" sz="2000">
                <a:solidFill>
                  <a:srgbClr val="0063A0"/>
                </a:solidFill>
                <a:latin typeface="Montserrat Ultra-Bold"/>
              </a:rPr>
              <a:t>2024 RESEARCH CONFERENCE</a:t>
            </a:r>
          </a:p>
        </p:txBody>
      </p:sp>
      <p:sp>
        <p:nvSpPr>
          <p:cNvPr id="10" name="TextBox 10"/>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sp>
        <p:nvSpPr>
          <p:cNvPr id="11" name="TextBox 10">
            <a:extLst>
              <a:ext uri="{FF2B5EF4-FFF2-40B4-BE49-F238E27FC236}">
                <a16:creationId xmlns:a16="http://schemas.microsoft.com/office/drawing/2014/main" id="{ABF11EBC-6AAA-A056-3DAE-C5460857057F}"/>
              </a:ext>
            </a:extLst>
          </p:cNvPr>
          <p:cNvSpPr txBox="1"/>
          <p:nvPr/>
        </p:nvSpPr>
        <p:spPr>
          <a:xfrm>
            <a:off x="1151052" y="1930803"/>
            <a:ext cx="6364574" cy="2945574"/>
          </a:xfrm>
          <a:prstGeom prst="rect">
            <a:avLst/>
          </a:prstGeom>
        </p:spPr>
        <p:txBody>
          <a:bodyPr vert="horz" lIns="91440" tIns="45720" rIns="91440" bIns="45720" rtlCol="0" anchor="ctr">
            <a:normAutofit fontScale="85000" lnSpcReduction="20000"/>
          </a:bodyPr>
          <a:lstStyle/>
          <a:p>
            <a:pPr marR="0">
              <a:lnSpc>
                <a:spcPct val="90000"/>
              </a:lnSpc>
              <a:spcBef>
                <a:spcPts val="1200"/>
              </a:spcBef>
              <a:spcAft>
                <a:spcPts val="0"/>
              </a:spcAft>
            </a:pPr>
            <a:r>
              <a:rPr lang="en-US" sz="2800" b="1" dirty="0">
                <a:effectLst/>
                <a:latin typeface="Arial" panose="020B0604020202020204" pitchFamily="34" charset="0"/>
                <a:cs typeface="Arial" panose="020B0604020202020204" pitchFamily="34" charset="0"/>
              </a:rPr>
              <a:t>Background</a:t>
            </a:r>
          </a:p>
          <a:p>
            <a:pPr marL="0" marR="0" indent="-228600">
              <a:lnSpc>
                <a:spcPct val="90000"/>
              </a:lnSpc>
              <a:spcBef>
                <a:spcPts val="1200"/>
              </a:spcBef>
              <a:spcAft>
                <a:spcPts val="0"/>
              </a:spcAft>
              <a:buFont typeface="Arial" panose="020B0604020202020204" pitchFamily="34" charset="0"/>
              <a:buChar char="•"/>
            </a:pPr>
            <a:endParaRPr lang="en-US" sz="1300" dirty="0">
              <a:effectLst/>
              <a:latin typeface="Arial" panose="020B0604020202020204" pitchFamily="34" charset="0"/>
              <a:cs typeface="Arial" panose="020B0604020202020204" pitchFamily="34" charset="0"/>
            </a:endParaRP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Prior to entering the basic education system at six years of age, speech</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and language assessment, diagnosis, and treatment of children with cerebral</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palsy (CP), take place in hospitals and primary healthcare settings in the South</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African public sector. This is informed by governmental guidelines. </a:t>
            </a:r>
            <a:r>
              <a:rPr lang="en-US" sz="1300" dirty="0" err="1">
                <a:effectLst/>
                <a:latin typeface="Arial" panose="020B0604020202020204" pitchFamily="34" charset="0"/>
                <a:cs typeface="Arial" panose="020B0604020202020204" pitchFamily="34" charset="0"/>
              </a:rPr>
              <a:t>Paediatric</a:t>
            </a:r>
            <a:r>
              <a:rPr lang="en-US" sz="1300" dirty="0">
                <a:effectLst/>
                <a:latin typeface="Arial" panose="020B0604020202020204" pitchFamily="34" charset="0"/>
                <a:cs typeface="Arial" panose="020B0604020202020204" pitchFamily="34" charset="0"/>
              </a:rPr>
              <a:t> patients</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are directed through a referral pathway, ideally from a hospital setting to a primary healthcare</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facility for rehabilitation and issuing of appropriate assistive devices. Once children are of</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school-going age, they are referred to the education sector for schooling. Nearly twenty</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years since the establishment of the National Rehabilitation Policy, strides have been</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made to improve accessibility to rehabilitation services as well as the quality of life of</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children with CP in the health and education sectors. Shortfalls however still exist in</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implementing this policy. It is therefore important to explore the referral pathway</a:t>
            </a:r>
          </a:p>
          <a:p>
            <a:pPr marR="0">
              <a:lnSpc>
                <a:spcPct val="90000"/>
              </a:lnSpc>
              <a:spcBef>
                <a:spcPts val="400"/>
              </a:spcBef>
              <a:spcAft>
                <a:spcPts val="0"/>
              </a:spcAft>
            </a:pPr>
            <a:r>
              <a:rPr lang="en-US" sz="1300" dirty="0">
                <a:effectLst/>
                <a:latin typeface="Arial" panose="020B0604020202020204" pitchFamily="34" charset="0"/>
                <a:cs typeface="Arial" panose="020B0604020202020204" pitchFamily="34" charset="0"/>
              </a:rPr>
              <a:t>that bridges these two sectors, to identify possible gaps that may occur and</a:t>
            </a:r>
          </a:p>
          <a:p>
            <a:pPr marR="0">
              <a:lnSpc>
                <a:spcPct val="90000"/>
              </a:lnSpc>
              <a:spcBef>
                <a:spcPts val="400"/>
              </a:spcBef>
              <a:spcAft>
                <a:spcPts val="0"/>
              </a:spcAft>
            </a:pPr>
            <a:r>
              <a:rPr lang="en-US" sz="1300" dirty="0">
                <a:latin typeface="Arial" panose="020B0604020202020204" pitchFamily="34" charset="0"/>
                <a:cs typeface="Arial" panose="020B0604020202020204" pitchFamily="34" charset="0"/>
              </a:rPr>
              <a:t>a</a:t>
            </a:r>
            <a:r>
              <a:rPr lang="en-US" sz="1300" dirty="0">
                <a:effectLst/>
                <a:latin typeface="Arial" panose="020B0604020202020204" pitchFamily="34" charset="0"/>
                <a:cs typeface="Arial" panose="020B0604020202020204" pitchFamily="34" charset="0"/>
              </a:rPr>
              <a:t>ffect the continuity of therapy for children with CP.</a:t>
            </a:r>
          </a:p>
          <a:p>
            <a:pPr indent="-228600">
              <a:lnSpc>
                <a:spcPct val="90000"/>
              </a:lnSpc>
              <a:buFont typeface="Arial" panose="020B0604020202020204" pitchFamily="34" charset="0"/>
              <a:buChar char="•"/>
            </a:pPr>
            <a:endParaRPr lang="en-US" sz="1300" dirty="0">
              <a:solidFill>
                <a:srgbClr val="FFFFFF"/>
              </a:solidFill>
            </a:endParaRPr>
          </a:p>
        </p:txBody>
      </p:sp>
      <p:pic>
        <p:nvPicPr>
          <p:cNvPr id="12" name="Picture 11" descr="Logo&#10;&#10;Description automatically generated">
            <a:extLst>
              <a:ext uri="{FF2B5EF4-FFF2-40B4-BE49-F238E27FC236}">
                <a16:creationId xmlns:a16="http://schemas.microsoft.com/office/drawing/2014/main" id="{F7381C1D-E23E-E62E-451D-671806E9A172}"/>
              </a:ext>
            </a:extLst>
          </p:cNvPr>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7628608" y="1930803"/>
            <a:ext cx="3711703" cy="2809875"/>
          </a:xfrm>
          <a:prstGeom prst="rect">
            <a:avLst/>
          </a:prstGeom>
        </p:spPr>
      </p:pic>
      <p:sp>
        <p:nvSpPr>
          <p:cNvPr id="15" name="TextBox 14">
            <a:extLst>
              <a:ext uri="{FF2B5EF4-FFF2-40B4-BE49-F238E27FC236}">
                <a16:creationId xmlns:a16="http://schemas.microsoft.com/office/drawing/2014/main" id="{D0257AAB-303E-4663-EDE4-ADA64A649321}"/>
              </a:ext>
            </a:extLst>
          </p:cNvPr>
          <p:cNvSpPr txBox="1"/>
          <p:nvPr/>
        </p:nvSpPr>
        <p:spPr>
          <a:xfrm>
            <a:off x="8598633" y="1488249"/>
            <a:ext cx="1771650" cy="400110"/>
          </a:xfrm>
          <a:prstGeom prst="rect">
            <a:avLst/>
          </a:prstGeom>
          <a:noFill/>
        </p:spPr>
        <p:txBody>
          <a:bodyPr wrap="square" rtlCol="0">
            <a:spAutoFit/>
          </a:bodyPr>
          <a:lstStyle/>
          <a:p>
            <a:pPr algn="ctr"/>
            <a:r>
              <a:rPr lang="en-ZA" sz="2000" dirty="0">
                <a:solidFill>
                  <a:schemeClr val="accent4">
                    <a:lumMod val="75000"/>
                  </a:schemeClr>
                </a:solidFill>
                <a:latin typeface="Arial Black" panose="020B0A04020102020204" pitchFamily="34" charset="0"/>
              </a:rPr>
              <a:t>HEALTH</a:t>
            </a:r>
            <a:endParaRPr lang="en-US" sz="2000" dirty="0">
              <a:solidFill>
                <a:schemeClr val="accent4">
                  <a:lumMod val="75000"/>
                </a:schemeClr>
              </a:solidFill>
              <a:latin typeface="Arial Black" panose="020B0A04020102020204" pitchFamily="34" charset="0"/>
            </a:endParaRPr>
          </a:p>
        </p:txBody>
      </p:sp>
      <p:sp>
        <p:nvSpPr>
          <p:cNvPr id="16" name="TextBox 15">
            <a:extLst>
              <a:ext uri="{FF2B5EF4-FFF2-40B4-BE49-F238E27FC236}">
                <a16:creationId xmlns:a16="http://schemas.microsoft.com/office/drawing/2014/main" id="{851F43D9-2367-0E58-8003-BA9151E556BB}"/>
              </a:ext>
            </a:extLst>
          </p:cNvPr>
          <p:cNvSpPr txBox="1"/>
          <p:nvPr/>
        </p:nvSpPr>
        <p:spPr>
          <a:xfrm>
            <a:off x="8449574" y="4950391"/>
            <a:ext cx="2069767" cy="400110"/>
          </a:xfrm>
          <a:prstGeom prst="rect">
            <a:avLst/>
          </a:prstGeom>
          <a:noFill/>
        </p:spPr>
        <p:txBody>
          <a:bodyPr wrap="square" rtlCol="0">
            <a:spAutoFit/>
          </a:bodyPr>
          <a:lstStyle/>
          <a:p>
            <a:pPr algn="ctr"/>
            <a:r>
              <a:rPr lang="en-ZA" sz="2000" dirty="0">
                <a:solidFill>
                  <a:schemeClr val="accent4">
                    <a:lumMod val="75000"/>
                  </a:schemeClr>
                </a:solidFill>
                <a:latin typeface="Arial Black" panose="020B0A04020102020204" pitchFamily="34" charset="0"/>
                <a:cs typeface="Arial" panose="020B0604020202020204" pitchFamily="34" charset="0"/>
              </a:rPr>
              <a:t>EDUCATION</a:t>
            </a:r>
            <a:endParaRPr lang="en-US" sz="2000" dirty="0">
              <a:solidFill>
                <a:schemeClr val="accent4">
                  <a:lumMod val="7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50281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sz="1200"/>
          </a:p>
        </p:txBody>
      </p:sp>
      <p:sp>
        <p:nvSpPr>
          <p:cNvPr id="3" name="TextBox 3"/>
          <p:cNvSpPr txBox="1"/>
          <p:nvPr/>
        </p:nvSpPr>
        <p:spPr>
          <a:xfrm>
            <a:off x="483995" y="330035"/>
            <a:ext cx="7744127" cy="327718"/>
          </a:xfrm>
          <a:prstGeom prst="rect">
            <a:avLst/>
          </a:prstGeom>
        </p:spPr>
        <p:txBody>
          <a:bodyPr lIns="0" tIns="0" rIns="0" bIns="0" rtlCol="0" anchor="t">
            <a:spAutoFit/>
          </a:bodyPr>
          <a:lstStyle/>
          <a:p>
            <a:pPr>
              <a:lnSpc>
                <a:spcPts val="2800"/>
              </a:lnSpc>
            </a:pPr>
            <a:r>
              <a:rPr lang="en-US" sz="2000">
                <a:solidFill>
                  <a:srgbClr val="DCB05B"/>
                </a:solidFill>
                <a:latin typeface="Montserrat Ultra-Bold"/>
              </a:rPr>
              <a:t>JOHANNESBURG HEALTH DISTRICT </a:t>
            </a:r>
          </a:p>
        </p:txBody>
      </p:sp>
      <p:sp>
        <p:nvSpPr>
          <p:cNvPr id="4" name="Freeform 4"/>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5" name="Group 5"/>
          <p:cNvGrpSpPr>
            <a:grpSpLocks noChangeAspect="1"/>
          </p:cNvGrpSpPr>
          <p:nvPr/>
        </p:nvGrpSpPr>
        <p:grpSpPr>
          <a:xfrm>
            <a:off x="9665175" y="200882"/>
            <a:ext cx="7868500" cy="8652538"/>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sz="1200"/>
            </a:p>
          </p:txBody>
        </p:sp>
      </p:grpSp>
      <p:sp>
        <p:nvSpPr>
          <p:cNvPr id="7" name="Freeform 7"/>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8" name="Freeform 8"/>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sz="1200"/>
          </a:p>
        </p:txBody>
      </p:sp>
      <p:sp>
        <p:nvSpPr>
          <p:cNvPr id="9" name="TextBox 9"/>
          <p:cNvSpPr txBox="1"/>
          <p:nvPr/>
        </p:nvSpPr>
        <p:spPr>
          <a:xfrm>
            <a:off x="7364577" y="342900"/>
            <a:ext cx="4141623" cy="327718"/>
          </a:xfrm>
          <a:prstGeom prst="rect">
            <a:avLst/>
          </a:prstGeom>
        </p:spPr>
        <p:txBody>
          <a:bodyPr lIns="0" tIns="0" rIns="0" bIns="0" rtlCol="0" anchor="t">
            <a:spAutoFit/>
          </a:bodyPr>
          <a:lstStyle/>
          <a:p>
            <a:pPr algn="r">
              <a:lnSpc>
                <a:spcPts val="2800"/>
              </a:lnSpc>
            </a:pPr>
            <a:r>
              <a:rPr lang="en-US" sz="2000">
                <a:solidFill>
                  <a:srgbClr val="0063A0"/>
                </a:solidFill>
                <a:latin typeface="Montserrat Ultra-Bold"/>
              </a:rPr>
              <a:t>2024 RESEARCH CONFERENCE</a:t>
            </a:r>
          </a:p>
        </p:txBody>
      </p:sp>
      <p:sp>
        <p:nvSpPr>
          <p:cNvPr id="10" name="TextBox 10"/>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sp>
        <p:nvSpPr>
          <p:cNvPr id="13" name="TextBox 12">
            <a:extLst>
              <a:ext uri="{FF2B5EF4-FFF2-40B4-BE49-F238E27FC236}">
                <a16:creationId xmlns:a16="http://schemas.microsoft.com/office/drawing/2014/main" id="{833AD65C-35E4-F38B-2500-755B70BE026F}"/>
              </a:ext>
            </a:extLst>
          </p:cNvPr>
          <p:cNvSpPr txBox="1"/>
          <p:nvPr/>
        </p:nvSpPr>
        <p:spPr>
          <a:xfrm>
            <a:off x="1064926" y="966103"/>
            <a:ext cx="9833548" cy="778874"/>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M</a:t>
            </a:r>
            <a:r>
              <a:rPr lang="en-US" sz="1600" dirty="0">
                <a:effectLst/>
                <a:latin typeface="Arial" panose="020B0604020202020204" pitchFamily="34" charset="0"/>
                <a:cs typeface="Arial" panose="020B0604020202020204" pitchFamily="34" charset="0"/>
              </a:rPr>
              <a:t>eeting held on August 15, 2018.</a:t>
            </a:r>
          </a:p>
          <a:p>
            <a:pPr indent="-228600">
              <a:lnSpc>
                <a:spcPct val="90000"/>
              </a:lnSpc>
              <a:spcAft>
                <a:spcPts val="600"/>
              </a:spcAft>
              <a:buFont typeface="Arial" panose="020B0604020202020204" pitchFamily="34" charset="0"/>
              <a:buChar char="•"/>
            </a:pPr>
            <a:endParaRPr lang="en-US" sz="2200" dirty="0"/>
          </a:p>
        </p:txBody>
      </p:sp>
      <p:sp>
        <p:nvSpPr>
          <p:cNvPr id="14" name="TextBox 13">
            <a:extLst>
              <a:ext uri="{FF2B5EF4-FFF2-40B4-BE49-F238E27FC236}">
                <a16:creationId xmlns:a16="http://schemas.microsoft.com/office/drawing/2014/main" id="{97C52326-DAAE-BB26-0960-5CDBF6DABD4C}"/>
              </a:ext>
            </a:extLst>
          </p:cNvPr>
          <p:cNvSpPr txBox="1"/>
          <p:nvPr/>
        </p:nvSpPr>
        <p:spPr>
          <a:xfrm>
            <a:off x="1179226" y="1245855"/>
            <a:ext cx="9833548" cy="294557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200" dirty="0"/>
          </a:p>
        </p:txBody>
      </p:sp>
      <p:sp>
        <p:nvSpPr>
          <p:cNvPr id="17" name="TextBox 16">
            <a:extLst>
              <a:ext uri="{FF2B5EF4-FFF2-40B4-BE49-F238E27FC236}">
                <a16:creationId xmlns:a16="http://schemas.microsoft.com/office/drawing/2014/main" id="{A08AFF5D-AE9A-E4DF-FEFF-B45EDEBA6330}"/>
              </a:ext>
            </a:extLst>
          </p:cNvPr>
          <p:cNvSpPr txBox="1"/>
          <p:nvPr/>
        </p:nvSpPr>
        <p:spPr>
          <a:xfrm>
            <a:off x="1064926" y="2234952"/>
            <a:ext cx="9833548" cy="992641"/>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G</a:t>
            </a:r>
            <a:r>
              <a:rPr lang="en-US" sz="1600" dirty="0">
                <a:effectLst/>
                <a:latin typeface="Arial" panose="020B0604020202020204" pitchFamily="34" charset="0"/>
                <a:cs typeface="Arial" panose="020B0604020202020204" pitchFamily="34" charset="0"/>
              </a:rPr>
              <a:t>eneral lack of referral documentation.</a:t>
            </a:r>
          </a:p>
          <a:p>
            <a:pPr indent="-228600">
              <a:lnSpc>
                <a:spcPct val="90000"/>
              </a:lnSpc>
              <a:spcAft>
                <a:spcPts val="600"/>
              </a:spcAft>
              <a:buFont typeface="Arial" panose="020B0604020202020204" pitchFamily="34" charset="0"/>
              <a:buChar char="•"/>
            </a:pPr>
            <a:endParaRPr lang="en-US" sz="2200" dirty="0"/>
          </a:p>
        </p:txBody>
      </p:sp>
      <p:sp>
        <p:nvSpPr>
          <p:cNvPr id="18" name="TextBox 17">
            <a:extLst>
              <a:ext uri="{FF2B5EF4-FFF2-40B4-BE49-F238E27FC236}">
                <a16:creationId xmlns:a16="http://schemas.microsoft.com/office/drawing/2014/main" id="{D9671CF1-00FC-F087-254A-029700714BCF}"/>
              </a:ext>
            </a:extLst>
          </p:cNvPr>
          <p:cNvSpPr txBox="1"/>
          <p:nvPr/>
        </p:nvSpPr>
        <p:spPr>
          <a:xfrm>
            <a:off x="1064926" y="1692182"/>
            <a:ext cx="9833548" cy="77154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a:t>
            </a:r>
            <a:r>
              <a:rPr lang="en-US" sz="1600" dirty="0">
                <a:effectLst/>
                <a:latin typeface="Arial" panose="020B0604020202020204" pitchFamily="34" charset="0"/>
                <a:cs typeface="Arial" panose="020B0604020202020204" pitchFamily="34" charset="0"/>
              </a:rPr>
              <a:t>hildren with CP entering the education system at five and six years of age do so with no assistive devices or communication aids.</a:t>
            </a:r>
            <a:endParaRPr lang="en-US" sz="16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200" dirty="0"/>
          </a:p>
        </p:txBody>
      </p:sp>
      <p:sp>
        <p:nvSpPr>
          <p:cNvPr id="19" name="TextBox 18">
            <a:extLst>
              <a:ext uri="{FF2B5EF4-FFF2-40B4-BE49-F238E27FC236}">
                <a16:creationId xmlns:a16="http://schemas.microsoft.com/office/drawing/2014/main" id="{9873083B-6F61-2EF8-A12E-A85EDE3CD6CC}"/>
              </a:ext>
            </a:extLst>
          </p:cNvPr>
          <p:cNvSpPr txBox="1"/>
          <p:nvPr/>
        </p:nvSpPr>
        <p:spPr>
          <a:xfrm>
            <a:off x="1064926" y="2804189"/>
            <a:ext cx="9833548" cy="917404"/>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N</a:t>
            </a:r>
            <a:r>
              <a:rPr lang="en-US" sz="1600" dirty="0">
                <a:effectLst/>
                <a:latin typeface="Arial" panose="020B0604020202020204" pitchFamily="34" charset="0"/>
                <a:cs typeface="Arial" panose="020B0604020202020204" pitchFamily="34" charset="0"/>
              </a:rPr>
              <a:t>o open lines of communication between referring SLTs in the health and education sectors.</a:t>
            </a:r>
          </a:p>
          <a:p>
            <a:pPr indent="-228600">
              <a:lnSpc>
                <a:spcPct val="90000"/>
              </a:lnSpc>
              <a:spcAft>
                <a:spcPts val="600"/>
              </a:spcAft>
              <a:buFont typeface="Arial" panose="020B0604020202020204" pitchFamily="34" charset="0"/>
              <a:buChar char="•"/>
            </a:pPr>
            <a:endParaRPr lang="en-US" sz="2200" dirty="0"/>
          </a:p>
        </p:txBody>
      </p:sp>
      <p:sp>
        <p:nvSpPr>
          <p:cNvPr id="20" name="TextBox 19">
            <a:extLst>
              <a:ext uri="{FF2B5EF4-FFF2-40B4-BE49-F238E27FC236}">
                <a16:creationId xmlns:a16="http://schemas.microsoft.com/office/drawing/2014/main" id="{208243CE-30AD-D6E9-AB44-7E536B1A0E53}"/>
              </a:ext>
            </a:extLst>
          </p:cNvPr>
          <p:cNvSpPr txBox="1"/>
          <p:nvPr/>
        </p:nvSpPr>
        <p:spPr>
          <a:xfrm>
            <a:off x="1064926" y="3459197"/>
            <a:ext cx="9833548" cy="1011984"/>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S</a:t>
            </a:r>
            <a:r>
              <a:rPr lang="en-US" sz="1600" dirty="0">
                <a:effectLst/>
                <a:latin typeface="Arial" panose="020B0604020202020204" pitchFamily="34" charset="0"/>
                <a:cs typeface="Arial" panose="020B0604020202020204" pitchFamily="34" charset="0"/>
              </a:rPr>
              <a:t>peech-language therapy in the education system may begin under the premise that no or limited prior therapy has been administered.</a:t>
            </a:r>
            <a:endParaRPr lang="en-US" sz="16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291287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03085F89-C8CF-A3DB-D4CE-D47F87EEF5C3}"/>
              </a:ext>
            </a:extLst>
          </p:cNvPr>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sz="1200"/>
          </a:p>
        </p:txBody>
      </p:sp>
      <p:grpSp>
        <p:nvGrpSpPr>
          <p:cNvPr id="6" name="Group 5">
            <a:extLst>
              <a:ext uri="{FF2B5EF4-FFF2-40B4-BE49-F238E27FC236}">
                <a16:creationId xmlns:a16="http://schemas.microsoft.com/office/drawing/2014/main" id="{81B67A9B-CE8E-DB8B-2035-BA77B7C086E3}"/>
              </a:ext>
            </a:extLst>
          </p:cNvPr>
          <p:cNvGrpSpPr>
            <a:grpSpLocks noChangeAspect="1"/>
          </p:cNvGrpSpPr>
          <p:nvPr/>
        </p:nvGrpSpPr>
        <p:grpSpPr>
          <a:xfrm>
            <a:off x="9665175" y="200882"/>
            <a:ext cx="7868500" cy="8652538"/>
            <a:chOff x="0" y="0"/>
            <a:chExt cx="14228623" cy="15646400"/>
          </a:xfrm>
        </p:grpSpPr>
        <p:sp>
          <p:nvSpPr>
            <p:cNvPr id="7" name="Freeform 6">
              <a:extLst>
                <a:ext uri="{FF2B5EF4-FFF2-40B4-BE49-F238E27FC236}">
                  <a16:creationId xmlns:a16="http://schemas.microsoft.com/office/drawing/2014/main" id="{99AE610D-DE1C-19CD-2983-34E75A02F600}"/>
                </a:ext>
              </a:extLst>
            </p:cNvPr>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sz="1200"/>
            </a:p>
          </p:txBody>
        </p:sp>
      </p:grpSp>
      <p:sp>
        <p:nvSpPr>
          <p:cNvPr id="9" name="Freeform 7">
            <a:extLst>
              <a:ext uri="{FF2B5EF4-FFF2-40B4-BE49-F238E27FC236}">
                <a16:creationId xmlns:a16="http://schemas.microsoft.com/office/drawing/2014/main" id="{31200643-E602-9590-81A1-4372CF430355}"/>
              </a:ext>
            </a:extLst>
          </p:cNvPr>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sz="1200"/>
          </a:p>
        </p:txBody>
      </p:sp>
      <p:pic>
        <p:nvPicPr>
          <p:cNvPr id="19" name="Picture 18">
            <a:extLst>
              <a:ext uri="{FF2B5EF4-FFF2-40B4-BE49-F238E27FC236}">
                <a16:creationId xmlns:a16="http://schemas.microsoft.com/office/drawing/2014/main" id="{676062F3-8398-4CB9-BA45-ACAC1061C4F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799229" y="896703"/>
            <a:ext cx="8593541" cy="5823944"/>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9485F637-AA52-4D29-B8FF-CBF2784462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3111" y="3191824"/>
            <a:ext cx="3645775" cy="1211261"/>
          </a:xfrm>
          <a:prstGeom prst="rect">
            <a:avLst/>
          </a:prstGeom>
        </p:spPr>
      </p:pic>
      <p:pic>
        <p:nvPicPr>
          <p:cNvPr id="21" name="Picture 20" descr="Text&#10;&#10;Description automatically generated">
            <a:extLst>
              <a:ext uri="{FF2B5EF4-FFF2-40B4-BE49-F238E27FC236}">
                <a16:creationId xmlns:a16="http://schemas.microsoft.com/office/drawing/2014/main" id="{73357EFC-7950-4B79-A2DD-9B7DEB975D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6458" y="1237612"/>
            <a:ext cx="4891759" cy="122294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251DCB07-B749-4EA3-9F64-0D46F99A7D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45446" y="5100697"/>
            <a:ext cx="3633782" cy="1211261"/>
          </a:xfrm>
          <a:prstGeom prst="rect">
            <a:avLst/>
          </a:prstGeom>
        </p:spPr>
      </p:pic>
      <p:grpSp>
        <p:nvGrpSpPr>
          <p:cNvPr id="23" name="Group 22">
            <a:extLst>
              <a:ext uri="{FF2B5EF4-FFF2-40B4-BE49-F238E27FC236}">
                <a16:creationId xmlns:a16="http://schemas.microsoft.com/office/drawing/2014/main" id="{2B7DBD88-C803-48F5-B17D-B09CEEDB573B}"/>
              </a:ext>
            </a:extLst>
          </p:cNvPr>
          <p:cNvGrpSpPr/>
          <p:nvPr/>
        </p:nvGrpSpPr>
        <p:grpSpPr>
          <a:xfrm>
            <a:off x="2362542" y="0"/>
            <a:ext cx="7209086" cy="634712"/>
            <a:chOff x="2904921" y="276868"/>
            <a:chExt cx="7209086" cy="634712"/>
          </a:xfrm>
        </p:grpSpPr>
        <p:sp>
          <p:nvSpPr>
            <p:cNvPr id="24" name="TextBox 23">
              <a:extLst>
                <a:ext uri="{FF2B5EF4-FFF2-40B4-BE49-F238E27FC236}">
                  <a16:creationId xmlns:a16="http://schemas.microsoft.com/office/drawing/2014/main" id="{58138454-3422-4015-8CF6-272A631A869B}"/>
                </a:ext>
              </a:extLst>
            </p:cNvPr>
            <p:cNvSpPr txBox="1"/>
            <p:nvPr/>
          </p:nvSpPr>
          <p:spPr>
            <a:xfrm>
              <a:off x="2904921" y="276868"/>
              <a:ext cx="7209086" cy="461665"/>
            </a:xfrm>
            <a:prstGeom prst="rect">
              <a:avLst/>
            </a:prstGeom>
            <a:noFill/>
          </p:spPr>
          <p:txBody>
            <a:bodyPr wrap="square" rtlCol="0">
              <a:spAutoFit/>
            </a:bodyPr>
            <a:lstStyle/>
            <a:p>
              <a:pPr algn="ctr"/>
              <a:r>
                <a:rPr lang="en-ZA" sz="2400" b="1" dirty="0">
                  <a:solidFill>
                    <a:schemeClr val="bg1"/>
                  </a:solidFill>
                  <a:latin typeface="Arial Black" panose="020B0A04020102020204" pitchFamily="34" charset="0"/>
                </a:rPr>
                <a:t>REGION A – REFERRAL PATHWAY</a:t>
              </a:r>
              <a:endParaRPr lang="en-US" sz="2400" b="1" dirty="0">
                <a:solidFill>
                  <a:schemeClr val="bg1"/>
                </a:solidFill>
                <a:latin typeface="Arial Black" panose="020B0A04020102020204" pitchFamily="34" charset="0"/>
              </a:endParaRPr>
            </a:p>
          </p:txBody>
        </p:sp>
        <p:sp>
          <p:nvSpPr>
            <p:cNvPr id="25" name="TextBox 24">
              <a:extLst>
                <a:ext uri="{FF2B5EF4-FFF2-40B4-BE49-F238E27FC236}">
                  <a16:creationId xmlns:a16="http://schemas.microsoft.com/office/drawing/2014/main" id="{A6BDE907-8DCE-4C3D-B917-333AD6156363}"/>
                </a:ext>
              </a:extLst>
            </p:cNvPr>
            <p:cNvSpPr txBox="1"/>
            <p:nvPr/>
          </p:nvSpPr>
          <p:spPr>
            <a:xfrm>
              <a:off x="3745237" y="603803"/>
              <a:ext cx="5217443" cy="307777"/>
            </a:xfrm>
            <a:prstGeom prst="rect">
              <a:avLst/>
            </a:prstGeom>
            <a:noFill/>
          </p:spPr>
          <p:txBody>
            <a:bodyPr wrap="square" rtlCol="0">
              <a:spAutoFit/>
            </a:bodyPr>
            <a:lstStyle/>
            <a:p>
              <a:pPr algn="ctr"/>
              <a:r>
                <a:rPr lang="en-ZA" sz="1400" dirty="0">
                  <a:solidFill>
                    <a:schemeClr val="bg1"/>
                  </a:solidFill>
                  <a:latin typeface="Arial" panose="020B0604020202020204" pitchFamily="34" charset="0"/>
                  <a:cs typeface="Arial" panose="020B0604020202020204" pitchFamily="34" charset="0"/>
                </a:rPr>
                <a:t>THE CITY OF JOHANNEDBURG AND THE WEST RAND</a:t>
              </a:r>
              <a:endParaRPr lang="en-US" sz="1400" dirty="0">
                <a:solidFill>
                  <a:schemeClr val="bg1"/>
                </a:solidFill>
                <a:latin typeface="Arial" panose="020B0604020202020204" pitchFamily="34" charset="0"/>
                <a:cs typeface="Arial" panose="020B0604020202020204" pitchFamily="34" charset="0"/>
              </a:endParaRPr>
            </a:p>
          </p:txBody>
        </p:sp>
      </p:grpSp>
      <p:sp>
        <p:nvSpPr>
          <p:cNvPr id="3" name="Freeform 2">
            <a:extLst>
              <a:ext uri="{FF2B5EF4-FFF2-40B4-BE49-F238E27FC236}">
                <a16:creationId xmlns:a16="http://schemas.microsoft.com/office/drawing/2014/main" id="{8E8759B5-B5DF-15E2-3004-53E4B70284D8}"/>
              </a:ext>
            </a:extLst>
          </p:cNvPr>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12"/>
            <a:stretch>
              <a:fillRect/>
            </a:stretch>
          </a:blipFill>
        </p:spPr>
        <p:txBody>
          <a:bodyPr/>
          <a:lstStyle/>
          <a:p>
            <a:endParaRPr lang="en-US" sz="1200"/>
          </a:p>
        </p:txBody>
      </p:sp>
      <p:sp>
        <p:nvSpPr>
          <p:cNvPr id="13" name="Freeform 8">
            <a:extLst>
              <a:ext uri="{FF2B5EF4-FFF2-40B4-BE49-F238E27FC236}">
                <a16:creationId xmlns:a16="http://schemas.microsoft.com/office/drawing/2014/main" id="{BBA99413-7415-B84A-FFC9-726E8F5C33FA}"/>
              </a:ext>
            </a:extLst>
          </p:cNvPr>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3"/>
            <a:stretch>
              <a:fillRect/>
            </a:stretch>
          </a:blipFill>
        </p:spPr>
        <p:txBody>
          <a:bodyPr/>
          <a:lstStyle/>
          <a:p>
            <a:endParaRPr lang="en-US" sz="1200"/>
          </a:p>
        </p:txBody>
      </p:sp>
      <p:sp>
        <p:nvSpPr>
          <p:cNvPr id="17" name="Content Placeholder 16">
            <a:extLst>
              <a:ext uri="{FF2B5EF4-FFF2-40B4-BE49-F238E27FC236}">
                <a16:creationId xmlns:a16="http://schemas.microsoft.com/office/drawing/2014/main" id="{7A116153-57CF-4C54-730A-7EDDE64AFD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939703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1"/>
                                        </p:tgtEl>
                                      </p:cBhvr>
                                      <p:by x="200000" y="200000"/>
                                    </p:animScale>
                                  </p:childTnLst>
                                </p:cTn>
                              </p:par>
                              <p:par>
                                <p:cTn id="7" presetID="9" presetClass="emph" presetSubtype="0" nodeType="withEffect">
                                  <p:stCondLst>
                                    <p:cond delay="0"/>
                                  </p:stCondLst>
                                  <p:childTnLst>
                                    <p:set>
                                      <p:cBhvr>
                                        <p:cTn id="8" dur="indefinite"/>
                                        <p:tgtEl>
                                          <p:spTgt spid="20"/>
                                        </p:tgtEl>
                                        <p:attrNameLst>
                                          <p:attrName>style.opacity</p:attrName>
                                        </p:attrNameLst>
                                      </p:cBhvr>
                                      <p:to>
                                        <p:strVal val="0.5"/>
                                      </p:to>
                                    </p:set>
                                    <p:animEffect filter="image" prLst="opacity: 0.5">
                                      <p:cBhvr rctx="IE">
                                        <p:cTn id="9" dur="indefinite"/>
                                        <p:tgtEl>
                                          <p:spTgt spid="20"/>
                                        </p:tgtEl>
                                      </p:cBhvr>
                                    </p:animEffect>
                                  </p:childTnLst>
                                </p:cTn>
                              </p:par>
                              <p:par>
                                <p:cTn id="10" presetID="9" presetClass="emph" presetSubtype="0" nodeType="withEffect">
                                  <p:stCondLst>
                                    <p:cond delay="0"/>
                                  </p:stCondLst>
                                  <p:childTnLst>
                                    <p:set>
                                      <p:cBhvr>
                                        <p:cTn id="11" dur="indefinite"/>
                                        <p:tgtEl>
                                          <p:spTgt spid="22"/>
                                        </p:tgtEl>
                                        <p:attrNameLst>
                                          <p:attrName>style.opacity</p:attrName>
                                        </p:attrNameLst>
                                      </p:cBhvr>
                                      <p:to>
                                        <p:strVal val="0.5"/>
                                      </p:to>
                                    </p:set>
                                    <p:animEffect filter="image" prLst="opacity: 0.5">
                                      <p:cBhvr rctx="IE">
                                        <p:cTn id="12" dur="indefinite"/>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21"/>
                                        </p:tgtEl>
                                      </p:cBhvr>
                                      <p:by x="50000" y="50000"/>
                                    </p:animScale>
                                  </p:childTnLst>
                                </p:cTn>
                              </p:par>
                              <p:par>
                                <p:cTn id="17" presetID="9" presetClass="emph" presetSubtype="0" nodeType="withEffect">
                                  <p:stCondLst>
                                    <p:cond delay="0"/>
                                  </p:stCondLst>
                                  <p:childTnLst>
                                    <p:set>
                                      <p:cBhvr>
                                        <p:cTn id="18" dur="indefinite"/>
                                        <p:tgtEl>
                                          <p:spTgt spid="21"/>
                                        </p:tgtEl>
                                        <p:attrNameLst>
                                          <p:attrName>style.opacity</p:attrName>
                                        </p:attrNameLst>
                                      </p:cBhvr>
                                      <p:to>
                                        <p:strVal val="0.5"/>
                                      </p:to>
                                    </p:set>
                                    <p:animEffect filter="image" prLst="opacity: 0.5">
                                      <p:cBhvr rctx="IE">
                                        <p:cTn id="19" dur="indefinite"/>
                                        <p:tgtEl>
                                          <p:spTgt spid="21"/>
                                        </p:tgtEl>
                                      </p:cBhvr>
                                    </p:animEffect>
                                  </p:childTnLst>
                                </p:cTn>
                              </p:par>
                              <p:par>
                                <p:cTn id="20" presetID="6" presetClass="emph" presetSubtype="0" fill="hold" nodeType="withEffect">
                                  <p:stCondLst>
                                    <p:cond delay="0"/>
                                  </p:stCondLst>
                                  <p:childTnLst>
                                    <p:animScale>
                                      <p:cBhvr>
                                        <p:cTn id="21" dur="1000" fill="hold"/>
                                        <p:tgtEl>
                                          <p:spTgt spid="20"/>
                                        </p:tgtEl>
                                      </p:cBhvr>
                                      <p:by x="200000" y="200000"/>
                                    </p:animScale>
                                  </p:childTnLst>
                                </p:cTn>
                              </p:par>
                              <p:par>
                                <p:cTn id="22" presetID="9" presetClass="emph" presetSubtype="0" nodeType="withEffect">
                                  <p:stCondLst>
                                    <p:cond delay="0"/>
                                  </p:stCondLst>
                                  <p:childTnLst>
                                    <p:set>
                                      <p:cBhvr>
                                        <p:cTn id="23" dur="indefinite"/>
                                        <p:tgtEl>
                                          <p:spTgt spid="20"/>
                                        </p:tgtEl>
                                        <p:attrNameLst>
                                          <p:attrName>style.opacity</p:attrName>
                                        </p:attrNameLst>
                                      </p:cBhvr>
                                      <p:to>
                                        <p:strVal val="1"/>
                                      </p:to>
                                    </p:set>
                                    <p:animEffect filter="image" prLst="opacity: 1">
                                      <p:cBhvr rctx="IE">
                                        <p:cTn id="24" dur="indefinite"/>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1000" fill="hold"/>
                                        <p:tgtEl>
                                          <p:spTgt spid="20"/>
                                        </p:tgtEl>
                                      </p:cBhvr>
                                      <p:by x="50000" y="50000"/>
                                    </p:animScale>
                                  </p:childTnLst>
                                </p:cTn>
                              </p:par>
                              <p:par>
                                <p:cTn id="29" presetID="9" presetClass="emph" presetSubtype="0" nodeType="withEffect">
                                  <p:stCondLst>
                                    <p:cond delay="0"/>
                                  </p:stCondLst>
                                  <p:childTnLst>
                                    <p:set>
                                      <p:cBhvr>
                                        <p:cTn id="30" dur="indefinite"/>
                                        <p:tgtEl>
                                          <p:spTgt spid="20"/>
                                        </p:tgtEl>
                                        <p:attrNameLst>
                                          <p:attrName>style.opacity</p:attrName>
                                        </p:attrNameLst>
                                      </p:cBhvr>
                                      <p:to>
                                        <p:strVal val="0.5"/>
                                      </p:to>
                                    </p:set>
                                    <p:animEffect filter="image" prLst="opacity: 0.5">
                                      <p:cBhvr rctx="IE">
                                        <p:cTn id="31" dur="indefinite"/>
                                        <p:tgtEl>
                                          <p:spTgt spid="20"/>
                                        </p:tgtEl>
                                      </p:cBhvr>
                                    </p:animEffect>
                                  </p:childTnLst>
                                </p:cTn>
                              </p:par>
                              <p:par>
                                <p:cTn id="32" presetID="6" presetClass="emph" presetSubtype="0" fill="hold" nodeType="withEffect">
                                  <p:stCondLst>
                                    <p:cond delay="0"/>
                                  </p:stCondLst>
                                  <p:childTnLst>
                                    <p:animScale>
                                      <p:cBhvr>
                                        <p:cTn id="33" dur="1000" fill="hold"/>
                                        <p:tgtEl>
                                          <p:spTgt spid="22"/>
                                        </p:tgtEl>
                                      </p:cBhvr>
                                      <p:by x="200000" y="200000"/>
                                    </p:animScale>
                                  </p:childTnLst>
                                </p:cTn>
                              </p:par>
                              <p:par>
                                <p:cTn id="34" presetID="9" presetClass="emph" presetSubtype="0" nodeType="withEffect">
                                  <p:stCondLst>
                                    <p:cond delay="0"/>
                                  </p:stCondLst>
                                  <p:childTnLst>
                                    <p:set>
                                      <p:cBhvr>
                                        <p:cTn id="35" dur="indefinite"/>
                                        <p:tgtEl>
                                          <p:spTgt spid="22"/>
                                        </p:tgtEl>
                                        <p:attrNameLst>
                                          <p:attrName>style.opacity</p:attrName>
                                        </p:attrNameLst>
                                      </p:cBhvr>
                                      <p:to>
                                        <p:strVal val="1"/>
                                      </p:to>
                                    </p:set>
                                    <p:animEffect filter="image" prLst="opacity: 1">
                                      <p:cBhvr rctx="IE">
                                        <p:cTn id="36"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6B8B0-3026-4B29-97C2-0719A23B3DAD}"/>
              </a:ext>
            </a:extLst>
          </p:cNvPr>
          <p:cNvSpPr>
            <a:spLocks noGrp="1"/>
          </p:cNvSpPr>
          <p:nvPr>
            <p:ph type="title"/>
          </p:nvPr>
        </p:nvSpPr>
        <p:spPr>
          <a:xfrm>
            <a:off x="463616" y="1203410"/>
            <a:ext cx="4284847" cy="1331243"/>
          </a:xfrm>
        </p:spPr>
        <p:txBody>
          <a:bodyPr>
            <a:normAutofit/>
          </a:bodyPr>
          <a:lstStyle/>
          <a:p>
            <a:r>
              <a:rPr lang="en-ZA" sz="3200" dirty="0">
                <a:solidFill>
                  <a:srgbClr val="FFFFFF"/>
                </a:solidFill>
                <a:latin typeface="Arial Black" panose="020B0A04020102020204" pitchFamily="34" charset="0"/>
                <a:cs typeface="Arial" panose="020B0604020202020204" pitchFamily="34" charset="0"/>
              </a:rPr>
              <a:t>Methodology</a:t>
            </a:r>
            <a:endParaRPr lang="en-US" sz="3200" dirty="0">
              <a:solidFill>
                <a:srgbClr val="FFFFFF"/>
              </a:solidFill>
              <a:latin typeface="Arial Black" panose="020B0A040201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8C7C8A12-45CA-428E-9EBD-161C3379C0BA}"/>
              </a:ext>
            </a:extLst>
          </p:cNvPr>
          <p:cNvSpPr/>
          <p:nvPr/>
        </p:nvSpPr>
        <p:spPr>
          <a:xfrm>
            <a:off x="6294474" y="1116419"/>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0C193C0-7C07-4918-87A9-92CB9832C17E}"/>
              </a:ext>
            </a:extLst>
          </p:cNvPr>
          <p:cNvSpPr/>
          <p:nvPr/>
        </p:nvSpPr>
        <p:spPr>
          <a:xfrm>
            <a:off x="6294474" y="1435396"/>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289E713-E778-4E52-8109-70C7430EDF5E}"/>
              </a:ext>
            </a:extLst>
          </p:cNvPr>
          <p:cNvSpPr/>
          <p:nvPr/>
        </p:nvSpPr>
        <p:spPr>
          <a:xfrm>
            <a:off x="6294474" y="1765006"/>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16AEC3E-E17C-48D6-99A5-109DA6AB6CE5}"/>
              </a:ext>
            </a:extLst>
          </p:cNvPr>
          <p:cNvSpPr/>
          <p:nvPr/>
        </p:nvSpPr>
        <p:spPr>
          <a:xfrm>
            <a:off x="6294474" y="2073352"/>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0D331E0-00AA-4DF5-A09F-FEC04F0ADD93}"/>
              </a:ext>
            </a:extLst>
          </p:cNvPr>
          <p:cNvSpPr/>
          <p:nvPr/>
        </p:nvSpPr>
        <p:spPr>
          <a:xfrm>
            <a:off x="6294474" y="2392329"/>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2BC806-96D2-43B7-B797-3F21B31C42C1}"/>
              </a:ext>
            </a:extLst>
          </p:cNvPr>
          <p:cNvSpPr>
            <a:spLocks noGrp="1"/>
          </p:cNvSpPr>
          <p:nvPr>
            <p:ph idx="1"/>
          </p:nvPr>
        </p:nvSpPr>
        <p:spPr>
          <a:xfrm>
            <a:off x="6607551" y="220945"/>
            <a:ext cx="3226044" cy="4551352"/>
          </a:xfrm>
        </p:spPr>
        <p:txBody>
          <a:bodyPr anchor="ctr">
            <a:normAutofit/>
          </a:bodyPr>
          <a:lstStyle/>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A qualitative research design</a:t>
            </a: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Descriptive phenomenology</a:t>
            </a: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Bracketing (</a:t>
            </a:r>
            <a:r>
              <a:rPr lang="en-ZA" sz="1400" dirty="0" err="1">
                <a:solidFill>
                  <a:srgbClr val="000000"/>
                </a:solidFill>
                <a:effectLst/>
                <a:latin typeface="Times New Roman" panose="02020603050405020304" pitchFamily="18" charset="0"/>
                <a:ea typeface="Calibri" panose="020F0502020204030204" pitchFamily="34" charset="0"/>
              </a:rPr>
              <a:t>epoché</a:t>
            </a:r>
            <a:r>
              <a:rPr lang="en-ZA" sz="1400" dirty="0">
                <a:solidFill>
                  <a:srgbClr val="000000"/>
                </a:solidFill>
                <a:effectLst/>
                <a:latin typeface="Times New Roman" panose="02020603050405020304" pitchFamily="18" charset="0"/>
                <a:ea typeface="Calibri" panose="020F0502020204030204" pitchFamily="34" charset="0"/>
              </a:rPr>
              <a:t>)</a:t>
            </a: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Qualified SLTs</a:t>
            </a: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Purposive sampling</a:t>
            </a:r>
          </a:p>
          <a:p>
            <a:pPr marL="285750" indent="-285750">
              <a:buFont typeface="Arial" panose="020B0604020202020204" pitchFamily="34" charset="0"/>
              <a:buChar char="•"/>
            </a:pPr>
            <a:endParaRPr lang="en-ZA" sz="1100" dirty="0">
              <a:solidFill>
                <a:srgbClr val="000000"/>
              </a:solidFill>
              <a:effectLst/>
              <a:latin typeface="Times New Roman" panose="02020603050405020304" pitchFamily="18" charset="0"/>
              <a:ea typeface="Calibri" panose="020F0502020204030204" pitchFamily="34" charset="0"/>
            </a:endParaRPr>
          </a:p>
          <a:p>
            <a:endParaRPr lang="en-ZA" sz="1100" dirty="0">
              <a:solidFill>
                <a:srgbClr val="000000"/>
              </a:solidFill>
              <a:latin typeface="Times New Roman" panose="02020603050405020304" pitchFamily="18" charset="0"/>
              <a:ea typeface="Calibri" panose="020F0502020204030204" pitchFamily="34" charset="0"/>
            </a:endParaRPr>
          </a:p>
          <a:p>
            <a:endParaRPr lang="en-ZA" sz="1100" dirty="0">
              <a:solidFill>
                <a:srgbClr val="000000"/>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100" dirty="0">
              <a:solidFill>
                <a:srgbClr val="000000"/>
              </a:solidFill>
            </a:endParaRPr>
          </a:p>
        </p:txBody>
      </p:sp>
      <p:pic>
        <p:nvPicPr>
          <p:cNvPr id="14" name="Picture 13" descr="Text&#10;&#10;Description automatically generated">
            <a:extLst>
              <a:ext uri="{FF2B5EF4-FFF2-40B4-BE49-F238E27FC236}">
                <a16:creationId xmlns:a16="http://schemas.microsoft.com/office/drawing/2014/main" id="{11BEC52A-78D3-4529-A2F0-B1D44346A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5" y="2534653"/>
            <a:ext cx="5000192" cy="3047369"/>
          </a:xfrm>
          <a:prstGeom prst="rect">
            <a:avLst/>
          </a:prstGeom>
        </p:spPr>
      </p:pic>
      <p:sp>
        <p:nvSpPr>
          <p:cNvPr id="8" name="Freeform 2">
            <a:extLst>
              <a:ext uri="{FF2B5EF4-FFF2-40B4-BE49-F238E27FC236}">
                <a16:creationId xmlns:a16="http://schemas.microsoft.com/office/drawing/2014/main" id="{3C86BB86-5BEF-1499-C90B-42BD947189A0}"/>
              </a:ext>
            </a:extLst>
          </p:cNvPr>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5"/>
            <a:stretch>
              <a:fillRect/>
            </a:stretch>
          </a:blipFill>
        </p:spPr>
        <p:txBody>
          <a:bodyPr/>
          <a:lstStyle/>
          <a:p>
            <a:endParaRPr lang="en-US" sz="1200"/>
          </a:p>
        </p:txBody>
      </p:sp>
      <p:sp>
        <p:nvSpPr>
          <p:cNvPr id="10" name="TextBox 3">
            <a:extLst>
              <a:ext uri="{FF2B5EF4-FFF2-40B4-BE49-F238E27FC236}">
                <a16:creationId xmlns:a16="http://schemas.microsoft.com/office/drawing/2014/main" id="{91208F69-3327-9041-F3E5-522A5F882C9C}"/>
              </a:ext>
            </a:extLst>
          </p:cNvPr>
          <p:cNvSpPr txBox="1"/>
          <p:nvPr/>
        </p:nvSpPr>
        <p:spPr>
          <a:xfrm>
            <a:off x="483995" y="330035"/>
            <a:ext cx="7744127" cy="327718"/>
          </a:xfrm>
          <a:prstGeom prst="rect">
            <a:avLst/>
          </a:prstGeom>
        </p:spPr>
        <p:txBody>
          <a:bodyPr lIns="0" tIns="0" rIns="0" bIns="0" rtlCol="0" anchor="t">
            <a:spAutoFit/>
          </a:bodyPr>
          <a:lstStyle/>
          <a:p>
            <a:pPr>
              <a:lnSpc>
                <a:spcPts val="2800"/>
              </a:lnSpc>
            </a:pPr>
            <a:r>
              <a:rPr lang="en-US" sz="2000">
                <a:solidFill>
                  <a:srgbClr val="DCB05B"/>
                </a:solidFill>
                <a:latin typeface="Montserrat Ultra-Bold"/>
              </a:rPr>
              <a:t>JOHANNESBURG HEALTH DISTRICT </a:t>
            </a:r>
          </a:p>
        </p:txBody>
      </p:sp>
      <p:sp>
        <p:nvSpPr>
          <p:cNvPr id="11" name="Freeform 4">
            <a:extLst>
              <a:ext uri="{FF2B5EF4-FFF2-40B4-BE49-F238E27FC236}">
                <a16:creationId xmlns:a16="http://schemas.microsoft.com/office/drawing/2014/main" id="{072492DE-1E03-7521-311C-F6DCC7470CE8}"/>
              </a:ext>
            </a:extLst>
          </p:cNvPr>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6">
              <a:alphaModFix amt="37000"/>
              <a:extLst>
                <a:ext uri="{96DAC541-7B7A-43D3-8B79-37D633B846F1}">
                  <asvg:svgBlip xmlns:asvg="http://schemas.microsoft.com/office/drawing/2016/SVG/main" r:embed="rId7"/>
                </a:ext>
              </a:extLst>
            </a:blip>
            <a:stretch>
              <a:fillRect/>
            </a:stretch>
          </a:blipFill>
        </p:spPr>
        <p:txBody>
          <a:bodyPr/>
          <a:lstStyle/>
          <a:p>
            <a:endParaRPr lang="en-US" sz="1200"/>
          </a:p>
        </p:txBody>
      </p:sp>
      <p:grpSp>
        <p:nvGrpSpPr>
          <p:cNvPr id="12" name="Group 5">
            <a:extLst>
              <a:ext uri="{FF2B5EF4-FFF2-40B4-BE49-F238E27FC236}">
                <a16:creationId xmlns:a16="http://schemas.microsoft.com/office/drawing/2014/main" id="{7FEA448A-B5EA-3332-A175-EA540C9EE24E}"/>
              </a:ext>
            </a:extLst>
          </p:cNvPr>
          <p:cNvGrpSpPr>
            <a:grpSpLocks noChangeAspect="1"/>
          </p:cNvGrpSpPr>
          <p:nvPr/>
        </p:nvGrpSpPr>
        <p:grpSpPr>
          <a:xfrm>
            <a:off x="9665175" y="200882"/>
            <a:ext cx="7868500" cy="8652538"/>
            <a:chOff x="0" y="0"/>
            <a:chExt cx="14228623" cy="15646400"/>
          </a:xfrm>
        </p:grpSpPr>
        <p:sp>
          <p:nvSpPr>
            <p:cNvPr id="13" name="Freeform 6">
              <a:extLst>
                <a:ext uri="{FF2B5EF4-FFF2-40B4-BE49-F238E27FC236}">
                  <a16:creationId xmlns:a16="http://schemas.microsoft.com/office/drawing/2014/main" id="{74D78176-8580-526A-4E49-8681AC4BC143}"/>
                </a:ext>
              </a:extLst>
            </p:cNvPr>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8"/>
              <a:stretch>
                <a:fillRect t="-22720" r="-160054" b="-22720"/>
              </a:stretch>
            </a:blipFill>
          </p:spPr>
          <p:txBody>
            <a:bodyPr/>
            <a:lstStyle/>
            <a:p>
              <a:endParaRPr lang="en-US" sz="1200"/>
            </a:p>
          </p:txBody>
        </p:sp>
      </p:grpSp>
      <p:sp>
        <p:nvSpPr>
          <p:cNvPr id="15" name="Freeform 7">
            <a:extLst>
              <a:ext uri="{FF2B5EF4-FFF2-40B4-BE49-F238E27FC236}">
                <a16:creationId xmlns:a16="http://schemas.microsoft.com/office/drawing/2014/main" id="{463A12B6-4689-F8D2-0775-EC0C5DF2F9B8}"/>
              </a:ext>
            </a:extLst>
          </p:cNvPr>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9">
              <a:alphaModFix amt="4399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6" name="Freeform 8">
            <a:extLst>
              <a:ext uri="{FF2B5EF4-FFF2-40B4-BE49-F238E27FC236}">
                <a16:creationId xmlns:a16="http://schemas.microsoft.com/office/drawing/2014/main" id="{57BA93CC-B1B1-960A-F76E-3F8493679DF8}"/>
              </a:ext>
            </a:extLst>
          </p:cNvPr>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1"/>
            <a:stretch>
              <a:fillRect/>
            </a:stretch>
          </a:blipFill>
        </p:spPr>
        <p:txBody>
          <a:bodyPr/>
          <a:lstStyle/>
          <a:p>
            <a:endParaRPr lang="en-US" sz="1200"/>
          </a:p>
        </p:txBody>
      </p:sp>
      <p:sp>
        <p:nvSpPr>
          <p:cNvPr id="17" name="TextBox 9">
            <a:extLst>
              <a:ext uri="{FF2B5EF4-FFF2-40B4-BE49-F238E27FC236}">
                <a16:creationId xmlns:a16="http://schemas.microsoft.com/office/drawing/2014/main" id="{5E8B9F48-B87B-85FA-0EF5-4AF21EBA4953}"/>
              </a:ext>
            </a:extLst>
          </p:cNvPr>
          <p:cNvSpPr txBox="1"/>
          <p:nvPr/>
        </p:nvSpPr>
        <p:spPr>
          <a:xfrm>
            <a:off x="7364577" y="342900"/>
            <a:ext cx="4141623" cy="327718"/>
          </a:xfrm>
          <a:prstGeom prst="rect">
            <a:avLst/>
          </a:prstGeom>
        </p:spPr>
        <p:txBody>
          <a:bodyPr lIns="0" tIns="0" rIns="0" bIns="0" rtlCol="0" anchor="t">
            <a:spAutoFit/>
          </a:bodyPr>
          <a:lstStyle/>
          <a:p>
            <a:pPr algn="r">
              <a:lnSpc>
                <a:spcPts val="2800"/>
              </a:lnSpc>
            </a:pPr>
            <a:r>
              <a:rPr lang="en-US" sz="2000">
                <a:solidFill>
                  <a:srgbClr val="0063A0"/>
                </a:solidFill>
                <a:latin typeface="Montserrat Ultra-Bold"/>
              </a:rPr>
              <a:t>2024 RESEARCH CONFERENCE</a:t>
            </a:r>
          </a:p>
        </p:txBody>
      </p:sp>
      <p:sp>
        <p:nvSpPr>
          <p:cNvPr id="18" name="TextBox 10">
            <a:extLst>
              <a:ext uri="{FF2B5EF4-FFF2-40B4-BE49-F238E27FC236}">
                <a16:creationId xmlns:a16="http://schemas.microsoft.com/office/drawing/2014/main" id="{61420427-F348-8121-063C-82D0E0D9462A}"/>
              </a:ext>
            </a:extLst>
          </p:cNvPr>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spTree>
    <p:extLst>
      <p:ext uri="{BB962C8B-B14F-4D97-AF65-F5344CB8AC3E}">
        <p14:creationId xmlns:p14="http://schemas.microsoft.com/office/powerpoint/2010/main" val="3659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5"/>
                                        </p:tgtEl>
                                        <p:attrNameLst>
                                          <p:attrName>style.opacity</p:attrName>
                                        </p:attrNameLst>
                                      </p:cBhvr>
                                      <p:to>
                                        <p:strVal val="0"/>
                                      </p:to>
                                    </p:set>
                                    <p:animEffect filter="image" prLst="opacity: 0">
                                      <p:cBhvr rctx="IE">
                                        <p:cTn id="7" dur="indefinite"/>
                                        <p:tgtEl>
                                          <p:spTgt spid="5"/>
                                        </p:tgtEl>
                                      </p:cBhvr>
                                    </p:animEffect>
                                  </p:childTnLst>
                                </p:cTn>
                              </p:par>
                              <p:par>
                                <p:cTn id="8" presetID="9" presetClass="emph" presetSubtype="0" grpId="0" nodeType="withEffect">
                                  <p:stCondLst>
                                    <p:cond delay="0"/>
                                  </p:stCondLst>
                                  <p:childTnLst>
                                    <p:set>
                                      <p:cBhvr>
                                        <p:cTn id="9" dur="indefinite"/>
                                        <p:tgtEl>
                                          <p:spTgt spid="6"/>
                                        </p:tgtEl>
                                        <p:attrNameLst>
                                          <p:attrName>style.opacity</p:attrName>
                                        </p:attrNameLst>
                                      </p:cBhvr>
                                      <p:to>
                                        <p:strVal val="0"/>
                                      </p:to>
                                    </p:set>
                                    <p:animEffect filter="image" prLst="opacity: 0">
                                      <p:cBhvr rctx="IE">
                                        <p:cTn id="10" dur="indefinite"/>
                                        <p:tgtEl>
                                          <p:spTgt spid="6"/>
                                        </p:tgtEl>
                                      </p:cBhvr>
                                    </p:animEffect>
                                  </p:childTnLst>
                                </p:cTn>
                              </p:par>
                              <p:par>
                                <p:cTn id="11" presetID="9" presetClass="emph" presetSubtype="0" grpId="0" nodeType="withEffect">
                                  <p:stCondLst>
                                    <p:cond delay="0"/>
                                  </p:stCondLst>
                                  <p:childTnLst>
                                    <p:set>
                                      <p:cBhvr>
                                        <p:cTn id="12" dur="indefinite"/>
                                        <p:tgtEl>
                                          <p:spTgt spid="7"/>
                                        </p:tgtEl>
                                        <p:attrNameLst>
                                          <p:attrName>style.opacity</p:attrName>
                                        </p:attrNameLst>
                                      </p:cBhvr>
                                      <p:to>
                                        <p:strVal val="0"/>
                                      </p:to>
                                    </p:set>
                                    <p:animEffect filter="image" prLst="opacity: 0">
                                      <p:cBhvr rctx="IE">
                                        <p:cTn id="13" dur="indefinite"/>
                                        <p:tgtEl>
                                          <p:spTgt spid="7"/>
                                        </p:tgtEl>
                                      </p:cBhvr>
                                    </p:animEffect>
                                  </p:childTnLst>
                                </p:cTn>
                              </p:par>
                              <p:par>
                                <p:cTn id="14" presetID="9" presetClass="emph" presetSubtype="0" grpId="0" nodeType="withEffect">
                                  <p:stCondLst>
                                    <p:cond delay="0"/>
                                  </p:stCondLst>
                                  <p:childTnLst>
                                    <p:set>
                                      <p:cBhvr>
                                        <p:cTn id="15" dur="indefinite"/>
                                        <p:tgtEl>
                                          <p:spTgt spid="9"/>
                                        </p:tgtEl>
                                        <p:attrNameLst>
                                          <p:attrName>style.opacity</p:attrName>
                                        </p:attrNameLst>
                                      </p:cBhvr>
                                      <p:to>
                                        <p:strVal val="0"/>
                                      </p:to>
                                    </p:set>
                                    <p:animEffect filter="image" prLst="opacity: 0">
                                      <p:cBhvr rctx="IE">
                                        <p:cTn id="16" dur="indefinite"/>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9" presetClass="emph" presetSubtype="0" grpId="0" nodeType="withEffect">
                                  <p:stCondLst>
                                    <p:cond delay="0"/>
                                  </p:stCondLst>
                                  <p:childTnLst>
                                    <p:set>
                                      <p:cBhvr>
                                        <p:cTn id="26" dur="indefinite"/>
                                        <p:tgtEl>
                                          <p:spTgt spid="4"/>
                                        </p:tgtEl>
                                        <p:attrNameLst>
                                          <p:attrName>style.opacity</p:attrName>
                                        </p:attrNameLst>
                                      </p:cBhvr>
                                      <p:to>
                                        <p:strVal val="0"/>
                                      </p:to>
                                    </p:set>
                                    <p:animEffect filter="image" prLst="opacity: 0">
                                      <p:cBhvr rctx="IE">
                                        <p:cTn id="27" dur="indefinite"/>
                                        <p:tgtEl>
                                          <p:spTgt spid="4"/>
                                        </p:tgtEl>
                                      </p:cBhvr>
                                    </p:animEffect>
                                  </p:childTnLst>
                                </p:cTn>
                              </p:par>
                              <p:par>
                                <p:cTn id="28" presetID="9" presetClass="emph" presetSubtype="0" grpId="1" nodeType="withEffect">
                                  <p:stCondLst>
                                    <p:cond delay="0"/>
                                  </p:stCondLst>
                                  <p:childTnLst>
                                    <p:set>
                                      <p:cBhvr>
                                        <p:cTn id="29" dur="indefinite"/>
                                        <p:tgtEl>
                                          <p:spTgt spid="5"/>
                                        </p:tgtEl>
                                        <p:attrNameLst>
                                          <p:attrName>style.opacity</p:attrName>
                                        </p:attrNameLst>
                                      </p:cBhvr>
                                      <p:to>
                                        <p:strVal val="0.5"/>
                                      </p:to>
                                    </p:set>
                                    <p:animEffect filter="image" prLst="opacity: 0.5">
                                      <p:cBhvr rctx="IE">
                                        <p:cTn id="30" dur="indefinite"/>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par>
                                <p:cTn id="36" presetID="9" presetClass="emph" presetSubtype="0" grpId="1" nodeType="withEffect">
                                  <p:stCondLst>
                                    <p:cond delay="0"/>
                                  </p:stCondLst>
                                  <p:childTnLst>
                                    <p:set>
                                      <p:cBhvr>
                                        <p:cTn id="37" dur="indefinite"/>
                                        <p:tgtEl>
                                          <p:spTgt spid="6"/>
                                        </p:tgtEl>
                                        <p:attrNameLst>
                                          <p:attrName>style.opacity</p:attrName>
                                        </p:attrNameLst>
                                      </p:cBhvr>
                                      <p:to>
                                        <p:strVal val="0.5"/>
                                      </p:to>
                                    </p:set>
                                    <p:animEffect filter="image" prLst="opacity: 0.5">
                                      <p:cBhvr rctx="IE">
                                        <p:cTn id="38" dur="indefinite"/>
                                        <p:tgtEl>
                                          <p:spTgt spid="6"/>
                                        </p:tgtEl>
                                      </p:cBhvr>
                                    </p:animEffect>
                                  </p:childTnLst>
                                </p:cTn>
                              </p:par>
                              <p:par>
                                <p:cTn id="39" presetID="9" presetClass="emph" presetSubtype="0" grpId="2" nodeType="withEffect">
                                  <p:stCondLst>
                                    <p:cond delay="0"/>
                                  </p:stCondLst>
                                  <p:childTnLst>
                                    <p:set>
                                      <p:cBhvr>
                                        <p:cTn id="40" dur="indefinite"/>
                                        <p:tgtEl>
                                          <p:spTgt spid="5"/>
                                        </p:tgtEl>
                                        <p:attrNameLst>
                                          <p:attrName>style.opacity</p:attrName>
                                        </p:attrNameLst>
                                      </p:cBhvr>
                                      <p:to>
                                        <p:strVal val="0"/>
                                      </p:to>
                                    </p:set>
                                    <p:animEffect filter="image" prLst="opacity: 0">
                                      <p:cBhvr rctx="IE">
                                        <p:cTn id="41" dur="indefinite"/>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par>
                                <p:cTn id="47" presetID="9" presetClass="emph" presetSubtype="0" grpId="1" nodeType="withEffect">
                                  <p:stCondLst>
                                    <p:cond delay="0"/>
                                  </p:stCondLst>
                                  <p:childTnLst>
                                    <p:set>
                                      <p:cBhvr>
                                        <p:cTn id="48" dur="indefinite"/>
                                        <p:tgtEl>
                                          <p:spTgt spid="7"/>
                                        </p:tgtEl>
                                        <p:attrNameLst>
                                          <p:attrName>style.opacity</p:attrName>
                                        </p:attrNameLst>
                                      </p:cBhvr>
                                      <p:to>
                                        <p:strVal val="0.5"/>
                                      </p:to>
                                    </p:set>
                                    <p:animEffect filter="image" prLst="opacity: 0.5">
                                      <p:cBhvr rctx="IE">
                                        <p:cTn id="49" dur="indefinite"/>
                                        <p:tgtEl>
                                          <p:spTgt spid="7"/>
                                        </p:tgtEl>
                                      </p:cBhvr>
                                    </p:animEffect>
                                  </p:childTnLst>
                                </p:cTn>
                              </p:par>
                              <p:par>
                                <p:cTn id="50" presetID="9" presetClass="emph" presetSubtype="0" grpId="2" nodeType="withEffect">
                                  <p:stCondLst>
                                    <p:cond delay="0"/>
                                  </p:stCondLst>
                                  <p:childTnLst>
                                    <p:set>
                                      <p:cBhvr>
                                        <p:cTn id="51" dur="indefinite"/>
                                        <p:tgtEl>
                                          <p:spTgt spid="6"/>
                                        </p:tgtEl>
                                        <p:attrNameLst>
                                          <p:attrName>style.opacity</p:attrName>
                                        </p:attrNameLst>
                                      </p:cBhvr>
                                      <p:to>
                                        <p:strVal val="0"/>
                                      </p:to>
                                    </p:set>
                                    <p:animEffect filter="image" prLst="opacity: 0">
                                      <p:cBhvr rctx="IE">
                                        <p:cTn id="52" dur="indefinite"/>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par>
                                <p:cTn id="58" presetID="9" presetClass="emph" presetSubtype="0" grpId="1" nodeType="withEffect">
                                  <p:stCondLst>
                                    <p:cond delay="0"/>
                                  </p:stCondLst>
                                  <p:childTnLst>
                                    <p:set>
                                      <p:cBhvr>
                                        <p:cTn id="59" dur="indefinite"/>
                                        <p:tgtEl>
                                          <p:spTgt spid="9"/>
                                        </p:tgtEl>
                                        <p:attrNameLst>
                                          <p:attrName>style.opacity</p:attrName>
                                        </p:attrNameLst>
                                      </p:cBhvr>
                                      <p:to>
                                        <p:strVal val="0.5"/>
                                      </p:to>
                                    </p:set>
                                    <p:animEffect filter="image" prLst="opacity: 0.5">
                                      <p:cBhvr rctx="IE">
                                        <p:cTn id="60" dur="indefinite"/>
                                        <p:tgtEl>
                                          <p:spTgt spid="9"/>
                                        </p:tgtEl>
                                      </p:cBhvr>
                                    </p:animEffect>
                                  </p:childTnLst>
                                </p:cTn>
                              </p:par>
                              <p:par>
                                <p:cTn id="61" presetID="9" presetClass="emph" presetSubtype="0" grpId="2" nodeType="withEffect">
                                  <p:stCondLst>
                                    <p:cond delay="0"/>
                                  </p:stCondLst>
                                  <p:childTnLst>
                                    <p:set>
                                      <p:cBhvr>
                                        <p:cTn id="62" dur="indefinite"/>
                                        <p:tgtEl>
                                          <p:spTgt spid="7"/>
                                        </p:tgtEl>
                                        <p:attrNameLst>
                                          <p:attrName>style.opacity</p:attrName>
                                        </p:attrNameLst>
                                      </p:cBhvr>
                                      <p:to>
                                        <p:strVal val="0"/>
                                      </p:to>
                                    </p:set>
                                    <p:animEffect filter="image" prLst="opacity: 0">
                                      <p:cBhvr rctx="IE">
                                        <p:cTn id="63"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5" grpId="2" animBg="1"/>
      <p:bldP spid="6" grpId="0" animBg="1"/>
      <p:bldP spid="6" grpId="1" animBg="1"/>
      <p:bldP spid="6" grpId="2" animBg="1"/>
      <p:bldP spid="7" grpId="0" animBg="1"/>
      <p:bldP spid="7" grpId="1" animBg="1"/>
      <p:bldP spid="7" grpId="2" animBg="1"/>
      <p:bldP spid="9" grpId="0" animBg="1"/>
      <p:bldP spid="9" grpId="1"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4BAB412-54D0-4CFF-B091-1B17E66C1C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Freeform 2">
            <a:extLst>
              <a:ext uri="{FF2B5EF4-FFF2-40B4-BE49-F238E27FC236}">
                <a16:creationId xmlns:a16="http://schemas.microsoft.com/office/drawing/2014/main" id="{1C0D5741-313A-5A90-B15E-3BE441ADC6EA}"/>
              </a:ext>
            </a:extLst>
          </p:cNvPr>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4"/>
            <a:stretch>
              <a:fillRect/>
            </a:stretch>
          </a:blipFill>
        </p:spPr>
        <p:txBody>
          <a:bodyPr/>
          <a:lstStyle/>
          <a:p>
            <a:endParaRPr lang="en-US" sz="1200"/>
          </a:p>
        </p:txBody>
      </p:sp>
      <p:sp>
        <p:nvSpPr>
          <p:cNvPr id="3" name="TextBox 3">
            <a:extLst>
              <a:ext uri="{FF2B5EF4-FFF2-40B4-BE49-F238E27FC236}">
                <a16:creationId xmlns:a16="http://schemas.microsoft.com/office/drawing/2014/main" id="{0799A456-C8B1-DDDC-27AA-D36DA03952AD}"/>
              </a:ext>
            </a:extLst>
          </p:cNvPr>
          <p:cNvSpPr txBox="1"/>
          <p:nvPr/>
        </p:nvSpPr>
        <p:spPr>
          <a:xfrm>
            <a:off x="483995" y="330035"/>
            <a:ext cx="7744127" cy="327718"/>
          </a:xfrm>
          <a:prstGeom prst="rect">
            <a:avLst/>
          </a:prstGeom>
        </p:spPr>
        <p:txBody>
          <a:bodyPr lIns="0" tIns="0" rIns="0" bIns="0" rtlCol="0" anchor="t">
            <a:spAutoFit/>
          </a:bodyPr>
          <a:lstStyle/>
          <a:p>
            <a:pPr>
              <a:lnSpc>
                <a:spcPts val="2800"/>
              </a:lnSpc>
            </a:pPr>
            <a:r>
              <a:rPr lang="en-US" sz="2000">
                <a:solidFill>
                  <a:srgbClr val="DCB05B"/>
                </a:solidFill>
                <a:latin typeface="Montserrat Ultra-Bold"/>
              </a:rPr>
              <a:t>JOHANNESBURG HEALTH DISTRICT </a:t>
            </a:r>
          </a:p>
        </p:txBody>
      </p:sp>
      <p:sp>
        <p:nvSpPr>
          <p:cNvPr id="5" name="Freeform 4">
            <a:extLst>
              <a:ext uri="{FF2B5EF4-FFF2-40B4-BE49-F238E27FC236}">
                <a16:creationId xmlns:a16="http://schemas.microsoft.com/office/drawing/2014/main" id="{D02ADC47-43A3-8027-9375-27EAA0AC396B}"/>
              </a:ext>
            </a:extLst>
          </p:cNvPr>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7" name="Group 5">
            <a:extLst>
              <a:ext uri="{FF2B5EF4-FFF2-40B4-BE49-F238E27FC236}">
                <a16:creationId xmlns:a16="http://schemas.microsoft.com/office/drawing/2014/main" id="{E480841D-531F-01BA-9A00-B43D5E1BE10C}"/>
              </a:ext>
            </a:extLst>
          </p:cNvPr>
          <p:cNvGrpSpPr>
            <a:grpSpLocks noChangeAspect="1"/>
          </p:cNvGrpSpPr>
          <p:nvPr/>
        </p:nvGrpSpPr>
        <p:grpSpPr>
          <a:xfrm>
            <a:off x="9665175" y="200882"/>
            <a:ext cx="7868500" cy="8652538"/>
            <a:chOff x="0" y="0"/>
            <a:chExt cx="14228623" cy="15646400"/>
          </a:xfrm>
        </p:grpSpPr>
        <p:sp>
          <p:nvSpPr>
            <p:cNvPr id="9" name="Freeform 6">
              <a:extLst>
                <a:ext uri="{FF2B5EF4-FFF2-40B4-BE49-F238E27FC236}">
                  <a16:creationId xmlns:a16="http://schemas.microsoft.com/office/drawing/2014/main" id="{CCFF3A1E-940A-93F2-F5CA-6290B392A1F5}"/>
                </a:ext>
              </a:extLst>
            </p:cNvPr>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7"/>
              <a:stretch>
                <a:fillRect t="-22720" r="-160054" b="-22720"/>
              </a:stretch>
            </a:blipFill>
          </p:spPr>
          <p:txBody>
            <a:bodyPr/>
            <a:lstStyle/>
            <a:p>
              <a:endParaRPr lang="en-US" sz="1200"/>
            </a:p>
          </p:txBody>
        </p:sp>
      </p:grpSp>
      <p:sp>
        <p:nvSpPr>
          <p:cNvPr id="11" name="Freeform 7">
            <a:extLst>
              <a:ext uri="{FF2B5EF4-FFF2-40B4-BE49-F238E27FC236}">
                <a16:creationId xmlns:a16="http://schemas.microsoft.com/office/drawing/2014/main" id="{3902BF05-614D-F0E0-7A18-27F40530D3C6}"/>
              </a:ext>
            </a:extLst>
          </p:cNvPr>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8">
              <a:alphaModFix amt="43999"/>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8">
            <a:extLst>
              <a:ext uri="{FF2B5EF4-FFF2-40B4-BE49-F238E27FC236}">
                <a16:creationId xmlns:a16="http://schemas.microsoft.com/office/drawing/2014/main" id="{4376E668-75D1-8193-B899-30285F81B23D}"/>
              </a:ext>
            </a:extLst>
          </p:cNvPr>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0"/>
            <a:stretch>
              <a:fillRect/>
            </a:stretch>
          </a:blipFill>
        </p:spPr>
        <p:txBody>
          <a:bodyPr/>
          <a:lstStyle/>
          <a:p>
            <a:endParaRPr lang="en-US" sz="1200"/>
          </a:p>
        </p:txBody>
      </p:sp>
      <p:sp>
        <p:nvSpPr>
          <p:cNvPr id="13" name="TextBox 9">
            <a:extLst>
              <a:ext uri="{FF2B5EF4-FFF2-40B4-BE49-F238E27FC236}">
                <a16:creationId xmlns:a16="http://schemas.microsoft.com/office/drawing/2014/main" id="{3D86B13A-E21D-4C47-D915-26940B8EF068}"/>
              </a:ext>
            </a:extLst>
          </p:cNvPr>
          <p:cNvSpPr txBox="1"/>
          <p:nvPr/>
        </p:nvSpPr>
        <p:spPr>
          <a:xfrm>
            <a:off x="7364577" y="342900"/>
            <a:ext cx="4141623" cy="327718"/>
          </a:xfrm>
          <a:prstGeom prst="rect">
            <a:avLst/>
          </a:prstGeom>
        </p:spPr>
        <p:txBody>
          <a:bodyPr lIns="0" tIns="0" rIns="0" bIns="0" rtlCol="0" anchor="t">
            <a:spAutoFit/>
          </a:bodyPr>
          <a:lstStyle/>
          <a:p>
            <a:pPr algn="r">
              <a:lnSpc>
                <a:spcPts val="2800"/>
              </a:lnSpc>
            </a:pPr>
            <a:r>
              <a:rPr lang="en-US" sz="2000">
                <a:solidFill>
                  <a:srgbClr val="0063A0"/>
                </a:solidFill>
                <a:latin typeface="Montserrat Ultra-Bold"/>
              </a:rPr>
              <a:t>2024 RESEARCH CONFERENCE</a:t>
            </a:r>
          </a:p>
        </p:txBody>
      </p:sp>
      <p:sp>
        <p:nvSpPr>
          <p:cNvPr id="15" name="TextBox 10">
            <a:extLst>
              <a:ext uri="{FF2B5EF4-FFF2-40B4-BE49-F238E27FC236}">
                <a16:creationId xmlns:a16="http://schemas.microsoft.com/office/drawing/2014/main" id="{78C3CBA9-300E-AAE1-EB65-B64980DD7AB8}"/>
              </a:ext>
            </a:extLst>
          </p:cNvPr>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pic>
        <p:nvPicPr>
          <p:cNvPr id="4" name="Picture 3">
            <a:extLst>
              <a:ext uri="{FF2B5EF4-FFF2-40B4-BE49-F238E27FC236}">
                <a16:creationId xmlns:a16="http://schemas.microsoft.com/office/drawing/2014/main" id="{21BB156B-A2A8-4ABE-BF8D-18CF85D4F4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36944" y="515951"/>
            <a:ext cx="11118111" cy="5941881"/>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256B0F24-8ADC-485E-ADFF-190C2D5954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7558" y="1903132"/>
            <a:ext cx="1672172" cy="3201399"/>
          </a:xfrm>
          <a:prstGeom prst="rect">
            <a:avLst/>
          </a:prstGeom>
        </p:spPr>
      </p:pic>
      <p:pic>
        <p:nvPicPr>
          <p:cNvPr id="8" name="Picture 7" descr="Graphical user interface, application, Teams&#10;&#10;Description automatically generated">
            <a:extLst>
              <a:ext uri="{FF2B5EF4-FFF2-40B4-BE49-F238E27FC236}">
                <a16:creationId xmlns:a16="http://schemas.microsoft.com/office/drawing/2014/main" id="{9A586695-1B3B-4BF1-A763-DE51BFDD51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1145" y="1903132"/>
            <a:ext cx="1672172" cy="320140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E7CDC836-A37D-4103-A292-2436B2105CE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14732" y="1903131"/>
            <a:ext cx="1672172" cy="3201400"/>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4016F76C-BD66-4EF1-95A9-60857B56B6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8319" y="1903131"/>
            <a:ext cx="1672172" cy="3201400"/>
          </a:xfrm>
          <a:prstGeom prst="rect">
            <a:avLst/>
          </a:prstGeom>
        </p:spPr>
      </p:pic>
      <p:pic>
        <p:nvPicPr>
          <p:cNvPr id="16" name="Picture 15" descr="Graphical user interface, application, Teams&#10;&#10;Description automatically generated">
            <a:extLst>
              <a:ext uri="{FF2B5EF4-FFF2-40B4-BE49-F238E27FC236}">
                <a16:creationId xmlns:a16="http://schemas.microsoft.com/office/drawing/2014/main" id="{B40E7BF3-A305-4A26-90FF-83BE819F0A6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83126" y="1903131"/>
            <a:ext cx="1672173" cy="3201402"/>
          </a:xfrm>
          <a:prstGeom prst="rect">
            <a:avLst/>
          </a:prstGeom>
        </p:spPr>
      </p:pic>
      <p:pic>
        <p:nvPicPr>
          <p:cNvPr id="18" name="Picture 17" descr="Table&#10;&#10;Description automatically generated">
            <a:extLst>
              <a:ext uri="{FF2B5EF4-FFF2-40B4-BE49-F238E27FC236}">
                <a16:creationId xmlns:a16="http://schemas.microsoft.com/office/drawing/2014/main" id="{9A09DEC3-8DE8-4E7A-BA1E-BD3C819326F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2477" y="1903132"/>
            <a:ext cx="2702446" cy="3201400"/>
          </a:xfrm>
          <a:prstGeom prst="rect">
            <a:avLst/>
          </a:prstGeom>
        </p:spPr>
      </p:pic>
    </p:spTree>
    <p:extLst>
      <p:ext uri="{BB962C8B-B14F-4D97-AF65-F5344CB8AC3E}">
        <p14:creationId xmlns:p14="http://schemas.microsoft.com/office/powerpoint/2010/main" val="39641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nodeType="withEffect">
                                  <p:stCondLst>
                                    <p:cond delay="0"/>
                                  </p:stCondLst>
                                  <p:childTnLst>
                                    <p:set>
                                      <p:cBhvr>
                                        <p:cTn id="9" dur="indefinite"/>
                                        <p:tgtEl>
                                          <p:spTgt spid="18"/>
                                        </p:tgtEl>
                                        <p:attrNameLst>
                                          <p:attrName>style.opacity</p:attrName>
                                        </p:attrNameLst>
                                      </p:cBhvr>
                                      <p:to>
                                        <p:strVal val="0.75"/>
                                      </p:to>
                                    </p:set>
                                    <p:animEffect filter="image" prLst="opacity: 0.75">
                                      <p:cBhvr rctx="IE">
                                        <p:cTn id="10" dur="indefinite"/>
                                        <p:tgtEl>
                                          <p:spTgt spid="18"/>
                                        </p:tgtEl>
                                      </p:cBhvr>
                                    </p:animEffect>
                                  </p:childTnLst>
                                </p:cTn>
                              </p:par>
                              <p:par>
                                <p:cTn id="11" presetID="9" presetClass="emph" presetSubtype="0" nodeType="withEffect">
                                  <p:stCondLst>
                                    <p:cond delay="0"/>
                                  </p:stCondLst>
                                  <p:childTnLst>
                                    <p:set>
                                      <p:cBhvr>
                                        <p:cTn id="12" dur="indefinite"/>
                                        <p:tgtEl>
                                          <p:spTgt spid="10"/>
                                        </p:tgtEl>
                                        <p:attrNameLst>
                                          <p:attrName>style.opacity</p:attrName>
                                        </p:attrNameLst>
                                      </p:cBhvr>
                                      <p:to>
                                        <p:strVal val="0.25"/>
                                      </p:to>
                                    </p:set>
                                    <p:animEffect filter="image" prLst="opacity: 0.25">
                                      <p:cBhvr rctx="IE">
                                        <p:cTn id="13" dur="indefinite"/>
                                        <p:tgtEl>
                                          <p:spTgt spid="10"/>
                                        </p:tgtEl>
                                      </p:cBhvr>
                                    </p:animEffect>
                                  </p:childTnLst>
                                </p:cTn>
                              </p:par>
                              <p:par>
                                <p:cTn id="14" presetID="9" presetClass="emph" presetSubtype="0" nodeType="withEffect">
                                  <p:stCondLst>
                                    <p:cond delay="0"/>
                                  </p:stCondLst>
                                  <p:childTnLst>
                                    <p:set>
                                      <p:cBhvr>
                                        <p:cTn id="15" dur="indefinite"/>
                                        <p:tgtEl>
                                          <p:spTgt spid="14"/>
                                        </p:tgtEl>
                                        <p:attrNameLst>
                                          <p:attrName>style.opacity</p:attrName>
                                        </p:attrNameLst>
                                      </p:cBhvr>
                                      <p:to>
                                        <p:strVal val="0.25"/>
                                      </p:to>
                                    </p:set>
                                    <p:animEffect filter="image" prLst="opacity: 0.25">
                                      <p:cBhvr rctx="IE">
                                        <p:cTn id="16" dur="indefinite"/>
                                        <p:tgtEl>
                                          <p:spTgt spid="14"/>
                                        </p:tgtEl>
                                      </p:cBhvr>
                                    </p:animEffect>
                                  </p:childTnLst>
                                </p:cTn>
                              </p:par>
                              <p:par>
                                <p:cTn id="17" presetID="9" presetClass="emph" presetSubtype="0" nodeType="withEffect">
                                  <p:stCondLst>
                                    <p:cond delay="0"/>
                                  </p:stCondLst>
                                  <p:childTnLst>
                                    <p:set>
                                      <p:cBhvr>
                                        <p:cTn id="18" dur="indefinite"/>
                                        <p:tgtEl>
                                          <p:spTgt spid="16"/>
                                        </p:tgtEl>
                                        <p:attrNameLst>
                                          <p:attrName>style.opacity</p:attrName>
                                        </p:attrNameLst>
                                      </p:cBhvr>
                                      <p:to>
                                        <p:strVal val="0.25"/>
                                      </p:to>
                                    </p:set>
                                    <p:animEffect filter="image" prLst="opacity: 0.25">
                                      <p:cBhvr rctx="IE">
                                        <p:cTn id="19" dur="indefinite"/>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p:cTn id="23" dur="indefinite"/>
                                        <p:tgtEl>
                                          <p:spTgt spid="6"/>
                                        </p:tgtEl>
                                        <p:attrNameLst>
                                          <p:attrName>style.opacity</p:attrName>
                                        </p:attrNameLst>
                                      </p:cBhvr>
                                      <p:to>
                                        <p:strVal val="0.25"/>
                                      </p:to>
                                    </p:set>
                                    <p:animEffect filter="image" prLst="opacity: 0.25">
                                      <p:cBhvr rctx="IE">
                                        <p:cTn id="24" dur="indefinite"/>
                                        <p:tgtEl>
                                          <p:spTgt spid="6"/>
                                        </p:tgtEl>
                                      </p:cBhvr>
                                    </p:animEffect>
                                  </p:childTnLst>
                                </p:cTn>
                              </p:par>
                              <p:par>
                                <p:cTn id="25" presetID="9" presetClass="emph" presetSubtype="0" nodeType="withEffect">
                                  <p:stCondLst>
                                    <p:cond delay="0"/>
                                  </p:stCondLst>
                                  <p:childTnLst>
                                    <p:set>
                                      <p:cBhvr>
                                        <p:cTn id="26" dur="indefinite"/>
                                        <p:tgtEl>
                                          <p:spTgt spid="8"/>
                                        </p:tgtEl>
                                        <p:attrNameLst>
                                          <p:attrName>style.opacity</p:attrName>
                                        </p:attrNameLst>
                                      </p:cBhvr>
                                      <p:to>
                                        <p:strVal val="1"/>
                                      </p:to>
                                    </p:set>
                                    <p:animEffect filter="image" prLst="opacity: 1">
                                      <p:cBhvr rctx="IE">
                                        <p:cTn id="27" dur="indefinite"/>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p:cTn id="31" dur="indefinite"/>
                                        <p:tgtEl>
                                          <p:spTgt spid="8"/>
                                        </p:tgtEl>
                                        <p:attrNameLst>
                                          <p:attrName>style.opacity</p:attrName>
                                        </p:attrNameLst>
                                      </p:cBhvr>
                                      <p:to>
                                        <p:strVal val="0.25"/>
                                      </p:to>
                                    </p:set>
                                    <p:animEffect filter="image" prLst="opacity: 0.25">
                                      <p:cBhvr rctx="IE">
                                        <p:cTn id="32" dur="indefinite"/>
                                        <p:tgtEl>
                                          <p:spTgt spid="8"/>
                                        </p:tgtEl>
                                      </p:cBhvr>
                                    </p:animEffect>
                                  </p:childTnLst>
                                </p:cTn>
                              </p:par>
                              <p:par>
                                <p:cTn id="33" presetID="9" presetClass="emph" presetSubtype="0" nodeType="withEffect">
                                  <p:stCondLst>
                                    <p:cond delay="0"/>
                                  </p:stCondLst>
                                  <p:childTnLst>
                                    <p:set>
                                      <p:cBhvr>
                                        <p:cTn id="34" dur="indefinite"/>
                                        <p:tgtEl>
                                          <p:spTgt spid="10"/>
                                        </p:tgtEl>
                                        <p:attrNameLst>
                                          <p:attrName>style.opacity</p:attrName>
                                        </p:attrNameLst>
                                      </p:cBhvr>
                                      <p:to>
                                        <p:strVal val="1"/>
                                      </p:to>
                                    </p:set>
                                    <p:animEffect filter="image" prLst="opacity: 1">
                                      <p:cBhvr rctx="IE">
                                        <p:cTn id="35" dur="indefinite"/>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p:cTn id="39" dur="indefinite"/>
                                        <p:tgtEl>
                                          <p:spTgt spid="10"/>
                                        </p:tgtEl>
                                        <p:attrNameLst>
                                          <p:attrName>style.opacity</p:attrName>
                                        </p:attrNameLst>
                                      </p:cBhvr>
                                      <p:to>
                                        <p:strVal val="0.25"/>
                                      </p:to>
                                    </p:set>
                                    <p:animEffect filter="image" prLst="opacity: 0.25">
                                      <p:cBhvr rctx="IE">
                                        <p:cTn id="40" dur="indefinite"/>
                                        <p:tgtEl>
                                          <p:spTgt spid="10"/>
                                        </p:tgtEl>
                                      </p:cBhvr>
                                    </p:animEffect>
                                  </p:childTnLst>
                                </p:cTn>
                              </p:par>
                              <p:par>
                                <p:cTn id="41" presetID="9" presetClass="emph" presetSubtype="0" nodeType="withEffect">
                                  <p:stCondLst>
                                    <p:cond delay="0"/>
                                  </p:stCondLst>
                                  <p:childTnLst>
                                    <p:set>
                                      <p:cBhvr>
                                        <p:cTn id="42" dur="indefinite"/>
                                        <p:tgtEl>
                                          <p:spTgt spid="14"/>
                                        </p:tgtEl>
                                        <p:attrNameLst>
                                          <p:attrName>style.opacity</p:attrName>
                                        </p:attrNameLst>
                                      </p:cBhvr>
                                      <p:to>
                                        <p:strVal val="1"/>
                                      </p:to>
                                    </p:set>
                                    <p:animEffect filter="image" prLst="opacity: 1">
                                      <p:cBhvr rctx="IE">
                                        <p:cTn id="43" dur="indefinite"/>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p:cTn id="47" dur="indefinite"/>
                                        <p:tgtEl>
                                          <p:spTgt spid="14"/>
                                        </p:tgtEl>
                                        <p:attrNameLst>
                                          <p:attrName>style.opacity</p:attrName>
                                        </p:attrNameLst>
                                      </p:cBhvr>
                                      <p:to>
                                        <p:strVal val="0.25"/>
                                      </p:to>
                                    </p:set>
                                    <p:animEffect filter="image" prLst="opacity: 0.25">
                                      <p:cBhvr rctx="IE">
                                        <p:cTn id="48" dur="indefinite"/>
                                        <p:tgtEl>
                                          <p:spTgt spid="14"/>
                                        </p:tgtEl>
                                      </p:cBhvr>
                                    </p:animEffect>
                                  </p:childTnLst>
                                </p:cTn>
                              </p:par>
                              <p:par>
                                <p:cTn id="49" presetID="9" presetClass="emph" presetSubtype="0" nodeType="withEffect">
                                  <p:stCondLst>
                                    <p:cond delay="0"/>
                                  </p:stCondLst>
                                  <p:childTnLst>
                                    <p:set>
                                      <p:cBhvr>
                                        <p:cTn id="50" dur="indefinite"/>
                                        <p:tgtEl>
                                          <p:spTgt spid="16"/>
                                        </p:tgtEl>
                                        <p:attrNameLst>
                                          <p:attrName>style.opacity</p:attrName>
                                        </p:attrNameLst>
                                      </p:cBhvr>
                                      <p:to>
                                        <p:strVal val="1"/>
                                      </p:to>
                                    </p:set>
                                    <p:animEffect filter="image" prLst="opacity: 1">
                                      <p:cBhvr rctx="IE">
                                        <p:cTn id="51" dur="indefinite"/>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p:cTn id="55" dur="indefinite"/>
                                        <p:tgtEl>
                                          <p:spTgt spid="14"/>
                                        </p:tgtEl>
                                        <p:attrNameLst>
                                          <p:attrName>style.opacity</p:attrName>
                                        </p:attrNameLst>
                                      </p:cBhvr>
                                      <p:to>
                                        <p:strVal val="1"/>
                                      </p:to>
                                    </p:set>
                                    <p:animEffect filter="image" prLst="opacity: 1">
                                      <p:cBhvr rctx="IE">
                                        <p:cTn id="56"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E725EFBF-32E4-45C8-9403-DBE293929FA4}"/>
              </a:ext>
            </a:extLst>
          </p:cNvPr>
          <p:cNvSpPr/>
          <p:nvPr/>
        </p:nvSpPr>
        <p:spPr>
          <a:xfrm>
            <a:off x="6294474" y="2679405"/>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6B8B0-3026-4B29-97C2-0719A23B3DAD}"/>
              </a:ext>
            </a:extLst>
          </p:cNvPr>
          <p:cNvSpPr>
            <a:spLocks noGrp="1"/>
          </p:cNvSpPr>
          <p:nvPr>
            <p:ph type="title"/>
          </p:nvPr>
        </p:nvSpPr>
        <p:spPr>
          <a:xfrm>
            <a:off x="463616" y="1203410"/>
            <a:ext cx="4284847" cy="1331243"/>
          </a:xfrm>
        </p:spPr>
        <p:txBody>
          <a:bodyPr>
            <a:normAutofit/>
          </a:bodyPr>
          <a:lstStyle/>
          <a:p>
            <a:r>
              <a:rPr lang="en-ZA" sz="3200" dirty="0">
                <a:solidFill>
                  <a:srgbClr val="FFFFFF"/>
                </a:solidFill>
                <a:latin typeface="Arial Black" panose="020B0A04020102020204" pitchFamily="34" charset="0"/>
                <a:cs typeface="Arial" panose="020B0604020202020204" pitchFamily="34" charset="0"/>
              </a:rPr>
              <a:t>Methodology</a:t>
            </a:r>
            <a:endParaRPr lang="en-US" sz="3200" dirty="0">
              <a:solidFill>
                <a:srgbClr val="FFFFFF"/>
              </a:solidFill>
              <a:latin typeface="Arial Black" panose="020B0A040201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FF5A1D3F-4834-4037-AC13-2AD07C381BBB}"/>
              </a:ext>
            </a:extLst>
          </p:cNvPr>
          <p:cNvSpPr/>
          <p:nvPr/>
        </p:nvSpPr>
        <p:spPr>
          <a:xfrm>
            <a:off x="6294474" y="2998382"/>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67B1B3E-F49E-44E7-93A0-3FFFE36B24AD}"/>
              </a:ext>
            </a:extLst>
          </p:cNvPr>
          <p:cNvSpPr/>
          <p:nvPr/>
        </p:nvSpPr>
        <p:spPr>
          <a:xfrm>
            <a:off x="6696376" y="3327992"/>
            <a:ext cx="3226044" cy="555134"/>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5EB5712-E8BD-4DB1-B0CB-2D3BDD57AA97}"/>
              </a:ext>
            </a:extLst>
          </p:cNvPr>
          <p:cNvSpPr/>
          <p:nvPr/>
        </p:nvSpPr>
        <p:spPr>
          <a:xfrm>
            <a:off x="6294474" y="3883126"/>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91E8B6F-7AA3-4C59-82C6-CE4D19827447}"/>
              </a:ext>
            </a:extLst>
          </p:cNvPr>
          <p:cNvSpPr/>
          <p:nvPr/>
        </p:nvSpPr>
        <p:spPr>
          <a:xfrm>
            <a:off x="6294474" y="4202103"/>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BE5C77-C6CA-47D1-8B95-DDD957BCF829}"/>
              </a:ext>
            </a:extLst>
          </p:cNvPr>
          <p:cNvSpPr/>
          <p:nvPr/>
        </p:nvSpPr>
        <p:spPr>
          <a:xfrm>
            <a:off x="6294474" y="4529471"/>
            <a:ext cx="3627946" cy="555134"/>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E8958D8-5183-4905-9B68-A6A8CAF5638A}"/>
              </a:ext>
            </a:extLst>
          </p:cNvPr>
          <p:cNvSpPr/>
          <p:nvPr/>
        </p:nvSpPr>
        <p:spPr>
          <a:xfrm>
            <a:off x="6696376" y="5023051"/>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06B92CA-ECE2-4CAD-B5B5-C70125F917EE}"/>
              </a:ext>
            </a:extLst>
          </p:cNvPr>
          <p:cNvSpPr/>
          <p:nvPr/>
        </p:nvSpPr>
        <p:spPr>
          <a:xfrm>
            <a:off x="6696376" y="5244023"/>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C6EBBDE-4D99-4AA5-BFAE-2D8A7E859B87}"/>
              </a:ext>
            </a:extLst>
          </p:cNvPr>
          <p:cNvSpPr/>
          <p:nvPr/>
        </p:nvSpPr>
        <p:spPr>
          <a:xfrm>
            <a:off x="6696376" y="5509837"/>
            <a:ext cx="3226044" cy="359265"/>
          </a:xfrm>
          <a:prstGeom prst="roundRect">
            <a:avLst/>
          </a:prstGeom>
          <a:solidFill>
            <a:schemeClr val="accent5">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2BC806-96D2-43B7-B797-3F21B31C42C1}"/>
              </a:ext>
            </a:extLst>
          </p:cNvPr>
          <p:cNvSpPr>
            <a:spLocks noGrp="1"/>
          </p:cNvSpPr>
          <p:nvPr>
            <p:ph idx="1"/>
          </p:nvPr>
        </p:nvSpPr>
        <p:spPr>
          <a:xfrm>
            <a:off x="6484013" y="1475684"/>
            <a:ext cx="3226044" cy="5165306"/>
          </a:xfrm>
        </p:spPr>
        <p:txBody>
          <a:bodyPr anchor="ctr">
            <a:normAutofit/>
          </a:bodyPr>
          <a:lstStyle/>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A qualitative research design</a:t>
            </a: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Descriptive phenomenology</a:t>
            </a: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Bracketing (</a:t>
            </a:r>
            <a:r>
              <a:rPr lang="en-ZA" sz="1400" dirty="0" err="1">
                <a:solidFill>
                  <a:srgbClr val="000000"/>
                </a:solidFill>
                <a:effectLst/>
                <a:latin typeface="Times New Roman" panose="02020603050405020304" pitchFamily="18" charset="0"/>
                <a:ea typeface="Calibri" panose="020F0502020204030204" pitchFamily="34" charset="0"/>
              </a:rPr>
              <a:t>epoché</a:t>
            </a:r>
            <a:r>
              <a:rPr lang="en-ZA" sz="1400" dirty="0">
                <a:solidFill>
                  <a:srgbClr val="000000"/>
                </a:solidFill>
                <a:effectLst/>
                <a:latin typeface="Times New Roman" panose="02020603050405020304" pitchFamily="18" charset="0"/>
                <a:ea typeface="Calibri" panose="020F0502020204030204" pitchFamily="34" charset="0"/>
              </a:rPr>
              <a:t>)</a:t>
            </a: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Qualified SLTs</a:t>
            </a: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Purposive sampling</a:t>
            </a:r>
          </a:p>
          <a:p>
            <a:pPr marL="285750" indent="-285750">
              <a:buFont typeface="Arial" panose="020B0604020202020204" pitchFamily="34" charset="0"/>
              <a:buChar char="•"/>
            </a:pPr>
            <a:r>
              <a:rPr lang="en-ZA"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en-Z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ilot study</a:t>
            </a:r>
            <a:r>
              <a:rPr lang="en-Z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rPr>
              <a:t>Semi-structured interview:</a:t>
            </a:r>
          </a:p>
          <a:p>
            <a:pPr marL="742950" lvl="1" indent="-285750">
              <a:buFont typeface="Arial" panose="020B0604020202020204" pitchFamily="34" charset="0"/>
              <a:buChar char="•"/>
            </a:pPr>
            <a:r>
              <a:rPr lang="en-ZA"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Focus Group Interviews</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ZA"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One-to-One (Depth) Interview</a:t>
            </a:r>
            <a:endPar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ZA" sz="1400" dirty="0">
                <a:solidFill>
                  <a:srgbClr val="000000"/>
                </a:solidFill>
                <a:latin typeface="Times New Roman" panose="02020603050405020304" pitchFamily="18" charset="0"/>
                <a:ea typeface="Calibri" panose="020F0502020204030204" pitchFamily="34" charset="0"/>
              </a:rPr>
              <a:t>I</a:t>
            </a:r>
            <a:r>
              <a:rPr lang="en-ZA" sz="1400" dirty="0">
                <a:solidFill>
                  <a:srgbClr val="000000"/>
                </a:solidFill>
                <a:effectLst/>
                <a:latin typeface="Times New Roman" panose="02020603050405020304" pitchFamily="18" charset="0"/>
                <a:ea typeface="Calibri" panose="020F0502020204030204" pitchFamily="34" charset="0"/>
              </a:rPr>
              <a:t>nterviews </a:t>
            </a:r>
            <a:r>
              <a:rPr lang="en-ZA" sz="1400" dirty="0">
                <a:solidFill>
                  <a:srgbClr val="000000"/>
                </a:solidFill>
                <a:latin typeface="Times New Roman" panose="02020603050405020304" pitchFamily="18" charset="0"/>
                <a:ea typeface="Calibri" panose="020F0502020204030204" pitchFamily="34" charset="0"/>
              </a:rPr>
              <a:t>were</a:t>
            </a:r>
            <a:r>
              <a:rPr lang="en-ZA" sz="1400" dirty="0">
                <a:solidFill>
                  <a:srgbClr val="000000"/>
                </a:solidFill>
                <a:effectLst/>
                <a:latin typeface="Times New Roman" panose="02020603050405020304" pitchFamily="18" charset="0"/>
                <a:ea typeface="Calibri" panose="020F0502020204030204" pitchFamily="34" charset="0"/>
              </a:rPr>
              <a:t> audio-recorded</a:t>
            </a:r>
            <a:endParaRPr lang="en-US"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Thematic Analysis:</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Z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Ensuring trustworthiness:</a:t>
            </a:r>
          </a:p>
          <a:p>
            <a:pPr marL="742950" lvl="1" indent="-285750">
              <a:buFont typeface="Arial" panose="020B0604020202020204" pitchFamily="34" charset="0"/>
              <a:buChar char="•"/>
            </a:pPr>
            <a:r>
              <a:rPr lang="en-ZA" sz="1400" kern="1400" dirty="0">
                <a:solidFill>
                  <a:srgbClr val="000000"/>
                </a:solidFill>
                <a:effectLst/>
                <a:latin typeface="Times New Roman" panose="02020603050405020304" pitchFamily="18" charset="0"/>
                <a:ea typeface="Times New Roman" panose="02020603050405020304" pitchFamily="18" charset="0"/>
              </a:rPr>
              <a:t>Credibility</a:t>
            </a:r>
            <a:endParaRPr lang="en-ZA" sz="1400"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ZA" sz="1400" kern="1400" dirty="0">
                <a:solidFill>
                  <a:srgbClr val="000000"/>
                </a:solidFill>
                <a:effectLst/>
                <a:latin typeface="Times New Roman" panose="02020603050405020304" pitchFamily="18" charset="0"/>
                <a:ea typeface="Times New Roman" panose="02020603050405020304" pitchFamily="18" charset="0"/>
              </a:rPr>
              <a:t>Confirmability</a:t>
            </a:r>
            <a:endParaRPr lang="en-ZA" sz="1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ZA" sz="1400" kern="1400" dirty="0">
                <a:solidFill>
                  <a:srgbClr val="000000"/>
                </a:solidFill>
                <a:effectLst/>
                <a:latin typeface="Times New Roman" panose="02020603050405020304" pitchFamily="18" charset="0"/>
                <a:ea typeface="Times New Roman" panose="02020603050405020304" pitchFamily="18" charset="0"/>
              </a:rPr>
              <a:t>Dependability</a:t>
            </a:r>
            <a:endParaRPr lang="en-ZA" sz="1400"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ZA" sz="1400" kern="1400" dirty="0">
                <a:solidFill>
                  <a:srgbClr val="000000"/>
                </a:solidFill>
                <a:latin typeface="Times New Roman" panose="02020603050405020304" pitchFamily="18" charset="0"/>
                <a:ea typeface="Times New Roman" panose="02020603050405020304" pitchFamily="18" charset="0"/>
              </a:rPr>
              <a:t>T</a:t>
            </a:r>
            <a:r>
              <a:rPr lang="en-ZA" sz="1400" kern="1400" dirty="0">
                <a:solidFill>
                  <a:srgbClr val="000000"/>
                </a:solidFill>
                <a:effectLst/>
                <a:latin typeface="Times New Roman" panose="02020603050405020304" pitchFamily="18" charset="0"/>
                <a:ea typeface="Times New Roman" panose="02020603050405020304" pitchFamily="18" charset="0"/>
              </a:rPr>
              <a:t>ransferability</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ZA" sz="1100" dirty="0">
              <a:solidFill>
                <a:srgbClr val="000000"/>
              </a:solidFill>
              <a:effectLst/>
              <a:latin typeface="Times New Roman" panose="02020603050405020304" pitchFamily="18" charset="0"/>
              <a:ea typeface="Calibri" panose="020F0502020204030204" pitchFamily="34" charset="0"/>
            </a:endParaRPr>
          </a:p>
          <a:p>
            <a:endParaRPr lang="en-ZA" sz="1100" dirty="0">
              <a:solidFill>
                <a:srgbClr val="000000"/>
              </a:solidFill>
              <a:latin typeface="Times New Roman" panose="02020603050405020304" pitchFamily="18" charset="0"/>
              <a:ea typeface="Calibri" panose="020F0502020204030204" pitchFamily="34" charset="0"/>
            </a:endParaRPr>
          </a:p>
          <a:p>
            <a:endParaRPr lang="en-ZA" sz="1100" dirty="0">
              <a:solidFill>
                <a:srgbClr val="000000"/>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100" dirty="0">
              <a:solidFill>
                <a:srgbClr val="000000"/>
              </a:solidFill>
            </a:endParaRPr>
          </a:p>
        </p:txBody>
      </p:sp>
      <p:pic>
        <p:nvPicPr>
          <p:cNvPr id="14" name="Picture 13" descr="Text&#10;&#10;Description automatically generated">
            <a:extLst>
              <a:ext uri="{FF2B5EF4-FFF2-40B4-BE49-F238E27FC236}">
                <a16:creationId xmlns:a16="http://schemas.microsoft.com/office/drawing/2014/main" id="{11BEC52A-78D3-4529-A2F0-B1D44346A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5" y="2534653"/>
            <a:ext cx="5000192" cy="3047369"/>
          </a:xfrm>
          <a:prstGeom prst="rect">
            <a:avLst/>
          </a:prstGeom>
        </p:spPr>
      </p:pic>
      <p:sp>
        <p:nvSpPr>
          <p:cNvPr id="5" name="Freeform 2">
            <a:extLst>
              <a:ext uri="{FF2B5EF4-FFF2-40B4-BE49-F238E27FC236}">
                <a16:creationId xmlns:a16="http://schemas.microsoft.com/office/drawing/2014/main" id="{63374840-48E9-0636-4945-BDF66BB43A3A}"/>
              </a:ext>
            </a:extLst>
          </p:cNvPr>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5"/>
            <a:stretch>
              <a:fillRect/>
            </a:stretch>
          </a:blipFill>
        </p:spPr>
        <p:txBody>
          <a:bodyPr/>
          <a:lstStyle/>
          <a:p>
            <a:endParaRPr lang="en-US" sz="1200"/>
          </a:p>
        </p:txBody>
      </p:sp>
      <p:sp>
        <p:nvSpPr>
          <p:cNvPr id="6" name="TextBox 3">
            <a:extLst>
              <a:ext uri="{FF2B5EF4-FFF2-40B4-BE49-F238E27FC236}">
                <a16:creationId xmlns:a16="http://schemas.microsoft.com/office/drawing/2014/main" id="{EB0FA2EA-A9FE-3DFA-6C74-192773AD964E}"/>
              </a:ext>
            </a:extLst>
          </p:cNvPr>
          <p:cNvSpPr txBox="1"/>
          <p:nvPr/>
        </p:nvSpPr>
        <p:spPr>
          <a:xfrm>
            <a:off x="483995" y="330035"/>
            <a:ext cx="7744127" cy="327718"/>
          </a:xfrm>
          <a:prstGeom prst="rect">
            <a:avLst/>
          </a:prstGeom>
        </p:spPr>
        <p:txBody>
          <a:bodyPr lIns="0" tIns="0" rIns="0" bIns="0" rtlCol="0" anchor="t">
            <a:spAutoFit/>
          </a:bodyPr>
          <a:lstStyle/>
          <a:p>
            <a:pPr>
              <a:lnSpc>
                <a:spcPts val="2800"/>
              </a:lnSpc>
            </a:pPr>
            <a:r>
              <a:rPr lang="en-US" sz="2000">
                <a:solidFill>
                  <a:srgbClr val="DCB05B"/>
                </a:solidFill>
                <a:latin typeface="Montserrat Ultra-Bold"/>
              </a:rPr>
              <a:t>JOHANNESBURG HEALTH DISTRICT </a:t>
            </a:r>
          </a:p>
        </p:txBody>
      </p:sp>
      <p:sp>
        <p:nvSpPr>
          <p:cNvPr id="7" name="Freeform 4">
            <a:extLst>
              <a:ext uri="{FF2B5EF4-FFF2-40B4-BE49-F238E27FC236}">
                <a16:creationId xmlns:a16="http://schemas.microsoft.com/office/drawing/2014/main" id="{18AB6FEA-CE7B-A71B-FA7E-9A775A850695}"/>
              </a:ext>
            </a:extLst>
          </p:cNvPr>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6">
              <a:alphaModFix amt="37000"/>
              <a:extLst>
                <a:ext uri="{96DAC541-7B7A-43D3-8B79-37D633B846F1}">
                  <asvg:svgBlip xmlns:asvg="http://schemas.microsoft.com/office/drawing/2016/SVG/main" r:embed="rId7"/>
                </a:ext>
              </a:extLst>
            </a:blip>
            <a:stretch>
              <a:fillRect/>
            </a:stretch>
          </a:blipFill>
        </p:spPr>
        <p:txBody>
          <a:bodyPr/>
          <a:lstStyle/>
          <a:p>
            <a:endParaRPr lang="en-US" sz="1200"/>
          </a:p>
        </p:txBody>
      </p:sp>
      <p:grpSp>
        <p:nvGrpSpPr>
          <p:cNvPr id="8" name="Group 5">
            <a:extLst>
              <a:ext uri="{FF2B5EF4-FFF2-40B4-BE49-F238E27FC236}">
                <a16:creationId xmlns:a16="http://schemas.microsoft.com/office/drawing/2014/main" id="{2C4CD57C-4A07-073F-6958-98F49F28C79E}"/>
              </a:ext>
            </a:extLst>
          </p:cNvPr>
          <p:cNvGrpSpPr>
            <a:grpSpLocks noChangeAspect="1"/>
          </p:cNvGrpSpPr>
          <p:nvPr/>
        </p:nvGrpSpPr>
        <p:grpSpPr>
          <a:xfrm>
            <a:off x="9665175" y="200882"/>
            <a:ext cx="7868500" cy="8652538"/>
            <a:chOff x="0" y="0"/>
            <a:chExt cx="14228623" cy="15646400"/>
          </a:xfrm>
        </p:grpSpPr>
        <p:sp>
          <p:nvSpPr>
            <p:cNvPr id="9" name="Freeform 6">
              <a:extLst>
                <a:ext uri="{FF2B5EF4-FFF2-40B4-BE49-F238E27FC236}">
                  <a16:creationId xmlns:a16="http://schemas.microsoft.com/office/drawing/2014/main" id="{7A21CB5E-73E7-4DA4-8236-18881FA7188D}"/>
                </a:ext>
              </a:extLst>
            </p:cNvPr>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8"/>
              <a:stretch>
                <a:fillRect t="-22720" r="-160054" b="-22720"/>
              </a:stretch>
            </a:blipFill>
          </p:spPr>
          <p:txBody>
            <a:bodyPr/>
            <a:lstStyle/>
            <a:p>
              <a:endParaRPr lang="en-US" sz="1200"/>
            </a:p>
          </p:txBody>
        </p:sp>
      </p:grpSp>
      <p:sp>
        <p:nvSpPr>
          <p:cNvPr id="10" name="Freeform 7">
            <a:extLst>
              <a:ext uri="{FF2B5EF4-FFF2-40B4-BE49-F238E27FC236}">
                <a16:creationId xmlns:a16="http://schemas.microsoft.com/office/drawing/2014/main" id="{42665702-41BC-F03A-534E-2CB0ED98E73C}"/>
              </a:ext>
            </a:extLst>
          </p:cNvPr>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9">
              <a:alphaModFix amt="4399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2" name="Freeform 8">
            <a:extLst>
              <a:ext uri="{FF2B5EF4-FFF2-40B4-BE49-F238E27FC236}">
                <a16:creationId xmlns:a16="http://schemas.microsoft.com/office/drawing/2014/main" id="{2ACE69DA-D3E9-0916-3ED2-5ED3697BA0A2}"/>
              </a:ext>
            </a:extLst>
          </p:cNvPr>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1"/>
            <a:stretch>
              <a:fillRect/>
            </a:stretch>
          </a:blipFill>
        </p:spPr>
        <p:txBody>
          <a:bodyPr/>
          <a:lstStyle/>
          <a:p>
            <a:endParaRPr lang="en-US" sz="1200"/>
          </a:p>
        </p:txBody>
      </p:sp>
      <p:sp>
        <p:nvSpPr>
          <p:cNvPr id="21" name="TextBox 9">
            <a:extLst>
              <a:ext uri="{FF2B5EF4-FFF2-40B4-BE49-F238E27FC236}">
                <a16:creationId xmlns:a16="http://schemas.microsoft.com/office/drawing/2014/main" id="{875F2E67-3EDA-BB1B-E622-0B74CA1D5DFB}"/>
              </a:ext>
            </a:extLst>
          </p:cNvPr>
          <p:cNvSpPr txBox="1"/>
          <p:nvPr/>
        </p:nvSpPr>
        <p:spPr>
          <a:xfrm>
            <a:off x="7364577" y="342900"/>
            <a:ext cx="4141623" cy="327718"/>
          </a:xfrm>
          <a:prstGeom prst="rect">
            <a:avLst/>
          </a:prstGeom>
        </p:spPr>
        <p:txBody>
          <a:bodyPr lIns="0" tIns="0" rIns="0" bIns="0" rtlCol="0" anchor="t">
            <a:spAutoFit/>
          </a:bodyPr>
          <a:lstStyle/>
          <a:p>
            <a:pPr algn="r">
              <a:lnSpc>
                <a:spcPts val="2800"/>
              </a:lnSpc>
            </a:pPr>
            <a:r>
              <a:rPr lang="en-US" sz="2000">
                <a:solidFill>
                  <a:srgbClr val="0063A0"/>
                </a:solidFill>
                <a:latin typeface="Montserrat Ultra-Bold"/>
              </a:rPr>
              <a:t>2024 RESEARCH CONFERENCE</a:t>
            </a:r>
          </a:p>
        </p:txBody>
      </p:sp>
      <p:sp>
        <p:nvSpPr>
          <p:cNvPr id="22" name="TextBox 10">
            <a:extLst>
              <a:ext uri="{FF2B5EF4-FFF2-40B4-BE49-F238E27FC236}">
                <a16:creationId xmlns:a16="http://schemas.microsoft.com/office/drawing/2014/main" id="{FB568F39-AEB1-DF88-FF98-9AF93D7E52D2}"/>
              </a:ext>
            </a:extLst>
          </p:cNvPr>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spTree>
    <p:extLst>
      <p:ext uri="{BB962C8B-B14F-4D97-AF65-F5344CB8AC3E}">
        <p14:creationId xmlns:p14="http://schemas.microsoft.com/office/powerpoint/2010/main" val="37398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1"/>
                                        </p:tgtEl>
                                        <p:attrNameLst>
                                          <p:attrName>style.opacity</p:attrName>
                                        </p:attrNameLst>
                                      </p:cBhvr>
                                      <p:to>
                                        <p:strVal val="0"/>
                                      </p:to>
                                    </p:set>
                                    <p:animEffect filter="image" prLst="opacity: 0">
                                      <p:cBhvr rctx="IE">
                                        <p:cTn id="7" dur="indefinite"/>
                                        <p:tgtEl>
                                          <p:spTgt spid="11"/>
                                        </p:tgtEl>
                                      </p:cBhvr>
                                    </p:animEffect>
                                  </p:childTnLst>
                                </p:cTn>
                              </p:par>
                              <p:par>
                                <p:cTn id="8" presetID="9" presetClass="emph" presetSubtype="0" grpId="0" nodeType="withEffect">
                                  <p:stCondLst>
                                    <p:cond delay="0"/>
                                  </p:stCondLst>
                                  <p:childTnLst>
                                    <p:set>
                                      <p:cBhvr>
                                        <p:cTn id="9" dur="indefinite"/>
                                        <p:tgtEl>
                                          <p:spTgt spid="13"/>
                                        </p:tgtEl>
                                        <p:attrNameLst>
                                          <p:attrName>style.opacity</p:attrName>
                                        </p:attrNameLst>
                                      </p:cBhvr>
                                      <p:to>
                                        <p:strVal val="0"/>
                                      </p:to>
                                    </p:set>
                                    <p:animEffect filter="image" prLst="opacity: 0">
                                      <p:cBhvr rctx="IE">
                                        <p:cTn id="10" dur="indefinite"/>
                                        <p:tgtEl>
                                          <p:spTgt spid="13"/>
                                        </p:tgtEl>
                                      </p:cBhvr>
                                    </p:animEffect>
                                  </p:childTnLst>
                                </p:cTn>
                              </p:par>
                              <p:par>
                                <p:cTn id="11" presetID="9" presetClass="emph" presetSubtype="0" grpId="0" nodeType="withEffect">
                                  <p:stCondLst>
                                    <p:cond delay="0"/>
                                  </p:stCondLst>
                                  <p:childTnLst>
                                    <p:set>
                                      <p:cBhvr>
                                        <p:cTn id="12" dur="indefinite"/>
                                        <p:tgtEl>
                                          <p:spTgt spid="15"/>
                                        </p:tgtEl>
                                        <p:attrNameLst>
                                          <p:attrName>style.opacity</p:attrName>
                                        </p:attrNameLst>
                                      </p:cBhvr>
                                      <p:to>
                                        <p:strVal val="0"/>
                                      </p:to>
                                    </p:set>
                                    <p:animEffect filter="image" prLst="opacity: 0">
                                      <p:cBhvr rctx="IE">
                                        <p:cTn id="13" dur="indefinite"/>
                                        <p:tgtEl>
                                          <p:spTgt spid="15"/>
                                        </p:tgtEl>
                                      </p:cBhvr>
                                    </p:animEffect>
                                  </p:childTnLst>
                                </p:cTn>
                              </p:par>
                              <p:par>
                                <p:cTn id="14" presetID="9" presetClass="emph" presetSubtype="0" grpId="0" nodeType="withEffect">
                                  <p:stCondLst>
                                    <p:cond delay="0"/>
                                  </p:stCondLst>
                                  <p:childTnLst>
                                    <p:set>
                                      <p:cBhvr>
                                        <p:cTn id="15" dur="indefinite"/>
                                        <p:tgtEl>
                                          <p:spTgt spid="16"/>
                                        </p:tgtEl>
                                        <p:attrNameLst>
                                          <p:attrName>style.opacity</p:attrName>
                                        </p:attrNameLst>
                                      </p:cBhvr>
                                      <p:to>
                                        <p:strVal val="0"/>
                                      </p:to>
                                    </p:set>
                                    <p:animEffect filter="image" prLst="opacity: 0">
                                      <p:cBhvr rctx="IE">
                                        <p:cTn id="16" dur="indefinite"/>
                                        <p:tgtEl>
                                          <p:spTgt spid="16"/>
                                        </p:tgtEl>
                                      </p:cBhvr>
                                    </p:animEffect>
                                  </p:childTnLst>
                                </p:cTn>
                              </p:par>
                              <p:par>
                                <p:cTn id="17" presetID="9" presetClass="emph" presetSubtype="0" grpId="0" nodeType="withEffect">
                                  <p:stCondLst>
                                    <p:cond delay="0"/>
                                  </p:stCondLst>
                                  <p:childTnLst>
                                    <p:set>
                                      <p:cBhvr>
                                        <p:cTn id="18" dur="indefinite"/>
                                        <p:tgtEl>
                                          <p:spTgt spid="17"/>
                                        </p:tgtEl>
                                        <p:attrNameLst>
                                          <p:attrName>style.opacity</p:attrName>
                                        </p:attrNameLst>
                                      </p:cBhvr>
                                      <p:to>
                                        <p:strVal val="0"/>
                                      </p:to>
                                    </p:set>
                                    <p:animEffect filter="image" prLst="opacity: 0">
                                      <p:cBhvr rctx="IE">
                                        <p:cTn id="19" dur="indefinite"/>
                                        <p:tgtEl>
                                          <p:spTgt spid="17"/>
                                        </p:tgtEl>
                                      </p:cBhvr>
                                    </p:animEffect>
                                  </p:childTnLst>
                                </p:cTn>
                              </p:par>
                              <p:par>
                                <p:cTn id="20" presetID="9" presetClass="emph" presetSubtype="0" grpId="0" nodeType="withEffect">
                                  <p:stCondLst>
                                    <p:cond delay="0"/>
                                  </p:stCondLst>
                                  <p:childTnLst>
                                    <p:set>
                                      <p:cBhvr>
                                        <p:cTn id="21" dur="indefinite"/>
                                        <p:tgtEl>
                                          <p:spTgt spid="20"/>
                                        </p:tgtEl>
                                        <p:attrNameLst>
                                          <p:attrName>style.opacity</p:attrName>
                                        </p:attrNameLst>
                                      </p:cBhvr>
                                      <p:to>
                                        <p:strVal val="0"/>
                                      </p:to>
                                    </p:set>
                                    <p:animEffect filter="image" prLst="opacity: 0">
                                      <p:cBhvr rctx="IE">
                                        <p:cTn id="22" dur="indefinite"/>
                                        <p:tgtEl>
                                          <p:spTgt spid="20"/>
                                        </p:tgtEl>
                                      </p:cBhvr>
                                    </p:animEffect>
                                  </p:childTnLst>
                                </p:cTn>
                              </p:par>
                              <p:par>
                                <p:cTn id="23" presetID="9" presetClass="emph" presetSubtype="0" grpId="0" nodeType="withEffect">
                                  <p:stCondLst>
                                    <p:cond delay="0"/>
                                  </p:stCondLst>
                                  <p:childTnLst>
                                    <p:set>
                                      <p:cBhvr>
                                        <p:cTn id="24" dur="indefinite"/>
                                        <p:tgtEl>
                                          <p:spTgt spid="19"/>
                                        </p:tgtEl>
                                        <p:attrNameLst>
                                          <p:attrName>style.opacity</p:attrName>
                                        </p:attrNameLst>
                                      </p:cBhvr>
                                      <p:to>
                                        <p:strVal val="0"/>
                                      </p:to>
                                    </p:set>
                                    <p:animEffect filter="image" prLst="opacity: 0">
                                      <p:cBhvr rctx="IE">
                                        <p:cTn id="25" dur="indefinite"/>
                                        <p:tgtEl>
                                          <p:spTgt spid="19"/>
                                        </p:tgtEl>
                                      </p:cBhvr>
                                    </p:animEffect>
                                  </p:childTnLst>
                                </p:cTn>
                              </p:par>
                              <p:par>
                                <p:cTn id="26" presetID="9" presetClass="emph" presetSubtype="0" grpId="0" nodeType="withEffect">
                                  <p:stCondLst>
                                    <p:cond delay="0"/>
                                  </p:stCondLst>
                                  <p:childTnLst>
                                    <p:set>
                                      <p:cBhvr>
                                        <p:cTn id="27" dur="indefinite"/>
                                        <p:tgtEl>
                                          <p:spTgt spid="18"/>
                                        </p:tgtEl>
                                        <p:attrNameLst>
                                          <p:attrName>style.opacity</p:attrName>
                                        </p:attrNameLst>
                                      </p:cBhvr>
                                      <p:to>
                                        <p:strVal val="0"/>
                                      </p:to>
                                    </p:set>
                                    <p:animEffect filter="image" prLst="opacity: 0">
                                      <p:cBhvr rctx="IE">
                                        <p:cTn id="28" dur="indefinite"/>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par>
                                <p:cTn id="52" presetID="9" presetClass="emph" presetSubtype="0" grpId="1" nodeType="withEffect">
                                  <p:stCondLst>
                                    <p:cond delay="0"/>
                                  </p:stCondLst>
                                  <p:childTnLst>
                                    <p:set>
                                      <p:cBhvr>
                                        <p:cTn id="53" dur="indefinite"/>
                                        <p:tgtEl>
                                          <p:spTgt spid="11"/>
                                        </p:tgtEl>
                                        <p:attrNameLst>
                                          <p:attrName>style.opacity</p:attrName>
                                        </p:attrNameLst>
                                      </p:cBhvr>
                                      <p:to>
                                        <p:strVal val="0.5"/>
                                      </p:to>
                                    </p:set>
                                    <p:animEffect filter="image" prLst="opacity: 0.5">
                                      <p:cBhvr rctx="IE">
                                        <p:cTn id="54" dur="indefinite"/>
                                        <p:tgtEl>
                                          <p:spTgt spid="11"/>
                                        </p:tgtEl>
                                      </p:cBhvr>
                                    </p:animEffect>
                                  </p:childTnLst>
                                </p:cTn>
                              </p:par>
                              <p:par>
                                <p:cTn id="55" presetID="9" presetClass="emph" presetSubtype="0" grpId="0" nodeType="withEffect">
                                  <p:stCondLst>
                                    <p:cond delay="0"/>
                                  </p:stCondLst>
                                  <p:childTnLst>
                                    <p:set>
                                      <p:cBhvr>
                                        <p:cTn id="56" dur="indefinite"/>
                                        <p:tgtEl>
                                          <p:spTgt spid="4"/>
                                        </p:tgtEl>
                                        <p:attrNameLst>
                                          <p:attrName>style.opacity</p:attrName>
                                        </p:attrNameLst>
                                      </p:cBhvr>
                                      <p:to>
                                        <p:strVal val="0"/>
                                      </p:to>
                                    </p:set>
                                    <p:animEffect filter="image" prLst="opacity: 0">
                                      <p:cBhvr rctx="IE">
                                        <p:cTn id="57" dur="indefinite"/>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500"/>
                                        <p:tgtEl>
                                          <p:spTgt spid="3">
                                            <p:txEl>
                                              <p:pRg st="7" end="7"/>
                                            </p:txEl>
                                          </p:spTgt>
                                        </p:tgtEl>
                                      </p:cBhvr>
                                    </p:animEffect>
                                  </p:childTnLst>
                                </p:cTn>
                              </p:par>
                              <p:par>
                                <p:cTn id="63" presetID="9" presetClass="emph" presetSubtype="0" grpId="1" nodeType="withEffect">
                                  <p:stCondLst>
                                    <p:cond delay="0"/>
                                  </p:stCondLst>
                                  <p:childTnLst>
                                    <p:set>
                                      <p:cBhvr>
                                        <p:cTn id="64" dur="indefinite"/>
                                        <p:tgtEl>
                                          <p:spTgt spid="13"/>
                                        </p:tgtEl>
                                        <p:attrNameLst>
                                          <p:attrName>style.opacity</p:attrName>
                                        </p:attrNameLst>
                                      </p:cBhvr>
                                      <p:to>
                                        <p:strVal val="0.5"/>
                                      </p:to>
                                    </p:set>
                                    <p:animEffect filter="image" prLst="opacity: 0.5">
                                      <p:cBhvr rctx="IE">
                                        <p:cTn id="65" dur="indefinite"/>
                                        <p:tgtEl>
                                          <p:spTgt spid="13"/>
                                        </p:tgtEl>
                                      </p:cBhvr>
                                    </p:animEffect>
                                  </p:childTnLst>
                                </p:cTn>
                              </p:par>
                              <p:par>
                                <p:cTn id="66" presetID="9" presetClass="emph" presetSubtype="0" grpId="2" nodeType="withEffect">
                                  <p:stCondLst>
                                    <p:cond delay="0"/>
                                  </p:stCondLst>
                                  <p:childTnLst>
                                    <p:set>
                                      <p:cBhvr>
                                        <p:cTn id="67" dur="indefinite"/>
                                        <p:tgtEl>
                                          <p:spTgt spid="11"/>
                                        </p:tgtEl>
                                        <p:attrNameLst>
                                          <p:attrName>style.opacity</p:attrName>
                                        </p:attrNameLst>
                                      </p:cBhvr>
                                      <p:to>
                                        <p:strVal val="0"/>
                                      </p:to>
                                    </p:set>
                                    <p:animEffect filter="image" prLst="opacity: 0">
                                      <p:cBhvr rctx="IE">
                                        <p:cTn id="68" dur="indefinite"/>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500"/>
                                        <p:tgtEl>
                                          <p:spTgt spid="3">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500"/>
                                        <p:tgtEl>
                                          <p:spTgt spid="3">
                                            <p:txEl>
                                              <p:pRg st="9" end="9"/>
                                            </p:txEl>
                                          </p:spTgt>
                                        </p:tgtEl>
                                      </p:cBhvr>
                                    </p:animEffect>
                                  </p:childTnLst>
                                </p:cTn>
                              </p:par>
                              <p:par>
                                <p:cTn id="77" presetID="9" presetClass="emph" presetSubtype="0" grpId="1" nodeType="withEffect">
                                  <p:stCondLst>
                                    <p:cond delay="0"/>
                                  </p:stCondLst>
                                  <p:childTnLst>
                                    <p:set>
                                      <p:cBhvr>
                                        <p:cTn id="78" dur="indefinite"/>
                                        <p:tgtEl>
                                          <p:spTgt spid="15"/>
                                        </p:tgtEl>
                                        <p:attrNameLst>
                                          <p:attrName>style.opacity</p:attrName>
                                        </p:attrNameLst>
                                      </p:cBhvr>
                                      <p:to>
                                        <p:strVal val="0.5"/>
                                      </p:to>
                                    </p:set>
                                    <p:animEffect filter="image" prLst="opacity: 0.5">
                                      <p:cBhvr rctx="IE">
                                        <p:cTn id="79" dur="indefinite"/>
                                        <p:tgtEl>
                                          <p:spTgt spid="15"/>
                                        </p:tgtEl>
                                      </p:cBhvr>
                                    </p:animEffect>
                                  </p:childTnLst>
                                </p:cTn>
                              </p:par>
                              <p:par>
                                <p:cTn id="80" presetID="9" presetClass="emph" presetSubtype="0" grpId="2" nodeType="withEffect">
                                  <p:stCondLst>
                                    <p:cond delay="0"/>
                                  </p:stCondLst>
                                  <p:childTnLst>
                                    <p:set>
                                      <p:cBhvr>
                                        <p:cTn id="81" dur="indefinite"/>
                                        <p:tgtEl>
                                          <p:spTgt spid="13"/>
                                        </p:tgtEl>
                                        <p:attrNameLst>
                                          <p:attrName>style.opacity</p:attrName>
                                        </p:attrNameLst>
                                      </p:cBhvr>
                                      <p:to>
                                        <p:strVal val="0"/>
                                      </p:to>
                                    </p:set>
                                    <p:animEffect filter="image" prLst="opacity: 0">
                                      <p:cBhvr rctx="IE">
                                        <p:cTn id="82" dur="indefinite"/>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500"/>
                                        <p:tgtEl>
                                          <p:spTgt spid="3">
                                            <p:txEl>
                                              <p:pRg st="10" end="10"/>
                                            </p:txEl>
                                          </p:spTgt>
                                        </p:tgtEl>
                                      </p:cBhvr>
                                    </p:animEffect>
                                  </p:childTnLst>
                                </p:cTn>
                              </p:par>
                              <p:par>
                                <p:cTn id="88" presetID="9" presetClass="emph" presetSubtype="0" grpId="1" nodeType="withEffect">
                                  <p:stCondLst>
                                    <p:cond delay="0"/>
                                  </p:stCondLst>
                                  <p:childTnLst>
                                    <p:set>
                                      <p:cBhvr>
                                        <p:cTn id="89" dur="indefinite"/>
                                        <p:tgtEl>
                                          <p:spTgt spid="16"/>
                                        </p:tgtEl>
                                        <p:attrNameLst>
                                          <p:attrName>style.opacity</p:attrName>
                                        </p:attrNameLst>
                                      </p:cBhvr>
                                      <p:to>
                                        <p:strVal val="0.5"/>
                                      </p:to>
                                    </p:set>
                                    <p:animEffect filter="image" prLst="opacity: 0.5">
                                      <p:cBhvr rctx="IE">
                                        <p:cTn id="90" dur="indefinite"/>
                                        <p:tgtEl>
                                          <p:spTgt spid="16"/>
                                        </p:tgtEl>
                                      </p:cBhvr>
                                    </p:animEffect>
                                  </p:childTnLst>
                                </p:cTn>
                              </p:par>
                              <p:par>
                                <p:cTn id="91" presetID="9" presetClass="emph" presetSubtype="0" grpId="2" nodeType="withEffect">
                                  <p:stCondLst>
                                    <p:cond delay="0"/>
                                  </p:stCondLst>
                                  <p:childTnLst>
                                    <p:set>
                                      <p:cBhvr>
                                        <p:cTn id="92" dur="indefinite"/>
                                        <p:tgtEl>
                                          <p:spTgt spid="15"/>
                                        </p:tgtEl>
                                        <p:attrNameLst>
                                          <p:attrName>style.opacity</p:attrName>
                                        </p:attrNameLst>
                                      </p:cBhvr>
                                      <p:to>
                                        <p:strVal val="0"/>
                                      </p:to>
                                    </p:set>
                                    <p:animEffect filter="image" prLst="opacity: 0">
                                      <p:cBhvr rctx="IE">
                                        <p:cTn id="93" dur="indefinite"/>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
                                            <p:txEl>
                                              <p:pRg st="11" end="11"/>
                                            </p:txEl>
                                          </p:spTgt>
                                        </p:tgtEl>
                                        <p:attrNameLst>
                                          <p:attrName>style.visibility</p:attrName>
                                        </p:attrNameLst>
                                      </p:cBhvr>
                                      <p:to>
                                        <p:strVal val="visible"/>
                                      </p:to>
                                    </p:set>
                                    <p:animEffect transition="in" filter="fade">
                                      <p:cBhvr>
                                        <p:cTn id="98" dur="500"/>
                                        <p:tgtEl>
                                          <p:spTgt spid="3">
                                            <p:txEl>
                                              <p:pRg st="11" end="11"/>
                                            </p:txEl>
                                          </p:spTgt>
                                        </p:tgtEl>
                                      </p:cBhvr>
                                    </p:animEffect>
                                  </p:childTnLst>
                                </p:cTn>
                              </p:par>
                              <p:par>
                                <p:cTn id="99" presetID="9" presetClass="emph" presetSubtype="0" grpId="1" nodeType="withEffect">
                                  <p:stCondLst>
                                    <p:cond delay="0"/>
                                  </p:stCondLst>
                                  <p:childTnLst>
                                    <p:set>
                                      <p:cBhvr>
                                        <p:cTn id="100" dur="indefinite"/>
                                        <p:tgtEl>
                                          <p:spTgt spid="17"/>
                                        </p:tgtEl>
                                        <p:attrNameLst>
                                          <p:attrName>style.opacity</p:attrName>
                                        </p:attrNameLst>
                                      </p:cBhvr>
                                      <p:to>
                                        <p:strVal val="0.5"/>
                                      </p:to>
                                    </p:set>
                                    <p:animEffect filter="image" prLst="opacity: 0.5">
                                      <p:cBhvr rctx="IE">
                                        <p:cTn id="101" dur="indefinite"/>
                                        <p:tgtEl>
                                          <p:spTgt spid="17"/>
                                        </p:tgtEl>
                                      </p:cBhvr>
                                    </p:animEffect>
                                  </p:childTnLst>
                                </p:cTn>
                              </p:par>
                              <p:par>
                                <p:cTn id="102" presetID="9" presetClass="emph" presetSubtype="0" grpId="2" nodeType="withEffect">
                                  <p:stCondLst>
                                    <p:cond delay="0"/>
                                  </p:stCondLst>
                                  <p:childTnLst>
                                    <p:set>
                                      <p:cBhvr>
                                        <p:cTn id="103" dur="indefinite"/>
                                        <p:tgtEl>
                                          <p:spTgt spid="16"/>
                                        </p:tgtEl>
                                        <p:attrNameLst>
                                          <p:attrName>style.opacity</p:attrName>
                                        </p:attrNameLst>
                                      </p:cBhvr>
                                      <p:to>
                                        <p:strVal val="0"/>
                                      </p:to>
                                    </p:set>
                                    <p:animEffect filter="image" prLst="opacity: 0">
                                      <p:cBhvr rctx="IE">
                                        <p:cTn id="104" dur="indefinite"/>
                                        <p:tgtEl>
                                          <p:spTgt spid="1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
                                            <p:txEl>
                                              <p:pRg st="12" end="12"/>
                                            </p:txEl>
                                          </p:spTgt>
                                        </p:tgtEl>
                                        <p:attrNameLst>
                                          <p:attrName>style.visibility</p:attrName>
                                        </p:attrNameLst>
                                      </p:cBhvr>
                                      <p:to>
                                        <p:strVal val="visible"/>
                                      </p:to>
                                    </p:set>
                                    <p:animEffect transition="in" filter="fade">
                                      <p:cBhvr>
                                        <p:cTn id="107" dur="500"/>
                                        <p:tgtEl>
                                          <p:spTgt spid="3">
                                            <p:txEl>
                                              <p:pRg st="12" end="1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
                                            <p:txEl>
                                              <p:pRg st="13" end="13"/>
                                            </p:txEl>
                                          </p:spTgt>
                                        </p:tgtEl>
                                        <p:attrNameLst>
                                          <p:attrName>style.visibility</p:attrName>
                                        </p:attrNameLst>
                                      </p:cBhvr>
                                      <p:to>
                                        <p:strVal val="visible"/>
                                      </p:to>
                                    </p:set>
                                    <p:animEffect transition="in" filter="fade">
                                      <p:cBhvr>
                                        <p:cTn id="112" dur="500"/>
                                        <p:tgtEl>
                                          <p:spTgt spid="3">
                                            <p:txEl>
                                              <p:pRg st="13" end="13"/>
                                            </p:txEl>
                                          </p:spTgt>
                                        </p:tgtEl>
                                      </p:cBhvr>
                                    </p:animEffect>
                                  </p:childTnLst>
                                </p:cTn>
                              </p:par>
                              <p:par>
                                <p:cTn id="113" presetID="9" presetClass="emph" presetSubtype="0" grpId="2" nodeType="withEffect">
                                  <p:stCondLst>
                                    <p:cond delay="0"/>
                                  </p:stCondLst>
                                  <p:childTnLst>
                                    <p:set>
                                      <p:cBhvr>
                                        <p:cTn id="114" dur="indefinite"/>
                                        <p:tgtEl>
                                          <p:spTgt spid="17"/>
                                        </p:tgtEl>
                                        <p:attrNameLst>
                                          <p:attrName>style.opacity</p:attrName>
                                        </p:attrNameLst>
                                      </p:cBhvr>
                                      <p:to>
                                        <p:strVal val="0"/>
                                      </p:to>
                                    </p:set>
                                    <p:animEffect filter="image" prLst="opacity: 0">
                                      <p:cBhvr rctx="IE">
                                        <p:cTn id="115" dur="indefinite"/>
                                        <p:tgtEl>
                                          <p:spTgt spid="17"/>
                                        </p:tgtEl>
                                      </p:cBhvr>
                                    </p:animEffect>
                                  </p:childTnLst>
                                </p:cTn>
                              </p:par>
                              <p:par>
                                <p:cTn id="116" presetID="9" presetClass="emph" presetSubtype="0" grpId="1" nodeType="withEffect">
                                  <p:stCondLst>
                                    <p:cond delay="0"/>
                                  </p:stCondLst>
                                  <p:childTnLst>
                                    <p:set>
                                      <p:cBhvr>
                                        <p:cTn id="117" dur="indefinite"/>
                                        <p:tgtEl>
                                          <p:spTgt spid="18"/>
                                        </p:tgtEl>
                                        <p:attrNameLst>
                                          <p:attrName>style.opacity</p:attrName>
                                        </p:attrNameLst>
                                      </p:cBhvr>
                                      <p:to>
                                        <p:strVal val="0.5"/>
                                      </p:to>
                                    </p:set>
                                    <p:animEffect filter="image" prLst="opacity: 0.5">
                                      <p:cBhvr rctx="IE">
                                        <p:cTn id="118" dur="indefinite"/>
                                        <p:tgtEl>
                                          <p:spTgt spid="1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
                                            <p:txEl>
                                              <p:pRg st="14" end="14"/>
                                            </p:txEl>
                                          </p:spTgt>
                                        </p:tgtEl>
                                        <p:attrNameLst>
                                          <p:attrName>style.visibility</p:attrName>
                                        </p:attrNameLst>
                                      </p:cBhvr>
                                      <p:to>
                                        <p:strVal val="visible"/>
                                      </p:to>
                                    </p:set>
                                    <p:animEffect transition="in" filter="fade">
                                      <p:cBhvr>
                                        <p:cTn id="123" dur="500"/>
                                        <p:tgtEl>
                                          <p:spTgt spid="3">
                                            <p:txEl>
                                              <p:pRg st="14" end="14"/>
                                            </p:txEl>
                                          </p:spTgt>
                                        </p:tgtEl>
                                      </p:cBhvr>
                                    </p:animEffect>
                                  </p:childTnLst>
                                </p:cTn>
                              </p:par>
                              <p:par>
                                <p:cTn id="124" presetID="9" presetClass="emph" presetSubtype="0" grpId="2" nodeType="withEffect">
                                  <p:stCondLst>
                                    <p:cond delay="0"/>
                                  </p:stCondLst>
                                  <p:childTnLst>
                                    <p:set>
                                      <p:cBhvr>
                                        <p:cTn id="125" dur="indefinite"/>
                                        <p:tgtEl>
                                          <p:spTgt spid="18"/>
                                        </p:tgtEl>
                                        <p:attrNameLst>
                                          <p:attrName>style.opacity</p:attrName>
                                        </p:attrNameLst>
                                      </p:cBhvr>
                                      <p:to>
                                        <p:strVal val="0"/>
                                      </p:to>
                                    </p:set>
                                    <p:animEffect filter="image" prLst="opacity: 0">
                                      <p:cBhvr rctx="IE">
                                        <p:cTn id="126" dur="indefinite"/>
                                        <p:tgtEl>
                                          <p:spTgt spid="18"/>
                                        </p:tgtEl>
                                      </p:cBhvr>
                                    </p:animEffect>
                                  </p:childTnLst>
                                </p:cTn>
                              </p:par>
                              <p:par>
                                <p:cTn id="127" presetID="9" presetClass="emph" presetSubtype="0" grpId="1" nodeType="withEffect">
                                  <p:stCondLst>
                                    <p:cond delay="0"/>
                                  </p:stCondLst>
                                  <p:childTnLst>
                                    <p:set>
                                      <p:cBhvr>
                                        <p:cTn id="128" dur="indefinite"/>
                                        <p:tgtEl>
                                          <p:spTgt spid="19"/>
                                        </p:tgtEl>
                                        <p:attrNameLst>
                                          <p:attrName>style.opacity</p:attrName>
                                        </p:attrNameLst>
                                      </p:cBhvr>
                                      <p:to>
                                        <p:strVal val="0.5"/>
                                      </p:to>
                                    </p:set>
                                    <p:animEffect filter="image" prLst="opacity: 0.5">
                                      <p:cBhvr rctx="IE">
                                        <p:cTn id="129" dur="indefinite"/>
                                        <p:tgtEl>
                                          <p:spTgt spid="19"/>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
                                            <p:txEl>
                                              <p:pRg st="15" end="15"/>
                                            </p:txEl>
                                          </p:spTgt>
                                        </p:tgtEl>
                                        <p:attrNameLst>
                                          <p:attrName>style.visibility</p:attrName>
                                        </p:attrNameLst>
                                      </p:cBhvr>
                                      <p:to>
                                        <p:strVal val="visible"/>
                                      </p:to>
                                    </p:set>
                                    <p:animEffect transition="in" filter="fade">
                                      <p:cBhvr>
                                        <p:cTn id="134" dur="500"/>
                                        <p:tgtEl>
                                          <p:spTgt spid="3">
                                            <p:txEl>
                                              <p:pRg st="15" end="15"/>
                                            </p:txEl>
                                          </p:spTgt>
                                        </p:tgtEl>
                                      </p:cBhvr>
                                    </p:animEffect>
                                  </p:childTnLst>
                                </p:cTn>
                              </p:par>
                              <p:par>
                                <p:cTn id="135" presetID="9" presetClass="emph" presetSubtype="0" grpId="2" nodeType="withEffect">
                                  <p:stCondLst>
                                    <p:cond delay="0"/>
                                  </p:stCondLst>
                                  <p:childTnLst>
                                    <p:set>
                                      <p:cBhvr>
                                        <p:cTn id="136" dur="indefinite"/>
                                        <p:tgtEl>
                                          <p:spTgt spid="19"/>
                                        </p:tgtEl>
                                        <p:attrNameLst>
                                          <p:attrName>style.opacity</p:attrName>
                                        </p:attrNameLst>
                                      </p:cBhvr>
                                      <p:to>
                                        <p:strVal val="0"/>
                                      </p:to>
                                    </p:set>
                                    <p:animEffect filter="image" prLst="opacity: 0">
                                      <p:cBhvr rctx="IE">
                                        <p:cTn id="137" dur="indefinite"/>
                                        <p:tgtEl>
                                          <p:spTgt spid="19"/>
                                        </p:tgtEl>
                                      </p:cBhvr>
                                    </p:animEffect>
                                  </p:childTnLst>
                                </p:cTn>
                              </p:par>
                              <p:par>
                                <p:cTn id="138" presetID="9" presetClass="emph" presetSubtype="0" grpId="1" nodeType="withEffect">
                                  <p:stCondLst>
                                    <p:cond delay="0"/>
                                  </p:stCondLst>
                                  <p:childTnLst>
                                    <p:set>
                                      <p:cBhvr>
                                        <p:cTn id="139" dur="indefinite"/>
                                        <p:tgtEl>
                                          <p:spTgt spid="20"/>
                                        </p:tgtEl>
                                        <p:attrNameLst>
                                          <p:attrName>style.opacity</p:attrName>
                                        </p:attrNameLst>
                                      </p:cBhvr>
                                      <p:to>
                                        <p:strVal val="0.5"/>
                                      </p:to>
                                    </p:set>
                                    <p:animEffect filter="image" prLst="opacity: 0.5">
                                      <p:cBhvr rctx="IE">
                                        <p:cTn id="140" dur="indefinite"/>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P spid="11" grpId="0" animBg="1"/>
      <p:bldP spid="11" grpId="1" uiExpand="1" animBg="1"/>
      <p:bldP spid="11" grpId="2" animBg="1"/>
      <p:bldP spid="13" grpId="0" animBg="1"/>
      <p:bldP spid="13" grpId="1" uiExpand="1" animBg="1"/>
      <p:bldP spid="13" grpId="2" animBg="1"/>
      <p:bldP spid="15" grpId="0" animBg="1"/>
      <p:bldP spid="15" grpId="1" uiExpand="1" animBg="1"/>
      <p:bldP spid="15" grpId="2" animBg="1"/>
      <p:bldP spid="16" grpId="0" animBg="1"/>
      <p:bldP spid="16" grpId="1" uiExpand="1" animBg="1"/>
      <p:bldP spid="16" grpId="2" animBg="1"/>
      <p:bldP spid="17" grpId="0" animBg="1"/>
      <p:bldP spid="17" grpId="1" uiExpand="1" animBg="1"/>
      <p:bldP spid="17" grpId="2" animBg="1"/>
      <p:bldP spid="18" grpId="0" animBg="1"/>
      <p:bldP spid="18" grpId="1" animBg="1"/>
      <p:bldP spid="18" grpId="2" animBg="1"/>
      <p:bldP spid="19" grpId="0" animBg="1"/>
      <p:bldP spid="19" grpId="1" uiExpand="1" animBg="1"/>
      <p:bldP spid="19" grpId="2" animBg="1"/>
      <p:bldP spid="20" grpId="0" animBg="1"/>
      <p:bldP spid="20" grpId="1" uiExpand="1"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1FE22EE3-124D-4188-A62B-CD34E91CE058}"/>
              </a:ext>
            </a:extLst>
          </p:cNvPr>
          <p:cNvGrpSpPr/>
          <p:nvPr/>
        </p:nvGrpSpPr>
        <p:grpSpPr>
          <a:xfrm>
            <a:off x="4036361" y="1699870"/>
            <a:ext cx="4233654" cy="825636"/>
            <a:chOff x="4036361" y="1699870"/>
            <a:chExt cx="4233654" cy="825636"/>
          </a:xfrm>
        </p:grpSpPr>
        <p:pic>
          <p:nvPicPr>
            <p:cNvPr id="23" name="Picture 22">
              <a:extLst>
                <a:ext uri="{FF2B5EF4-FFF2-40B4-BE49-F238E27FC236}">
                  <a16:creationId xmlns:a16="http://schemas.microsoft.com/office/drawing/2014/main" id="{E226F5CD-26A9-4F85-AAAC-8D72918228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45868" y="1699870"/>
              <a:ext cx="4224147" cy="734634"/>
            </a:xfrm>
            <a:prstGeom prst="rect">
              <a:avLst/>
            </a:prstGeom>
          </p:spPr>
        </p:pic>
        <p:sp>
          <p:nvSpPr>
            <p:cNvPr id="34" name="TextBox 33">
              <a:extLst>
                <a:ext uri="{FF2B5EF4-FFF2-40B4-BE49-F238E27FC236}">
                  <a16:creationId xmlns:a16="http://schemas.microsoft.com/office/drawing/2014/main" id="{DFED5F5F-BACB-4722-90C5-A315CC2F86F6}"/>
                </a:ext>
              </a:extLst>
            </p:cNvPr>
            <p:cNvSpPr txBox="1"/>
            <p:nvPr/>
          </p:nvSpPr>
          <p:spPr>
            <a:xfrm>
              <a:off x="4036361" y="1861010"/>
              <a:ext cx="4089514" cy="664496"/>
            </a:xfrm>
            <a:prstGeom prst="rect">
              <a:avLst/>
            </a:prstGeom>
            <a:noFill/>
          </p:spPr>
          <p:txBody>
            <a:bodyPr wrap="square" rtlCol="0">
              <a:spAutoFit/>
            </a:bodyPr>
            <a:lstStyle/>
            <a:p>
              <a:pPr algn="ctr"/>
              <a:r>
                <a:rPr lang="en-ZA"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small victories and breakthroughs</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chemeClr val="bg1"/>
                </a:solidFill>
              </a:endParaRPr>
            </a:p>
          </p:txBody>
        </p:sp>
      </p:grpSp>
      <p:grpSp>
        <p:nvGrpSpPr>
          <p:cNvPr id="51" name="Group 50">
            <a:extLst>
              <a:ext uri="{FF2B5EF4-FFF2-40B4-BE49-F238E27FC236}">
                <a16:creationId xmlns:a16="http://schemas.microsoft.com/office/drawing/2014/main" id="{4388AAC0-5040-4359-9798-CC54ED12BFCE}"/>
              </a:ext>
            </a:extLst>
          </p:cNvPr>
          <p:cNvGrpSpPr/>
          <p:nvPr/>
        </p:nvGrpSpPr>
        <p:grpSpPr>
          <a:xfrm>
            <a:off x="4036361" y="2359254"/>
            <a:ext cx="4224148" cy="1101751"/>
            <a:chOff x="4036361" y="2131737"/>
            <a:chExt cx="4224148" cy="1101751"/>
          </a:xfrm>
        </p:grpSpPr>
        <p:pic>
          <p:nvPicPr>
            <p:cNvPr id="25" name="Picture 24">
              <a:extLst>
                <a:ext uri="{FF2B5EF4-FFF2-40B4-BE49-F238E27FC236}">
                  <a16:creationId xmlns:a16="http://schemas.microsoft.com/office/drawing/2014/main" id="{C18FB34F-F320-49FB-AC6F-EAB5F03AEFA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36362" y="2131737"/>
              <a:ext cx="4224147" cy="734634"/>
            </a:xfrm>
            <a:prstGeom prst="rect">
              <a:avLst/>
            </a:prstGeom>
          </p:spPr>
        </p:pic>
        <p:sp>
          <p:nvSpPr>
            <p:cNvPr id="35" name="TextBox 34">
              <a:extLst>
                <a:ext uri="{FF2B5EF4-FFF2-40B4-BE49-F238E27FC236}">
                  <a16:creationId xmlns:a16="http://schemas.microsoft.com/office/drawing/2014/main" id="{252F71EC-69BC-4AB2-9CC1-153AF81EB5AB}"/>
                </a:ext>
              </a:extLst>
            </p:cNvPr>
            <p:cNvSpPr txBox="1"/>
            <p:nvPr/>
          </p:nvSpPr>
          <p:spPr>
            <a:xfrm>
              <a:off x="4036361" y="2162912"/>
              <a:ext cx="4089516" cy="1070576"/>
            </a:xfrm>
            <a:prstGeom prst="rect">
              <a:avLst/>
            </a:prstGeom>
            <a:noFill/>
          </p:spPr>
          <p:txBody>
            <a:bodyPr wrap="square" rtlCol="0">
              <a:spAutoFit/>
            </a:bodyPr>
            <a:lstStyle/>
            <a:p>
              <a:pPr algn="ctr">
                <a:spcBef>
                  <a:spcPts val="1200"/>
                </a:spcBef>
                <a:spcAft>
                  <a:spcPts val="1200"/>
                </a:spcAft>
              </a:pPr>
              <a:r>
                <a:rPr lang="en-ZA"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SLTs’ genuine desire to make a difference in the lives of their patients</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dirty="0"/>
            </a:p>
          </p:txBody>
        </p:sp>
      </p:grpSp>
      <p:grpSp>
        <p:nvGrpSpPr>
          <p:cNvPr id="52" name="Group 51">
            <a:extLst>
              <a:ext uri="{FF2B5EF4-FFF2-40B4-BE49-F238E27FC236}">
                <a16:creationId xmlns:a16="http://schemas.microsoft.com/office/drawing/2014/main" id="{899E56E3-C09C-4D32-8B11-73CAF108CBCA}"/>
              </a:ext>
            </a:extLst>
          </p:cNvPr>
          <p:cNvGrpSpPr/>
          <p:nvPr/>
        </p:nvGrpSpPr>
        <p:grpSpPr>
          <a:xfrm>
            <a:off x="4036361" y="3029182"/>
            <a:ext cx="4224148" cy="1039348"/>
            <a:chOff x="4036361" y="2794045"/>
            <a:chExt cx="4224148" cy="1039348"/>
          </a:xfrm>
        </p:grpSpPr>
        <p:pic>
          <p:nvPicPr>
            <p:cNvPr id="27" name="Picture 26">
              <a:extLst>
                <a:ext uri="{FF2B5EF4-FFF2-40B4-BE49-F238E27FC236}">
                  <a16:creationId xmlns:a16="http://schemas.microsoft.com/office/drawing/2014/main" id="{12CAE6B9-4136-4EEB-AF93-95DDCD697CD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36362" y="2794045"/>
              <a:ext cx="4224147" cy="734634"/>
            </a:xfrm>
            <a:prstGeom prst="rect">
              <a:avLst/>
            </a:prstGeom>
          </p:spPr>
        </p:pic>
        <p:sp>
          <p:nvSpPr>
            <p:cNvPr id="37" name="TextBox 36">
              <a:extLst>
                <a:ext uri="{FF2B5EF4-FFF2-40B4-BE49-F238E27FC236}">
                  <a16:creationId xmlns:a16="http://schemas.microsoft.com/office/drawing/2014/main" id="{B39400B3-022F-4DEC-A327-B049F8D6DBB5}"/>
                </a:ext>
              </a:extLst>
            </p:cNvPr>
            <p:cNvSpPr txBox="1"/>
            <p:nvPr/>
          </p:nvSpPr>
          <p:spPr>
            <a:xfrm>
              <a:off x="4036361" y="2873566"/>
              <a:ext cx="4089516" cy="959827"/>
            </a:xfrm>
            <a:prstGeom prst="rect">
              <a:avLst/>
            </a:prstGeom>
            <a:noFill/>
          </p:spPr>
          <p:txBody>
            <a:bodyPr wrap="square" rtlCol="0">
              <a:spAutoFit/>
            </a:bodyPr>
            <a:lstStyle/>
            <a:p>
              <a:pPr algn="ctr">
                <a:lnSpc>
                  <a:spcPct val="150000"/>
                </a:lnSpc>
                <a:spcBef>
                  <a:spcPts val="1200"/>
                </a:spcBef>
                <a:spcAft>
                  <a:spcPts val="1200"/>
                </a:spcAft>
              </a:pPr>
              <a:r>
                <a:rPr lang="en-ZA"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general lack of resources</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dirty="0"/>
            </a:p>
          </p:txBody>
        </p:sp>
      </p:grpSp>
      <p:grpSp>
        <p:nvGrpSpPr>
          <p:cNvPr id="53" name="Group 52">
            <a:extLst>
              <a:ext uri="{FF2B5EF4-FFF2-40B4-BE49-F238E27FC236}">
                <a16:creationId xmlns:a16="http://schemas.microsoft.com/office/drawing/2014/main" id="{137E3804-A7E2-456C-9041-76F081A04909}"/>
              </a:ext>
            </a:extLst>
          </p:cNvPr>
          <p:cNvGrpSpPr/>
          <p:nvPr/>
        </p:nvGrpSpPr>
        <p:grpSpPr>
          <a:xfrm>
            <a:off x="4036361" y="3684553"/>
            <a:ext cx="4224148" cy="1079093"/>
            <a:chOff x="4036361" y="3449416"/>
            <a:chExt cx="4224148" cy="1079093"/>
          </a:xfrm>
        </p:grpSpPr>
        <p:pic>
          <p:nvPicPr>
            <p:cNvPr id="29" name="Picture 28">
              <a:extLst>
                <a:ext uri="{FF2B5EF4-FFF2-40B4-BE49-F238E27FC236}">
                  <a16:creationId xmlns:a16="http://schemas.microsoft.com/office/drawing/2014/main" id="{4B242AA0-1E51-4683-961F-C9CBA519459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36362" y="3449416"/>
              <a:ext cx="4224147" cy="734634"/>
            </a:xfrm>
            <a:prstGeom prst="rect">
              <a:avLst/>
            </a:prstGeom>
          </p:spPr>
        </p:pic>
        <p:sp>
          <p:nvSpPr>
            <p:cNvPr id="39" name="TextBox 38">
              <a:extLst>
                <a:ext uri="{FF2B5EF4-FFF2-40B4-BE49-F238E27FC236}">
                  <a16:creationId xmlns:a16="http://schemas.microsoft.com/office/drawing/2014/main" id="{715D5AA0-453D-4FB3-B86A-490FE9098FD8}"/>
                </a:ext>
              </a:extLst>
            </p:cNvPr>
            <p:cNvSpPr txBox="1"/>
            <p:nvPr/>
          </p:nvSpPr>
          <p:spPr>
            <a:xfrm>
              <a:off x="4036361" y="3457933"/>
              <a:ext cx="4089516" cy="1070576"/>
            </a:xfrm>
            <a:prstGeom prst="rect">
              <a:avLst/>
            </a:prstGeom>
            <a:noFill/>
          </p:spPr>
          <p:txBody>
            <a:bodyPr wrap="square" rtlCol="0">
              <a:spAutoFit/>
            </a:bodyPr>
            <a:lstStyle/>
            <a:p>
              <a:pPr algn="ctr">
                <a:spcBef>
                  <a:spcPts val="1200"/>
                </a:spcBef>
                <a:spcAft>
                  <a:spcPts val="1200"/>
                </a:spcAft>
              </a:pPr>
              <a:r>
                <a:rPr lang="en-ZA"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impact that a family’s low socio-economic status has on the efficacy of therapy</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dirty="0"/>
            </a:p>
          </p:txBody>
        </p:sp>
      </p:grpSp>
      <p:grpSp>
        <p:nvGrpSpPr>
          <p:cNvPr id="54" name="Group 53">
            <a:extLst>
              <a:ext uri="{FF2B5EF4-FFF2-40B4-BE49-F238E27FC236}">
                <a16:creationId xmlns:a16="http://schemas.microsoft.com/office/drawing/2014/main" id="{6900A899-46AF-423C-8168-6095AB2889B9}"/>
              </a:ext>
            </a:extLst>
          </p:cNvPr>
          <p:cNvGrpSpPr/>
          <p:nvPr/>
        </p:nvGrpSpPr>
        <p:grpSpPr>
          <a:xfrm>
            <a:off x="4036361" y="4336873"/>
            <a:ext cx="4233654" cy="736287"/>
            <a:chOff x="4036361" y="4101736"/>
            <a:chExt cx="4233654" cy="736287"/>
          </a:xfrm>
        </p:grpSpPr>
        <p:pic>
          <p:nvPicPr>
            <p:cNvPr id="31" name="Picture 30">
              <a:extLst>
                <a:ext uri="{FF2B5EF4-FFF2-40B4-BE49-F238E27FC236}">
                  <a16:creationId xmlns:a16="http://schemas.microsoft.com/office/drawing/2014/main" id="{5BE1F06E-4C7D-41FE-82B9-D52D098A123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36363" y="4101736"/>
              <a:ext cx="4233652" cy="736287"/>
            </a:xfrm>
            <a:prstGeom prst="rect">
              <a:avLst/>
            </a:prstGeom>
          </p:spPr>
        </p:pic>
        <p:sp>
          <p:nvSpPr>
            <p:cNvPr id="40" name="TextBox 39">
              <a:extLst>
                <a:ext uri="{FF2B5EF4-FFF2-40B4-BE49-F238E27FC236}">
                  <a16:creationId xmlns:a16="http://schemas.microsoft.com/office/drawing/2014/main" id="{98E8E8D0-D551-42F3-BDED-E9E7820B4C01}"/>
                </a:ext>
              </a:extLst>
            </p:cNvPr>
            <p:cNvSpPr txBox="1"/>
            <p:nvPr/>
          </p:nvSpPr>
          <p:spPr>
            <a:xfrm>
              <a:off x="4036361" y="4124354"/>
              <a:ext cx="4089516" cy="461665"/>
            </a:xfrm>
            <a:prstGeom prst="rect">
              <a:avLst/>
            </a:prstGeom>
            <a:noFill/>
          </p:spPr>
          <p:txBody>
            <a:bodyPr wrap="square" rtlCol="0">
              <a:spAutoFit/>
            </a:bodyPr>
            <a:lstStyle/>
            <a:p>
              <a:pPr algn="ctr">
                <a:spcBef>
                  <a:spcPts val="1200"/>
                </a:spcBef>
                <a:spcAft>
                  <a:spcPts val="1200"/>
                </a:spcAft>
              </a:pPr>
              <a:r>
                <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rPr>
                <a:t>The chasm between health and education and the distrust it creates</a:t>
              </a:r>
              <a:endParaRPr lang="en-US" dirty="0"/>
            </a:p>
          </p:txBody>
        </p:sp>
      </p:grpSp>
      <p:grpSp>
        <p:nvGrpSpPr>
          <p:cNvPr id="55" name="Group 54">
            <a:extLst>
              <a:ext uri="{FF2B5EF4-FFF2-40B4-BE49-F238E27FC236}">
                <a16:creationId xmlns:a16="http://schemas.microsoft.com/office/drawing/2014/main" id="{AC20D69F-BA62-48C1-88D3-D8361B28B803}"/>
              </a:ext>
            </a:extLst>
          </p:cNvPr>
          <p:cNvGrpSpPr/>
          <p:nvPr/>
        </p:nvGrpSpPr>
        <p:grpSpPr>
          <a:xfrm>
            <a:off x="4036361" y="4992244"/>
            <a:ext cx="4233655" cy="735626"/>
            <a:chOff x="4036361" y="4757107"/>
            <a:chExt cx="4233655" cy="735626"/>
          </a:xfrm>
        </p:grpSpPr>
        <p:pic>
          <p:nvPicPr>
            <p:cNvPr id="33" name="Picture 32">
              <a:extLst>
                <a:ext uri="{FF2B5EF4-FFF2-40B4-BE49-F238E27FC236}">
                  <a16:creationId xmlns:a16="http://schemas.microsoft.com/office/drawing/2014/main" id="{EBDA1921-BD66-4064-B83D-885F32EABF8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040165" y="4757107"/>
              <a:ext cx="4229851" cy="735626"/>
            </a:xfrm>
            <a:prstGeom prst="rect">
              <a:avLst/>
            </a:prstGeom>
          </p:spPr>
        </p:pic>
        <p:sp>
          <p:nvSpPr>
            <p:cNvPr id="42" name="TextBox 41">
              <a:extLst>
                <a:ext uri="{FF2B5EF4-FFF2-40B4-BE49-F238E27FC236}">
                  <a16:creationId xmlns:a16="http://schemas.microsoft.com/office/drawing/2014/main" id="{36DFBAAF-7508-4AF7-AB3F-52E0D81F0E5D}"/>
                </a:ext>
              </a:extLst>
            </p:cNvPr>
            <p:cNvSpPr txBox="1"/>
            <p:nvPr/>
          </p:nvSpPr>
          <p:spPr>
            <a:xfrm>
              <a:off x="4036361" y="4761533"/>
              <a:ext cx="4089516" cy="461665"/>
            </a:xfrm>
            <a:prstGeom prst="rect">
              <a:avLst/>
            </a:prstGeom>
            <a:noFill/>
          </p:spPr>
          <p:txBody>
            <a:bodyPr wrap="square" rtlCol="0">
              <a:spAutoFit/>
            </a:bodyPr>
            <a:lstStyle/>
            <a:p>
              <a:pPr algn="ctr">
                <a:spcBef>
                  <a:spcPts val="1200"/>
                </a:spcBef>
                <a:spcAft>
                  <a:spcPts val="1200"/>
                </a:spcAft>
              </a:pPr>
              <a:r>
                <a:rPr lang="en-ZA" sz="1200" b="1" dirty="0">
                  <a:effectLst/>
                  <a:latin typeface="Times New Roman" panose="02020603050405020304" pitchFamily="18" charset="0"/>
                  <a:ea typeface="Times New Roman" panose="02020603050405020304" pitchFamily="18" charset="0"/>
                  <a:cs typeface="Times New Roman" panose="02020603050405020304" pitchFamily="18" charset="0"/>
                </a:rPr>
                <a:t>Perceived lack of LSEN school knowledge at Department of Education </a:t>
              </a:r>
              <a:endParaRPr lang="en-US" dirty="0"/>
            </a:p>
          </p:txBody>
        </p:sp>
      </p:grpSp>
      <p:grpSp>
        <p:nvGrpSpPr>
          <p:cNvPr id="57" name="Group 56">
            <a:extLst>
              <a:ext uri="{FF2B5EF4-FFF2-40B4-BE49-F238E27FC236}">
                <a16:creationId xmlns:a16="http://schemas.microsoft.com/office/drawing/2014/main" id="{7D8D29B8-FD92-4F60-A065-EDACD3A7B3EF}"/>
              </a:ext>
            </a:extLst>
          </p:cNvPr>
          <p:cNvGrpSpPr/>
          <p:nvPr/>
        </p:nvGrpSpPr>
        <p:grpSpPr>
          <a:xfrm>
            <a:off x="120734" y="584397"/>
            <a:ext cx="7909688" cy="1254835"/>
            <a:chOff x="120734" y="349260"/>
            <a:chExt cx="7909688" cy="1254835"/>
          </a:xfrm>
        </p:grpSpPr>
        <p:pic>
          <p:nvPicPr>
            <p:cNvPr id="11" name="Picture 10">
              <a:extLst>
                <a:ext uri="{FF2B5EF4-FFF2-40B4-BE49-F238E27FC236}">
                  <a16:creationId xmlns:a16="http://schemas.microsoft.com/office/drawing/2014/main" id="{512CC6C7-602B-478B-9618-B58AE7BC8CA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33838" y="349260"/>
              <a:ext cx="7896584" cy="1254835"/>
            </a:xfrm>
            <a:prstGeom prst="rect">
              <a:avLst/>
            </a:prstGeom>
          </p:spPr>
        </p:pic>
        <p:sp>
          <p:nvSpPr>
            <p:cNvPr id="43" name="TextBox 42">
              <a:extLst>
                <a:ext uri="{FF2B5EF4-FFF2-40B4-BE49-F238E27FC236}">
                  <a16:creationId xmlns:a16="http://schemas.microsoft.com/office/drawing/2014/main" id="{AE1A6AC9-67B7-4090-A832-24CE047C2C5D}"/>
                </a:ext>
              </a:extLst>
            </p:cNvPr>
            <p:cNvSpPr txBox="1"/>
            <p:nvPr/>
          </p:nvSpPr>
          <p:spPr>
            <a:xfrm>
              <a:off x="120734" y="390295"/>
              <a:ext cx="5070279" cy="338554"/>
            </a:xfrm>
            <a:prstGeom prst="rect">
              <a:avLst/>
            </a:prstGeom>
            <a:noFill/>
          </p:spPr>
          <p:txBody>
            <a:bodyPr wrap="square" rtlCol="0">
              <a:spAutoFit/>
            </a:bodyPr>
            <a:lstStyle/>
            <a:p>
              <a:pPr algn="ctr"/>
              <a:r>
                <a:rPr lang="en-ZA"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kids, even they wouldn’t be able to say thank you, you know the simple smile that you get, or the fact that they are able to swallow a little bit better than before … just the small things, it just changed my attitude a little bit more.” (HT)</a:t>
              </a:r>
              <a:endParaRPr lang="en-US" sz="800" dirty="0">
                <a:solidFill>
                  <a:schemeClr val="bg1"/>
                </a:solidFill>
              </a:endParaRPr>
            </a:p>
          </p:txBody>
        </p:sp>
        <p:sp>
          <p:nvSpPr>
            <p:cNvPr id="44" name="TextBox 43">
              <a:extLst>
                <a:ext uri="{FF2B5EF4-FFF2-40B4-BE49-F238E27FC236}">
                  <a16:creationId xmlns:a16="http://schemas.microsoft.com/office/drawing/2014/main" id="{F3E1C7AE-729D-4856-B1B2-7EE166E9CA96}"/>
                </a:ext>
              </a:extLst>
            </p:cNvPr>
            <p:cNvSpPr txBox="1"/>
            <p:nvPr/>
          </p:nvSpPr>
          <p:spPr>
            <a:xfrm>
              <a:off x="120734" y="1031038"/>
              <a:ext cx="4652458" cy="258416"/>
            </a:xfrm>
            <a:prstGeom prst="rect">
              <a:avLst/>
            </a:prstGeom>
            <a:noFill/>
          </p:spPr>
          <p:txBody>
            <a:bodyPr wrap="square" rtlCol="0">
              <a:spAutoFit/>
            </a:bodyPr>
            <a:lstStyle/>
            <a:p>
              <a:pPr algn="ctr"/>
              <a:r>
                <a:rPr lang="en-ZA"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 I quite enjoy when you make like it’s just a small difference.” (CT)</a:t>
              </a:r>
              <a:endParaRPr lang="en-US" sz="800" dirty="0">
                <a:solidFill>
                  <a:schemeClr val="bg1"/>
                </a:solidFill>
              </a:endParaRPr>
            </a:p>
          </p:txBody>
        </p:sp>
        <p:sp>
          <p:nvSpPr>
            <p:cNvPr id="45" name="TextBox 44">
              <a:extLst>
                <a:ext uri="{FF2B5EF4-FFF2-40B4-BE49-F238E27FC236}">
                  <a16:creationId xmlns:a16="http://schemas.microsoft.com/office/drawing/2014/main" id="{80D26EE0-38B7-460D-B600-6A673068369A}"/>
                </a:ext>
              </a:extLst>
            </p:cNvPr>
            <p:cNvSpPr txBox="1"/>
            <p:nvPr/>
          </p:nvSpPr>
          <p:spPr>
            <a:xfrm>
              <a:off x="5522265" y="425836"/>
              <a:ext cx="2396220" cy="830997"/>
            </a:xfrm>
            <a:prstGeom prst="rect">
              <a:avLst/>
            </a:prstGeom>
            <a:noFill/>
          </p:spPr>
          <p:txBody>
            <a:bodyPr wrap="square" rtlCol="0">
              <a:spAutoFit/>
            </a:bodyPr>
            <a:lstStyle/>
            <a:p>
              <a:pPr algn="ctr"/>
              <a:r>
                <a:rPr lang="en-ZA"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 think it’s when they actually achieve something which makes life easier for them. They weren’t able to reach out to the world, and make their needs known, and thanks to therapy they have a way of doing that. I think that’s the biggest thing, to make a difference in their life.” (ST)</a:t>
              </a:r>
              <a:endParaRPr lang="en-US" sz="800" dirty="0">
                <a:solidFill>
                  <a:schemeClr val="bg1"/>
                </a:solidFill>
              </a:endParaRPr>
            </a:p>
          </p:txBody>
        </p:sp>
      </p:grpSp>
      <p:grpSp>
        <p:nvGrpSpPr>
          <p:cNvPr id="66" name="Group 65">
            <a:extLst>
              <a:ext uri="{FF2B5EF4-FFF2-40B4-BE49-F238E27FC236}">
                <a16:creationId xmlns:a16="http://schemas.microsoft.com/office/drawing/2014/main" id="{9D26D7C4-1C1B-4A58-A925-533E1CCE6308}"/>
              </a:ext>
            </a:extLst>
          </p:cNvPr>
          <p:cNvGrpSpPr/>
          <p:nvPr/>
        </p:nvGrpSpPr>
        <p:grpSpPr>
          <a:xfrm>
            <a:off x="121920" y="1839232"/>
            <a:ext cx="4006719" cy="2440874"/>
            <a:chOff x="121920" y="1604095"/>
            <a:chExt cx="4006719" cy="2440874"/>
          </a:xfrm>
        </p:grpSpPr>
        <p:pic>
          <p:nvPicPr>
            <p:cNvPr id="15" name="Picture 14">
              <a:extLst>
                <a:ext uri="{FF2B5EF4-FFF2-40B4-BE49-F238E27FC236}">
                  <a16:creationId xmlns:a16="http://schemas.microsoft.com/office/drawing/2014/main" id="{9A1D0B86-D432-408E-BD86-08BE3612B63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1920" y="1604095"/>
              <a:ext cx="4006719" cy="2440874"/>
            </a:xfrm>
            <a:prstGeom prst="rect">
              <a:avLst/>
            </a:prstGeom>
          </p:spPr>
        </p:pic>
        <p:sp>
          <p:nvSpPr>
            <p:cNvPr id="56" name="TextBox 55">
              <a:extLst>
                <a:ext uri="{FF2B5EF4-FFF2-40B4-BE49-F238E27FC236}">
                  <a16:creationId xmlns:a16="http://schemas.microsoft.com/office/drawing/2014/main" id="{1D9CABE8-B969-473B-8109-9887598681DB}"/>
                </a:ext>
              </a:extLst>
            </p:cNvPr>
            <p:cNvSpPr txBox="1"/>
            <p:nvPr/>
          </p:nvSpPr>
          <p:spPr>
            <a:xfrm>
              <a:off x="350554" y="1743828"/>
              <a:ext cx="3215973" cy="461665"/>
            </a:xfrm>
            <a:prstGeom prst="rect">
              <a:avLst/>
            </a:prstGeom>
            <a:noFill/>
          </p:spPr>
          <p:txBody>
            <a:bodyPr wrap="square" rtlCol="0">
              <a:spAutoFit/>
            </a:bodyPr>
            <a:lstStyle/>
            <a:p>
              <a:pPr algn="ctr"/>
              <a:r>
                <a:rPr lang="en-ZA"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but most facilities are like ours. We’re quite understaffed for the caseload that we support, and I think that affects the quality of therapy that we give …” (HT)</a:t>
              </a:r>
              <a:endParaRPr lang="en-US" sz="800" dirty="0">
                <a:solidFill>
                  <a:schemeClr val="bg1"/>
                </a:solidFill>
              </a:endParaRPr>
            </a:p>
          </p:txBody>
        </p:sp>
        <p:sp>
          <p:nvSpPr>
            <p:cNvPr id="58" name="TextBox 57">
              <a:extLst>
                <a:ext uri="{FF2B5EF4-FFF2-40B4-BE49-F238E27FC236}">
                  <a16:creationId xmlns:a16="http://schemas.microsoft.com/office/drawing/2014/main" id="{4B5DE7ED-C01F-4B63-8056-8992B12B7EEF}"/>
                </a:ext>
              </a:extLst>
            </p:cNvPr>
            <p:cNvSpPr txBox="1"/>
            <p:nvPr/>
          </p:nvSpPr>
          <p:spPr>
            <a:xfrm>
              <a:off x="191092" y="2520134"/>
              <a:ext cx="3127077" cy="584775"/>
            </a:xfrm>
            <a:prstGeom prst="rect">
              <a:avLst/>
            </a:prstGeom>
            <a:noFill/>
          </p:spPr>
          <p:txBody>
            <a:bodyPr wrap="square" rtlCol="0">
              <a:spAutoFit/>
            </a:bodyPr>
            <a:lstStyle/>
            <a:p>
              <a:pPr algn="ctr"/>
              <a:r>
                <a:rPr lang="en-ZA"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“Yeah, comm serves [sic; referring to community service therapists] definitely break services. So there could be a therapist at certain clinics for one year and the next year we don’t. So we build the services then afterwards that’s lost.” (CT)</a:t>
              </a:r>
              <a:endParaRPr lang="en-US" sz="800" dirty="0">
                <a:solidFill>
                  <a:schemeClr val="bg1"/>
                </a:solidFill>
              </a:endParaRPr>
            </a:p>
          </p:txBody>
        </p:sp>
        <p:sp>
          <p:nvSpPr>
            <p:cNvPr id="59" name="TextBox 58">
              <a:extLst>
                <a:ext uri="{FF2B5EF4-FFF2-40B4-BE49-F238E27FC236}">
                  <a16:creationId xmlns:a16="http://schemas.microsoft.com/office/drawing/2014/main" id="{7BA891A7-F4DF-41F7-84A3-379193B5836B}"/>
                </a:ext>
              </a:extLst>
            </p:cNvPr>
            <p:cNvSpPr txBox="1"/>
            <p:nvPr/>
          </p:nvSpPr>
          <p:spPr>
            <a:xfrm>
              <a:off x="191092" y="3411390"/>
              <a:ext cx="3580217" cy="461665"/>
            </a:xfrm>
            <a:prstGeom prst="rect">
              <a:avLst/>
            </a:prstGeom>
            <a:noFill/>
          </p:spPr>
          <p:txBody>
            <a:bodyPr wrap="square" rtlCol="0">
              <a:spAutoFit/>
            </a:bodyPr>
            <a:lstStyle/>
            <a:p>
              <a:pPr algn="ctr"/>
              <a:r>
                <a:rPr lang="en-ZA"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the fact that we are understaffed and under-resourced … but I think it filters through to all level of resources and I think we don’t even have the sufficient step-down services available for that continuity …” (ST)</a:t>
              </a:r>
              <a:endParaRPr lang="en-US" sz="800" dirty="0">
                <a:solidFill>
                  <a:schemeClr val="bg1"/>
                </a:solidFill>
              </a:endParaRPr>
            </a:p>
          </p:txBody>
        </p:sp>
      </p:grpSp>
      <p:grpSp>
        <p:nvGrpSpPr>
          <p:cNvPr id="77" name="Group 76">
            <a:extLst>
              <a:ext uri="{FF2B5EF4-FFF2-40B4-BE49-F238E27FC236}">
                <a16:creationId xmlns:a16="http://schemas.microsoft.com/office/drawing/2014/main" id="{765D8462-D4AA-46EC-B489-8A1506103744}"/>
              </a:ext>
            </a:extLst>
          </p:cNvPr>
          <p:cNvGrpSpPr/>
          <p:nvPr/>
        </p:nvGrpSpPr>
        <p:grpSpPr>
          <a:xfrm>
            <a:off x="8172577" y="584397"/>
            <a:ext cx="3950951" cy="2374377"/>
            <a:chOff x="8172577" y="349260"/>
            <a:chExt cx="3950951" cy="2374377"/>
          </a:xfrm>
        </p:grpSpPr>
        <p:pic>
          <p:nvPicPr>
            <p:cNvPr id="13" name="Picture 12">
              <a:extLst>
                <a:ext uri="{FF2B5EF4-FFF2-40B4-BE49-F238E27FC236}">
                  <a16:creationId xmlns:a16="http://schemas.microsoft.com/office/drawing/2014/main" id="{CED40369-22F0-41F0-96BD-AF16254127F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172577" y="359919"/>
              <a:ext cx="3950951" cy="2363718"/>
            </a:xfrm>
            <a:prstGeom prst="rect">
              <a:avLst/>
            </a:prstGeom>
          </p:spPr>
        </p:pic>
        <p:sp>
          <p:nvSpPr>
            <p:cNvPr id="61" name="TextBox 60">
              <a:extLst>
                <a:ext uri="{FF2B5EF4-FFF2-40B4-BE49-F238E27FC236}">
                  <a16:creationId xmlns:a16="http://schemas.microsoft.com/office/drawing/2014/main" id="{55BF3E86-077E-4B24-BD3B-2EE78F989AE4}"/>
                </a:ext>
              </a:extLst>
            </p:cNvPr>
            <p:cNvSpPr txBox="1"/>
            <p:nvPr/>
          </p:nvSpPr>
          <p:spPr>
            <a:xfrm>
              <a:off x="8373594" y="349260"/>
              <a:ext cx="3696486" cy="707886"/>
            </a:xfrm>
            <a:prstGeom prst="rect">
              <a:avLst/>
            </a:prstGeom>
            <a:noFill/>
          </p:spPr>
          <p:txBody>
            <a:bodyPr wrap="square" rtlCol="0">
              <a:spAutoFit/>
            </a:bodyPr>
            <a:lstStyle/>
            <a:p>
              <a:pPr algn="ctr"/>
              <a:r>
                <a:rPr lang="en-ZA"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 think they are doing the best they can under the circumstances. You can’t expect to make a huge difference if you can only see a child once in three months. So, I think they’re all really trying their best under terrible circumstances, but it’s definitely not enough. It’s definitely, definitely not enough. But not due to their wrongdoing, but because of the system. It’s just too overwhelming.” (ST)</a:t>
              </a:r>
              <a:endParaRPr lang="en-US" sz="800" dirty="0">
                <a:solidFill>
                  <a:schemeClr val="bg1"/>
                </a:solidFill>
              </a:endParaRPr>
            </a:p>
          </p:txBody>
        </p:sp>
        <p:sp>
          <p:nvSpPr>
            <p:cNvPr id="62" name="TextBox 61">
              <a:extLst>
                <a:ext uri="{FF2B5EF4-FFF2-40B4-BE49-F238E27FC236}">
                  <a16:creationId xmlns:a16="http://schemas.microsoft.com/office/drawing/2014/main" id="{74DF08C6-2EBA-473A-8C35-F0FB751D6097}"/>
                </a:ext>
              </a:extLst>
            </p:cNvPr>
            <p:cNvSpPr txBox="1"/>
            <p:nvPr/>
          </p:nvSpPr>
          <p:spPr>
            <a:xfrm>
              <a:off x="8874948" y="1227893"/>
              <a:ext cx="3071147" cy="584775"/>
            </a:xfrm>
            <a:prstGeom prst="rect">
              <a:avLst/>
            </a:prstGeom>
            <a:noFill/>
          </p:spPr>
          <p:txBody>
            <a:bodyPr wrap="square" rtlCol="0">
              <a:spAutoFit/>
            </a:bodyPr>
            <a:lstStyle/>
            <a:p>
              <a:pPr algn="ctr"/>
              <a:r>
                <a:rPr lang="en-ZA"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 for us it means, we kind of want to help our kids as well. We end up squeezing them in and making exceptions. They end up staying here way past the point they should have been discharged. So I guess it’s also us to blame.” (HT)</a:t>
              </a:r>
              <a:endParaRPr lang="en-US" sz="800" dirty="0">
                <a:solidFill>
                  <a:schemeClr val="bg1"/>
                </a:solidFill>
              </a:endParaRPr>
            </a:p>
          </p:txBody>
        </p:sp>
        <p:sp>
          <p:nvSpPr>
            <p:cNvPr id="63" name="TextBox 62">
              <a:extLst>
                <a:ext uri="{FF2B5EF4-FFF2-40B4-BE49-F238E27FC236}">
                  <a16:creationId xmlns:a16="http://schemas.microsoft.com/office/drawing/2014/main" id="{F795BFE2-20D6-4DDA-9F79-3D8548A96BD3}"/>
                </a:ext>
              </a:extLst>
            </p:cNvPr>
            <p:cNvSpPr txBox="1"/>
            <p:nvPr/>
          </p:nvSpPr>
          <p:spPr>
            <a:xfrm>
              <a:off x="9192738" y="1999103"/>
              <a:ext cx="2907098" cy="584775"/>
            </a:xfrm>
            <a:prstGeom prst="rect">
              <a:avLst/>
            </a:prstGeom>
            <a:noFill/>
          </p:spPr>
          <p:txBody>
            <a:bodyPr wrap="square" rtlCol="0">
              <a:spAutoFit/>
            </a:bodyPr>
            <a:lstStyle/>
            <a:p>
              <a:pPr algn="ctr"/>
              <a:r>
                <a:rPr lang="en-ZA" sz="800" dirty="0">
                  <a:solidFill>
                    <a:schemeClr val="bg1"/>
                  </a:solidFill>
                </a:rPr>
                <a:t>“We are actually struggling with putting them in schools because they need ongoing intervention. So here we are working on seeing them past the age of six until they are placed in a school, because we are trying to keep what we have [progress].” (HT)</a:t>
              </a:r>
              <a:endParaRPr lang="en-US" sz="800" dirty="0">
                <a:solidFill>
                  <a:schemeClr val="bg1"/>
                </a:solidFill>
              </a:endParaRPr>
            </a:p>
          </p:txBody>
        </p:sp>
      </p:grpSp>
      <p:grpSp>
        <p:nvGrpSpPr>
          <p:cNvPr id="70" name="Group 69">
            <a:extLst>
              <a:ext uri="{FF2B5EF4-FFF2-40B4-BE49-F238E27FC236}">
                <a16:creationId xmlns:a16="http://schemas.microsoft.com/office/drawing/2014/main" id="{9414F3B7-62A6-49D1-A9F9-C9C313C8A3BF}"/>
              </a:ext>
            </a:extLst>
          </p:cNvPr>
          <p:cNvGrpSpPr/>
          <p:nvPr/>
        </p:nvGrpSpPr>
        <p:grpSpPr>
          <a:xfrm>
            <a:off x="8172370" y="3100489"/>
            <a:ext cx="3951156" cy="2407025"/>
            <a:chOff x="8172370" y="2865352"/>
            <a:chExt cx="3951156" cy="2407025"/>
          </a:xfrm>
        </p:grpSpPr>
        <p:pic>
          <p:nvPicPr>
            <p:cNvPr id="17" name="Picture 16">
              <a:extLst>
                <a:ext uri="{FF2B5EF4-FFF2-40B4-BE49-F238E27FC236}">
                  <a16:creationId xmlns:a16="http://schemas.microsoft.com/office/drawing/2014/main" id="{4E3C25C0-6D11-4554-A280-4D9C1CCF8E9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172370" y="2865352"/>
              <a:ext cx="3951156" cy="2407025"/>
            </a:xfrm>
            <a:prstGeom prst="rect">
              <a:avLst/>
            </a:prstGeom>
          </p:spPr>
        </p:pic>
        <p:sp>
          <p:nvSpPr>
            <p:cNvPr id="65" name="TextBox 64">
              <a:extLst>
                <a:ext uri="{FF2B5EF4-FFF2-40B4-BE49-F238E27FC236}">
                  <a16:creationId xmlns:a16="http://schemas.microsoft.com/office/drawing/2014/main" id="{9E9774DA-D425-46E4-BF4A-77A3886A499A}"/>
                </a:ext>
              </a:extLst>
            </p:cNvPr>
            <p:cNvSpPr txBox="1"/>
            <p:nvPr/>
          </p:nvSpPr>
          <p:spPr>
            <a:xfrm>
              <a:off x="8373094" y="2880338"/>
              <a:ext cx="3627814" cy="584775"/>
            </a:xfrm>
            <a:prstGeom prst="rect">
              <a:avLst/>
            </a:prstGeom>
            <a:noFill/>
          </p:spPr>
          <p:txBody>
            <a:bodyPr wrap="square" rtlCol="0">
              <a:spAutoFit/>
            </a:bodyPr>
            <a:lstStyle/>
            <a:p>
              <a:pPr algn="ctr"/>
              <a:r>
                <a:rPr lang="en-ZA" sz="800" dirty="0">
                  <a:solidFill>
                    <a:schemeClr val="bg1"/>
                  </a:solidFill>
                </a:rPr>
                <a:t>“And the system makes it difficult, because how do they get to the clinic, how do they get to the hospital. It isn’t easy and you know if you have to choose whether to pay money to buy a bread or whether you going to use it for taxi fare, you are going to buy bread.” (ST)</a:t>
              </a:r>
              <a:endParaRPr lang="en-US" sz="800" dirty="0">
                <a:solidFill>
                  <a:schemeClr val="bg1"/>
                </a:solidFill>
              </a:endParaRPr>
            </a:p>
          </p:txBody>
        </p:sp>
        <p:sp>
          <p:nvSpPr>
            <p:cNvPr id="67" name="TextBox 66">
              <a:extLst>
                <a:ext uri="{FF2B5EF4-FFF2-40B4-BE49-F238E27FC236}">
                  <a16:creationId xmlns:a16="http://schemas.microsoft.com/office/drawing/2014/main" id="{5F5FDB35-0D7A-4F32-AB78-CB44A54FC434}"/>
                </a:ext>
              </a:extLst>
            </p:cNvPr>
            <p:cNvSpPr txBox="1"/>
            <p:nvPr/>
          </p:nvSpPr>
          <p:spPr>
            <a:xfrm>
              <a:off x="8874948" y="3737957"/>
              <a:ext cx="3097533" cy="461665"/>
            </a:xfrm>
            <a:prstGeom prst="rect">
              <a:avLst/>
            </a:prstGeom>
            <a:noFill/>
          </p:spPr>
          <p:txBody>
            <a:bodyPr wrap="square" rtlCol="0">
              <a:spAutoFit/>
            </a:bodyPr>
            <a:lstStyle/>
            <a:p>
              <a:pPr algn="ctr"/>
              <a:r>
                <a:rPr lang="en-ZA" sz="800" dirty="0">
                  <a:solidFill>
                    <a:schemeClr val="bg1"/>
                  </a:solidFill>
                </a:rPr>
                <a:t>“There’s five million other things for them to worry about, so sitting there at the end of the day and putting speech therapy first is not on their priority list. It’s never going to happen.” (HT)</a:t>
              </a:r>
              <a:endParaRPr lang="en-US" sz="800" dirty="0">
                <a:solidFill>
                  <a:schemeClr val="bg1"/>
                </a:solidFill>
              </a:endParaRPr>
            </a:p>
          </p:txBody>
        </p:sp>
        <p:sp>
          <p:nvSpPr>
            <p:cNvPr id="68" name="TextBox 67">
              <a:extLst>
                <a:ext uri="{FF2B5EF4-FFF2-40B4-BE49-F238E27FC236}">
                  <a16:creationId xmlns:a16="http://schemas.microsoft.com/office/drawing/2014/main" id="{ECCADEE9-2913-430D-847D-44454398320C}"/>
                </a:ext>
              </a:extLst>
            </p:cNvPr>
            <p:cNvSpPr txBox="1"/>
            <p:nvPr/>
          </p:nvSpPr>
          <p:spPr>
            <a:xfrm>
              <a:off x="8338508" y="4533061"/>
              <a:ext cx="3696986" cy="584775"/>
            </a:xfrm>
            <a:prstGeom prst="rect">
              <a:avLst/>
            </a:prstGeom>
            <a:noFill/>
          </p:spPr>
          <p:txBody>
            <a:bodyPr wrap="square" rtlCol="0">
              <a:spAutoFit/>
            </a:bodyPr>
            <a:lstStyle/>
            <a:p>
              <a:pPr algn="ctr"/>
              <a:r>
                <a:rPr lang="en-ZA" sz="800" dirty="0">
                  <a:solidFill>
                    <a:schemeClr val="bg1"/>
                  </a:solidFill>
                </a:rPr>
                <a:t>“… the feeding is on point you know. Then the mums disappear. And then they don’t come back for therapy, and then maybe when they realise this is CP, and it means it’s a lifelong condition, then they come back way later. And then like we’ve lost a couple of years where we could’ve done something with the kid.” (HT)</a:t>
              </a:r>
              <a:endParaRPr lang="en-US" sz="800" dirty="0">
                <a:solidFill>
                  <a:schemeClr val="bg1"/>
                </a:solidFill>
              </a:endParaRPr>
            </a:p>
          </p:txBody>
        </p:sp>
      </p:grpSp>
      <p:grpSp>
        <p:nvGrpSpPr>
          <p:cNvPr id="73" name="Group 72">
            <a:extLst>
              <a:ext uri="{FF2B5EF4-FFF2-40B4-BE49-F238E27FC236}">
                <a16:creationId xmlns:a16="http://schemas.microsoft.com/office/drawing/2014/main" id="{4B675803-A503-4883-B737-F03802605D40}"/>
              </a:ext>
            </a:extLst>
          </p:cNvPr>
          <p:cNvGrpSpPr/>
          <p:nvPr/>
        </p:nvGrpSpPr>
        <p:grpSpPr>
          <a:xfrm>
            <a:off x="68473" y="4403587"/>
            <a:ext cx="4065535" cy="2421088"/>
            <a:chOff x="68473" y="4168450"/>
            <a:chExt cx="4065535" cy="2421088"/>
          </a:xfrm>
        </p:grpSpPr>
        <p:pic>
          <p:nvPicPr>
            <p:cNvPr id="19" name="Picture 18">
              <a:extLst>
                <a:ext uri="{FF2B5EF4-FFF2-40B4-BE49-F238E27FC236}">
                  <a16:creationId xmlns:a16="http://schemas.microsoft.com/office/drawing/2014/main" id="{3A5664E4-DB54-4A6E-9AF5-ABCCB56B412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1919" y="4168450"/>
              <a:ext cx="4012089" cy="2421088"/>
            </a:xfrm>
            <a:prstGeom prst="rect">
              <a:avLst/>
            </a:prstGeom>
          </p:spPr>
        </p:pic>
        <p:sp>
          <p:nvSpPr>
            <p:cNvPr id="60" name="TextBox 59">
              <a:extLst>
                <a:ext uri="{FF2B5EF4-FFF2-40B4-BE49-F238E27FC236}">
                  <a16:creationId xmlns:a16="http://schemas.microsoft.com/office/drawing/2014/main" id="{E772695C-93C2-4CD0-B44A-53C215FA778B}"/>
                </a:ext>
              </a:extLst>
            </p:cNvPr>
            <p:cNvSpPr txBox="1"/>
            <p:nvPr/>
          </p:nvSpPr>
          <p:spPr>
            <a:xfrm>
              <a:off x="191092" y="4236121"/>
              <a:ext cx="2747780" cy="584775"/>
            </a:xfrm>
            <a:prstGeom prst="rect">
              <a:avLst/>
            </a:prstGeom>
            <a:noFill/>
          </p:spPr>
          <p:txBody>
            <a:bodyPr wrap="square" rtlCol="0">
              <a:spAutoFit/>
            </a:bodyPr>
            <a:lstStyle/>
            <a:p>
              <a:pPr algn="ct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“It essentially boils down to this gap, of receiving therapy to six years then we don’t know where they are going, where they are placed, if they are receiving the services, that’s the biggest thing. Communication.” (HT)</a:t>
              </a:r>
              <a:endParaRPr lang="en-US" sz="800" dirty="0"/>
            </a:p>
          </p:txBody>
        </p:sp>
        <p:sp>
          <p:nvSpPr>
            <p:cNvPr id="71" name="TextBox 70">
              <a:extLst>
                <a:ext uri="{FF2B5EF4-FFF2-40B4-BE49-F238E27FC236}">
                  <a16:creationId xmlns:a16="http://schemas.microsoft.com/office/drawing/2014/main" id="{C1E38C0C-628B-4046-B327-05C9C2F43C8F}"/>
                </a:ext>
              </a:extLst>
            </p:cNvPr>
            <p:cNvSpPr txBox="1"/>
            <p:nvPr/>
          </p:nvSpPr>
          <p:spPr>
            <a:xfrm>
              <a:off x="113863" y="4987855"/>
              <a:ext cx="3315806" cy="707886"/>
            </a:xfrm>
            <a:prstGeom prst="rect">
              <a:avLst/>
            </a:prstGeom>
            <a:noFill/>
          </p:spPr>
          <p:txBody>
            <a:bodyPr wrap="square" rtlCol="0">
              <a:spAutoFit/>
            </a:bodyPr>
            <a:lstStyle/>
            <a:p>
              <a:pPr algn="ct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“The gap between health and education is so big, it shouldn’t be that big. Our patients go from here, we’ve taken care of them, now please can you help us and carry on this treatment? There’s no communication and at the end of the day both play such an important role … the gap between education and health must be closed …” (HT)</a:t>
              </a:r>
              <a:endParaRPr lang="en-US" sz="800" dirty="0"/>
            </a:p>
          </p:txBody>
        </p:sp>
        <p:sp>
          <p:nvSpPr>
            <p:cNvPr id="72" name="TextBox 71">
              <a:extLst>
                <a:ext uri="{FF2B5EF4-FFF2-40B4-BE49-F238E27FC236}">
                  <a16:creationId xmlns:a16="http://schemas.microsoft.com/office/drawing/2014/main" id="{3626A6EF-6C43-4CEE-837C-C03E20AE8A8B}"/>
                </a:ext>
              </a:extLst>
            </p:cNvPr>
            <p:cNvSpPr txBox="1"/>
            <p:nvPr/>
          </p:nvSpPr>
          <p:spPr>
            <a:xfrm>
              <a:off x="68473" y="5852635"/>
              <a:ext cx="3788116" cy="584775"/>
            </a:xfrm>
            <a:prstGeom prst="rect">
              <a:avLst/>
            </a:prstGeom>
            <a:noFill/>
          </p:spPr>
          <p:txBody>
            <a:bodyPr wrap="square" rtlCol="0">
              <a:spAutoFit/>
            </a:bodyPr>
            <a:lstStyle/>
            <a:p>
              <a:pPr algn="ct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“I think getting people from Department of Health and Department of Education sitting down and saying let’s develop the link between the two and not have health this side, education that side. But a middle point with people who are eager on actually developing that … I think that would be a good starting point.” (HT)</a:t>
              </a:r>
              <a:endParaRPr lang="en-US" sz="800" dirty="0"/>
            </a:p>
          </p:txBody>
        </p:sp>
      </p:grpSp>
      <p:grpSp>
        <p:nvGrpSpPr>
          <p:cNvPr id="76" name="Group 75">
            <a:extLst>
              <a:ext uri="{FF2B5EF4-FFF2-40B4-BE49-F238E27FC236}">
                <a16:creationId xmlns:a16="http://schemas.microsoft.com/office/drawing/2014/main" id="{25104B6A-3F4D-4D81-A81D-1666E6AB1ACD}"/>
              </a:ext>
            </a:extLst>
          </p:cNvPr>
          <p:cNvGrpSpPr/>
          <p:nvPr/>
        </p:nvGrpSpPr>
        <p:grpSpPr>
          <a:xfrm>
            <a:off x="4271848" y="5576837"/>
            <a:ext cx="7851676" cy="1243943"/>
            <a:chOff x="4271848" y="5341700"/>
            <a:chExt cx="7851676" cy="1243943"/>
          </a:xfrm>
        </p:grpSpPr>
        <p:pic>
          <p:nvPicPr>
            <p:cNvPr id="21" name="Picture 20">
              <a:extLst>
                <a:ext uri="{FF2B5EF4-FFF2-40B4-BE49-F238E27FC236}">
                  <a16:creationId xmlns:a16="http://schemas.microsoft.com/office/drawing/2014/main" id="{5DDA4ED2-5A8A-4E91-8742-423F094899F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271848" y="5341700"/>
              <a:ext cx="7851676" cy="1243943"/>
            </a:xfrm>
            <a:prstGeom prst="rect">
              <a:avLst/>
            </a:prstGeom>
          </p:spPr>
        </p:pic>
        <p:sp>
          <p:nvSpPr>
            <p:cNvPr id="69" name="TextBox 68">
              <a:extLst>
                <a:ext uri="{FF2B5EF4-FFF2-40B4-BE49-F238E27FC236}">
                  <a16:creationId xmlns:a16="http://schemas.microsoft.com/office/drawing/2014/main" id="{ACF056C1-8C9A-44FA-8ABE-7B0E99E9E0EE}"/>
                </a:ext>
              </a:extLst>
            </p:cNvPr>
            <p:cNvSpPr txBox="1"/>
            <p:nvPr/>
          </p:nvSpPr>
          <p:spPr>
            <a:xfrm>
              <a:off x="7471485" y="5515815"/>
              <a:ext cx="4500995" cy="338554"/>
            </a:xfrm>
            <a:prstGeom prst="rect">
              <a:avLst/>
            </a:prstGeom>
            <a:noFill/>
          </p:spPr>
          <p:txBody>
            <a:bodyPr wrap="square" rtlCol="0">
              <a:spAutoFit/>
            </a:bodyPr>
            <a:lstStyle/>
            <a:p>
              <a:pPr algn="ctr"/>
              <a:r>
                <a:rPr lang="en-ZA" sz="800" dirty="0"/>
                <a:t>“… the Department of Education often won’t accept our suggestion and um, we end up keeping the kids, even if they’re not correctly placed here [LSEN school].” (ST)</a:t>
              </a:r>
              <a:endParaRPr lang="en-US" sz="800" dirty="0"/>
            </a:p>
          </p:txBody>
        </p:sp>
        <p:sp>
          <p:nvSpPr>
            <p:cNvPr id="74" name="TextBox 73">
              <a:extLst>
                <a:ext uri="{FF2B5EF4-FFF2-40B4-BE49-F238E27FC236}">
                  <a16:creationId xmlns:a16="http://schemas.microsoft.com/office/drawing/2014/main" id="{D4D7D1EF-4982-49BE-BB2C-E0924116A45F}"/>
                </a:ext>
              </a:extLst>
            </p:cNvPr>
            <p:cNvSpPr txBox="1"/>
            <p:nvPr/>
          </p:nvSpPr>
          <p:spPr>
            <a:xfrm>
              <a:off x="6936175" y="6016928"/>
              <a:ext cx="5099320" cy="461665"/>
            </a:xfrm>
            <a:prstGeom prst="rect">
              <a:avLst/>
            </a:prstGeom>
            <a:noFill/>
          </p:spPr>
          <p:txBody>
            <a:bodyPr wrap="square" rtlCol="0">
              <a:spAutoFit/>
            </a:bodyPr>
            <a:lstStyle/>
            <a:p>
              <a:pPr algn="ctr"/>
              <a:r>
                <a:rPr lang="en-ZA" sz="800" dirty="0"/>
                <a:t>“The Department of Education needs to realise the importance of therapists and do their weighting properly when they weight those learners. We’ve been fighting this for years and years and years to get a proper weighting to get a proper establishment, so we can have more therapists, and we have had no results whatsoever.” (ST)</a:t>
              </a:r>
              <a:endParaRPr lang="en-US" sz="800" dirty="0"/>
            </a:p>
          </p:txBody>
        </p:sp>
        <p:sp>
          <p:nvSpPr>
            <p:cNvPr id="75" name="TextBox 74">
              <a:extLst>
                <a:ext uri="{FF2B5EF4-FFF2-40B4-BE49-F238E27FC236}">
                  <a16:creationId xmlns:a16="http://schemas.microsoft.com/office/drawing/2014/main" id="{4F61381B-068D-4096-949F-E7D88F40873B}"/>
                </a:ext>
              </a:extLst>
            </p:cNvPr>
            <p:cNvSpPr txBox="1"/>
            <p:nvPr/>
          </p:nvSpPr>
          <p:spPr>
            <a:xfrm>
              <a:off x="4288225" y="5493053"/>
              <a:ext cx="2426900" cy="954107"/>
            </a:xfrm>
            <a:prstGeom prst="rect">
              <a:avLst/>
            </a:prstGeom>
            <a:noFill/>
          </p:spPr>
          <p:txBody>
            <a:bodyPr wrap="square" rtlCol="0">
              <a:spAutoFit/>
            </a:bodyPr>
            <a:lstStyle/>
            <a:p>
              <a:pPr algn="ctr"/>
              <a:r>
                <a:rPr lang="en-ZA" sz="800" dirty="0"/>
                <a:t>“But the severe intellectually disabled children would be at the school that caters for them, and there are many SID [Severe Intellectual Disability] schools that have correct programmes for them. So … we [a Mild/Moderate Intellectual Disability school] currently have a lot of children that are incorrectly placed here by the Department of Education.” (ST)</a:t>
              </a:r>
              <a:endParaRPr lang="en-US" sz="800" dirty="0"/>
            </a:p>
          </p:txBody>
        </p:sp>
      </p:grpSp>
      <p:sp>
        <p:nvSpPr>
          <p:cNvPr id="81" name="TextBox 80">
            <a:extLst>
              <a:ext uri="{FF2B5EF4-FFF2-40B4-BE49-F238E27FC236}">
                <a16:creationId xmlns:a16="http://schemas.microsoft.com/office/drawing/2014/main" id="{96D0DEBF-084A-4F20-AA38-3BCBE77EAD84}"/>
              </a:ext>
            </a:extLst>
          </p:cNvPr>
          <p:cNvSpPr txBox="1"/>
          <p:nvPr/>
        </p:nvSpPr>
        <p:spPr>
          <a:xfrm>
            <a:off x="3967327" y="130136"/>
            <a:ext cx="4362218" cy="400110"/>
          </a:xfrm>
          <a:prstGeom prst="rect">
            <a:avLst/>
          </a:prstGeom>
          <a:noFill/>
        </p:spPr>
        <p:txBody>
          <a:bodyPr wrap="square" rtlCol="0">
            <a:spAutoFit/>
          </a:bodyPr>
          <a:lstStyle/>
          <a:p>
            <a:pPr algn="ctr"/>
            <a:r>
              <a:rPr lang="en-ZA" sz="2000" b="1" dirty="0">
                <a:solidFill>
                  <a:schemeClr val="accent1">
                    <a:lumMod val="75000"/>
                  </a:schemeClr>
                </a:solidFill>
              </a:rPr>
              <a:t>Results</a:t>
            </a:r>
            <a:endParaRPr lang="en-US" sz="2000" b="1" dirty="0">
              <a:solidFill>
                <a:schemeClr val="accent1">
                  <a:lumMod val="75000"/>
                </a:schemeClr>
              </a:solidFill>
            </a:endParaRPr>
          </a:p>
        </p:txBody>
      </p:sp>
    </p:spTree>
    <p:extLst>
      <p:ext uri="{BB962C8B-B14F-4D97-AF65-F5344CB8AC3E}">
        <p14:creationId xmlns:p14="http://schemas.microsoft.com/office/powerpoint/2010/main" val="232003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70"/>
                                        </p:tgtEl>
                                        <p:attrNameLst>
                                          <p:attrName>style.opacity</p:attrName>
                                        </p:attrNameLst>
                                      </p:cBhvr>
                                      <p:to>
                                        <p:strVal val="0.05"/>
                                      </p:to>
                                    </p:set>
                                    <p:animEffect filter="image" prLst="opacity: 0.05">
                                      <p:cBhvr rctx="IE">
                                        <p:cTn id="7" dur="indefinite"/>
                                        <p:tgtEl>
                                          <p:spTgt spid="70"/>
                                        </p:tgtEl>
                                      </p:cBhvr>
                                    </p:animEffect>
                                  </p:childTnLst>
                                </p:cTn>
                              </p:par>
                              <p:par>
                                <p:cTn id="8" presetID="9" presetClass="emph" presetSubtype="0" nodeType="withEffect">
                                  <p:stCondLst>
                                    <p:cond delay="0"/>
                                  </p:stCondLst>
                                  <p:childTnLst>
                                    <p:set>
                                      <p:cBhvr>
                                        <p:cTn id="9" dur="indefinite"/>
                                        <p:tgtEl>
                                          <p:spTgt spid="76"/>
                                        </p:tgtEl>
                                        <p:attrNameLst>
                                          <p:attrName>style.opacity</p:attrName>
                                        </p:attrNameLst>
                                      </p:cBhvr>
                                      <p:to>
                                        <p:strVal val="0.05"/>
                                      </p:to>
                                    </p:set>
                                    <p:animEffect filter="image" prLst="opacity: 0.05">
                                      <p:cBhvr rctx="IE">
                                        <p:cTn id="10" dur="indefinite"/>
                                        <p:tgtEl>
                                          <p:spTgt spid="76"/>
                                        </p:tgtEl>
                                      </p:cBhvr>
                                    </p:animEffect>
                                  </p:childTnLst>
                                </p:cTn>
                              </p:par>
                              <p:par>
                                <p:cTn id="11" presetID="9" presetClass="emph" presetSubtype="0" nodeType="withEffect">
                                  <p:stCondLst>
                                    <p:cond delay="0"/>
                                  </p:stCondLst>
                                  <p:childTnLst>
                                    <p:set>
                                      <p:cBhvr>
                                        <p:cTn id="12" dur="indefinite"/>
                                        <p:tgtEl>
                                          <p:spTgt spid="55"/>
                                        </p:tgtEl>
                                        <p:attrNameLst>
                                          <p:attrName>style.opacity</p:attrName>
                                        </p:attrNameLst>
                                      </p:cBhvr>
                                      <p:to>
                                        <p:strVal val="0.05"/>
                                      </p:to>
                                    </p:set>
                                    <p:animEffect filter="image" prLst="opacity: 0.05">
                                      <p:cBhvr rctx="IE">
                                        <p:cTn id="13" dur="indefinite"/>
                                        <p:tgtEl>
                                          <p:spTgt spid="55"/>
                                        </p:tgtEl>
                                      </p:cBhvr>
                                    </p:animEffect>
                                  </p:childTnLst>
                                </p:cTn>
                              </p:par>
                              <p:par>
                                <p:cTn id="14" presetID="9" presetClass="emph" presetSubtype="0" nodeType="withEffect">
                                  <p:stCondLst>
                                    <p:cond delay="0"/>
                                  </p:stCondLst>
                                  <p:childTnLst>
                                    <p:set>
                                      <p:cBhvr>
                                        <p:cTn id="15" dur="indefinite"/>
                                        <p:tgtEl>
                                          <p:spTgt spid="54"/>
                                        </p:tgtEl>
                                        <p:attrNameLst>
                                          <p:attrName>style.opacity</p:attrName>
                                        </p:attrNameLst>
                                      </p:cBhvr>
                                      <p:to>
                                        <p:strVal val="0.05"/>
                                      </p:to>
                                    </p:set>
                                    <p:animEffect filter="image" prLst="opacity: 0.05">
                                      <p:cBhvr rctx="IE">
                                        <p:cTn id="16" dur="indefinite"/>
                                        <p:tgtEl>
                                          <p:spTgt spid="54"/>
                                        </p:tgtEl>
                                      </p:cBhvr>
                                    </p:animEffect>
                                  </p:childTnLst>
                                </p:cTn>
                              </p:par>
                              <p:par>
                                <p:cTn id="17" presetID="9" presetClass="emph" presetSubtype="0" nodeType="withEffect">
                                  <p:stCondLst>
                                    <p:cond delay="0"/>
                                  </p:stCondLst>
                                  <p:childTnLst>
                                    <p:set>
                                      <p:cBhvr>
                                        <p:cTn id="18" dur="indefinite"/>
                                        <p:tgtEl>
                                          <p:spTgt spid="53"/>
                                        </p:tgtEl>
                                        <p:attrNameLst>
                                          <p:attrName>style.opacity</p:attrName>
                                        </p:attrNameLst>
                                      </p:cBhvr>
                                      <p:to>
                                        <p:strVal val="0.05"/>
                                      </p:to>
                                    </p:set>
                                    <p:animEffect filter="image" prLst="opacity: 0.05">
                                      <p:cBhvr rctx="IE">
                                        <p:cTn id="19" dur="indefinite"/>
                                        <p:tgtEl>
                                          <p:spTgt spid="53"/>
                                        </p:tgtEl>
                                      </p:cBhvr>
                                    </p:animEffect>
                                  </p:childTnLst>
                                </p:cTn>
                              </p:par>
                              <p:par>
                                <p:cTn id="20" presetID="9" presetClass="emph" presetSubtype="0" nodeType="withEffect">
                                  <p:stCondLst>
                                    <p:cond delay="0"/>
                                  </p:stCondLst>
                                  <p:childTnLst>
                                    <p:set>
                                      <p:cBhvr>
                                        <p:cTn id="21" dur="indefinite"/>
                                        <p:tgtEl>
                                          <p:spTgt spid="52"/>
                                        </p:tgtEl>
                                        <p:attrNameLst>
                                          <p:attrName>style.opacity</p:attrName>
                                        </p:attrNameLst>
                                      </p:cBhvr>
                                      <p:to>
                                        <p:strVal val="0.05"/>
                                      </p:to>
                                    </p:set>
                                    <p:animEffect filter="image" prLst="opacity: 0.05">
                                      <p:cBhvr rctx="IE">
                                        <p:cTn id="22" dur="indefinite"/>
                                        <p:tgtEl>
                                          <p:spTgt spid="52"/>
                                        </p:tgtEl>
                                      </p:cBhvr>
                                    </p:animEffect>
                                  </p:childTnLst>
                                </p:cTn>
                              </p:par>
                              <p:par>
                                <p:cTn id="23" presetID="9" presetClass="emph" presetSubtype="0" nodeType="withEffect">
                                  <p:stCondLst>
                                    <p:cond delay="0"/>
                                  </p:stCondLst>
                                  <p:childTnLst>
                                    <p:set>
                                      <p:cBhvr>
                                        <p:cTn id="24" dur="indefinite"/>
                                        <p:tgtEl>
                                          <p:spTgt spid="51"/>
                                        </p:tgtEl>
                                        <p:attrNameLst>
                                          <p:attrName>style.opacity</p:attrName>
                                        </p:attrNameLst>
                                      </p:cBhvr>
                                      <p:to>
                                        <p:strVal val="0.05"/>
                                      </p:to>
                                    </p:set>
                                    <p:animEffect filter="image" prLst="opacity: 0.05">
                                      <p:cBhvr rctx="IE">
                                        <p:cTn id="25" dur="indefinite"/>
                                        <p:tgtEl>
                                          <p:spTgt spid="51"/>
                                        </p:tgtEl>
                                      </p:cBhvr>
                                    </p:animEffect>
                                  </p:childTnLst>
                                </p:cTn>
                              </p:par>
                              <p:par>
                                <p:cTn id="26" presetID="9" presetClass="emph" presetSubtype="0" nodeType="withEffect">
                                  <p:stCondLst>
                                    <p:cond delay="0"/>
                                  </p:stCondLst>
                                  <p:childTnLst>
                                    <p:set>
                                      <p:cBhvr>
                                        <p:cTn id="27" dur="indefinite"/>
                                        <p:tgtEl>
                                          <p:spTgt spid="77"/>
                                        </p:tgtEl>
                                        <p:attrNameLst>
                                          <p:attrName>style.opacity</p:attrName>
                                        </p:attrNameLst>
                                      </p:cBhvr>
                                      <p:to>
                                        <p:strVal val="0.05"/>
                                      </p:to>
                                    </p:set>
                                    <p:animEffect filter="image" prLst="opacity: 0.05">
                                      <p:cBhvr rctx="IE">
                                        <p:cTn id="28" dur="indefinite"/>
                                        <p:tgtEl>
                                          <p:spTgt spid="77"/>
                                        </p:tgtEl>
                                      </p:cBhvr>
                                    </p:animEffect>
                                  </p:childTnLst>
                                </p:cTn>
                              </p:par>
                              <p:par>
                                <p:cTn id="29" presetID="9" presetClass="emph" presetSubtype="0" nodeType="withEffect">
                                  <p:stCondLst>
                                    <p:cond delay="0"/>
                                  </p:stCondLst>
                                  <p:childTnLst>
                                    <p:set>
                                      <p:cBhvr>
                                        <p:cTn id="30" dur="indefinite"/>
                                        <p:tgtEl>
                                          <p:spTgt spid="66"/>
                                        </p:tgtEl>
                                        <p:attrNameLst>
                                          <p:attrName>style.opacity</p:attrName>
                                        </p:attrNameLst>
                                      </p:cBhvr>
                                      <p:to>
                                        <p:strVal val="0.05"/>
                                      </p:to>
                                    </p:set>
                                    <p:animEffect filter="image" prLst="opacity: 0.05">
                                      <p:cBhvr rctx="IE">
                                        <p:cTn id="31" dur="indefinite"/>
                                        <p:tgtEl>
                                          <p:spTgt spid="66"/>
                                        </p:tgtEl>
                                      </p:cBhvr>
                                    </p:animEffect>
                                  </p:childTnLst>
                                </p:cTn>
                              </p:par>
                              <p:par>
                                <p:cTn id="32" presetID="9" presetClass="emph" presetSubtype="0" nodeType="withEffect">
                                  <p:stCondLst>
                                    <p:cond delay="0"/>
                                  </p:stCondLst>
                                  <p:childTnLst>
                                    <p:set>
                                      <p:cBhvr>
                                        <p:cTn id="33" dur="indefinite"/>
                                        <p:tgtEl>
                                          <p:spTgt spid="73"/>
                                        </p:tgtEl>
                                        <p:attrNameLst>
                                          <p:attrName>style.opacity</p:attrName>
                                        </p:attrNameLst>
                                      </p:cBhvr>
                                      <p:to>
                                        <p:strVal val="0.05"/>
                                      </p:to>
                                    </p:set>
                                    <p:animEffect filter="image" prLst="opacity: 0.05">
                                      <p:cBhvr rctx="IE">
                                        <p:cTn id="34" dur="indefinite"/>
                                        <p:tgtEl>
                                          <p:spTgt spid="73"/>
                                        </p:tgtEl>
                                      </p:cBhvr>
                                    </p:animEffect>
                                  </p:childTnLst>
                                </p:cTn>
                              </p:par>
                              <p:par>
                                <p:cTn id="35" presetID="9" presetClass="emph" presetSubtype="0" grpId="0" nodeType="withEffect">
                                  <p:stCondLst>
                                    <p:cond delay="0"/>
                                  </p:stCondLst>
                                  <p:childTnLst>
                                    <p:set>
                                      <p:cBhvr>
                                        <p:cTn id="36" dur="indefinite"/>
                                        <p:tgtEl>
                                          <p:spTgt spid="81"/>
                                        </p:tgtEl>
                                        <p:attrNameLst>
                                          <p:attrName>style.opacity</p:attrName>
                                        </p:attrNameLst>
                                      </p:cBhvr>
                                      <p:to>
                                        <p:strVal val="0"/>
                                      </p:to>
                                    </p:set>
                                    <p:animEffect filter="image" prLst="opacity: 0">
                                      <p:cBhvr rctx="IE">
                                        <p:cTn id="37" dur="indefinite"/>
                                        <p:tgtEl>
                                          <p:spTgt spid="81"/>
                                        </p:tgtEl>
                                      </p:cBhvr>
                                    </p:animEffect>
                                  </p:childTnLst>
                                </p:cTn>
                              </p:par>
                              <p:par>
                                <p:cTn id="38" presetID="42" presetClass="path" presetSubtype="0" accel="50000" decel="50000" fill="hold" nodeType="withEffect">
                                  <p:stCondLst>
                                    <p:cond delay="500"/>
                                  </p:stCondLst>
                                  <p:childTnLst>
                                    <p:animMotion origin="layout" path="M -4.79167E-6 -3.7037E-7 L 0.16524 0.28843 " pathEditMode="relative" rAng="0" ptsTypes="AA">
                                      <p:cBhvr>
                                        <p:cTn id="39" dur="500" fill="hold"/>
                                        <p:tgtEl>
                                          <p:spTgt spid="57"/>
                                        </p:tgtEl>
                                        <p:attrNameLst>
                                          <p:attrName>ppt_x</p:attrName>
                                          <p:attrName>ppt_y</p:attrName>
                                        </p:attrNameLst>
                                      </p:cBhvr>
                                      <p:rCtr x="8255" y="14421"/>
                                    </p:animMotion>
                                  </p:childTnLst>
                                </p:cTn>
                              </p:par>
                              <p:par>
                                <p:cTn id="40" presetID="6" presetClass="emph" presetSubtype="0" fill="hold" nodeType="withEffect">
                                  <p:stCondLst>
                                    <p:cond delay="500"/>
                                  </p:stCondLst>
                                  <p:childTnLst>
                                    <p:animScale>
                                      <p:cBhvr>
                                        <p:cTn id="41" dur="500" fill="hold"/>
                                        <p:tgtEl>
                                          <p:spTgt spid="57"/>
                                        </p:tgtEl>
                                      </p:cBhvr>
                                      <p:by x="150000" y="150000"/>
                                    </p:animScale>
                                  </p:childTnLst>
                                </p:cTn>
                              </p:par>
                              <p:par>
                                <p:cTn id="42" presetID="6" presetClass="emph" presetSubtype="0" fill="hold" nodeType="withEffect">
                                  <p:stCondLst>
                                    <p:cond delay="500"/>
                                  </p:stCondLst>
                                  <p:childTnLst>
                                    <p:animScale>
                                      <p:cBhvr>
                                        <p:cTn id="43" dur="500" fill="hold"/>
                                        <p:tgtEl>
                                          <p:spTgt spid="79"/>
                                        </p:tgtEl>
                                      </p:cBhvr>
                                      <p:by x="200000" y="200000"/>
                                    </p:animScale>
                                  </p:childTnLst>
                                </p:cTn>
                              </p:par>
                              <p:par>
                                <p:cTn id="44" presetID="42" presetClass="path" presetSubtype="0" accel="50000" decel="50000" fill="hold" nodeType="withEffect">
                                  <p:stCondLst>
                                    <p:cond delay="500"/>
                                  </p:stCondLst>
                                  <p:childTnLst>
                                    <p:animMotion origin="layout" path="M 2.5E-6 -1.85185E-6 L 0.00104 0.56967 " pathEditMode="relative" rAng="0" ptsTypes="AA">
                                      <p:cBhvr>
                                        <p:cTn id="45" dur="500" fill="hold"/>
                                        <p:tgtEl>
                                          <p:spTgt spid="79"/>
                                        </p:tgtEl>
                                        <p:attrNameLst>
                                          <p:attrName>ppt_x</p:attrName>
                                          <p:attrName>ppt_y</p:attrName>
                                        </p:attrNameLst>
                                      </p:cBhvr>
                                      <p:rCtr x="52" y="27824"/>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0.16524 0.28727 L -4.79167E-6 -0.00116 " pathEditMode="relative" rAng="0" ptsTypes="AA">
                                      <p:cBhvr>
                                        <p:cTn id="49" dur="500" fill="hold"/>
                                        <p:tgtEl>
                                          <p:spTgt spid="57"/>
                                        </p:tgtEl>
                                        <p:attrNameLst>
                                          <p:attrName>ppt_x</p:attrName>
                                          <p:attrName>ppt_y</p:attrName>
                                        </p:attrNameLst>
                                      </p:cBhvr>
                                      <p:rCtr x="-8268" y="-14421"/>
                                    </p:animMotion>
                                  </p:childTnLst>
                                </p:cTn>
                              </p:par>
                              <p:par>
                                <p:cTn id="50" presetID="6" presetClass="emph" presetSubtype="0" fill="hold" nodeType="withEffect">
                                  <p:stCondLst>
                                    <p:cond delay="0"/>
                                  </p:stCondLst>
                                  <p:childTnLst>
                                    <p:animScale>
                                      <p:cBhvr>
                                        <p:cTn id="51" dur="500" fill="hold"/>
                                        <p:tgtEl>
                                          <p:spTgt spid="57"/>
                                        </p:tgtEl>
                                      </p:cBhvr>
                                      <p:by x="66600" y="66600"/>
                                    </p:animScale>
                                  </p:childTnLst>
                                </p:cTn>
                              </p:par>
                              <p:par>
                                <p:cTn id="52" presetID="42" presetClass="path" presetSubtype="0" accel="50000" decel="50000" fill="hold" nodeType="withEffect">
                                  <p:stCondLst>
                                    <p:cond delay="0"/>
                                  </p:stCondLst>
                                  <p:childTnLst>
                                    <p:animMotion origin="layout" path="M 0.00104 0.56968 L 2.5E-6 -1.85185E-6 " pathEditMode="relative" rAng="0" ptsTypes="AA">
                                      <p:cBhvr>
                                        <p:cTn id="53" dur="500" fill="hold"/>
                                        <p:tgtEl>
                                          <p:spTgt spid="79"/>
                                        </p:tgtEl>
                                        <p:attrNameLst>
                                          <p:attrName>ppt_x</p:attrName>
                                          <p:attrName>ppt_y</p:attrName>
                                        </p:attrNameLst>
                                      </p:cBhvr>
                                      <p:rCtr x="-52" y="-28356"/>
                                    </p:animMotion>
                                  </p:childTnLst>
                                </p:cTn>
                              </p:par>
                              <p:par>
                                <p:cTn id="54" presetID="6" presetClass="emph" presetSubtype="0" fill="hold" nodeType="withEffect">
                                  <p:stCondLst>
                                    <p:cond delay="0"/>
                                  </p:stCondLst>
                                  <p:childTnLst>
                                    <p:animScale>
                                      <p:cBhvr>
                                        <p:cTn id="55" dur="500" fill="hold"/>
                                        <p:tgtEl>
                                          <p:spTgt spid="79"/>
                                        </p:tgtEl>
                                      </p:cBhvr>
                                      <p:by x="50000" y="50000"/>
                                    </p:animScale>
                                  </p:childTnLst>
                                </p:cTn>
                              </p:par>
                            </p:childTnLst>
                          </p:cTn>
                        </p:par>
                        <p:par>
                          <p:cTn id="56" fill="hold">
                            <p:stCondLst>
                              <p:cond delay="500"/>
                            </p:stCondLst>
                            <p:childTnLst>
                              <p:par>
                                <p:cTn id="57" presetID="9" presetClass="emph" presetSubtype="0" nodeType="afterEffect">
                                  <p:stCondLst>
                                    <p:cond delay="0"/>
                                  </p:stCondLst>
                                  <p:childTnLst>
                                    <p:set>
                                      <p:cBhvr>
                                        <p:cTn id="58" dur="indefinite"/>
                                        <p:tgtEl>
                                          <p:spTgt spid="57"/>
                                        </p:tgtEl>
                                        <p:attrNameLst>
                                          <p:attrName>style.opacity</p:attrName>
                                        </p:attrNameLst>
                                      </p:cBhvr>
                                      <p:to>
                                        <p:strVal val="0.05"/>
                                      </p:to>
                                    </p:set>
                                    <p:animEffect filter="image" prLst="opacity: 0.05">
                                      <p:cBhvr rctx="IE">
                                        <p:cTn id="59" dur="indefinite"/>
                                        <p:tgtEl>
                                          <p:spTgt spid="57"/>
                                        </p:tgtEl>
                                      </p:cBhvr>
                                    </p:animEffect>
                                  </p:childTnLst>
                                </p:cTn>
                              </p:par>
                              <p:par>
                                <p:cTn id="60" presetID="9" presetClass="emph" presetSubtype="0" nodeType="withEffect">
                                  <p:stCondLst>
                                    <p:cond delay="0"/>
                                  </p:stCondLst>
                                  <p:childTnLst>
                                    <p:set>
                                      <p:cBhvr>
                                        <p:cTn id="61" dur="indefinite"/>
                                        <p:tgtEl>
                                          <p:spTgt spid="79"/>
                                        </p:tgtEl>
                                        <p:attrNameLst>
                                          <p:attrName>style.opacity</p:attrName>
                                        </p:attrNameLst>
                                      </p:cBhvr>
                                      <p:to>
                                        <p:strVal val="0.05"/>
                                      </p:to>
                                    </p:set>
                                    <p:animEffect filter="image" prLst="opacity: 0.05">
                                      <p:cBhvr rctx="IE">
                                        <p:cTn id="62" dur="indefinite"/>
                                        <p:tgtEl>
                                          <p:spTgt spid="79"/>
                                        </p:tgtEl>
                                      </p:cBhvr>
                                    </p:animEffect>
                                  </p:childTnLst>
                                </p:cTn>
                              </p:par>
                              <p:par>
                                <p:cTn id="63" presetID="9" presetClass="emph" presetSubtype="0" nodeType="withEffect">
                                  <p:stCondLst>
                                    <p:cond delay="0"/>
                                  </p:stCondLst>
                                  <p:childTnLst>
                                    <p:set>
                                      <p:cBhvr>
                                        <p:cTn id="64" dur="indefinite"/>
                                        <p:tgtEl>
                                          <p:spTgt spid="51"/>
                                        </p:tgtEl>
                                        <p:attrNameLst>
                                          <p:attrName>style.opacity</p:attrName>
                                        </p:attrNameLst>
                                      </p:cBhvr>
                                      <p:to>
                                        <p:strVal val="1"/>
                                      </p:to>
                                    </p:set>
                                    <p:animEffect filter="image" prLst="opacity: 1">
                                      <p:cBhvr rctx="IE">
                                        <p:cTn id="65" dur="indefinite"/>
                                        <p:tgtEl>
                                          <p:spTgt spid="51"/>
                                        </p:tgtEl>
                                      </p:cBhvr>
                                    </p:animEffect>
                                  </p:childTnLst>
                                </p:cTn>
                              </p:par>
                              <p:par>
                                <p:cTn id="66" presetID="9" presetClass="emph" presetSubtype="0" nodeType="withEffect">
                                  <p:stCondLst>
                                    <p:cond delay="0"/>
                                  </p:stCondLst>
                                  <p:childTnLst>
                                    <p:set>
                                      <p:cBhvr>
                                        <p:cTn id="67" dur="indefinite"/>
                                        <p:tgtEl>
                                          <p:spTgt spid="77"/>
                                        </p:tgtEl>
                                        <p:attrNameLst>
                                          <p:attrName>style.opacity</p:attrName>
                                        </p:attrNameLst>
                                      </p:cBhvr>
                                      <p:to>
                                        <p:strVal val="1"/>
                                      </p:to>
                                    </p:set>
                                    <p:animEffect filter="image" prLst="opacity: 1">
                                      <p:cBhvr rctx="IE">
                                        <p:cTn id="68" dur="indefinite"/>
                                        <p:tgtEl>
                                          <p:spTgt spid="77"/>
                                        </p:tgtEl>
                                      </p:cBhvr>
                                    </p:animEffect>
                                  </p:childTnLst>
                                </p:cTn>
                              </p:par>
                            </p:childTnLst>
                          </p:cTn>
                        </p:par>
                        <p:par>
                          <p:cTn id="69" fill="hold">
                            <p:stCondLst>
                              <p:cond delay="500"/>
                            </p:stCondLst>
                            <p:childTnLst>
                              <p:par>
                                <p:cTn id="70" presetID="42" presetClass="path" presetSubtype="0" accel="50000" decel="50000" fill="hold" nodeType="afterEffect">
                                  <p:stCondLst>
                                    <p:cond delay="500"/>
                                  </p:stCondLst>
                                  <p:childTnLst>
                                    <p:animMotion origin="layout" path="M 3.125E-6 4.44444E-6 L 0.00065 0.51528 " pathEditMode="relative" rAng="0" ptsTypes="AA">
                                      <p:cBhvr>
                                        <p:cTn id="71" dur="500" fill="hold"/>
                                        <p:tgtEl>
                                          <p:spTgt spid="51"/>
                                        </p:tgtEl>
                                        <p:attrNameLst>
                                          <p:attrName>ppt_x</p:attrName>
                                          <p:attrName>ppt_y</p:attrName>
                                        </p:attrNameLst>
                                      </p:cBhvr>
                                      <p:rCtr x="26" y="25694"/>
                                    </p:animMotion>
                                  </p:childTnLst>
                                </p:cTn>
                              </p:par>
                              <p:par>
                                <p:cTn id="72" presetID="6" presetClass="emph" presetSubtype="0" fill="hold" nodeType="withEffect">
                                  <p:stCondLst>
                                    <p:cond delay="500"/>
                                  </p:stCondLst>
                                  <p:childTnLst>
                                    <p:animScale>
                                      <p:cBhvr>
                                        <p:cTn id="73" dur="500" fill="hold"/>
                                        <p:tgtEl>
                                          <p:spTgt spid="51"/>
                                        </p:tgtEl>
                                      </p:cBhvr>
                                      <p:by x="200000" y="200000"/>
                                    </p:animScale>
                                  </p:childTnLst>
                                </p:cTn>
                              </p:par>
                              <p:par>
                                <p:cTn id="74" presetID="42" presetClass="path" presetSubtype="0" accel="50000" decel="50000" fill="hold" nodeType="withEffect">
                                  <p:stCondLst>
                                    <p:cond delay="500"/>
                                  </p:stCondLst>
                                  <p:childTnLst>
                                    <p:animMotion origin="layout" path="M -1.66667E-6 -3.33333E-6 L -0.32864 0.12639 " pathEditMode="relative" rAng="0" ptsTypes="AA">
                                      <p:cBhvr>
                                        <p:cTn id="75" dur="500" fill="hold"/>
                                        <p:tgtEl>
                                          <p:spTgt spid="77"/>
                                        </p:tgtEl>
                                        <p:attrNameLst>
                                          <p:attrName>ppt_x</p:attrName>
                                          <p:attrName>ppt_y</p:attrName>
                                        </p:attrNameLst>
                                      </p:cBhvr>
                                      <p:rCtr x="-16432" y="6319"/>
                                    </p:animMotion>
                                  </p:childTnLst>
                                </p:cTn>
                              </p:par>
                              <p:par>
                                <p:cTn id="76" presetID="6" presetClass="emph" presetSubtype="0" fill="hold" nodeType="withEffect">
                                  <p:stCondLst>
                                    <p:cond delay="500"/>
                                  </p:stCondLst>
                                  <p:childTnLst>
                                    <p:animScale>
                                      <p:cBhvr>
                                        <p:cTn id="77" dur="500" fill="hold"/>
                                        <p:tgtEl>
                                          <p:spTgt spid="77"/>
                                        </p:tgtEl>
                                      </p:cBhvr>
                                      <p:by x="200000" y="200000"/>
                                    </p:animScale>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0.00065 0.51527 L 3.125E-6 4.44444E-6 " pathEditMode="relative" rAng="0" ptsTypes="AA">
                                      <p:cBhvr>
                                        <p:cTn id="81" dur="500" fill="hold"/>
                                        <p:tgtEl>
                                          <p:spTgt spid="51"/>
                                        </p:tgtEl>
                                        <p:attrNameLst>
                                          <p:attrName>ppt_x</p:attrName>
                                          <p:attrName>ppt_y</p:attrName>
                                        </p:attrNameLst>
                                      </p:cBhvr>
                                      <p:rCtr x="-78" y="-25764"/>
                                    </p:animMotion>
                                  </p:childTnLst>
                                </p:cTn>
                              </p:par>
                              <p:par>
                                <p:cTn id="82" presetID="6" presetClass="emph" presetSubtype="0" fill="hold" nodeType="withEffect">
                                  <p:stCondLst>
                                    <p:cond delay="0"/>
                                  </p:stCondLst>
                                  <p:childTnLst>
                                    <p:animScale>
                                      <p:cBhvr>
                                        <p:cTn id="83" dur="500" fill="hold"/>
                                        <p:tgtEl>
                                          <p:spTgt spid="51"/>
                                        </p:tgtEl>
                                      </p:cBhvr>
                                      <p:by x="50000" y="50000"/>
                                    </p:animScale>
                                  </p:childTnLst>
                                </p:cTn>
                              </p:par>
                              <p:par>
                                <p:cTn id="84" presetID="42" presetClass="path" presetSubtype="0" accel="50000" decel="50000" fill="hold" nodeType="withEffect">
                                  <p:stCondLst>
                                    <p:cond delay="0"/>
                                  </p:stCondLst>
                                  <p:childTnLst>
                                    <p:animMotion origin="layout" path="M -0.32864 0.12639 L -1.66667E-6 4.44444E-6 " pathEditMode="relative" rAng="0" ptsTypes="AA">
                                      <p:cBhvr>
                                        <p:cTn id="85" dur="500" fill="hold"/>
                                        <p:tgtEl>
                                          <p:spTgt spid="77"/>
                                        </p:tgtEl>
                                        <p:attrNameLst>
                                          <p:attrName>ppt_x</p:attrName>
                                          <p:attrName>ppt_y</p:attrName>
                                        </p:attrNameLst>
                                      </p:cBhvr>
                                      <p:rCtr x="16432" y="-6157"/>
                                    </p:animMotion>
                                  </p:childTnLst>
                                </p:cTn>
                              </p:par>
                              <p:par>
                                <p:cTn id="86" presetID="6" presetClass="emph" presetSubtype="0" fill="hold" nodeType="withEffect">
                                  <p:stCondLst>
                                    <p:cond delay="0"/>
                                  </p:stCondLst>
                                  <p:childTnLst>
                                    <p:animScale>
                                      <p:cBhvr>
                                        <p:cTn id="87" dur="500" fill="hold"/>
                                        <p:tgtEl>
                                          <p:spTgt spid="77"/>
                                        </p:tgtEl>
                                      </p:cBhvr>
                                      <p:by x="50000" y="50000"/>
                                    </p:animScale>
                                  </p:childTnLst>
                                </p:cTn>
                              </p:par>
                            </p:childTnLst>
                          </p:cTn>
                        </p:par>
                        <p:par>
                          <p:cTn id="88" fill="hold">
                            <p:stCondLst>
                              <p:cond delay="500"/>
                            </p:stCondLst>
                            <p:childTnLst>
                              <p:par>
                                <p:cTn id="89" presetID="9" presetClass="emph" presetSubtype="0" nodeType="afterEffect">
                                  <p:stCondLst>
                                    <p:cond delay="0"/>
                                  </p:stCondLst>
                                  <p:childTnLst>
                                    <p:set>
                                      <p:cBhvr>
                                        <p:cTn id="90" dur="indefinite"/>
                                        <p:tgtEl>
                                          <p:spTgt spid="51"/>
                                        </p:tgtEl>
                                        <p:attrNameLst>
                                          <p:attrName>style.opacity</p:attrName>
                                        </p:attrNameLst>
                                      </p:cBhvr>
                                      <p:to>
                                        <p:strVal val="0.05"/>
                                      </p:to>
                                    </p:set>
                                    <p:animEffect filter="image" prLst="opacity: 0.05">
                                      <p:cBhvr rctx="IE">
                                        <p:cTn id="91" dur="indefinite"/>
                                        <p:tgtEl>
                                          <p:spTgt spid="51"/>
                                        </p:tgtEl>
                                      </p:cBhvr>
                                    </p:animEffect>
                                  </p:childTnLst>
                                </p:cTn>
                              </p:par>
                            </p:childTnLst>
                          </p:cTn>
                        </p:par>
                        <p:par>
                          <p:cTn id="92" fill="hold">
                            <p:stCondLst>
                              <p:cond delay="500"/>
                            </p:stCondLst>
                            <p:childTnLst>
                              <p:par>
                                <p:cTn id="93" presetID="9" presetClass="emph" presetSubtype="0" nodeType="afterEffect">
                                  <p:stCondLst>
                                    <p:cond delay="0"/>
                                  </p:stCondLst>
                                  <p:childTnLst>
                                    <p:set>
                                      <p:cBhvr>
                                        <p:cTn id="94" dur="indefinite"/>
                                        <p:tgtEl>
                                          <p:spTgt spid="77"/>
                                        </p:tgtEl>
                                        <p:attrNameLst>
                                          <p:attrName>style.opacity</p:attrName>
                                        </p:attrNameLst>
                                      </p:cBhvr>
                                      <p:to>
                                        <p:strVal val="0.05"/>
                                      </p:to>
                                    </p:set>
                                    <p:animEffect filter="image" prLst="opacity: 0.05">
                                      <p:cBhvr rctx="IE">
                                        <p:cTn id="95" dur="indefinite"/>
                                        <p:tgtEl>
                                          <p:spTgt spid="77"/>
                                        </p:tgtEl>
                                      </p:cBhvr>
                                    </p:animEffect>
                                  </p:childTnLst>
                                </p:cTn>
                              </p:par>
                              <p:par>
                                <p:cTn id="96" presetID="9" presetClass="emph" presetSubtype="0" nodeType="withEffect">
                                  <p:stCondLst>
                                    <p:cond delay="0"/>
                                  </p:stCondLst>
                                  <p:childTnLst>
                                    <p:set>
                                      <p:cBhvr>
                                        <p:cTn id="97" dur="indefinite"/>
                                        <p:tgtEl>
                                          <p:spTgt spid="52"/>
                                        </p:tgtEl>
                                        <p:attrNameLst>
                                          <p:attrName>style.opacity</p:attrName>
                                        </p:attrNameLst>
                                      </p:cBhvr>
                                      <p:to>
                                        <p:strVal val="1"/>
                                      </p:to>
                                    </p:set>
                                    <p:animEffect filter="image" prLst="opacity: 1">
                                      <p:cBhvr rctx="IE">
                                        <p:cTn id="98" dur="indefinite"/>
                                        <p:tgtEl>
                                          <p:spTgt spid="52"/>
                                        </p:tgtEl>
                                      </p:cBhvr>
                                    </p:animEffect>
                                  </p:childTnLst>
                                </p:cTn>
                              </p:par>
                              <p:par>
                                <p:cTn id="99" presetID="9" presetClass="emph" presetSubtype="0" nodeType="withEffect">
                                  <p:stCondLst>
                                    <p:cond delay="0"/>
                                  </p:stCondLst>
                                  <p:childTnLst>
                                    <p:set>
                                      <p:cBhvr>
                                        <p:cTn id="100" dur="indefinite"/>
                                        <p:tgtEl>
                                          <p:spTgt spid="66"/>
                                        </p:tgtEl>
                                        <p:attrNameLst>
                                          <p:attrName>style.opacity</p:attrName>
                                        </p:attrNameLst>
                                      </p:cBhvr>
                                      <p:to>
                                        <p:strVal val="1"/>
                                      </p:to>
                                    </p:set>
                                    <p:animEffect filter="image" prLst="opacity: 1">
                                      <p:cBhvr rctx="IE">
                                        <p:cTn id="101" dur="indefinite"/>
                                        <p:tgtEl>
                                          <p:spTgt spid="66"/>
                                        </p:tgtEl>
                                      </p:cBhvr>
                                    </p:animEffect>
                                  </p:childTnLst>
                                </p:cTn>
                              </p:par>
                            </p:childTnLst>
                          </p:cTn>
                        </p:par>
                        <p:par>
                          <p:cTn id="102" fill="hold">
                            <p:stCondLst>
                              <p:cond delay="500"/>
                            </p:stCondLst>
                            <p:childTnLst>
                              <p:par>
                                <p:cTn id="103" presetID="42" presetClass="path" presetSubtype="0" accel="50000" decel="50000" fill="hold" nodeType="afterEffect">
                                  <p:stCondLst>
                                    <p:cond delay="500"/>
                                  </p:stCondLst>
                                  <p:childTnLst>
                                    <p:animMotion origin="layout" path="M 3.125E-6 -1.11111E-6 L 0.00065 0.42222 " pathEditMode="relative" rAng="0" ptsTypes="AA">
                                      <p:cBhvr>
                                        <p:cTn id="104" dur="500" fill="hold"/>
                                        <p:tgtEl>
                                          <p:spTgt spid="52"/>
                                        </p:tgtEl>
                                        <p:attrNameLst>
                                          <p:attrName>ppt_x</p:attrName>
                                          <p:attrName>ppt_y</p:attrName>
                                        </p:attrNameLst>
                                      </p:cBhvr>
                                      <p:rCtr x="26" y="21111"/>
                                    </p:animMotion>
                                  </p:childTnLst>
                                </p:cTn>
                              </p:par>
                              <p:par>
                                <p:cTn id="105" presetID="6" presetClass="emph" presetSubtype="0" fill="hold" nodeType="withEffect">
                                  <p:stCondLst>
                                    <p:cond delay="500"/>
                                  </p:stCondLst>
                                  <p:childTnLst>
                                    <p:animScale>
                                      <p:cBhvr>
                                        <p:cTn id="106" dur="500" fill="hold"/>
                                        <p:tgtEl>
                                          <p:spTgt spid="52"/>
                                        </p:tgtEl>
                                      </p:cBhvr>
                                      <p:by x="200000" y="200000"/>
                                    </p:animScale>
                                  </p:childTnLst>
                                </p:cTn>
                              </p:par>
                              <p:par>
                                <p:cTn id="107" presetID="42" presetClass="path" presetSubtype="0" accel="50000" decel="50000" fill="hold" nodeType="withEffect">
                                  <p:stCondLst>
                                    <p:cond delay="500"/>
                                  </p:stCondLst>
                                  <p:childTnLst>
                                    <p:animMotion origin="layout" path="M 1.04167E-6 -4.81481E-6 L 0.3293 -0.06134 " pathEditMode="relative" rAng="0" ptsTypes="AA">
                                      <p:cBhvr>
                                        <p:cTn id="108" dur="500" fill="hold"/>
                                        <p:tgtEl>
                                          <p:spTgt spid="66"/>
                                        </p:tgtEl>
                                        <p:attrNameLst>
                                          <p:attrName>ppt_x</p:attrName>
                                          <p:attrName>ppt_y</p:attrName>
                                        </p:attrNameLst>
                                      </p:cBhvr>
                                      <p:rCtr x="16771" y="-3727"/>
                                    </p:animMotion>
                                  </p:childTnLst>
                                </p:cTn>
                              </p:par>
                              <p:par>
                                <p:cTn id="109" presetID="6" presetClass="emph" presetSubtype="0" fill="hold" nodeType="withEffect">
                                  <p:stCondLst>
                                    <p:cond delay="500"/>
                                  </p:stCondLst>
                                  <p:childTnLst>
                                    <p:animScale>
                                      <p:cBhvr>
                                        <p:cTn id="110" dur="500" fill="hold"/>
                                        <p:tgtEl>
                                          <p:spTgt spid="66"/>
                                        </p:tgtEl>
                                      </p:cBhvr>
                                      <p:by x="200000" y="200000"/>
                                    </p:animScale>
                                  </p:childTnLst>
                                </p:cTn>
                              </p:par>
                            </p:childTnLst>
                          </p:cTn>
                        </p:par>
                      </p:childTnLst>
                    </p:cTn>
                  </p:par>
                  <p:par>
                    <p:cTn id="111" fill="hold">
                      <p:stCondLst>
                        <p:cond delay="indefinite"/>
                      </p:stCondLst>
                      <p:childTnLst>
                        <p:par>
                          <p:cTn id="112" fill="hold">
                            <p:stCondLst>
                              <p:cond delay="0"/>
                            </p:stCondLst>
                            <p:childTnLst>
                              <p:par>
                                <p:cTn id="113" presetID="42" presetClass="path" presetSubtype="0" accel="50000" decel="50000" fill="hold" nodeType="clickEffect">
                                  <p:stCondLst>
                                    <p:cond delay="0"/>
                                  </p:stCondLst>
                                  <p:childTnLst>
                                    <p:animMotion origin="layout" path="M 0.3293 -0.06134 L 1.85399E-17 1.85185E-6 " pathEditMode="relative" rAng="0" ptsTypes="AA">
                                      <p:cBhvr>
                                        <p:cTn id="114" dur="500" fill="hold"/>
                                        <p:tgtEl>
                                          <p:spTgt spid="66"/>
                                        </p:tgtEl>
                                        <p:attrNameLst>
                                          <p:attrName>ppt_x</p:attrName>
                                          <p:attrName>ppt_y</p:attrName>
                                        </p:attrNameLst>
                                      </p:cBhvr>
                                      <p:rCtr x="-16432" y="3171"/>
                                    </p:animMotion>
                                  </p:childTnLst>
                                </p:cTn>
                              </p:par>
                              <p:par>
                                <p:cTn id="115" presetID="6" presetClass="emph" presetSubtype="0" fill="hold" nodeType="withEffect">
                                  <p:stCondLst>
                                    <p:cond delay="0"/>
                                  </p:stCondLst>
                                  <p:childTnLst>
                                    <p:animScale>
                                      <p:cBhvr>
                                        <p:cTn id="116" dur="500" fill="hold"/>
                                        <p:tgtEl>
                                          <p:spTgt spid="66"/>
                                        </p:tgtEl>
                                      </p:cBhvr>
                                      <p:by x="50000" y="50000"/>
                                    </p:animScale>
                                  </p:childTnLst>
                                </p:cTn>
                              </p:par>
                              <p:par>
                                <p:cTn id="117" presetID="42" presetClass="path" presetSubtype="0" accel="50000" decel="50000" fill="hold" nodeType="withEffect">
                                  <p:stCondLst>
                                    <p:cond delay="0"/>
                                  </p:stCondLst>
                                  <p:childTnLst>
                                    <p:animMotion origin="layout" path="M 0.00065 0.42223 L 3.125E-6 -1.11111E-6 " pathEditMode="relative" rAng="0" ptsTypes="AA">
                                      <p:cBhvr>
                                        <p:cTn id="118" dur="500" fill="hold"/>
                                        <p:tgtEl>
                                          <p:spTgt spid="52"/>
                                        </p:tgtEl>
                                        <p:attrNameLst>
                                          <p:attrName>ppt_x</p:attrName>
                                          <p:attrName>ppt_y</p:attrName>
                                        </p:attrNameLst>
                                      </p:cBhvr>
                                      <p:rCtr x="-104" y="-20671"/>
                                    </p:animMotion>
                                  </p:childTnLst>
                                </p:cTn>
                              </p:par>
                              <p:par>
                                <p:cTn id="119" presetID="6" presetClass="emph" presetSubtype="0" fill="hold" nodeType="withEffect">
                                  <p:stCondLst>
                                    <p:cond delay="0"/>
                                  </p:stCondLst>
                                  <p:childTnLst>
                                    <p:animScale>
                                      <p:cBhvr>
                                        <p:cTn id="120" dur="500" fill="hold"/>
                                        <p:tgtEl>
                                          <p:spTgt spid="52"/>
                                        </p:tgtEl>
                                      </p:cBhvr>
                                      <p:by x="50000" y="50000"/>
                                    </p:animScale>
                                  </p:childTnLst>
                                </p:cTn>
                              </p:par>
                            </p:childTnLst>
                          </p:cTn>
                        </p:par>
                        <p:par>
                          <p:cTn id="121" fill="hold">
                            <p:stCondLst>
                              <p:cond delay="500"/>
                            </p:stCondLst>
                            <p:childTnLst>
                              <p:par>
                                <p:cTn id="122" presetID="9" presetClass="emph" presetSubtype="0" nodeType="afterEffect">
                                  <p:stCondLst>
                                    <p:cond delay="0"/>
                                  </p:stCondLst>
                                  <p:childTnLst>
                                    <p:set>
                                      <p:cBhvr>
                                        <p:cTn id="123" dur="indefinite"/>
                                        <p:tgtEl>
                                          <p:spTgt spid="52"/>
                                        </p:tgtEl>
                                        <p:attrNameLst>
                                          <p:attrName>style.opacity</p:attrName>
                                        </p:attrNameLst>
                                      </p:cBhvr>
                                      <p:to>
                                        <p:strVal val="0.05"/>
                                      </p:to>
                                    </p:set>
                                    <p:animEffect filter="image" prLst="opacity: 0.05">
                                      <p:cBhvr rctx="IE">
                                        <p:cTn id="124" dur="indefinite"/>
                                        <p:tgtEl>
                                          <p:spTgt spid="52"/>
                                        </p:tgtEl>
                                      </p:cBhvr>
                                    </p:animEffect>
                                  </p:childTnLst>
                                </p:cTn>
                              </p:par>
                            </p:childTnLst>
                          </p:cTn>
                        </p:par>
                        <p:par>
                          <p:cTn id="125" fill="hold">
                            <p:stCondLst>
                              <p:cond delay="500"/>
                            </p:stCondLst>
                            <p:childTnLst>
                              <p:par>
                                <p:cTn id="126" presetID="9" presetClass="emph" presetSubtype="0" nodeType="afterEffect">
                                  <p:stCondLst>
                                    <p:cond delay="0"/>
                                  </p:stCondLst>
                                  <p:childTnLst>
                                    <p:set>
                                      <p:cBhvr>
                                        <p:cTn id="127" dur="indefinite"/>
                                        <p:tgtEl>
                                          <p:spTgt spid="66"/>
                                        </p:tgtEl>
                                        <p:attrNameLst>
                                          <p:attrName>style.opacity</p:attrName>
                                        </p:attrNameLst>
                                      </p:cBhvr>
                                      <p:to>
                                        <p:strVal val="0.05"/>
                                      </p:to>
                                    </p:set>
                                    <p:animEffect filter="image" prLst="opacity: 0.05">
                                      <p:cBhvr rctx="IE">
                                        <p:cTn id="128" dur="indefinite"/>
                                        <p:tgtEl>
                                          <p:spTgt spid="66"/>
                                        </p:tgtEl>
                                      </p:cBhvr>
                                    </p:animEffect>
                                  </p:childTnLst>
                                </p:cTn>
                              </p:par>
                              <p:par>
                                <p:cTn id="129" presetID="9" presetClass="emph" presetSubtype="0" nodeType="withEffect">
                                  <p:stCondLst>
                                    <p:cond delay="0"/>
                                  </p:stCondLst>
                                  <p:childTnLst>
                                    <p:set>
                                      <p:cBhvr>
                                        <p:cTn id="130" dur="indefinite"/>
                                        <p:tgtEl>
                                          <p:spTgt spid="70"/>
                                        </p:tgtEl>
                                        <p:attrNameLst>
                                          <p:attrName>style.opacity</p:attrName>
                                        </p:attrNameLst>
                                      </p:cBhvr>
                                      <p:to>
                                        <p:strVal val="1"/>
                                      </p:to>
                                    </p:set>
                                    <p:animEffect filter="image" prLst="opacity: 1">
                                      <p:cBhvr rctx="IE">
                                        <p:cTn id="131" dur="indefinite"/>
                                        <p:tgtEl>
                                          <p:spTgt spid="70"/>
                                        </p:tgtEl>
                                      </p:cBhvr>
                                    </p:animEffect>
                                  </p:childTnLst>
                                </p:cTn>
                              </p:par>
                              <p:par>
                                <p:cTn id="132" presetID="9" presetClass="emph" presetSubtype="0" nodeType="withEffect">
                                  <p:stCondLst>
                                    <p:cond delay="0"/>
                                  </p:stCondLst>
                                  <p:childTnLst>
                                    <p:set>
                                      <p:cBhvr>
                                        <p:cTn id="133" dur="indefinite"/>
                                        <p:tgtEl>
                                          <p:spTgt spid="53"/>
                                        </p:tgtEl>
                                        <p:attrNameLst>
                                          <p:attrName>style.opacity</p:attrName>
                                        </p:attrNameLst>
                                      </p:cBhvr>
                                      <p:to>
                                        <p:strVal val="1"/>
                                      </p:to>
                                    </p:set>
                                    <p:animEffect filter="image" prLst="opacity: 1">
                                      <p:cBhvr rctx="IE">
                                        <p:cTn id="134" dur="indefinite"/>
                                        <p:tgtEl>
                                          <p:spTgt spid="53"/>
                                        </p:tgtEl>
                                      </p:cBhvr>
                                    </p:animEffect>
                                  </p:childTnLst>
                                </p:cTn>
                              </p:par>
                            </p:childTnLst>
                          </p:cTn>
                        </p:par>
                        <p:par>
                          <p:cTn id="135" fill="hold">
                            <p:stCondLst>
                              <p:cond delay="500"/>
                            </p:stCondLst>
                            <p:childTnLst>
                              <p:par>
                                <p:cTn id="136" presetID="42" presetClass="path" presetSubtype="0" accel="50000" decel="50000" fill="hold" nodeType="afterEffect">
                                  <p:stCondLst>
                                    <p:cond delay="500"/>
                                  </p:stCondLst>
                                  <p:childTnLst>
                                    <p:animMotion origin="layout" path="M 3.125E-6 -2.22222E-6 L 0.00065 0.32362 " pathEditMode="relative" rAng="0" ptsTypes="AA">
                                      <p:cBhvr>
                                        <p:cTn id="137" dur="500" fill="hold"/>
                                        <p:tgtEl>
                                          <p:spTgt spid="53"/>
                                        </p:tgtEl>
                                        <p:attrNameLst>
                                          <p:attrName>ppt_x</p:attrName>
                                          <p:attrName>ppt_y</p:attrName>
                                        </p:attrNameLst>
                                      </p:cBhvr>
                                      <p:rCtr x="104" y="15718"/>
                                    </p:animMotion>
                                  </p:childTnLst>
                                </p:cTn>
                              </p:par>
                              <p:par>
                                <p:cTn id="138" presetID="6" presetClass="emph" presetSubtype="0" fill="hold" nodeType="withEffect">
                                  <p:stCondLst>
                                    <p:cond delay="500"/>
                                  </p:stCondLst>
                                  <p:childTnLst>
                                    <p:animScale>
                                      <p:cBhvr>
                                        <p:cTn id="139" dur="500" fill="hold"/>
                                        <p:tgtEl>
                                          <p:spTgt spid="53"/>
                                        </p:tgtEl>
                                      </p:cBhvr>
                                      <p:by x="200000" y="200000"/>
                                    </p:animScale>
                                  </p:childTnLst>
                                </p:cTn>
                              </p:par>
                              <p:par>
                                <p:cTn id="140" presetID="42" presetClass="path" presetSubtype="0" accel="50000" decel="50000" fill="hold" nodeType="withEffect">
                                  <p:stCondLst>
                                    <p:cond delay="500"/>
                                  </p:stCondLst>
                                  <p:childTnLst>
                                    <p:animMotion origin="layout" path="M -1.66667E-6 3.7037E-6 L -0.32864 -0.24283 " pathEditMode="relative" rAng="0" ptsTypes="AA">
                                      <p:cBhvr>
                                        <p:cTn id="141" dur="500" fill="hold"/>
                                        <p:tgtEl>
                                          <p:spTgt spid="70"/>
                                        </p:tgtEl>
                                        <p:attrNameLst>
                                          <p:attrName>ppt_x</p:attrName>
                                          <p:attrName>ppt_y</p:attrName>
                                        </p:attrNameLst>
                                      </p:cBhvr>
                                      <p:rCtr x="-16432" y="-12153"/>
                                    </p:animMotion>
                                  </p:childTnLst>
                                </p:cTn>
                              </p:par>
                              <p:par>
                                <p:cTn id="142" presetID="6" presetClass="emph" presetSubtype="0" fill="hold" nodeType="withEffect">
                                  <p:stCondLst>
                                    <p:cond delay="500"/>
                                  </p:stCondLst>
                                  <p:childTnLst>
                                    <p:animScale>
                                      <p:cBhvr>
                                        <p:cTn id="143" dur="500" fill="hold"/>
                                        <p:tgtEl>
                                          <p:spTgt spid="70"/>
                                        </p:tgtEl>
                                      </p:cBhvr>
                                      <p:by x="200000" y="200000"/>
                                    </p:animScale>
                                  </p:childTnLst>
                                </p:cTn>
                              </p:par>
                            </p:childTnLst>
                          </p:cTn>
                        </p:par>
                      </p:childTnLst>
                    </p:cTn>
                  </p:par>
                  <p:par>
                    <p:cTn id="144" fill="hold">
                      <p:stCondLst>
                        <p:cond delay="indefinite"/>
                      </p:stCondLst>
                      <p:childTnLst>
                        <p:par>
                          <p:cTn id="145" fill="hold">
                            <p:stCondLst>
                              <p:cond delay="0"/>
                            </p:stCondLst>
                            <p:childTnLst>
                              <p:par>
                                <p:cTn id="146" presetID="42" presetClass="path" presetSubtype="0" accel="50000" decel="50000" fill="hold" nodeType="clickEffect">
                                  <p:stCondLst>
                                    <p:cond delay="0"/>
                                  </p:stCondLst>
                                  <p:childTnLst>
                                    <p:animMotion origin="layout" path="M -0.32864 -0.24283 L -1.66667E-6 -4.81481E-6 " pathEditMode="relative" rAng="0" ptsTypes="AA">
                                      <p:cBhvr>
                                        <p:cTn id="147" dur="500" fill="hold"/>
                                        <p:tgtEl>
                                          <p:spTgt spid="70"/>
                                        </p:tgtEl>
                                        <p:attrNameLst>
                                          <p:attrName>ppt_x</p:attrName>
                                          <p:attrName>ppt_y</p:attrName>
                                        </p:attrNameLst>
                                      </p:cBhvr>
                                      <p:rCtr x="16432" y="12130"/>
                                    </p:animMotion>
                                  </p:childTnLst>
                                </p:cTn>
                              </p:par>
                              <p:par>
                                <p:cTn id="148" presetID="6" presetClass="emph" presetSubtype="0" fill="hold" nodeType="withEffect">
                                  <p:stCondLst>
                                    <p:cond delay="0"/>
                                  </p:stCondLst>
                                  <p:childTnLst>
                                    <p:animScale>
                                      <p:cBhvr>
                                        <p:cTn id="149" dur="500" fill="hold"/>
                                        <p:tgtEl>
                                          <p:spTgt spid="70"/>
                                        </p:tgtEl>
                                      </p:cBhvr>
                                      <p:by x="50000" y="50000"/>
                                    </p:animScale>
                                  </p:childTnLst>
                                </p:cTn>
                              </p:par>
                              <p:par>
                                <p:cTn id="150" presetID="42" presetClass="path" presetSubtype="0" accel="50000" decel="50000" fill="hold" nodeType="withEffect">
                                  <p:stCondLst>
                                    <p:cond delay="0"/>
                                  </p:stCondLst>
                                  <p:childTnLst>
                                    <p:animMotion origin="layout" path="M 0.00065 0.32362 L 3.125E-6 -2.22222E-6 " pathEditMode="relative" rAng="0" ptsTypes="AA">
                                      <p:cBhvr>
                                        <p:cTn id="151" dur="500" fill="hold"/>
                                        <p:tgtEl>
                                          <p:spTgt spid="53"/>
                                        </p:tgtEl>
                                        <p:attrNameLst>
                                          <p:attrName>ppt_x</p:attrName>
                                          <p:attrName>ppt_y</p:attrName>
                                        </p:attrNameLst>
                                      </p:cBhvr>
                                      <p:rCtr x="-39" y="-15741"/>
                                    </p:animMotion>
                                  </p:childTnLst>
                                </p:cTn>
                              </p:par>
                              <p:par>
                                <p:cTn id="152" presetID="6" presetClass="emph" presetSubtype="0" fill="hold" nodeType="withEffect">
                                  <p:stCondLst>
                                    <p:cond delay="0"/>
                                  </p:stCondLst>
                                  <p:childTnLst>
                                    <p:animScale>
                                      <p:cBhvr>
                                        <p:cTn id="153" dur="500" fill="hold"/>
                                        <p:tgtEl>
                                          <p:spTgt spid="53"/>
                                        </p:tgtEl>
                                      </p:cBhvr>
                                      <p:by x="50000" y="50000"/>
                                    </p:animScale>
                                  </p:childTnLst>
                                </p:cTn>
                              </p:par>
                            </p:childTnLst>
                          </p:cTn>
                        </p:par>
                        <p:par>
                          <p:cTn id="154" fill="hold">
                            <p:stCondLst>
                              <p:cond delay="500"/>
                            </p:stCondLst>
                            <p:childTnLst>
                              <p:par>
                                <p:cTn id="155" presetID="9" presetClass="emph" presetSubtype="0" nodeType="afterEffect">
                                  <p:stCondLst>
                                    <p:cond delay="0"/>
                                  </p:stCondLst>
                                  <p:childTnLst>
                                    <p:set>
                                      <p:cBhvr>
                                        <p:cTn id="156" dur="indefinite"/>
                                        <p:tgtEl>
                                          <p:spTgt spid="70"/>
                                        </p:tgtEl>
                                        <p:attrNameLst>
                                          <p:attrName>style.opacity</p:attrName>
                                        </p:attrNameLst>
                                      </p:cBhvr>
                                      <p:to>
                                        <p:strVal val="0.05"/>
                                      </p:to>
                                    </p:set>
                                    <p:animEffect filter="image" prLst="opacity: 0.05">
                                      <p:cBhvr rctx="IE">
                                        <p:cTn id="157" dur="indefinite"/>
                                        <p:tgtEl>
                                          <p:spTgt spid="70"/>
                                        </p:tgtEl>
                                      </p:cBhvr>
                                    </p:animEffect>
                                  </p:childTnLst>
                                </p:cTn>
                              </p:par>
                            </p:childTnLst>
                          </p:cTn>
                        </p:par>
                        <p:par>
                          <p:cTn id="158" fill="hold">
                            <p:stCondLst>
                              <p:cond delay="500"/>
                            </p:stCondLst>
                            <p:childTnLst>
                              <p:par>
                                <p:cTn id="159" presetID="9" presetClass="emph" presetSubtype="0" nodeType="afterEffect">
                                  <p:stCondLst>
                                    <p:cond delay="0"/>
                                  </p:stCondLst>
                                  <p:childTnLst>
                                    <p:set>
                                      <p:cBhvr>
                                        <p:cTn id="160" dur="indefinite"/>
                                        <p:tgtEl>
                                          <p:spTgt spid="53"/>
                                        </p:tgtEl>
                                        <p:attrNameLst>
                                          <p:attrName>style.opacity</p:attrName>
                                        </p:attrNameLst>
                                      </p:cBhvr>
                                      <p:to>
                                        <p:strVal val="0.05"/>
                                      </p:to>
                                    </p:set>
                                    <p:animEffect filter="image" prLst="opacity: 0.05">
                                      <p:cBhvr rctx="IE">
                                        <p:cTn id="161" dur="indefinite"/>
                                        <p:tgtEl>
                                          <p:spTgt spid="53"/>
                                        </p:tgtEl>
                                      </p:cBhvr>
                                    </p:animEffect>
                                  </p:childTnLst>
                                </p:cTn>
                              </p:par>
                              <p:par>
                                <p:cTn id="162" presetID="9" presetClass="emph" presetSubtype="0" nodeType="withEffect">
                                  <p:stCondLst>
                                    <p:cond delay="0"/>
                                  </p:stCondLst>
                                  <p:childTnLst>
                                    <p:set>
                                      <p:cBhvr>
                                        <p:cTn id="163" dur="indefinite"/>
                                        <p:tgtEl>
                                          <p:spTgt spid="54"/>
                                        </p:tgtEl>
                                        <p:attrNameLst>
                                          <p:attrName>style.opacity</p:attrName>
                                        </p:attrNameLst>
                                      </p:cBhvr>
                                      <p:to>
                                        <p:strVal val="1"/>
                                      </p:to>
                                    </p:set>
                                    <p:animEffect filter="image" prLst="opacity: 1">
                                      <p:cBhvr rctx="IE">
                                        <p:cTn id="164" dur="indefinite"/>
                                        <p:tgtEl>
                                          <p:spTgt spid="54"/>
                                        </p:tgtEl>
                                      </p:cBhvr>
                                    </p:animEffect>
                                  </p:childTnLst>
                                </p:cTn>
                              </p:par>
                              <p:par>
                                <p:cTn id="165" presetID="9" presetClass="emph" presetSubtype="0" nodeType="withEffect">
                                  <p:stCondLst>
                                    <p:cond delay="0"/>
                                  </p:stCondLst>
                                  <p:childTnLst>
                                    <p:set>
                                      <p:cBhvr>
                                        <p:cTn id="166" dur="indefinite"/>
                                        <p:tgtEl>
                                          <p:spTgt spid="73"/>
                                        </p:tgtEl>
                                        <p:attrNameLst>
                                          <p:attrName>style.opacity</p:attrName>
                                        </p:attrNameLst>
                                      </p:cBhvr>
                                      <p:to>
                                        <p:strVal val="1"/>
                                      </p:to>
                                    </p:set>
                                    <p:animEffect filter="image" prLst="opacity: 1">
                                      <p:cBhvr rctx="IE">
                                        <p:cTn id="167" dur="indefinite"/>
                                        <p:tgtEl>
                                          <p:spTgt spid="73"/>
                                        </p:tgtEl>
                                      </p:cBhvr>
                                    </p:animEffect>
                                  </p:childTnLst>
                                </p:cTn>
                              </p:par>
                            </p:childTnLst>
                          </p:cTn>
                        </p:par>
                        <p:par>
                          <p:cTn id="168" fill="hold">
                            <p:stCondLst>
                              <p:cond delay="500"/>
                            </p:stCondLst>
                            <p:childTnLst>
                              <p:par>
                                <p:cTn id="169" presetID="42" presetClass="path" presetSubtype="0" accel="50000" decel="50000" fill="hold" nodeType="afterEffect">
                                  <p:stCondLst>
                                    <p:cond delay="500"/>
                                  </p:stCondLst>
                                  <p:childTnLst>
                                    <p:animMotion origin="layout" path="M 2.5E-6 -1.11111E-6 L 0.00104 0.19166 " pathEditMode="relative" rAng="0" ptsTypes="AA">
                                      <p:cBhvr>
                                        <p:cTn id="170" dur="500" fill="hold"/>
                                        <p:tgtEl>
                                          <p:spTgt spid="54"/>
                                        </p:tgtEl>
                                        <p:attrNameLst>
                                          <p:attrName>ppt_x</p:attrName>
                                          <p:attrName>ppt_y</p:attrName>
                                        </p:attrNameLst>
                                      </p:cBhvr>
                                      <p:rCtr x="117" y="10880"/>
                                    </p:animMotion>
                                  </p:childTnLst>
                                </p:cTn>
                              </p:par>
                              <p:par>
                                <p:cTn id="171" presetID="6" presetClass="emph" presetSubtype="0" fill="hold" nodeType="withEffect">
                                  <p:stCondLst>
                                    <p:cond delay="500"/>
                                  </p:stCondLst>
                                  <p:childTnLst>
                                    <p:animScale>
                                      <p:cBhvr>
                                        <p:cTn id="172" dur="500" fill="hold"/>
                                        <p:tgtEl>
                                          <p:spTgt spid="54"/>
                                        </p:tgtEl>
                                      </p:cBhvr>
                                      <p:by x="200000" y="200000"/>
                                    </p:animScale>
                                  </p:childTnLst>
                                </p:cTn>
                              </p:par>
                              <p:par>
                                <p:cTn id="173" presetID="42" presetClass="path" presetSubtype="0" accel="50000" decel="50000" fill="hold" nodeType="withEffect">
                                  <p:stCondLst>
                                    <p:cond delay="500"/>
                                  </p:stCondLst>
                                  <p:childTnLst>
                                    <p:animMotion origin="layout" path="M 4.375E-6 1.48148E-6 L 0.33138 -0.4338 " pathEditMode="relative" rAng="0" ptsTypes="AA">
                                      <p:cBhvr>
                                        <p:cTn id="174" dur="500" fill="hold"/>
                                        <p:tgtEl>
                                          <p:spTgt spid="73"/>
                                        </p:tgtEl>
                                        <p:attrNameLst>
                                          <p:attrName>ppt_x</p:attrName>
                                          <p:attrName>ppt_y</p:attrName>
                                        </p:attrNameLst>
                                      </p:cBhvr>
                                      <p:rCtr x="16589" y="-21759"/>
                                    </p:animMotion>
                                  </p:childTnLst>
                                </p:cTn>
                              </p:par>
                              <p:par>
                                <p:cTn id="175" presetID="6" presetClass="emph" presetSubtype="0" fill="hold" nodeType="withEffect">
                                  <p:stCondLst>
                                    <p:cond delay="500"/>
                                  </p:stCondLst>
                                  <p:childTnLst>
                                    <p:animScale>
                                      <p:cBhvr>
                                        <p:cTn id="176" dur="500" fill="hold"/>
                                        <p:tgtEl>
                                          <p:spTgt spid="73"/>
                                        </p:tgtEl>
                                      </p:cBhvr>
                                      <p:by x="200000" y="200000"/>
                                    </p:animScale>
                                  </p:childTnLst>
                                </p:cTn>
                              </p:par>
                            </p:childTnLst>
                          </p:cTn>
                        </p:par>
                      </p:childTnLst>
                    </p:cTn>
                  </p:par>
                  <p:par>
                    <p:cTn id="177" fill="hold">
                      <p:stCondLst>
                        <p:cond delay="indefinite"/>
                      </p:stCondLst>
                      <p:childTnLst>
                        <p:par>
                          <p:cTn id="178" fill="hold">
                            <p:stCondLst>
                              <p:cond delay="0"/>
                            </p:stCondLst>
                            <p:childTnLst>
                              <p:par>
                                <p:cTn id="179" presetID="42" presetClass="path" presetSubtype="0" accel="50000" decel="50000" fill="hold" nodeType="clickEffect">
                                  <p:stCondLst>
                                    <p:cond delay="0"/>
                                  </p:stCondLst>
                                  <p:childTnLst>
                                    <p:animMotion origin="layout" path="M 0.00026 0.25347 L 2.5E-6 -1.11111E-6 " pathEditMode="relative" rAng="0" ptsTypes="AA">
                                      <p:cBhvr>
                                        <p:cTn id="180" dur="500" fill="hold"/>
                                        <p:tgtEl>
                                          <p:spTgt spid="54"/>
                                        </p:tgtEl>
                                        <p:attrNameLst>
                                          <p:attrName>ppt_x</p:attrName>
                                          <p:attrName>ppt_y</p:attrName>
                                        </p:attrNameLst>
                                      </p:cBhvr>
                                      <p:rCtr x="-52" y="-11713"/>
                                    </p:animMotion>
                                  </p:childTnLst>
                                </p:cTn>
                              </p:par>
                              <p:par>
                                <p:cTn id="181" presetID="6" presetClass="emph" presetSubtype="0" fill="hold" nodeType="withEffect">
                                  <p:stCondLst>
                                    <p:cond delay="0"/>
                                  </p:stCondLst>
                                  <p:childTnLst>
                                    <p:animScale>
                                      <p:cBhvr>
                                        <p:cTn id="182" dur="500" fill="hold"/>
                                        <p:tgtEl>
                                          <p:spTgt spid="54"/>
                                        </p:tgtEl>
                                      </p:cBhvr>
                                      <p:by x="50000" y="50000"/>
                                    </p:animScale>
                                  </p:childTnLst>
                                </p:cTn>
                              </p:par>
                              <p:par>
                                <p:cTn id="183" presetID="42" presetClass="path" presetSubtype="0" accel="50000" decel="50000" fill="hold" nodeType="withEffect">
                                  <p:stCondLst>
                                    <p:cond delay="0"/>
                                  </p:stCondLst>
                                  <p:childTnLst>
                                    <p:animMotion origin="layout" path="M 0.33138 -0.4338 L -4.58333E-6 2.59259E-6 " pathEditMode="relative" rAng="0" ptsTypes="AA">
                                      <p:cBhvr>
                                        <p:cTn id="184" dur="500" fill="hold"/>
                                        <p:tgtEl>
                                          <p:spTgt spid="73"/>
                                        </p:tgtEl>
                                        <p:attrNameLst>
                                          <p:attrName>ppt_x</p:attrName>
                                          <p:attrName>ppt_y</p:attrName>
                                        </p:attrNameLst>
                                      </p:cBhvr>
                                      <p:rCtr x="-16602" y="21759"/>
                                    </p:animMotion>
                                  </p:childTnLst>
                                </p:cTn>
                              </p:par>
                              <p:par>
                                <p:cTn id="185" presetID="6" presetClass="emph" presetSubtype="0" fill="hold" nodeType="withEffect">
                                  <p:stCondLst>
                                    <p:cond delay="0"/>
                                  </p:stCondLst>
                                  <p:childTnLst>
                                    <p:animScale>
                                      <p:cBhvr>
                                        <p:cTn id="186" dur="500" fill="hold"/>
                                        <p:tgtEl>
                                          <p:spTgt spid="73"/>
                                        </p:tgtEl>
                                      </p:cBhvr>
                                      <p:by x="50000" y="50000"/>
                                    </p:animScale>
                                  </p:childTnLst>
                                </p:cTn>
                              </p:par>
                            </p:childTnLst>
                          </p:cTn>
                        </p:par>
                        <p:par>
                          <p:cTn id="187" fill="hold">
                            <p:stCondLst>
                              <p:cond delay="500"/>
                            </p:stCondLst>
                            <p:childTnLst>
                              <p:par>
                                <p:cTn id="188" presetID="9" presetClass="emph" presetSubtype="0" nodeType="afterEffect">
                                  <p:stCondLst>
                                    <p:cond delay="0"/>
                                  </p:stCondLst>
                                  <p:childTnLst>
                                    <p:set>
                                      <p:cBhvr>
                                        <p:cTn id="189" dur="indefinite"/>
                                        <p:tgtEl>
                                          <p:spTgt spid="54"/>
                                        </p:tgtEl>
                                        <p:attrNameLst>
                                          <p:attrName>style.opacity</p:attrName>
                                        </p:attrNameLst>
                                      </p:cBhvr>
                                      <p:to>
                                        <p:strVal val="0.05"/>
                                      </p:to>
                                    </p:set>
                                    <p:animEffect filter="image" prLst="opacity: 0.05">
                                      <p:cBhvr rctx="IE">
                                        <p:cTn id="190" dur="indefinite"/>
                                        <p:tgtEl>
                                          <p:spTgt spid="54"/>
                                        </p:tgtEl>
                                      </p:cBhvr>
                                    </p:animEffect>
                                  </p:childTnLst>
                                </p:cTn>
                              </p:par>
                            </p:childTnLst>
                          </p:cTn>
                        </p:par>
                        <p:par>
                          <p:cTn id="191" fill="hold">
                            <p:stCondLst>
                              <p:cond delay="500"/>
                            </p:stCondLst>
                            <p:childTnLst>
                              <p:par>
                                <p:cTn id="192" presetID="9" presetClass="emph" presetSubtype="0" nodeType="afterEffect">
                                  <p:stCondLst>
                                    <p:cond delay="0"/>
                                  </p:stCondLst>
                                  <p:childTnLst>
                                    <p:set>
                                      <p:cBhvr>
                                        <p:cTn id="193" dur="indefinite"/>
                                        <p:tgtEl>
                                          <p:spTgt spid="73"/>
                                        </p:tgtEl>
                                        <p:attrNameLst>
                                          <p:attrName>style.opacity</p:attrName>
                                        </p:attrNameLst>
                                      </p:cBhvr>
                                      <p:to>
                                        <p:strVal val="0.05"/>
                                      </p:to>
                                    </p:set>
                                    <p:animEffect filter="image" prLst="opacity: 0.05">
                                      <p:cBhvr rctx="IE">
                                        <p:cTn id="194" dur="indefinite"/>
                                        <p:tgtEl>
                                          <p:spTgt spid="73"/>
                                        </p:tgtEl>
                                      </p:cBhvr>
                                    </p:animEffect>
                                  </p:childTnLst>
                                </p:cTn>
                              </p:par>
                              <p:par>
                                <p:cTn id="195" presetID="9" presetClass="emph" presetSubtype="0" nodeType="withEffect">
                                  <p:stCondLst>
                                    <p:cond delay="0"/>
                                  </p:stCondLst>
                                  <p:childTnLst>
                                    <p:set>
                                      <p:cBhvr>
                                        <p:cTn id="196" dur="indefinite"/>
                                        <p:tgtEl>
                                          <p:spTgt spid="76"/>
                                        </p:tgtEl>
                                        <p:attrNameLst>
                                          <p:attrName>style.opacity</p:attrName>
                                        </p:attrNameLst>
                                      </p:cBhvr>
                                      <p:to>
                                        <p:strVal val="1"/>
                                      </p:to>
                                    </p:set>
                                    <p:animEffect filter="image" prLst="opacity: 1">
                                      <p:cBhvr rctx="IE">
                                        <p:cTn id="197" dur="indefinite"/>
                                        <p:tgtEl>
                                          <p:spTgt spid="76"/>
                                        </p:tgtEl>
                                      </p:cBhvr>
                                    </p:animEffect>
                                  </p:childTnLst>
                                </p:cTn>
                              </p:par>
                              <p:par>
                                <p:cTn id="198" presetID="9" presetClass="emph" presetSubtype="0" nodeType="withEffect">
                                  <p:stCondLst>
                                    <p:cond delay="0"/>
                                  </p:stCondLst>
                                  <p:childTnLst>
                                    <p:set>
                                      <p:cBhvr>
                                        <p:cTn id="199" dur="indefinite"/>
                                        <p:tgtEl>
                                          <p:spTgt spid="55"/>
                                        </p:tgtEl>
                                        <p:attrNameLst>
                                          <p:attrName>style.opacity</p:attrName>
                                        </p:attrNameLst>
                                      </p:cBhvr>
                                      <p:to>
                                        <p:strVal val="1"/>
                                      </p:to>
                                    </p:set>
                                    <p:animEffect filter="image" prLst="opacity: 1">
                                      <p:cBhvr rctx="IE">
                                        <p:cTn id="200" dur="indefinite"/>
                                        <p:tgtEl>
                                          <p:spTgt spid="55"/>
                                        </p:tgtEl>
                                      </p:cBhvr>
                                    </p:animEffect>
                                  </p:childTnLst>
                                </p:cTn>
                              </p:par>
                              <p:par>
                                <p:cTn id="201" presetID="42" presetClass="path" presetSubtype="0" accel="50000" decel="50000" fill="hold" nodeType="withEffect">
                                  <p:stCondLst>
                                    <p:cond delay="500"/>
                                  </p:stCondLst>
                                  <p:childTnLst>
                                    <p:animMotion origin="layout" path="M 0.00104 0.0963 L 0.00104 0.0963 " pathEditMode="relative" rAng="0" ptsTypes="AA">
                                      <p:cBhvr>
                                        <p:cTn id="202" dur="500" fill="hold"/>
                                        <p:tgtEl>
                                          <p:spTgt spid="55"/>
                                        </p:tgtEl>
                                        <p:attrNameLst>
                                          <p:attrName>ppt_x</p:attrName>
                                          <p:attrName>ppt_y</p:attrName>
                                        </p:attrNameLst>
                                      </p:cBhvr>
                                      <p:rCtr x="0" y="139"/>
                                    </p:animMotion>
                                  </p:childTnLst>
                                </p:cTn>
                              </p:par>
                              <p:par>
                                <p:cTn id="203" presetID="6" presetClass="emph" presetSubtype="0" fill="hold" nodeType="withEffect">
                                  <p:stCondLst>
                                    <p:cond delay="500"/>
                                  </p:stCondLst>
                                  <p:childTnLst>
                                    <p:animScale>
                                      <p:cBhvr>
                                        <p:cTn id="204" dur="500" fill="hold"/>
                                        <p:tgtEl>
                                          <p:spTgt spid="55"/>
                                        </p:tgtEl>
                                      </p:cBhvr>
                                      <p:by x="200000" y="200000"/>
                                    </p:animScale>
                                  </p:childTnLst>
                                </p:cTn>
                              </p:par>
                              <p:par>
                                <p:cTn id="205" presetID="42" presetClass="path" presetSubtype="0" accel="50000" decel="50000" fill="hold" nodeType="withEffect">
                                  <p:stCondLst>
                                    <p:cond delay="500"/>
                                  </p:stCondLst>
                                  <p:childTnLst>
                                    <p:animMotion origin="layout" path="M 4.16667E-6 4.81481E-6 L -0.1724 -0.44004 " pathEditMode="relative" rAng="0" ptsTypes="AA">
                                      <p:cBhvr>
                                        <p:cTn id="206" dur="500" fill="hold"/>
                                        <p:tgtEl>
                                          <p:spTgt spid="76"/>
                                        </p:tgtEl>
                                        <p:attrNameLst>
                                          <p:attrName>ppt_x</p:attrName>
                                          <p:attrName>ppt_y</p:attrName>
                                        </p:attrNameLst>
                                      </p:cBhvr>
                                      <p:rCtr x="-8620" y="-22083"/>
                                    </p:animMotion>
                                  </p:childTnLst>
                                </p:cTn>
                              </p:par>
                              <p:par>
                                <p:cTn id="207" presetID="6" presetClass="emph" presetSubtype="0" fill="hold" nodeType="withEffect">
                                  <p:stCondLst>
                                    <p:cond delay="500"/>
                                  </p:stCondLst>
                                  <p:childTnLst>
                                    <p:animScale>
                                      <p:cBhvr>
                                        <p:cTn id="208" dur="500" fill="hold"/>
                                        <p:tgtEl>
                                          <p:spTgt spid="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22" name="Picture 21">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3" name="Oval 22">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CC8626D-370D-401B-AA12-79D39170C882}"/>
              </a:ext>
            </a:extLst>
          </p:cNvPr>
          <p:cNvSpPr>
            <a:spLocks noGrp="1"/>
          </p:cNvSpPr>
          <p:nvPr>
            <p:ph type="title"/>
          </p:nvPr>
        </p:nvSpPr>
        <p:spPr>
          <a:xfrm>
            <a:off x="1179226" y="448056"/>
            <a:ext cx="9833548" cy="1066802"/>
          </a:xfrm>
        </p:spPr>
        <p:txBody>
          <a:bodyPr vert="horz" lIns="91440" tIns="45720" rIns="91440" bIns="45720" rtlCol="0" anchor="ctr">
            <a:normAutofit/>
          </a:bodyPr>
          <a:lstStyle/>
          <a:p>
            <a:r>
              <a:rPr lang="en-US" sz="4000" kern="1200" dirty="0">
                <a:solidFill>
                  <a:srgbClr val="3F3F3F"/>
                </a:solidFill>
                <a:latin typeface="+mj-lt"/>
                <a:ea typeface="+mj-ea"/>
                <a:cs typeface="+mj-cs"/>
              </a:rPr>
              <a:t>Conclusions</a:t>
            </a:r>
          </a:p>
        </p:txBody>
      </p:sp>
      <p:sp>
        <p:nvSpPr>
          <p:cNvPr id="4" name="TextBox 3">
            <a:extLst>
              <a:ext uri="{FF2B5EF4-FFF2-40B4-BE49-F238E27FC236}">
                <a16:creationId xmlns:a16="http://schemas.microsoft.com/office/drawing/2014/main" id="{DC638B2C-85D5-45E6-BCFD-085F8195A4F0}"/>
              </a:ext>
            </a:extLst>
          </p:cNvPr>
          <p:cNvSpPr txBox="1"/>
          <p:nvPr/>
        </p:nvSpPr>
        <p:spPr>
          <a:xfrm>
            <a:off x="693118" y="2407626"/>
            <a:ext cx="9443342" cy="3387635"/>
          </a:xfrm>
          <a:prstGeom prst="rect">
            <a:avLst/>
          </a:prstGeom>
        </p:spPr>
        <p:txBody>
          <a:bodyPr vert="horz" lIns="91440" tIns="45720" rIns="91440" bIns="45720" rtlCol="0" anchor="ctr">
            <a:normAutofit fontScale="40000" lnSpcReduction="20000"/>
          </a:bodyPr>
          <a:lstStyle/>
          <a:p>
            <a:pPr indent="-228600">
              <a:lnSpc>
                <a:spcPct val="90000"/>
              </a:lnSpc>
              <a:spcAft>
                <a:spcPts val="1200"/>
              </a:spcAft>
              <a:buFont typeface="Arial" panose="020B0604020202020204" pitchFamily="34" charset="0"/>
              <a:buChar char="•"/>
            </a:pPr>
            <a:endParaRPr lang="en-US" sz="1500" b="1" dirty="0">
              <a:solidFill>
                <a:srgbClr val="FFFFFF"/>
              </a:solidFill>
              <a:effectLst/>
            </a:endParaRPr>
          </a:p>
          <a:p>
            <a:pPr marL="285750" indent="-228600">
              <a:lnSpc>
                <a:spcPct val="90000"/>
              </a:lnSpc>
              <a:spcAft>
                <a:spcPts val="1200"/>
              </a:spcAft>
              <a:buFont typeface="Arial" panose="020B0604020202020204" pitchFamily="34" charset="0"/>
              <a:buChar char="•"/>
            </a:pPr>
            <a:r>
              <a:rPr lang="en-US" sz="4800" dirty="0">
                <a:solidFill>
                  <a:srgbClr val="FFFFFF"/>
                </a:solidFill>
              </a:rPr>
              <a:t>P</a:t>
            </a:r>
            <a:r>
              <a:rPr lang="en-US" sz="4800" dirty="0">
                <a:solidFill>
                  <a:srgbClr val="FFFFFF"/>
                </a:solidFill>
                <a:effectLst/>
              </a:rPr>
              <a:t>erceived chasm between the Department of Health and the Department of Education </a:t>
            </a:r>
            <a:endParaRPr lang="en-US" sz="4800" b="1" dirty="0">
              <a:solidFill>
                <a:srgbClr val="FFFFFF"/>
              </a:solidFill>
            </a:endParaRPr>
          </a:p>
          <a:p>
            <a:pPr marL="285750" indent="-228600">
              <a:lnSpc>
                <a:spcPct val="90000"/>
              </a:lnSpc>
              <a:spcAft>
                <a:spcPts val="1200"/>
              </a:spcAft>
              <a:buFont typeface="Arial" panose="020B0604020202020204" pitchFamily="34" charset="0"/>
              <a:buChar char="•"/>
            </a:pPr>
            <a:r>
              <a:rPr lang="en-US" sz="4800" dirty="0">
                <a:solidFill>
                  <a:srgbClr val="FFFFFF"/>
                </a:solidFill>
              </a:rPr>
              <a:t>S</a:t>
            </a:r>
            <a:r>
              <a:rPr lang="en-US" sz="4800" dirty="0">
                <a:solidFill>
                  <a:srgbClr val="FFFFFF"/>
                </a:solidFill>
                <a:effectLst/>
              </a:rPr>
              <a:t>ense of frustration from participants working in both sectors.</a:t>
            </a:r>
          </a:p>
          <a:p>
            <a:pPr marL="285750" indent="-228600">
              <a:lnSpc>
                <a:spcPct val="90000"/>
              </a:lnSpc>
              <a:spcAft>
                <a:spcPts val="1200"/>
              </a:spcAft>
              <a:buFont typeface="Arial" panose="020B0604020202020204" pitchFamily="34" charset="0"/>
              <a:buChar char="•"/>
            </a:pPr>
            <a:r>
              <a:rPr lang="en-US" sz="4800" dirty="0">
                <a:solidFill>
                  <a:srgbClr val="FFFFFF"/>
                </a:solidFill>
                <a:effectLst/>
              </a:rPr>
              <a:t>Interinstitutional collaboration.</a:t>
            </a:r>
            <a:endParaRPr lang="en-US" sz="4800" dirty="0">
              <a:solidFill>
                <a:srgbClr val="FFFFFF"/>
              </a:solidFill>
            </a:endParaRPr>
          </a:p>
          <a:p>
            <a:pPr marL="285750" indent="-228600">
              <a:lnSpc>
                <a:spcPct val="90000"/>
              </a:lnSpc>
              <a:spcAft>
                <a:spcPts val="1200"/>
              </a:spcAft>
              <a:buFont typeface="Arial" panose="020B0604020202020204" pitchFamily="34" charset="0"/>
              <a:buChar char="•"/>
            </a:pPr>
            <a:r>
              <a:rPr lang="en-US" sz="4800" dirty="0">
                <a:solidFill>
                  <a:srgbClr val="FFFFFF"/>
                </a:solidFill>
              </a:rPr>
              <a:t>A</a:t>
            </a:r>
            <a:r>
              <a:rPr lang="en-US" sz="4800" dirty="0">
                <a:solidFill>
                  <a:srgbClr val="FFFFFF"/>
                </a:solidFill>
                <a:effectLst/>
              </a:rPr>
              <a:t>dministrative hurdles.</a:t>
            </a:r>
          </a:p>
          <a:p>
            <a:pPr marL="285750" indent="-228600">
              <a:lnSpc>
                <a:spcPct val="90000"/>
              </a:lnSpc>
              <a:spcAft>
                <a:spcPts val="1200"/>
              </a:spcAft>
              <a:buFont typeface="Arial" panose="020B0604020202020204" pitchFamily="34" charset="0"/>
              <a:buChar char="•"/>
            </a:pPr>
            <a:r>
              <a:rPr lang="en-US" sz="4800" dirty="0">
                <a:solidFill>
                  <a:srgbClr val="FFFFFF"/>
                </a:solidFill>
                <a:effectLst/>
              </a:rPr>
              <a:t>A perceived lack of willingness by the Department of Education to engage in collaborative protocols with SLTs working with children with CP. </a:t>
            </a:r>
            <a:endParaRPr lang="en-US" sz="4800" dirty="0">
              <a:solidFill>
                <a:srgbClr val="FFFFFF"/>
              </a:solidFill>
            </a:endParaRPr>
          </a:p>
          <a:p>
            <a:pPr marL="285750" indent="-228600">
              <a:lnSpc>
                <a:spcPct val="90000"/>
              </a:lnSpc>
              <a:spcAft>
                <a:spcPts val="1200"/>
              </a:spcAft>
              <a:buFont typeface="Arial" panose="020B0604020202020204" pitchFamily="34" charset="0"/>
              <a:buChar char="•"/>
            </a:pPr>
            <a:r>
              <a:rPr lang="en-US" sz="4800" dirty="0">
                <a:solidFill>
                  <a:srgbClr val="FFFFFF"/>
                </a:solidFill>
                <a:effectLst/>
              </a:rPr>
              <a:t>A failure of the system to place children into LSEN schools.</a:t>
            </a:r>
          </a:p>
          <a:p>
            <a:pPr marL="285750" indent="-228600">
              <a:lnSpc>
                <a:spcPct val="90000"/>
              </a:lnSpc>
              <a:spcAft>
                <a:spcPts val="1200"/>
              </a:spcAft>
              <a:buFont typeface="Arial" panose="020B0604020202020204" pitchFamily="34" charset="0"/>
              <a:buChar char="•"/>
            </a:pPr>
            <a:r>
              <a:rPr lang="en-US" sz="4800" dirty="0">
                <a:solidFill>
                  <a:srgbClr val="FFFFFF"/>
                </a:solidFill>
                <a:effectLst/>
              </a:rPr>
              <a:t>A need for effective policy implementation.</a:t>
            </a:r>
          </a:p>
          <a:p>
            <a:pPr marL="285750" indent="-228600">
              <a:lnSpc>
                <a:spcPct val="90000"/>
              </a:lnSpc>
              <a:spcAft>
                <a:spcPts val="1200"/>
              </a:spcAft>
              <a:buFont typeface="Arial" panose="020B0604020202020204" pitchFamily="34" charset="0"/>
              <a:buChar char="•"/>
            </a:pPr>
            <a:r>
              <a:rPr lang="en-US" sz="4800" dirty="0">
                <a:solidFill>
                  <a:srgbClr val="FFFFFF"/>
                </a:solidFill>
              </a:rPr>
              <a:t>A</a:t>
            </a:r>
            <a:r>
              <a:rPr lang="en-US" sz="4800" dirty="0">
                <a:solidFill>
                  <a:srgbClr val="FFFFFF"/>
                </a:solidFill>
                <a:effectLst/>
              </a:rPr>
              <a:t> consultative process with allied health professions</a:t>
            </a:r>
            <a:r>
              <a:rPr lang="en-US" sz="2200" dirty="0">
                <a:solidFill>
                  <a:srgbClr val="FFFFFF"/>
                </a:solidFill>
                <a:effectLst/>
              </a:rPr>
              <a:t>.</a:t>
            </a:r>
            <a:endParaRPr lang="en-US" sz="2200" dirty="0">
              <a:solidFill>
                <a:srgbClr val="FFFFFF"/>
              </a:solidFill>
            </a:endParaRPr>
          </a:p>
          <a:p>
            <a:pPr marL="285750" indent="-228600">
              <a:lnSpc>
                <a:spcPct val="90000"/>
              </a:lnSpc>
              <a:spcAft>
                <a:spcPts val="600"/>
              </a:spcAft>
              <a:buFont typeface="Arial" panose="020B0604020202020204" pitchFamily="34" charset="0"/>
              <a:buChar char="•"/>
            </a:pPr>
            <a:endParaRPr lang="en-US" sz="1000" dirty="0">
              <a:solidFill>
                <a:srgbClr val="FFFFFF"/>
              </a:solidFill>
              <a:effectLst/>
            </a:endParaRPr>
          </a:p>
          <a:p>
            <a:pPr indent="-228600">
              <a:lnSpc>
                <a:spcPct val="90000"/>
              </a:lnSpc>
              <a:spcAft>
                <a:spcPts val="600"/>
              </a:spcAft>
              <a:buFont typeface="Arial" panose="020B0604020202020204" pitchFamily="34" charset="0"/>
              <a:buChar char="•"/>
            </a:pPr>
            <a:endParaRPr lang="en-US" sz="1000" dirty="0">
              <a:solidFill>
                <a:srgbClr val="FFFFFF"/>
              </a:solidFill>
            </a:endParaRPr>
          </a:p>
        </p:txBody>
      </p:sp>
      <p:sp>
        <p:nvSpPr>
          <p:cNvPr id="3" name="Freeform 2">
            <a:extLst>
              <a:ext uri="{FF2B5EF4-FFF2-40B4-BE49-F238E27FC236}">
                <a16:creationId xmlns:a16="http://schemas.microsoft.com/office/drawing/2014/main" id="{FF5B9AFC-EFDA-98DA-512D-80C90E834C51}"/>
              </a:ext>
            </a:extLst>
          </p:cNvPr>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4"/>
            <a:stretch>
              <a:fillRect/>
            </a:stretch>
          </a:blipFill>
        </p:spPr>
        <p:txBody>
          <a:bodyPr/>
          <a:lstStyle/>
          <a:p>
            <a:endParaRPr lang="en-US" sz="1200"/>
          </a:p>
        </p:txBody>
      </p:sp>
      <p:sp>
        <p:nvSpPr>
          <p:cNvPr id="5" name="TextBox 3">
            <a:extLst>
              <a:ext uri="{FF2B5EF4-FFF2-40B4-BE49-F238E27FC236}">
                <a16:creationId xmlns:a16="http://schemas.microsoft.com/office/drawing/2014/main" id="{FE7F0E91-7E68-1AF5-F262-D25129B37969}"/>
              </a:ext>
            </a:extLst>
          </p:cNvPr>
          <p:cNvSpPr txBox="1"/>
          <p:nvPr/>
        </p:nvSpPr>
        <p:spPr>
          <a:xfrm>
            <a:off x="483995" y="330035"/>
            <a:ext cx="7744127" cy="327718"/>
          </a:xfrm>
          <a:prstGeom prst="rect">
            <a:avLst/>
          </a:prstGeom>
        </p:spPr>
        <p:txBody>
          <a:bodyPr lIns="0" tIns="0" rIns="0" bIns="0" rtlCol="0" anchor="t">
            <a:spAutoFit/>
          </a:bodyPr>
          <a:lstStyle/>
          <a:p>
            <a:pPr>
              <a:lnSpc>
                <a:spcPts val="2800"/>
              </a:lnSpc>
            </a:pPr>
            <a:r>
              <a:rPr lang="en-US" sz="2000">
                <a:solidFill>
                  <a:srgbClr val="DCB05B"/>
                </a:solidFill>
                <a:latin typeface="Montserrat Ultra-Bold"/>
              </a:rPr>
              <a:t>JOHANNESBURG HEALTH DISTRICT </a:t>
            </a:r>
          </a:p>
        </p:txBody>
      </p:sp>
      <p:sp>
        <p:nvSpPr>
          <p:cNvPr id="11" name="TextBox 9">
            <a:extLst>
              <a:ext uri="{FF2B5EF4-FFF2-40B4-BE49-F238E27FC236}">
                <a16:creationId xmlns:a16="http://schemas.microsoft.com/office/drawing/2014/main" id="{A1B85B9D-F4D3-2ED0-64F7-2CCCCF09E45D}"/>
              </a:ext>
            </a:extLst>
          </p:cNvPr>
          <p:cNvSpPr txBox="1"/>
          <p:nvPr/>
        </p:nvSpPr>
        <p:spPr>
          <a:xfrm>
            <a:off x="7364577" y="342900"/>
            <a:ext cx="4141623" cy="327718"/>
          </a:xfrm>
          <a:prstGeom prst="rect">
            <a:avLst/>
          </a:prstGeom>
        </p:spPr>
        <p:txBody>
          <a:bodyPr lIns="0" tIns="0" rIns="0" bIns="0" rtlCol="0" anchor="t">
            <a:spAutoFit/>
          </a:bodyPr>
          <a:lstStyle/>
          <a:p>
            <a:pPr algn="r">
              <a:lnSpc>
                <a:spcPts val="2800"/>
              </a:lnSpc>
            </a:pPr>
            <a:r>
              <a:rPr lang="en-US" sz="2000">
                <a:solidFill>
                  <a:srgbClr val="0063A0"/>
                </a:solidFill>
                <a:latin typeface="Montserrat Ultra-Bold"/>
              </a:rPr>
              <a:t>2024 RESEARCH CONFERENCE</a:t>
            </a:r>
          </a:p>
        </p:txBody>
      </p:sp>
      <p:sp>
        <p:nvSpPr>
          <p:cNvPr id="12" name="TextBox 10">
            <a:extLst>
              <a:ext uri="{FF2B5EF4-FFF2-40B4-BE49-F238E27FC236}">
                <a16:creationId xmlns:a16="http://schemas.microsoft.com/office/drawing/2014/main" id="{C95A6E0A-C545-7924-3D43-73AA5168DD6E}"/>
              </a:ext>
            </a:extLst>
          </p:cNvPr>
          <p:cNvSpPr txBox="1"/>
          <p:nvPr/>
        </p:nvSpPr>
        <p:spPr>
          <a:xfrm>
            <a:off x="4067010" y="5975641"/>
            <a:ext cx="4057981" cy="482824"/>
          </a:xfrm>
          <a:prstGeom prst="rect">
            <a:avLst/>
          </a:prstGeom>
        </p:spPr>
        <p:txBody>
          <a:bodyPr lIns="0" tIns="0" rIns="0" bIns="0" rtlCol="0" anchor="t">
            <a:spAutoFit/>
          </a:bodyPr>
          <a:lstStyle/>
          <a:p>
            <a:pPr algn="ctr">
              <a:lnSpc>
                <a:spcPts val="3920"/>
              </a:lnSpc>
              <a:spcBef>
                <a:spcPct val="0"/>
              </a:spcBef>
            </a:pPr>
            <a:r>
              <a:rPr lang="en-US" sz="2800">
                <a:solidFill>
                  <a:srgbClr val="765944"/>
                </a:solidFill>
                <a:latin typeface="Josefin Sans"/>
              </a:rPr>
              <a:t>#JoburgResearch2024</a:t>
            </a:r>
          </a:p>
        </p:txBody>
      </p:sp>
      <p:sp>
        <p:nvSpPr>
          <p:cNvPr id="6" name="Freeform 4">
            <a:extLst>
              <a:ext uri="{FF2B5EF4-FFF2-40B4-BE49-F238E27FC236}">
                <a16:creationId xmlns:a16="http://schemas.microsoft.com/office/drawing/2014/main" id="{B457CBB3-B14A-D5C3-C5D6-11273271DDAF}"/>
              </a:ext>
            </a:extLst>
          </p:cNvPr>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7" name="Group 5">
            <a:extLst>
              <a:ext uri="{FF2B5EF4-FFF2-40B4-BE49-F238E27FC236}">
                <a16:creationId xmlns:a16="http://schemas.microsoft.com/office/drawing/2014/main" id="{3744A8D0-ACDF-6AA9-DF2F-9DD655EC7DC9}"/>
              </a:ext>
            </a:extLst>
          </p:cNvPr>
          <p:cNvGrpSpPr>
            <a:grpSpLocks noChangeAspect="1"/>
          </p:cNvGrpSpPr>
          <p:nvPr/>
        </p:nvGrpSpPr>
        <p:grpSpPr>
          <a:xfrm>
            <a:off x="9665175" y="200882"/>
            <a:ext cx="7868500" cy="8652538"/>
            <a:chOff x="0" y="0"/>
            <a:chExt cx="14228623" cy="15646400"/>
          </a:xfrm>
        </p:grpSpPr>
        <p:sp>
          <p:nvSpPr>
            <p:cNvPr id="8" name="Freeform 6">
              <a:extLst>
                <a:ext uri="{FF2B5EF4-FFF2-40B4-BE49-F238E27FC236}">
                  <a16:creationId xmlns:a16="http://schemas.microsoft.com/office/drawing/2014/main" id="{68CB39CD-200E-C9B3-B3F5-781654E46078}"/>
                </a:ext>
              </a:extLst>
            </p:cNvPr>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7"/>
              <a:stretch>
                <a:fillRect t="-22720" r="-160054" b="-22720"/>
              </a:stretch>
            </a:blipFill>
          </p:spPr>
          <p:txBody>
            <a:bodyPr/>
            <a:lstStyle/>
            <a:p>
              <a:endParaRPr lang="en-US" sz="1200"/>
            </a:p>
          </p:txBody>
        </p:sp>
      </p:grpSp>
      <p:sp>
        <p:nvSpPr>
          <p:cNvPr id="9" name="Freeform 7">
            <a:extLst>
              <a:ext uri="{FF2B5EF4-FFF2-40B4-BE49-F238E27FC236}">
                <a16:creationId xmlns:a16="http://schemas.microsoft.com/office/drawing/2014/main" id="{8B3329D2-60AD-5CDB-C027-CD8BC4A16B83}"/>
              </a:ext>
            </a:extLst>
          </p:cNvPr>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8">
              <a:alphaModFix amt="43999"/>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0" name="Freeform 8">
            <a:extLst>
              <a:ext uri="{FF2B5EF4-FFF2-40B4-BE49-F238E27FC236}">
                <a16:creationId xmlns:a16="http://schemas.microsoft.com/office/drawing/2014/main" id="{6C033EDD-5E38-CE04-1E5A-E6243ADE3B11}"/>
              </a:ext>
            </a:extLst>
          </p:cNvPr>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0"/>
            <a:stretch>
              <a:fillRect/>
            </a:stretch>
          </a:blipFill>
        </p:spPr>
        <p:txBody>
          <a:bodyPr/>
          <a:lstStyle/>
          <a:p>
            <a:endParaRPr lang="en-US" sz="1200"/>
          </a:p>
        </p:txBody>
      </p:sp>
    </p:spTree>
    <p:extLst>
      <p:ext uri="{BB962C8B-B14F-4D97-AF65-F5344CB8AC3E}">
        <p14:creationId xmlns:p14="http://schemas.microsoft.com/office/powerpoint/2010/main" val="1801766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3718</Words>
  <Application>Microsoft Office PowerPoint</Application>
  <PresentationFormat>Widescreen</PresentationFormat>
  <Paragraphs>162</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Calibri</vt:lpstr>
      <vt:lpstr>Calibri Light</vt:lpstr>
      <vt:lpstr>Josefin Sans</vt:lpstr>
      <vt:lpstr>Montserrat Ultra-Bold</vt:lpstr>
      <vt:lpstr>Times New Roman</vt:lpstr>
      <vt:lpstr>Wingdings</vt:lpstr>
      <vt:lpstr>Office Theme</vt:lpstr>
      <vt:lpstr>Investigating the Perceptions of Speech-Language Therapists working in the Public Health and Education Sectors, about the Services they provide to Children with Cerebral Palsy in the Greater Johannesburg Region, from Birth to Six Years.</vt:lpstr>
      <vt:lpstr>PowerPoint Presentation</vt:lpstr>
      <vt:lpstr>PowerPoint Presentation</vt:lpstr>
      <vt:lpstr>PowerPoint Presentation</vt:lpstr>
      <vt:lpstr>Methodology</vt:lpstr>
      <vt:lpstr>PowerPoint Presentation</vt:lpstr>
      <vt:lpstr>Methodology</vt:lpstr>
      <vt:lpstr>PowerPoint Presentation</vt:lpstr>
      <vt:lpstr>Conclusions</vt:lpstr>
      <vt:lpstr>Further research should be conducted at the Department od Education to further investigate the details of the perceived chasm.   </vt:lpstr>
      <vt:lpstr>“It is not beyond our power to create a world in which all children have access to a good education. Those who do not believe this have small imaginations.” -   Nelson Mandela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Perceptions of Speech-Language Therapists working in the Public Health and Education Sectors, about the Services they provide to Children with Cerebral Palsy in the Greater Johannesburg Region, from Birth to Six Years.    by Martha Lydall</dc:title>
  <dc:creator>Stephen Lydall</dc:creator>
  <cp:lastModifiedBy>Stephen Lydall</cp:lastModifiedBy>
  <cp:revision>23</cp:revision>
  <dcterms:created xsi:type="dcterms:W3CDTF">2020-11-14T16:00:18Z</dcterms:created>
  <dcterms:modified xsi:type="dcterms:W3CDTF">2024-08-22T20:00:41Z</dcterms:modified>
</cp:coreProperties>
</file>