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8288000" cy="10287000"/>
  <p:notesSz cx="6858000" cy="9144000"/>
  <p:embeddedFontLst>
    <p:embeddedFont>
      <p:font typeface="Calibri" panose="020F0502020204030204" pitchFamily="34" charset="0"/>
      <p:regular r:id="rId10"/>
      <p:bold r:id="rId11"/>
      <p:italic r:id="rId12"/>
      <p:boldItalic r:id="rId13"/>
    </p:embeddedFont>
    <p:embeddedFont>
      <p:font typeface="Josefin Sans" panose="020B0604020202020204" charset="0"/>
      <p:regular r:id="rId14"/>
      <p:bold r:id="rId15"/>
    </p:embeddedFont>
    <p:embeddedFont>
      <p:font typeface="Montserrat Ultra-Bold" panose="020B0604020202020204" charset="0"/>
      <p:regular r:id="rId16"/>
      <p:bold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EFA2425-68B3-4867-8789-40B5114DC209}">
          <p14:sldIdLst>
            <p14:sldId id="256"/>
            <p14:sldId id="257"/>
          </p14:sldIdLst>
        </p14:section>
        <p14:section name="Untitled Section" id="{AF1BE1AB-0D01-4F0C-96D6-A52CEC51FEF3}">
          <p14:sldIdLst>
            <p14:sldId id="258"/>
            <p14:sldId id="259"/>
            <p14:sldId id="260"/>
            <p14:sldId id="261"/>
            <p14:sldId id="26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46" autoAdjust="0"/>
    <p:restoredTop sz="94589" autoAdjust="0"/>
  </p:normalViewPr>
  <p:slideViewPr>
    <p:cSldViewPr>
      <p:cViewPr varScale="1">
        <p:scale>
          <a:sx n="73" d="100"/>
          <a:sy n="73" d="100"/>
        </p:scale>
        <p:origin x="43" y="43"/>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osa, Shabir (GPHEALTH)" userId="e8948446-e5a5-4ff8-9aeb-cde9aeb592ad" providerId="ADAL" clId="{23B541FA-CFC7-EC4F-834F-0825618682B2}"/>
    <pc:docChg chg="custSel modSld">
      <pc:chgData name="Moosa, Shabir (GPHEALTH)" userId="e8948446-e5a5-4ff8-9aeb-cde9aeb592ad" providerId="ADAL" clId="{23B541FA-CFC7-EC4F-834F-0825618682B2}" dt="2024-08-16T09:49:59.070" v="2" actId="1076"/>
      <pc:docMkLst>
        <pc:docMk/>
      </pc:docMkLst>
      <pc:sldChg chg="addSp modSp mod modClrScheme chgLayout">
        <pc:chgData name="Moosa, Shabir (GPHEALTH)" userId="e8948446-e5a5-4ff8-9aeb-cde9aeb592ad" providerId="ADAL" clId="{23B541FA-CFC7-EC4F-834F-0825618682B2}" dt="2024-08-16T09:49:59.070" v="2" actId="1076"/>
        <pc:sldMkLst>
          <pc:docMk/>
          <pc:sldMk cId="0" sldId="256"/>
        </pc:sldMkLst>
        <pc:spChg chg="add mod ord">
          <ac:chgData name="Moosa, Shabir (GPHEALTH)" userId="e8948446-e5a5-4ff8-9aeb-cde9aeb592ad" providerId="ADAL" clId="{23B541FA-CFC7-EC4F-834F-0825618682B2}" dt="2024-08-16T09:49:59.070" v="2" actId="1076"/>
          <ac:spMkLst>
            <pc:docMk/>
            <pc:sldMk cId="0" sldId="256"/>
            <ac:spMk id="11" creationId="{ED3E32D4-2941-4187-1E23-42A1CE7EFAB7}"/>
          </ac:spMkLst>
        </pc:spChg>
        <pc:spChg chg="add mod ord">
          <ac:chgData name="Moosa, Shabir (GPHEALTH)" userId="e8948446-e5a5-4ff8-9aeb-cde9aeb592ad" providerId="ADAL" clId="{23B541FA-CFC7-EC4F-834F-0825618682B2}" dt="2024-08-16T09:49:55.909" v="1" actId="1076"/>
          <ac:spMkLst>
            <pc:docMk/>
            <pc:sldMk cId="0" sldId="256"/>
            <ac:spMk id="12" creationId="{F1F19105-7E69-742F-8A31-59279A138F5E}"/>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65AB36-EC03-4A07-AFF0-89C64D81BFB0}" type="doc">
      <dgm:prSet loTypeId="urn:microsoft.com/office/officeart/2008/layout/VerticalCurvedList" loCatId="list" qsTypeId="urn:microsoft.com/office/officeart/2005/8/quickstyle/simple1" qsCatId="simple" csTypeId="urn:microsoft.com/office/officeart/2005/8/colors/accent1_2" csCatId="accent1" phldr="1"/>
      <dgm:spPr/>
    </dgm:pt>
    <dgm:pt modelId="{D2F4ECC0-05CD-4A03-BB7E-A42F1ED3956D}">
      <dgm:prSet phldrT="[Text]" custT="1"/>
      <dgm:spPr/>
      <dgm:t>
        <a:bodyPr/>
        <a:lstStyle/>
        <a:p>
          <a:r>
            <a:rPr lang="en-US" sz="2800" dirty="0" smtClean="0"/>
            <a:t>Qualitative exploratory descriptive, phenomenological study </a:t>
          </a:r>
          <a:endParaRPr lang="en-US" sz="2800" dirty="0"/>
        </a:p>
      </dgm:t>
    </dgm:pt>
    <dgm:pt modelId="{3F485137-6F35-4650-9E51-9B450C1ED3FA}" type="parTrans" cxnId="{E414AE71-3BB8-4A3A-B0AA-BAA0FD2D72CA}">
      <dgm:prSet/>
      <dgm:spPr/>
      <dgm:t>
        <a:bodyPr/>
        <a:lstStyle/>
        <a:p>
          <a:endParaRPr lang="en-US" sz="2800"/>
        </a:p>
      </dgm:t>
    </dgm:pt>
    <dgm:pt modelId="{AA8CB6D8-242B-4C67-9D30-5BBA39943102}" type="sibTrans" cxnId="{E414AE71-3BB8-4A3A-B0AA-BAA0FD2D72CA}">
      <dgm:prSet/>
      <dgm:spPr/>
      <dgm:t>
        <a:bodyPr/>
        <a:lstStyle/>
        <a:p>
          <a:endParaRPr lang="en-US" sz="2800"/>
        </a:p>
      </dgm:t>
    </dgm:pt>
    <dgm:pt modelId="{FE178FB5-816F-4A05-8488-A665845BB179}">
      <dgm:prSet phldrT="[Text]" custT="1"/>
      <dgm:spPr/>
      <dgm:t>
        <a:bodyPr/>
        <a:lstStyle/>
        <a:p>
          <a:r>
            <a:rPr lang="en-US" sz="2800" dirty="0" smtClean="0"/>
            <a:t>Conducted semi-structured, individual in-depth interviews with 9 purposively sampled participants (5 men and 4 women) </a:t>
          </a:r>
          <a:endParaRPr lang="en-US" sz="2800" dirty="0"/>
        </a:p>
      </dgm:t>
    </dgm:pt>
    <dgm:pt modelId="{F5CDF2E9-A242-437A-B959-BB1576921F5C}" type="parTrans" cxnId="{B48C0037-748B-41A6-944D-6D2B7CAA2BA1}">
      <dgm:prSet/>
      <dgm:spPr/>
      <dgm:t>
        <a:bodyPr/>
        <a:lstStyle/>
        <a:p>
          <a:endParaRPr lang="en-US" sz="2800"/>
        </a:p>
      </dgm:t>
    </dgm:pt>
    <dgm:pt modelId="{D54D846E-1F04-48E0-AFE6-6B0F74237BD4}" type="sibTrans" cxnId="{B48C0037-748B-41A6-944D-6D2B7CAA2BA1}">
      <dgm:prSet/>
      <dgm:spPr/>
      <dgm:t>
        <a:bodyPr/>
        <a:lstStyle/>
        <a:p>
          <a:endParaRPr lang="en-US" sz="2800"/>
        </a:p>
      </dgm:t>
    </dgm:pt>
    <dgm:pt modelId="{2A167B64-F288-4EB9-9F70-68A2EEF6B284}">
      <dgm:prSet phldrT="[Text]" custT="1"/>
      <dgm:spPr/>
      <dgm:t>
        <a:bodyPr/>
        <a:lstStyle/>
        <a:p>
          <a:r>
            <a:rPr lang="en-US" sz="2800" dirty="0" smtClean="0"/>
            <a:t>Analysis manual using 4 Steps </a:t>
          </a:r>
          <a:r>
            <a:rPr lang="en-US" sz="2800" dirty="0" err="1" smtClean="0"/>
            <a:t>Moustakas</a:t>
          </a:r>
          <a:r>
            <a:rPr lang="en-US" sz="2800" dirty="0" smtClean="0"/>
            <a:t> phenomenological approach which is Modification of the </a:t>
          </a:r>
          <a:r>
            <a:rPr lang="en-US" sz="2800" dirty="0" err="1" smtClean="0"/>
            <a:t>Stevick</a:t>
          </a:r>
          <a:r>
            <a:rPr lang="en-US" sz="2800" dirty="0" smtClean="0"/>
            <a:t>-</a:t>
          </a:r>
          <a:r>
            <a:rPr lang="en-US" sz="2800" dirty="0" err="1" smtClean="0"/>
            <a:t>Colaizzi</a:t>
          </a:r>
          <a:r>
            <a:rPr lang="en-US" sz="2800" dirty="0" smtClean="0"/>
            <a:t>-Keen methods</a:t>
          </a:r>
          <a:endParaRPr lang="en-US" sz="2800" dirty="0"/>
        </a:p>
      </dgm:t>
    </dgm:pt>
    <dgm:pt modelId="{9E77B852-7178-4469-88E3-1DEBABFFED34}" type="parTrans" cxnId="{41B63324-E886-4DA7-9EAA-894EE11AE23B}">
      <dgm:prSet/>
      <dgm:spPr/>
      <dgm:t>
        <a:bodyPr/>
        <a:lstStyle/>
        <a:p>
          <a:endParaRPr lang="en-US" sz="2800"/>
        </a:p>
      </dgm:t>
    </dgm:pt>
    <dgm:pt modelId="{54600170-4B35-4154-97E0-FBBA8DAB10DE}" type="sibTrans" cxnId="{41B63324-E886-4DA7-9EAA-894EE11AE23B}">
      <dgm:prSet/>
      <dgm:spPr/>
      <dgm:t>
        <a:bodyPr/>
        <a:lstStyle/>
        <a:p>
          <a:endParaRPr lang="en-US" sz="2800"/>
        </a:p>
      </dgm:t>
    </dgm:pt>
    <dgm:pt modelId="{6406BF8C-97CE-438B-91E1-D8C8A8DAEC66}">
      <dgm:prSet phldrT="[Text]" custT="1"/>
      <dgm:spPr/>
      <dgm:t>
        <a:bodyPr/>
        <a:lstStyle/>
        <a:p>
          <a:r>
            <a:rPr lang="en-US" sz="2800" dirty="0" smtClean="0"/>
            <a:t>PLHIV (outpatients &amp; inpatients) ≥18 years old with confirmed laboratory CM. GCS15/15. ≥10days in-patient, post-diagnosis &amp; ≥30 days for outpatient post-diagnosis</a:t>
          </a:r>
          <a:endParaRPr lang="en-US" sz="2800" dirty="0"/>
        </a:p>
      </dgm:t>
    </dgm:pt>
    <dgm:pt modelId="{BAB4B385-653F-4583-834A-351EEA6176FE}" type="parTrans" cxnId="{41A381F1-35D1-4936-8976-8A1607F5A7F9}">
      <dgm:prSet/>
      <dgm:spPr/>
      <dgm:t>
        <a:bodyPr/>
        <a:lstStyle/>
        <a:p>
          <a:endParaRPr lang="en-US" sz="2800"/>
        </a:p>
      </dgm:t>
    </dgm:pt>
    <dgm:pt modelId="{0A2CDDBF-85FA-43A6-86C6-80A0D2F157EB}" type="sibTrans" cxnId="{41A381F1-35D1-4936-8976-8A1607F5A7F9}">
      <dgm:prSet/>
      <dgm:spPr/>
      <dgm:t>
        <a:bodyPr/>
        <a:lstStyle/>
        <a:p>
          <a:endParaRPr lang="en-US" sz="2800"/>
        </a:p>
      </dgm:t>
    </dgm:pt>
    <dgm:pt modelId="{ACECB919-273F-4464-BA79-5F13EE1361F5}" type="pres">
      <dgm:prSet presAssocID="{5B65AB36-EC03-4A07-AFF0-89C64D81BFB0}" presName="Name0" presStyleCnt="0">
        <dgm:presLayoutVars>
          <dgm:chMax val="7"/>
          <dgm:chPref val="7"/>
          <dgm:dir/>
        </dgm:presLayoutVars>
      </dgm:prSet>
      <dgm:spPr/>
    </dgm:pt>
    <dgm:pt modelId="{2EE3AC33-1720-4D19-835D-724972319A68}" type="pres">
      <dgm:prSet presAssocID="{5B65AB36-EC03-4A07-AFF0-89C64D81BFB0}" presName="Name1" presStyleCnt="0"/>
      <dgm:spPr/>
    </dgm:pt>
    <dgm:pt modelId="{496AAF44-B71C-44FE-A7CC-2CC19075BDA7}" type="pres">
      <dgm:prSet presAssocID="{5B65AB36-EC03-4A07-AFF0-89C64D81BFB0}" presName="cycle" presStyleCnt="0"/>
      <dgm:spPr/>
    </dgm:pt>
    <dgm:pt modelId="{8A6BA083-D07F-4D3F-8893-606E59608C8C}" type="pres">
      <dgm:prSet presAssocID="{5B65AB36-EC03-4A07-AFF0-89C64D81BFB0}" presName="srcNode" presStyleLbl="node1" presStyleIdx="0" presStyleCnt="4"/>
      <dgm:spPr/>
    </dgm:pt>
    <dgm:pt modelId="{B87D655C-5137-4DAB-A244-3AE3A6130D7F}" type="pres">
      <dgm:prSet presAssocID="{5B65AB36-EC03-4A07-AFF0-89C64D81BFB0}" presName="conn" presStyleLbl="parChTrans1D2" presStyleIdx="0" presStyleCnt="1"/>
      <dgm:spPr/>
      <dgm:t>
        <a:bodyPr/>
        <a:lstStyle/>
        <a:p>
          <a:endParaRPr lang="en-US"/>
        </a:p>
      </dgm:t>
    </dgm:pt>
    <dgm:pt modelId="{747917CC-0507-4FEC-97AB-BC279BD39AC5}" type="pres">
      <dgm:prSet presAssocID="{5B65AB36-EC03-4A07-AFF0-89C64D81BFB0}" presName="extraNode" presStyleLbl="node1" presStyleIdx="0" presStyleCnt="4"/>
      <dgm:spPr/>
    </dgm:pt>
    <dgm:pt modelId="{4F98FA35-8EB3-4C37-B110-A84D1BC548A4}" type="pres">
      <dgm:prSet presAssocID="{5B65AB36-EC03-4A07-AFF0-89C64D81BFB0}" presName="dstNode" presStyleLbl="node1" presStyleIdx="0" presStyleCnt="4"/>
      <dgm:spPr/>
    </dgm:pt>
    <dgm:pt modelId="{105DAC64-2B2F-4C0C-8860-0804C101156C}" type="pres">
      <dgm:prSet presAssocID="{D2F4ECC0-05CD-4A03-BB7E-A42F1ED3956D}" presName="text_1" presStyleLbl="node1" presStyleIdx="0" presStyleCnt="4">
        <dgm:presLayoutVars>
          <dgm:bulletEnabled val="1"/>
        </dgm:presLayoutVars>
      </dgm:prSet>
      <dgm:spPr/>
      <dgm:t>
        <a:bodyPr/>
        <a:lstStyle/>
        <a:p>
          <a:endParaRPr lang="en-US"/>
        </a:p>
      </dgm:t>
    </dgm:pt>
    <dgm:pt modelId="{38D21481-9834-4133-82F4-2D8022EC8F54}" type="pres">
      <dgm:prSet presAssocID="{D2F4ECC0-05CD-4A03-BB7E-A42F1ED3956D}" presName="accent_1" presStyleCnt="0"/>
      <dgm:spPr/>
    </dgm:pt>
    <dgm:pt modelId="{9DB59067-17FB-4D1A-A010-D4F82DCC0F50}" type="pres">
      <dgm:prSet presAssocID="{D2F4ECC0-05CD-4A03-BB7E-A42F1ED3956D}" presName="accentRepeatNode" presStyleLbl="solidFgAcc1" presStyleIdx="0" presStyleCnt="4"/>
      <dgm:spPr/>
    </dgm:pt>
    <dgm:pt modelId="{BFE6F87E-78B8-4FF5-BBFA-8615F3B58C68}" type="pres">
      <dgm:prSet presAssocID="{FE178FB5-816F-4A05-8488-A665845BB179}" presName="text_2" presStyleLbl="node1" presStyleIdx="1" presStyleCnt="4">
        <dgm:presLayoutVars>
          <dgm:bulletEnabled val="1"/>
        </dgm:presLayoutVars>
      </dgm:prSet>
      <dgm:spPr/>
      <dgm:t>
        <a:bodyPr/>
        <a:lstStyle/>
        <a:p>
          <a:endParaRPr lang="en-US"/>
        </a:p>
      </dgm:t>
    </dgm:pt>
    <dgm:pt modelId="{3F32B55D-34BD-4B51-8905-24078CB3C3E0}" type="pres">
      <dgm:prSet presAssocID="{FE178FB5-816F-4A05-8488-A665845BB179}" presName="accent_2" presStyleCnt="0"/>
      <dgm:spPr/>
    </dgm:pt>
    <dgm:pt modelId="{8EEC1B65-CFB6-46E5-A7D8-6D2E0972A166}" type="pres">
      <dgm:prSet presAssocID="{FE178FB5-816F-4A05-8488-A665845BB179}" presName="accentRepeatNode" presStyleLbl="solidFgAcc1" presStyleIdx="1" presStyleCnt="4"/>
      <dgm:spPr/>
    </dgm:pt>
    <dgm:pt modelId="{935465C6-D3A5-4B65-AAC8-5324B405BF2A}" type="pres">
      <dgm:prSet presAssocID="{2A167B64-F288-4EB9-9F70-68A2EEF6B284}" presName="text_3" presStyleLbl="node1" presStyleIdx="2" presStyleCnt="4">
        <dgm:presLayoutVars>
          <dgm:bulletEnabled val="1"/>
        </dgm:presLayoutVars>
      </dgm:prSet>
      <dgm:spPr/>
      <dgm:t>
        <a:bodyPr/>
        <a:lstStyle/>
        <a:p>
          <a:endParaRPr lang="en-US"/>
        </a:p>
      </dgm:t>
    </dgm:pt>
    <dgm:pt modelId="{75254084-A476-436B-8434-7FF12DEB5C0F}" type="pres">
      <dgm:prSet presAssocID="{2A167B64-F288-4EB9-9F70-68A2EEF6B284}" presName="accent_3" presStyleCnt="0"/>
      <dgm:spPr/>
    </dgm:pt>
    <dgm:pt modelId="{589CF10E-B787-41EE-86E7-E73827FD83C4}" type="pres">
      <dgm:prSet presAssocID="{2A167B64-F288-4EB9-9F70-68A2EEF6B284}" presName="accentRepeatNode" presStyleLbl="solidFgAcc1" presStyleIdx="2" presStyleCnt="4"/>
      <dgm:spPr/>
    </dgm:pt>
    <dgm:pt modelId="{EA8AF021-BB49-401B-91D7-00DAF0DFE77C}" type="pres">
      <dgm:prSet presAssocID="{6406BF8C-97CE-438B-91E1-D8C8A8DAEC66}" presName="text_4" presStyleLbl="node1" presStyleIdx="3" presStyleCnt="4">
        <dgm:presLayoutVars>
          <dgm:bulletEnabled val="1"/>
        </dgm:presLayoutVars>
      </dgm:prSet>
      <dgm:spPr/>
      <dgm:t>
        <a:bodyPr/>
        <a:lstStyle/>
        <a:p>
          <a:endParaRPr lang="en-US"/>
        </a:p>
      </dgm:t>
    </dgm:pt>
    <dgm:pt modelId="{BA9CB67D-6855-47FA-863B-438455ADE8C1}" type="pres">
      <dgm:prSet presAssocID="{6406BF8C-97CE-438B-91E1-D8C8A8DAEC66}" presName="accent_4" presStyleCnt="0"/>
      <dgm:spPr/>
    </dgm:pt>
    <dgm:pt modelId="{27DCB4CB-F59A-4E88-B1DE-E5FD270BA1C9}" type="pres">
      <dgm:prSet presAssocID="{6406BF8C-97CE-438B-91E1-D8C8A8DAEC66}" presName="accentRepeatNode" presStyleLbl="solidFgAcc1" presStyleIdx="3" presStyleCnt="4"/>
      <dgm:spPr/>
    </dgm:pt>
  </dgm:ptLst>
  <dgm:cxnLst>
    <dgm:cxn modelId="{5F3C4D79-9FEE-4989-B139-5EC58101CE13}" type="presOf" srcId="{5B65AB36-EC03-4A07-AFF0-89C64D81BFB0}" destId="{ACECB919-273F-4464-BA79-5F13EE1361F5}" srcOrd="0" destOrd="0" presId="urn:microsoft.com/office/officeart/2008/layout/VerticalCurvedList"/>
    <dgm:cxn modelId="{41B63324-E886-4DA7-9EAA-894EE11AE23B}" srcId="{5B65AB36-EC03-4A07-AFF0-89C64D81BFB0}" destId="{2A167B64-F288-4EB9-9F70-68A2EEF6B284}" srcOrd="2" destOrd="0" parTransId="{9E77B852-7178-4469-88E3-1DEBABFFED34}" sibTransId="{54600170-4B35-4154-97E0-FBBA8DAB10DE}"/>
    <dgm:cxn modelId="{82EA380F-B7C6-4FBB-AA85-8C89FC726990}" type="presOf" srcId="{FE178FB5-816F-4A05-8488-A665845BB179}" destId="{BFE6F87E-78B8-4FF5-BBFA-8615F3B58C68}" srcOrd="0" destOrd="0" presId="urn:microsoft.com/office/officeart/2008/layout/VerticalCurvedList"/>
    <dgm:cxn modelId="{0F145A41-679B-4501-92CC-A494976CA915}" type="presOf" srcId="{D2F4ECC0-05CD-4A03-BB7E-A42F1ED3956D}" destId="{105DAC64-2B2F-4C0C-8860-0804C101156C}" srcOrd="0" destOrd="0" presId="urn:microsoft.com/office/officeart/2008/layout/VerticalCurvedList"/>
    <dgm:cxn modelId="{3C0510DB-B644-46C1-AF69-5552415249DC}" type="presOf" srcId="{2A167B64-F288-4EB9-9F70-68A2EEF6B284}" destId="{935465C6-D3A5-4B65-AAC8-5324B405BF2A}" srcOrd="0" destOrd="0" presId="urn:microsoft.com/office/officeart/2008/layout/VerticalCurvedList"/>
    <dgm:cxn modelId="{41A381F1-35D1-4936-8976-8A1607F5A7F9}" srcId="{5B65AB36-EC03-4A07-AFF0-89C64D81BFB0}" destId="{6406BF8C-97CE-438B-91E1-D8C8A8DAEC66}" srcOrd="3" destOrd="0" parTransId="{BAB4B385-653F-4583-834A-351EEA6176FE}" sibTransId="{0A2CDDBF-85FA-43A6-86C6-80A0D2F157EB}"/>
    <dgm:cxn modelId="{FA1E9A46-067C-4B84-BD32-53932FACC7C8}" type="presOf" srcId="{AA8CB6D8-242B-4C67-9D30-5BBA39943102}" destId="{B87D655C-5137-4DAB-A244-3AE3A6130D7F}" srcOrd="0" destOrd="0" presId="urn:microsoft.com/office/officeart/2008/layout/VerticalCurvedList"/>
    <dgm:cxn modelId="{B48C0037-748B-41A6-944D-6D2B7CAA2BA1}" srcId="{5B65AB36-EC03-4A07-AFF0-89C64D81BFB0}" destId="{FE178FB5-816F-4A05-8488-A665845BB179}" srcOrd="1" destOrd="0" parTransId="{F5CDF2E9-A242-437A-B959-BB1576921F5C}" sibTransId="{D54D846E-1F04-48E0-AFE6-6B0F74237BD4}"/>
    <dgm:cxn modelId="{2AAD66E8-7683-4B52-8D40-C563B7394539}" type="presOf" srcId="{6406BF8C-97CE-438B-91E1-D8C8A8DAEC66}" destId="{EA8AF021-BB49-401B-91D7-00DAF0DFE77C}" srcOrd="0" destOrd="0" presId="urn:microsoft.com/office/officeart/2008/layout/VerticalCurvedList"/>
    <dgm:cxn modelId="{E414AE71-3BB8-4A3A-B0AA-BAA0FD2D72CA}" srcId="{5B65AB36-EC03-4A07-AFF0-89C64D81BFB0}" destId="{D2F4ECC0-05CD-4A03-BB7E-A42F1ED3956D}" srcOrd="0" destOrd="0" parTransId="{3F485137-6F35-4650-9E51-9B450C1ED3FA}" sibTransId="{AA8CB6D8-242B-4C67-9D30-5BBA39943102}"/>
    <dgm:cxn modelId="{B7DFE4A0-B5A1-4025-9D6D-9BD07DB57DD8}" type="presParOf" srcId="{ACECB919-273F-4464-BA79-5F13EE1361F5}" destId="{2EE3AC33-1720-4D19-835D-724972319A68}" srcOrd="0" destOrd="0" presId="urn:microsoft.com/office/officeart/2008/layout/VerticalCurvedList"/>
    <dgm:cxn modelId="{B8797DA2-CE14-4F85-989C-B8622EB58882}" type="presParOf" srcId="{2EE3AC33-1720-4D19-835D-724972319A68}" destId="{496AAF44-B71C-44FE-A7CC-2CC19075BDA7}" srcOrd="0" destOrd="0" presId="urn:microsoft.com/office/officeart/2008/layout/VerticalCurvedList"/>
    <dgm:cxn modelId="{2D99CFC5-E11E-4F19-97F0-5FAED60ADC87}" type="presParOf" srcId="{496AAF44-B71C-44FE-A7CC-2CC19075BDA7}" destId="{8A6BA083-D07F-4D3F-8893-606E59608C8C}" srcOrd="0" destOrd="0" presId="urn:microsoft.com/office/officeart/2008/layout/VerticalCurvedList"/>
    <dgm:cxn modelId="{4545A6E4-058E-484F-8D54-F306B3FDB8CA}" type="presParOf" srcId="{496AAF44-B71C-44FE-A7CC-2CC19075BDA7}" destId="{B87D655C-5137-4DAB-A244-3AE3A6130D7F}" srcOrd="1" destOrd="0" presId="urn:microsoft.com/office/officeart/2008/layout/VerticalCurvedList"/>
    <dgm:cxn modelId="{A2467CB1-44A5-47B6-8C5F-AE9057D8973F}" type="presParOf" srcId="{496AAF44-B71C-44FE-A7CC-2CC19075BDA7}" destId="{747917CC-0507-4FEC-97AB-BC279BD39AC5}" srcOrd="2" destOrd="0" presId="urn:microsoft.com/office/officeart/2008/layout/VerticalCurvedList"/>
    <dgm:cxn modelId="{CC8ED436-A342-4CCB-9706-9558256FA3E2}" type="presParOf" srcId="{496AAF44-B71C-44FE-A7CC-2CC19075BDA7}" destId="{4F98FA35-8EB3-4C37-B110-A84D1BC548A4}" srcOrd="3" destOrd="0" presId="urn:microsoft.com/office/officeart/2008/layout/VerticalCurvedList"/>
    <dgm:cxn modelId="{F72FB0F7-373E-4DC6-ACF7-352A75611C7F}" type="presParOf" srcId="{2EE3AC33-1720-4D19-835D-724972319A68}" destId="{105DAC64-2B2F-4C0C-8860-0804C101156C}" srcOrd="1" destOrd="0" presId="urn:microsoft.com/office/officeart/2008/layout/VerticalCurvedList"/>
    <dgm:cxn modelId="{83ACA721-1144-4360-865E-4F1DFC89C4A8}" type="presParOf" srcId="{2EE3AC33-1720-4D19-835D-724972319A68}" destId="{38D21481-9834-4133-82F4-2D8022EC8F54}" srcOrd="2" destOrd="0" presId="urn:microsoft.com/office/officeart/2008/layout/VerticalCurvedList"/>
    <dgm:cxn modelId="{34A32685-D652-4C94-AD6E-0402DB356D1F}" type="presParOf" srcId="{38D21481-9834-4133-82F4-2D8022EC8F54}" destId="{9DB59067-17FB-4D1A-A010-D4F82DCC0F50}" srcOrd="0" destOrd="0" presId="urn:microsoft.com/office/officeart/2008/layout/VerticalCurvedList"/>
    <dgm:cxn modelId="{E7C64D10-299F-4E10-A7FD-F39064536220}" type="presParOf" srcId="{2EE3AC33-1720-4D19-835D-724972319A68}" destId="{BFE6F87E-78B8-4FF5-BBFA-8615F3B58C68}" srcOrd="3" destOrd="0" presId="urn:microsoft.com/office/officeart/2008/layout/VerticalCurvedList"/>
    <dgm:cxn modelId="{42E2A035-4B15-4541-9F0C-21B9C2DB3B2D}" type="presParOf" srcId="{2EE3AC33-1720-4D19-835D-724972319A68}" destId="{3F32B55D-34BD-4B51-8905-24078CB3C3E0}" srcOrd="4" destOrd="0" presId="urn:microsoft.com/office/officeart/2008/layout/VerticalCurvedList"/>
    <dgm:cxn modelId="{8E58F147-E875-49AF-B1F9-0A76FEAFEA37}" type="presParOf" srcId="{3F32B55D-34BD-4B51-8905-24078CB3C3E0}" destId="{8EEC1B65-CFB6-46E5-A7D8-6D2E0972A166}" srcOrd="0" destOrd="0" presId="urn:microsoft.com/office/officeart/2008/layout/VerticalCurvedList"/>
    <dgm:cxn modelId="{DE73A45A-7A56-4BEC-A9D2-216628760DF7}" type="presParOf" srcId="{2EE3AC33-1720-4D19-835D-724972319A68}" destId="{935465C6-D3A5-4B65-AAC8-5324B405BF2A}" srcOrd="5" destOrd="0" presId="urn:microsoft.com/office/officeart/2008/layout/VerticalCurvedList"/>
    <dgm:cxn modelId="{1464A99C-DF13-459A-BE33-6EDE2417B33B}" type="presParOf" srcId="{2EE3AC33-1720-4D19-835D-724972319A68}" destId="{75254084-A476-436B-8434-7FF12DEB5C0F}" srcOrd="6" destOrd="0" presId="urn:microsoft.com/office/officeart/2008/layout/VerticalCurvedList"/>
    <dgm:cxn modelId="{8EAD9C27-FC8E-484D-95E6-9518FD03CA51}" type="presParOf" srcId="{75254084-A476-436B-8434-7FF12DEB5C0F}" destId="{589CF10E-B787-41EE-86E7-E73827FD83C4}" srcOrd="0" destOrd="0" presId="urn:microsoft.com/office/officeart/2008/layout/VerticalCurvedList"/>
    <dgm:cxn modelId="{1B19F741-0012-430C-BF59-1451FC3DF9ED}" type="presParOf" srcId="{2EE3AC33-1720-4D19-835D-724972319A68}" destId="{EA8AF021-BB49-401B-91D7-00DAF0DFE77C}" srcOrd="7" destOrd="0" presId="urn:microsoft.com/office/officeart/2008/layout/VerticalCurvedList"/>
    <dgm:cxn modelId="{3900A899-6C2C-4BAE-B17D-EB19DC5DB79D}" type="presParOf" srcId="{2EE3AC33-1720-4D19-835D-724972319A68}" destId="{BA9CB67D-6855-47FA-863B-438455ADE8C1}" srcOrd="8" destOrd="0" presId="urn:microsoft.com/office/officeart/2008/layout/VerticalCurvedList"/>
    <dgm:cxn modelId="{471E1E8F-3403-4389-B318-24D7C7C4ED0D}" type="presParOf" srcId="{BA9CB67D-6855-47FA-863B-438455ADE8C1}" destId="{27DCB4CB-F59A-4E88-B1DE-E5FD270BA1C9}" srcOrd="0" destOrd="0" presId="urn:microsoft.com/office/officeart/2008/layout/VerticalCurved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7D655C-5137-4DAB-A244-3AE3A6130D7F}">
      <dsp:nvSpPr>
        <dsp:cNvPr id="0" name=""/>
        <dsp:cNvSpPr/>
      </dsp:nvSpPr>
      <dsp:spPr>
        <a:xfrm>
          <a:off x="-8339572" y="-1273783"/>
          <a:ext cx="9921887" cy="9921887"/>
        </a:xfrm>
        <a:prstGeom prst="blockArc">
          <a:avLst>
            <a:gd name="adj1" fmla="val 18900000"/>
            <a:gd name="adj2" fmla="val 2700000"/>
            <a:gd name="adj3" fmla="val 218"/>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5DAC64-2B2F-4C0C-8860-0804C101156C}">
      <dsp:nvSpPr>
        <dsp:cNvPr id="0" name=""/>
        <dsp:cNvSpPr/>
      </dsp:nvSpPr>
      <dsp:spPr>
        <a:xfrm>
          <a:off x="827594" y="566937"/>
          <a:ext cx="14008018" cy="113446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00482"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t>Qualitative exploratory descriptive, phenomenological study </a:t>
          </a:r>
          <a:endParaRPr lang="en-US" sz="2800" kern="1200" dirty="0"/>
        </a:p>
      </dsp:txBody>
      <dsp:txXfrm>
        <a:off x="827594" y="566937"/>
        <a:ext cx="14008018" cy="1134465"/>
      </dsp:txXfrm>
    </dsp:sp>
    <dsp:sp modelId="{9DB59067-17FB-4D1A-A010-D4F82DCC0F50}">
      <dsp:nvSpPr>
        <dsp:cNvPr id="0" name=""/>
        <dsp:cNvSpPr/>
      </dsp:nvSpPr>
      <dsp:spPr>
        <a:xfrm>
          <a:off x="118553" y="425129"/>
          <a:ext cx="1418081" cy="141808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E6F87E-78B8-4FF5-BBFA-8615F3B58C68}">
      <dsp:nvSpPr>
        <dsp:cNvPr id="0" name=""/>
        <dsp:cNvSpPr/>
      </dsp:nvSpPr>
      <dsp:spPr>
        <a:xfrm>
          <a:off x="1478009" y="2268931"/>
          <a:ext cx="13357602" cy="113446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00482"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t>Conducted semi-structured, individual in-depth interviews with 9 purposively sampled participants (5 men and 4 women) </a:t>
          </a:r>
          <a:endParaRPr lang="en-US" sz="2800" kern="1200" dirty="0"/>
        </a:p>
      </dsp:txBody>
      <dsp:txXfrm>
        <a:off x="1478009" y="2268931"/>
        <a:ext cx="13357602" cy="1134465"/>
      </dsp:txXfrm>
    </dsp:sp>
    <dsp:sp modelId="{8EEC1B65-CFB6-46E5-A7D8-6D2E0972A166}">
      <dsp:nvSpPr>
        <dsp:cNvPr id="0" name=""/>
        <dsp:cNvSpPr/>
      </dsp:nvSpPr>
      <dsp:spPr>
        <a:xfrm>
          <a:off x="768968" y="2127122"/>
          <a:ext cx="1418081" cy="141808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5465C6-D3A5-4B65-AAC8-5324B405BF2A}">
      <dsp:nvSpPr>
        <dsp:cNvPr id="0" name=""/>
        <dsp:cNvSpPr/>
      </dsp:nvSpPr>
      <dsp:spPr>
        <a:xfrm>
          <a:off x="1478009" y="3970924"/>
          <a:ext cx="13357602" cy="113446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00482"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t>Analysis manual using 4 Steps </a:t>
          </a:r>
          <a:r>
            <a:rPr lang="en-US" sz="2800" kern="1200" dirty="0" err="1" smtClean="0"/>
            <a:t>Moustakas</a:t>
          </a:r>
          <a:r>
            <a:rPr lang="en-US" sz="2800" kern="1200" dirty="0" smtClean="0"/>
            <a:t> phenomenological approach which is Modification of the </a:t>
          </a:r>
          <a:r>
            <a:rPr lang="en-US" sz="2800" kern="1200" dirty="0" err="1" smtClean="0"/>
            <a:t>Stevick</a:t>
          </a:r>
          <a:r>
            <a:rPr lang="en-US" sz="2800" kern="1200" dirty="0" smtClean="0"/>
            <a:t>-</a:t>
          </a:r>
          <a:r>
            <a:rPr lang="en-US" sz="2800" kern="1200" dirty="0" err="1" smtClean="0"/>
            <a:t>Colaizzi</a:t>
          </a:r>
          <a:r>
            <a:rPr lang="en-US" sz="2800" kern="1200" dirty="0" smtClean="0"/>
            <a:t>-Keen methods</a:t>
          </a:r>
          <a:endParaRPr lang="en-US" sz="2800" kern="1200" dirty="0"/>
        </a:p>
      </dsp:txBody>
      <dsp:txXfrm>
        <a:off x="1478009" y="3970924"/>
        <a:ext cx="13357602" cy="1134465"/>
      </dsp:txXfrm>
    </dsp:sp>
    <dsp:sp modelId="{589CF10E-B787-41EE-86E7-E73827FD83C4}">
      <dsp:nvSpPr>
        <dsp:cNvPr id="0" name=""/>
        <dsp:cNvSpPr/>
      </dsp:nvSpPr>
      <dsp:spPr>
        <a:xfrm>
          <a:off x="768968" y="3829116"/>
          <a:ext cx="1418081" cy="141808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8AF021-BB49-401B-91D7-00DAF0DFE77C}">
      <dsp:nvSpPr>
        <dsp:cNvPr id="0" name=""/>
        <dsp:cNvSpPr/>
      </dsp:nvSpPr>
      <dsp:spPr>
        <a:xfrm>
          <a:off x="827594" y="5672917"/>
          <a:ext cx="14008018" cy="113446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00482"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t>PLHIV (outpatients &amp; inpatients) ≥18 years old with confirmed laboratory CM. GCS15/15. ≥10days in-patient, post-diagnosis &amp; ≥30 days for outpatient post-diagnosis</a:t>
          </a:r>
          <a:endParaRPr lang="en-US" sz="2800" kern="1200" dirty="0"/>
        </a:p>
      </dsp:txBody>
      <dsp:txXfrm>
        <a:off x="827594" y="5672917"/>
        <a:ext cx="14008018" cy="1134465"/>
      </dsp:txXfrm>
    </dsp:sp>
    <dsp:sp modelId="{27DCB4CB-F59A-4E88-B1DE-E5FD270BA1C9}">
      <dsp:nvSpPr>
        <dsp:cNvPr id="0" name=""/>
        <dsp:cNvSpPr/>
      </dsp:nvSpPr>
      <dsp:spPr>
        <a:xfrm>
          <a:off x="118553" y="5531109"/>
          <a:ext cx="1418081" cy="141808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44AE3E-863B-4A6C-8C92-C5D54E396CBA}" type="datetimeFigureOut">
              <a:rPr lang="en-US" smtClean="0"/>
              <a:t>8/23/2024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E426D0-3817-4765-916D-A995A279290C}" type="slidenum">
              <a:rPr lang="en-US" smtClean="0"/>
              <a:t>‹#›</a:t>
            </a:fld>
            <a:endParaRPr lang="en-US"/>
          </a:p>
        </p:txBody>
      </p:sp>
    </p:spTree>
    <p:extLst>
      <p:ext uri="{BB962C8B-B14F-4D97-AF65-F5344CB8AC3E}">
        <p14:creationId xmlns:p14="http://schemas.microsoft.com/office/powerpoint/2010/main" val="962410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Globally  152 00 incidence of HIV associated CM.</a:t>
            </a:r>
            <a:r>
              <a:rPr lang="en-US" baseline="0" dirty="0" smtClean="0"/>
              <a:t> </a:t>
            </a:r>
            <a:r>
              <a:rPr lang="en-US" dirty="0" smtClean="0"/>
              <a:t>19%</a:t>
            </a:r>
            <a:r>
              <a:rPr lang="en-US" baseline="0" dirty="0" smtClean="0"/>
              <a:t> </a:t>
            </a:r>
            <a:r>
              <a:rPr lang="en-US" dirty="0" smtClean="0"/>
              <a:t>account for AIDS related dearth</a:t>
            </a:r>
          </a:p>
          <a:p>
            <a:endParaRPr lang="en-US" dirty="0"/>
          </a:p>
        </p:txBody>
      </p:sp>
      <p:sp>
        <p:nvSpPr>
          <p:cNvPr id="4" name="Slide Number Placeholder 3"/>
          <p:cNvSpPr>
            <a:spLocks noGrp="1"/>
          </p:cNvSpPr>
          <p:nvPr>
            <p:ph type="sldNum" sz="quarter" idx="10"/>
          </p:nvPr>
        </p:nvSpPr>
        <p:spPr/>
        <p:txBody>
          <a:bodyPr/>
          <a:lstStyle/>
          <a:p>
            <a:fld id="{CDE426D0-3817-4765-916D-A995A279290C}" type="slidenum">
              <a:rPr lang="en-US" smtClean="0"/>
              <a:t>2</a:t>
            </a:fld>
            <a:endParaRPr lang="en-US"/>
          </a:p>
        </p:txBody>
      </p:sp>
    </p:spTree>
    <p:extLst>
      <p:ext uri="{BB962C8B-B14F-4D97-AF65-F5344CB8AC3E}">
        <p14:creationId xmlns:p14="http://schemas.microsoft.com/office/powerpoint/2010/main" val="3003440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C1A8E2-4104-48BF-97AA-6C66232DF568}" type="slidenum">
              <a:rPr lang="en-US" smtClean="0"/>
              <a:t>7</a:t>
            </a:fld>
            <a:endParaRPr lang="en-US"/>
          </a:p>
        </p:txBody>
      </p:sp>
    </p:spTree>
    <p:extLst>
      <p:ext uri="{BB962C8B-B14F-4D97-AF65-F5344CB8AC3E}">
        <p14:creationId xmlns:p14="http://schemas.microsoft.com/office/powerpoint/2010/main" val="3028600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sv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13"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image" Target="NULL"/><Relationship Id="rId12" Type="http://schemas.openxmlformats.org/officeDocument/2006/relationships/diagramColors" Target="../diagrams/colors1.xml"/><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image" Target="../media/image3.png"/><Relationship Id="rId11" Type="http://schemas.openxmlformats.org/officeDocument/2006/relationships/diagramQuickStyle" Target="../diagrams/quickStyle1.xml"/><Relationship Id="rId5" Type="http://schemas.openxmlformats.org/officeDocument/2006/relationships/image" Target="../media/image2.jpeg"/><Relationship Id="rId10" Type="http://schemas.openxmlformats.org/officeDocument/2006/relationships/diagramLayout" Target="../diagrams/layout1.xml"/><Relationship Id="rId4" Type="http://schemas.openxmlformats.org/officeDocument/2006/relationships/image" Target="NULL"/><Relationship Id="rId9"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NULL"/><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NULL"/><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NUL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NULL"/></Relationships>
</file>

<file path=ppt/slides/_rels/slide7.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jpeg"/><Relationship Id="rId11" Type="http://schemas.openxmlformats.org/officeDocument/2006/relationships/image" Target="../media/image10.png"/><Relationship Id="rId5" Type="http://schemas.openxmlformats.org/officeDocument/2006/relationships/image" Target="../media/image3.svg"/><Relationship Id="rId10" Type="http://schemas.openxmlformats.org/officeDocument/2006/relationships/image" Target="../media/image9.png"/><Relationship Id="rId4" Type="http://schemas.openxmlformats.org/officeDocument/2006/relationships/image" Target="../media/image1.png"/><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908230"/>
            <a:ext cx="16225843" cy="1153795"/>
          </a:xfrm>
          <a:prstGeom prst="rect">
            <a:avLst/>
          </a:prstGeom>
        </p:spPr>
        <p:txBody>
          <a:bodyPr lIns="0" tIns="0" rIns="0" bIns="0" rtlCol="0" anchor="t">
            <a:spAutoFit/>
          </a:bodyPr>
          <a:lstStyle/>
          <a:p>
            <a:pPr algn="l">
              <a:lnSpc>
                <a:spcPts val="9379"/>
              </a:lnSpc>
            </a:pPr>
            <a:r>
              <a:rPr lang="en-US" sz="6699" dirty="0">
                <a:solidFill>
                  <a:srgbClr val="DCB05B"/>
                </a:solidFill>
                <a:latin typeface="Montserrat Ultra-Bold"/>
              </a:rPr>
              <a:t>JOHANNESBURG HEALTH DISTRICT </a:t>
            </a:r>
          </a:p>
        </p:txBody>
      </p:sp>
      <p:sp>
        <p:nvSpPr>
          <p:cNvPr id="3" name="TextBox 3"/>
          <p:cNvSpPr txBox="1"/>
          <p:nvPr/>
        </p:nvSpPr>
        <p:spPr>
          <a:xfrm>
            <a:off x="2160225" y="2088932"/>
            <a:ext cx="13962793" cy="1153795"/>
          </a:xfrm>
          <a:prstGeom prst="rect">
            <a:avLst/>
          </a:prstGeom>
        </p:spPr>
        <p:txBody>
          <a:bodyPr lIns="0" tIns="0" rIns="0" bIns="0" rtlCol="0" anchor="t">
            <a:spAutoFit/>
          </a:bodyPr>
          <a:lstStyle/>
          <a:p>
            <a:pPr algn="r">
              <a:lnSpc>
                <a:spcPts val="9379"/>
              </a:lnSpc>
            </a:pPr>
            <a:r>
              <a:rPr lang="en-US" sz="6699" dirty="0">
                <a:solidFill>
                  <a:srgbClr val="0063A0"/>
                </a:solidFill>
                <a:latin typeface="Montserrat Ultra-Bold"/>
              </a:rPr>
              <a:t>2024 RESEARCH CONFERENCE</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2">
              <a:alphaModFix amt="37000"/>
              <a:extLst>
                <a:ext uri="{96DAC541-7B7A-43D3-8B79-37D633B846F1}">
                  <asvg:svgBlip xmlns="" xmlns:asvg="http://schemas.microsoft.com/office/drawing/2016/SVG/main" r:embed="rId3"/>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4"/>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5">
              <a:alphaModFix amt="43999"/>
              <a:extLst>
                <a:ext uri="{96DAC541-7B7A-43D3-8B79-37D633B846F1}">
                  <asvg:svgBlip xmlns="" xmlns:asvg="http://schemas.microsoft.com/office/drawing/2016/SVG/main" r:embed="rId6"/>
                </a:ext>
              </a:extLst>
            </a:blip>
            <a:stretch>
              <a:fillRect/>
            </a:stretch>
          </a:blipFill>
        </p:spPr>
        <p:txBody>
          <a:bodyPr/>
          <a:lstStyle/>
          <a:p>
            <a:endParaRPr lang="en-US"/>
          </a:p>
        </p:txBody>
      </p:sp>
      <p:sp>
        <p:nvSpPr>
          <p:cNvPr id="8" name="Freeform 8"/>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7"/>
            <a:stretch>
              <a:fillRect/>
            </a:stretch>
          </a:blipFill>
        </p:spPr>
        <p:txBody>
          <a:bodyPr/>
          <a:lstStyle/>
          <a:p>
            <a:endParaRPr lang="en-US"/>
          </a:p>
        </p:txBody>
      </p:sp>
      <p:sp>
        <p:nvSpPr>
          <p:cNvPr id="9" name="Freeform 9"/>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dirty="0">
                <a:solidFill>
                  <a:srgbClr val="DCB05B"/>
                </a:solidFill>
                <a:latin typeface="Josefin Sans"/>
              </a:rPr>
              <a:t>#JoburgResearch2024</a:t>
            </a:r>
          </a:p>
        </p:txBody>
      </p:sp>
      <p:sp>
        <p:nvSpPr>
          <p:cNvPr id="11" name="Title 10">
            <a:extLst>
              <a:ext uri="{FF2B5EF4-FFF2-40B4-BE49-F238E27FC236}">
                <a16:creationId xmlns:a16="http://schemas.microsoft.com/office/drawing/2014/main" id="{ED3E32D4-2941-4187-1E23-42A1CE7EFAB7}"/>
              </a:ext>
            </a:extLst>
          </p:cNvPr>
          <p:cNvSpPr>
            <a:spLocks noGrp="1"/>
          </p:cNvSpPr>
          <p:nvPr>
            <p:ph type="ctrTitle"/>
          </p:nvPr>
        </p:nvSpPr>
        <p:spPr>
          <a:xfrm>
            <a:off x="1028700" y="3924300"/>
            <a:ext cx="13906500" cy="1676400"/>
          </a:xfrm>
        </p:spPr>
        <p:txBody>
          <a:bodyPr>
            <a:normAutofit fontScale="90000"/>
          </a:bodyPr>
          <a:lstStyle/>
          <a:p>
            <a:r>
              <a:rPr lang="en-US" b="1" dirty="0"/>
              <a:t>Lived experiences of people </a:t>
            </a:r>
            <a:r>
              <a:rPr lang="en-US" b="1" dirty="0" smtClean="0"/>
              <a:t>with </a:t>
            </a:r>
            <a:r>
              <a:rPr lang="en-US" b="1" dirty="0"/>
              <a:t>cryptococcal meningitis: A qualitative-methods study</a:t>
            </a:r>
            <a:r>
              <a:rPr lang="en-US" dirty="0"/>
              <a:t/>
            </a:r>
            <a:br>
              <a:rPr lang="en-US" dirty="0"/>
            </a:br>
            <a:endParaRPr lang="en-US" dirty="0"/>
          </a:p>
        </p:txBody>
      </p:sp>
      <p:sp>
        <p:nvSpPr>
          <p:cNvPr id="12" name="Subtitle 11">
            <a:extLst>
              <a:ext uri="{FF2B5EF4-FFF2-40B4-BE49-F238E27FC236}">
                <a16:creationId xmlns:a16="http://schemas.microsoft.com/office/drawing/2014/main" id="{F1F19105-7E69-742F-8A31-59279A138F5E}"/>
              </a:ext>
            </a:extLst>
          </p:cNvPr>
          <p:cNvSpPr>
            <a:spLocks noGrp="1"/>
          </p:cNvSpPr>
          <p:nvPr>
            <p:ph type="subTitle" idx="1"/>
          </p:nvPr>
        </p:nvSpPr>
        <p:spPr>
          <a:xfrm>
            <a:off x="2674431" y="5460980"/>
            <a:ext cx="12344401" cy="660439"/>
          </a:xfrm>
        </p:spPr>
        <p:txBody>
          <a:bodyPr/>
          <a:lstStyle/>
          <a:p>
            <a:r>
              <a:rPr lang="it-IT" dirty="0">
                <a:solidFill>
                  <a:schemeClr val="tx1"/>
                </a:solidFill>
              </a:rPr>
              <a:t> </a:t>
            </a:r>
            <a:r>
              <a:rPr lang="it-IT" b="1" dirty="0">
                <a:solidFill>
                  <a:schemeClr val="tx1"/>
                </a:solidFill>
              </a:rPr>
              <a:t>Neo </a:t>
            </a:r>
            <a:r>
              <a:rPr lang="it-IT" b="1" dirty="0" smtClean="0">
                <a:solidFill>
                  <a:schemeClr val="tx1"/>
                </a:solidFill>
              </a:rPr>
              <a:t>Legare, </a:t>
            </a:r>
            <a:r>
              <a:rPr lang="it-IT" dirty="0" smtClean="0">
                <a:solidFill>
                  <a:schemeClr val="tx1"/>
                </a:solidFill>
              </a:rPr>
              <a:t>Vanessa </a:t>
            </a:r>
            <a:r>
              <a:rPr lang="it-IT" dirty="0">
                <a:solidFill>
                  <a:schemeClr val="tx1"/>
                </a:solidFill>
              </a:rPr>
              <a:t>Quan, </a:t>
            </a:r>
            <a:r>
              <a:rPr lang="it-IT" dirty="0" smtClean="0">
                <a:solidFill>
                  <a:schemeClr val="tx1"/>
                </a:solidFill>
              </a:rPr>
              <a:t>Nelesh </a:t>
            </a:r>
            <a:r>
              <a:rPr lang="it-IT" dirty="0">
                <a:solidFill>
                  <a:schemeClr val="tx1"/>
                </a:solidFill>
              </a:rPr>
              <a:t>Govender &amp; </a:t>
            </a:r>
            <a:r>
              <a:rPr lang="it-IT" dirty="0" smtClean="0">
                <a:solidFill>
                  <a:schemeClr val="tx1"/>
                </a:solidFill>
              </a:rPr>
              <a:t>Jane </a:t>
            </a:r>
            <a:r>
              <a:rPr lang="it-IT" dirty="0">
                <a:solidFill>
                  <a:schemeClr val="tx1"/>
                </a:solidFill>
              </a:rPr>
              <a:t>Muchiri</a:t>
            </a:r>
          </a:p>
          <a:p>
            <a:endParaRPr lang="en-US" dirty="0"/>
          </a:p>
        </p:txBody>
      </p:sp>
      <p:pic>
        <p:nvPicPr>
          <p:cNvPr id="13" name="Picture 12"/>
          <p:cNvPicPr>
            <a:picLocks noChangeAspect="1"/>
          </p:cNvPicPr>
          <p:nvPr/>
        </p:nvPicPr>
        <p:blipFill>
          <a:blip r:embed="rId9"/>
          <a:stretch>
            <a:fillRect/>
          </a:stretch>
        </p:blipFill>
        <p:spPr>
          <a:xfrm>
            <a:off x="4855779" y="6121419"/>
            <a:ext cx="6141247" cy="273971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3"/>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4"/>
            <a:stretch>
              <a:fillRect/>
            </a:stretch>
          </a:blipFill>
        </p:spPr>
        <p:txBody>
          <a:bodyPr/>
          <a:lstStyle/>
          <a:p>
            <a:endParaRPr lang="en-US"/>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3581400" y="32845"/>
            <a:ext cx="8229600" cy="1143000"/>
          </a:xfrm>
        </p:spPr>
        <p:txBody>
          <a:bodyPr/>
          <a:lstStyle/>
          <a:p>
            <a:r>
              <a:rPr lang="en-ZA" b="1" dirty="0"/>
              <a:t>Introduction</a:t>
            </a:r>
            <a:endParaRPr lang="en-US" dirty="0"/>
          </a:p>
        </p:txBody>
      </p:sp>
      <p:sp>
        <p:nvSpPr>
          <p:cNvPr id="20" name="Content Placeholder 19"/>
          <p:cNvSpPr>
            <a:spLocks noGrp="1"/>
          </p:cNvSpPr>
          <p:nvPr>
            <p:ph sz="half" idx="2"/>
          </p:nvPr>
        </p:nvSpPr>
        <p:spPr>
          <a:xfrm>
            <a:off x="685800" y="1140347"/>
            <a:ext cx="8171815" cy="5602404"/>
          </a:xfrm>
        </p:spPr>
        <p:txBody>
          <a:bodyPr>
            <a:normAutofit lnSpcReduction="10000"/>
          </a:bodyPr>
          <a:lstStyle/>
          <a:p>
            <a:pPr>
              <a:lnSpc>
                <a:spcPct val="160000"/>
              </a:lnSpc>
            </a:pPr>
            <a:r>
              <a:rPr lang="en-ZA" sz="2400" dirty="0"/>
              <a:t>Global estimate 152 000 incident cases</a:t>
            </a:r>
            <a:r>
              <a:rPr lang="en-ZA" sz="2400" dirty="0">
                <a:solidFill>
                  <a:prstClr val="black"/>
                </a:solidFill>
              </a:rPr>
              <a:t> [1] </a:t>
            </a:r>
            <a:r>
              <a:rPr lang="en-ZA" sz="2400" dirty="0"/>
              <a:t> - </a:t>
            </a:r>
            <a:r>
              <a:rPr lang="en-ZA" sz="2400" dirty="0">
                <a:solidFill>
                  <a:schemeClr val="bg2">
                    <a:lumMod val="50000"/>
                  </a:schemeClr>
                </a:solidFill>
              </a:rPr>
              <a:t>54% of cases occurring in  </a:t>
            </a:r>
            <a:r>
              <a:rPr lang="en-ZA" sz="2400" dirty="0" smtClean="0">
                <a:solidFill>
                  <a:schemeClr val="bg2">
                    <a:lumMod val="50000"/>
                  </a:schemeClr>
                </a:solidFill>
              </a:rPr>
              <a:t>Africa</a:t>
            </a:r>
            <a:r>
              <a:rPr lang="en-ZA" sz="2400" dirty="0" smtClean="0">
                <a:solidFill>
                  <a:srgbClr val="DCB05B"/>
                </a:solidFill>
              </a:rPr>
              <a:t>. </a:t>
            </a:r>
            <a:r>
              <a:rPr lang="en-ZA" sz="2400" dirty="0"/>
              <a:t>Despite ART </a:t>
            </a:r>
            <a:r>
              <a:rPr lang="en-ZA" sz="2400" dirty="0" smtClean="0"/>
              <a:t>access.</a:t>
            </a:r>
            <a:endParaRPr lang="en-ZA" sz="2400" dirty="0"/>
          </a:p>
          <a:p>
            <a:pPr>
              <a:lnSpc>
                <a:spcPct val="160000"/>
              </a:lnSpc>
            </a:pPr>
            <a:r>
              <a:rPr lang="en-ZA" sz="2400" dirty="0"/>
              <a:t>CM account for 19% AIDS-related </a:t>
            </a:r>
            <a:r>
              <a:rPr lang="en-ZA" sz="2400" dirty="0" smtClean="0"/>
              <a:t>deaths </a:t>
            </a:r>
            <a:r>
              <a:rPr lang="en-ZA" sz="2400" dirty="0"/>
              <a:t>[1]  </a:t>
            </a:r>
          </a:p>
          <a:p>
            <a:pPr>
              <a:lnSpc>
                <a:spcPct val="160000"/>
              </a:lnSpc>
            </a:pPr>
            <a:r>
              <a:rPr lang="en-ZA" sz="2400" dirty="0"/>
              <a:t>SA has the highest estimated burden of CM</a:t>
            </a:r>
            <a:r>
              <a:rPr lang="en-ZA" sz="2400" dirty="0">
                <a:solidFill>
                  <a:prstClr val="black"/>
                </a:solidFill>
              </a:rPr>
              <a:t> [1]  - </a:t>
            </a:r>
            <a:r>
              <a:rPr lang="en-ZA" sz="2400" dirty="0"/>
              <a:t> </a:t>
            </a:r>
            <a:r>
              <a:rPr lang="en-ZA" sz="2400" dirty="0">
                <a:solidFill>
                  <a:schemeClr val="bg2">
                    <a:lumMod val="50000"/>
                  </a:schemeClr>
                </a:solidFill>
              </a:rPr>
              <a:t>23, 000 cases per annum</a:t>
            </a:r>
          </a:p>
          <a:p>
            <a:pPr>
              <a:lnSpc>
                <a:spcPct val="160000"/>
              </a:lnSpc>
            </a:pPr>
            <a:r>
              <a:rPr lang="en-ZA" sz="2400" dirty="0"/>
              <a:t>National incidence of laboratory-confirmed CM in 2021</a:t>
            </a:r>
            <a:r>
              <a:rPr lang="en-ZA" sz="2400" dirty="0">
                <a:solidFill>
                  <a:prstClr val="black"/>
                </a:solidFill>
              </a:rPr>
              <a:t> [2]</a:t>
            </a:r>
            <a:r>
              <a:rPr lang="en-ZA" sz="2400" dirty="0"/>
              <a:t> - </a:t>
            </a:r>
            <a:r>
              <a:rPr lang="en-ZA" sz="2400" dirty="0">
                <a:solidFill>
                  <a:schemeClr val="bg2">
                    <a:lumMod val="50000"/>
                  </a:schemeClr>
                </a:solidFill>
              </a:rPr>
              <a:t>67 cases per 100,000 </a:t>
            </a:r>
            <a:r>
              <a:rPr lang="en-ZA" sz="2400" dirty="0" smtClean="0">
                <a:solidFill>
                  <a:schemeClr val="bg2">
                    <a:lumMod val="50000"/>
                  </a:schemeClr>
                </a:solidFill>
              </a:rPr>
              <a:t>PLHIV</a:t>
            </a:r>
          </a:p>
          <a:p>
            <a:pPr>
              <a:lnSpc>
                <a:spcPct val="160000"/>
              </a:lnSpc>
            </a:pPr>
            <a:r>
              <a:rPr lang="en-ZA" sz="2400" dirty="0"/>
              <a:t>Efforts </a:t>
            </a:r>
            <a:r>
              <a:rPr lang="en-ZA" sz="2400" dirty="0" smtClean="0"/>
              <a:t>to prevent </a:t>
            </a:r>
            <a:r>
              <a:rPr lang="en-ZA" sz="2400" dirty="0"/>
              <a:t>CM could </a:t>
            </a:r>
            <a:r>
              <a:rPr lang="en-ZA" sz="2400" dirty="0" smtClean="0"/>
              <a:t>be hindered </a:t>
            </a:r>
            <a:r>
              <a:rPr lang="en-ZA" sz="2400" dirty="0"/>
              <a:t>by limited understating of </a:t>
            </a:r>
            <a:r>
              <a:rPr lang="en-ZA" sz="2400" dirty="0" smtClean="0"/>
              <a:t>lived experience</a:t>
            </a:r>
            <a:endParaRPr lang="en-ZA" sz="2400" dirty="0"/>
          </a:p>
          <a:p>
            <a:pPr>
              <a:lnSpc>
                <a:spcPct val="160000"/>
              </a:lnSpc>
            </a:pPr>
            <a:endParaRPr lang="en-US" sz="2400" dirty="0">
              <a:solidFill>
                <a:srgbClr val="DCB05B"/>
              </a:solidFill>
            </a:endParaRPr>
          </a:p>
        </p:txBody>
      </p:sp>
      <p:pic>
        <p:nvPicPr>
          <p:cNvPr id="23" name="Picture 22"/>
          <p:cNvPicPr>
            <a:picLocks noChangeAspect="1"/>
          </p:cNvPicPr>
          <p:nvPr/>
        </p:nvPicPr>
        <p:blipFill>
          <a:blip r:embed="rId5"/>
          <a:stretch>
            <a:fillRect/>
          </a:stretch>
        </p:blipFill>
        <p:spPr>
          <a:xfrm>
            <a:off x="8763000" y="1118632"/>
            <a:ext cx="8709851" cy="5086373"/>
          </a:xfrm>
          <a:prstGeom prst="rect">
            <a:avLst/>
          </a:prstGeom>
        </p:spPr>
      </p:pic>
      <p:sp>
        <p:nvSpPr>
          <p:cNvPr id="24" name="Rectangle 23"/>
          <p:cNvSpPr/>
          <p:nvPr/>
        </p:nvSpPr>
        <p:spPr>
          <a:xfrm>
            <a:off x="21021" y="8060918"/>
            <a:ext cx="14874766" cy="744413"/>
          </a:xfrm>
          <a:prstGeom prst="rect">
            <a:avLst/>
          </a:prstGeom>
        </p:spPr>
        <p:txBody>
          <a:bodyPr wrap="square">
            <a:spAutoFit/>
          </a:bodyPr>
          <a:lstStyle/>
          <a:p>
            <a:r>
              <a:rPr lang="en-ZA" sz="1400" dirty="0">
                <a:solidFill>
                  <a:prstClr val="black"/>
                </a:solidFill>
              </a:rPr>
              <a:t>[1] </a:t>
            </a:r>
            <a:r>
              <a:rPr lang="en-US" sz="1400" dirty="0"/>
              <a:t> </a:t>
            </a:r>
            <a:r>
              <a:rPr lang="en-US" sz="1400" dirty="0" err="1"/>
              <a:t>Rajasingham</a:t>
            </a:r>
            <a:r>
              <a:rPr lang="en-US" sz="1400" dirty="0"/>
              <a:t> R, Govender NP, Jordan A, et al. The global burden of HIV-associated cryptococcal infection in adults in 2020: a modelling analysis. Lancet Infect Dis. 2022;22(12):1748–1755. doi:10.1016/S1473-3099(22)00499-6</a:t>
            </a:r>
          </a:p>
          <a:p>
            <a:r>
              <a:rPr lang="en-ZA" sz="1400" dirty="0">
                <a:solidFill>
                  <a:prstClr val="black"/>
                </a:solidFill>
              </a:rPr>
              <a:t>[2]</a:t>
            </a:r>
            <a:r>
              <a:rPr lang="en-GB" sz="1400" dirty="0"/>
              <a:t> GERMS-SA. </a:t>
            </a:r>
            <a:r>
              <a:rPr lang="en-GB" sz="1400" dirty="0" err="1"/>
              <a:t>Germs-Sa</a:t>
            </a:r>
            <a:r>
              <a:rPr lang="en-GB" sz="1400" dirty="0"/>
              <a:t>: Annual Surveillance Review 2020. 2019;49</a:t>
            </a:r>
          </a:p>
        </p:txBody>
      </p:sp>
      <p:sp>
        <p:nvSpPr>
          <p:cNvPr id="3" name="Rectangle 2"/>
          <p:cNvSpPr/>
          <p:nvPr/>
        </p:nvSpPr>
        <p:spPr>
          <a:xfrm>
            <a:off x="1043544" y="6770669"/>
            <a:ext cx="16992600" cy="830997"/>
          </a:xfrm>
          <a:prstGeom prst="rect">
            <a:avLst/>
          </a:prstGeom>
          <a:solidFill>
            <a:schemeClr val="tx2">
              <a:lumMod val="40000"/>
              <a:lumOff val="60000"/>
            </a:schemeClr>
          </a:solidFill>
          <a:ln>
            <a:solidFill>
              <a:schemeClr val="tx2"/>
            </a:solidFill>
          </a:ln>
        </p:spPr>
        <p:txBody>
          <a:bodyPr wrap="square">
            <a:spAutoFit/>
          </a:bodyPr>
          <a:lstStyle/>
          <a:p>
            <a:pPr algn="ctr"/>
            <a:r>
              <a:rPr lang="en-US" sz="2400" b="1" dirty="0" smtClean="0"/>
              <a:t>Objectives</a:t>
            </a:r>
            <a:r>
              <a:rPr lang="en-US" sz="2400" b="1" dirty="0"/>
              <a:t>: </a:t>
            </a:r>
            <a:r>
              <a:rPr lang="en-US" sz="2400" dirty="0"/>
              <a:t>To explore and describe the experiences of people diagnosed with HIV-associated CM in routine care. Two public healthcare facilities in Johannesburg, South Africa. </a:t>
            </a:r>
          </a:p>
        </p:txBody>
      </p:sp>
    </p:spTree>
    <p:extLst>
      <p:ext uri="{BB962C8B-B14F-4D97-AF65-F5344CB8AC3E}">
        <p14:creationId xmlns:p14="http://schemas.microsoft.com/office/powerpoint/2010/main" val="37341343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4267200" y="68508"/>
            <a:ext cx="8229600" cy="1143000"/>
          </a:xfrm>
        </p:spPr>
        <p:txBody>
          <a:bodyPr/>
          <a:lstStyle/>
          <a:p>
            <a:r>
              <a:rPr lang="en-ZA" b="1" dirty="0" smtClean="0"/>
              <a:t>Method</a:t>
            </a:r>
            <a:endParaRPr lang="en-US" dirty="0"/>
          </a:p>
        </p:txBody>
      </p:sp>
      <p:graphicFrame>
        <p:nvGraphicFramePr>
          <p:cNvPr id="32" name="Diagram 31"/>
          <p:cNvGraphicFramePr/>
          <p:nvPr>
            <p:extLst>
              <p:ext uri="{D42A27DB-BD31-4B8C-83A1-F6EECF244321}">
                <p14:modId xmlns:p14="http://schemas.microsoft.com/office/powerpoint/2010/main" val="2434826133"/>
              </p:ext>
            </p:extLst>
          </p:nvPr>
        </p:nvGraphicFramePr>
        <p:xfrm>
          <a:off x="1325868" y="1302836"/>
          <a:ext cx="14943082" cy="737432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40720913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3"/>
            <a:stretch>
              <a:fillRect/>
            </a:stretch>
          </a:blipFill>
        </p:spPr>
        <p:txBody>
          <a:bodyPr/>
          <a:lstStyle/>
          <a:p>
            <a:endParaRPr lang="en-US"/>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dirty="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3910784" y="42223"/>
            <a:ext cx="8229600" cy="1143000"/>
          </a:xfrm>
        </p:spPr>
        <p:txBody>
          <a:bodyPr/>
          <a:lstStyle/>
          <a:p>
            <a:r>
              <a:rPr lang="en-ZA" b="1" dirty="0" smtClean="0"/>
              <a:t>Results</a:t>
            </a:r>
            <a:endParaRPr lang="en-US" dirty="0"/>
          </a:p>
        </p:txBody>
      </p:sp>
      <p:sp>
        <p:nvSpPr>
          <p:cNvPr id="26" name="Content Placeholder 25"/>
          <p:cNvSpPr>
            <a:spLocks noGrp="1"/>
          </p:cNvSpPr>
          <p:nvPr>
            <p:ph sz="half" idx="2"/>
          </p:nvPr>
        </p:nvSpPr>
        <p:spPr>
          <a:xfrm>
            <a:off x="480722" y="1512032"/>
            <a:ext cx="8282278" cy="6374667"/>
          </a:xfrm>
        </p:spPr>
        <p:txBody>
          <a:bodyPr>
            <a:normAutofit fontScale="92500"/>
          </a:bodyPr>
          <a:lstStyle/>
          <a:p>
            <a:pPr marL="0" indent="0" algn="ctr">
              <a:lnSpc>
                <a:spcPts val="4200"/>
              </a:lnSpc>
              <a:buNone/>
            </a:pPr>
            <a:r>
              <a:rPr lang="en-GB" sz="1900" dirty="0">
                <a:solidFill>
                  <a:schemeClr val="bg2">
                    <a:lumMod val="50000"/>
                  </a:schemeClr>
                </a:solidFill>
                <a:latin typeface="Montserrat Ultra-Bold"/>
              </a:rPr>
              <a:t>Experience of c</a:t>
            </a:r>
            <a:r>
              <a:rPr lang="en-GB" sz="1900" dirty="0" smtClean="0">
                <a:solidFill>
                  <a:schemeClr val="bg2">
                    <a:lumMod val="50000"/>
                  </a:schemeClr>
                </a:solidFill>
                <a:latin typeface="Montserrat Ultra-Bold"/>
              </a:rPr>
              <a:t>ryptococcal meningitis </a:t>
            </a:r>
            <a:r>
              <a:rPr lang="en-GB" sz="1900" dirty="0">
                <a:solidFill>
                  <a:schemeClr val="bg2">
                    <a:lumMod val="50000"/>
                  </a:schemeClr>
                </a:solidFill>
                <a:latin typeface="Montserrat Ultra-Bold"/>
              </a:rPr>
              <a:t>symptoms</a:t>
            </a:r>
            <a:endParaRPr lang="en-US" sz="1900" dirty="0">
              <a:solidFill>
                <a:schemeClr val="bg2">
                  <a:lumMod val="50000"/>
                </a:schemeClr>
              </a:solidFill>
              <a:latin typeface="Montserrat Ultra-Bold"/>
            </a:endParaRPr>
          </a:p>
          <a:p>
            <a:r>
              <a:rPr lang="en-US" dirty="0" smtClean="0"/>
              <a:t>Participants described headache as being more severe than any other pain they had ever experienced, even worse than </a:t>
            </a:r>
            <a:r>
              <a:rPr lang="en-US" dirty="0" err="1" smtClean="0"/>
              <a:t>labour</a:t>
            </a:r>
            <a:r>
              <a:rPr lang="en-US" dirty="0" smtClean="0"/>
              <a:t> pains. </a:t>
            </a:r>
          </a:p>
          <a:p>
            <a:pPr marL="0" lvl="0" indent="0" algn="ctr" defTabSz="457200">
              <a:spcBef>
                <a:spcPts val="0"/>
              </a:spcBef>
              <a:buNone/>
            </a:pPr>
            <a:endParaRPr lang="en-US" dirty="0" smtClean="0"/>
          </a:p>
          <a:p>
            <a:pPr marL="0" lvl="0" indent="0" algn="ctr" defTabSz="457200">
              <a:spcBef>
                <a:spcPts val="0"/>
              </a:spcBef>
              <a:buNone/>
            </a:pPr>
            <a:r>
              <a:rPr lang="en-US" dirty="0" smtClean="0"/>
              <a:t>‘</a:t>
            </a:r>
            <a:r>
              <a:rPr lang="en-US" sz="1800" i="1" dirty="0">
                <a:solidFill>
                  <a:prstClr val="black"/>
                </a:solidFill>
              </a:rPr>
              <a:t>The pain is more severe as compared to the </a:t>
            </a:r>
            <a:r>
              <a:rPr lang="en-US" sz="1800" i="1" dirty="0" err="1">
                <a:solidFill>
                  <a:prstClr val="black"/>
                </a:solidFill>
              </a:rPr>
              <a:t>labour</a:t>
            </a:r>
            <a:r>
              <a:rPr lang="en-US" sz="1800" i="1" dirty="0">
                <a:solidFill>
                  <a:prstClr val="black"/>
                </a:solidFill>
              </a:rPr>
              <a:t> pain. I have three children, but I never had a big pain that I got here from that. It’s better [</a:t>
            </a:r>
            <a:r>
              <a:rPr lang="en-US" sz="1800" i="1" dirty="0" err="1">
                <a:solidFill>
                  <a:prstClr val="black"/>
                </a:solidFill>
              </a:rPr>
              <a:t>labour</a:t>
            </a:r>
            <a:r>
              <a:rPr lang="en-US" sz="1800" i="1" dirty="0">
                <a:solidFill>
                  <a:prstClr val="black"/>
                </a:solidFill>
              </a:rPr>
              <a:t> pains]. You forget about it, but I’ll never forget about that pain.’ (Participant 1, Female, 37 years old) </a:t>
            </a:r>
            <a:endParaRPr lang="en-US" sz="1800" i="1" dirty="0" smtClean="0">
              <a:solidFill>
                <a:prstClr val="black"/>
              </a:solidFill>
            </a:endParaRPr>
          </a:p>
          <a:p>
            <a:pPr marL="0" lvl="0" indent="0" algn="ctr" defTabSz="457200">
              <a:spcBef>
                <a:spcPts val="0"/>
              </a:spcBef>
              <a:buNone/>
            </a:pPr>
            <a:endParaRPr lang="en-US" sz="1800" i="1" dirty="0">
              <a:solidFill>
                <a:prstClr val="black"/>
              </a:solidFill>
              <a:latin typeface="Montserrat Ultra-Bold"/>
            </a:endParaRPr>
          </a:p>
          <a:p>
            <a:pPr marL="0" lvl="0" indent="0" algn="ctr" defTabSz="457200">
              <a:spcBef>
                <a:spcPts val="0"/>
              </a:spcBef>
              <a:buNone/>
            </a:pPr>
            <a:endParaRPr lang="en-GB" sz="1800" dirty="0" smtClean="0">
              <a:solidFill>
                <a:srgbClr val="DCB05B"/>
              </a:solidFill>
              <a:latin typeface="Montserrat Ultra-Bold"/>
            </a:endParaRPr>
          </a:p>
          <a:p>
            <a:pPr marL="0" lvl="0" indent="0" algn="ctr" defTabSz="457200">
              <a:spcBef>
                <a:spcPts val="0"/>
              </a:spcBef>
              <a:buNone/>
            </a:pPr>
            <a:endParaRPr lang="en-GB" sz="1800" dirty="0" smtClean="0">
              <a:solidFill>
                <a:srgbClr val="DCB05B"/>
              </a:solidFill>
              <a:latin typeface="Montserrat Ultra-Bold"/>
            </a:endParaRPr>
          </a:p>
          <a:p>
            <a:pPr marL="0" lvl="0" indent="0" algn="ctr" defTabSz="457200">
              <a:spcBef>
                <a:spcPts val="0"/>
              </a:spcBef>
              <a:buNone/>
            </a:pPr>
            <a:r>
              <a:rPr lang="en-GB" sz="1900" dirty="0" smtClean="0">
                <a:solidFill>
                  <a:schemeClr val="bg2">
                    <a:lumMod val="50000"/>
                  </a:schemeClr>
                </a:solidFill>
                <a:latin typeface="Montserrat Ultra-Bold"/>
              </a:rPr>
              <a:t>Impact </a:t>
            </a:r>
            <a:r>
              <a:rPr lang="en-GB" sz="1900" dirty="0">
                <a:solidFill>
                  <a:schemeClr val="bg2">
                    <a:lumMod val="50000"/>
                  </a:schemeClr>
                </a:solidFill>
                <a:latin typeface="Montserrat Ultra-Bold"/>
              </a:rPr>
              <a:t>of </a:t>
            </a:r>
            <a:r>
              <a:rPr lang="en-GB" sz="1900" dirty="0" smtClean="0">
                <a:solidFill>
                  <a:schemeClr val="bg2">
                    <a:lumMod val="50000"/>
                  </a:schemeClr>
                </a:solidFill>
                <a:latin typeface="Montserrat Ultra-Bold"/>
              </a:rPr>
              <a:t>cryptococcal meningitis diagnosis and symptoms</a:t>
            </a:r>
            <a:endParaRPr lang="en-US" sz="1900" dirty="0">
              <a:solidFill>
                <a:schemeClr val="bg2">
                  <a:lumMod val="50000"/>
                </a:schemeClr>
              </a:solidFill>
              <a:latin typeface="Montserrat Ultra-Bold"/>
            </a:endParaRPr>
          </a:p>
          <a:p>
            <a:r>
              <a:rPr lang="en-US" dirty="0" smtClean="0"/>
              <a:t>Reported poorer quality of life and increased sense of being more dependent on others. Feeling depressed and isolated themselves from friends to avoid questions around their health.</a:t>
            </a:r>
          </a:p>
          <a:p>
            <a:endParaRPr lang="en-US" dirty="0" smtClean="0"/>
          </a:p>
          <a:p>
            <a:pPr marL="0" lvl="0" indent="0" algn="ctr" defTabSz="457200">
              <a:spcBef>
                <a:spcPts val="0"/>
              </a:spcBef>
              <a:buNone/>
            </a:pPr>
            <a:r>
              <a:rPr lang="en-US" dirty="0" smtClean="0"/>
              <a:t>‘</a:t>
            </a:r>
            <a:r>
              <a:rPr lang="en-US" sz="1800" i="1" dirty="0">
                <a:solidFill>
                  <a:prstClr val="black"/>
                </a:solidFill>
              </a:rPr>
              <a:t>Nah it makes me feel depressed because whenever someone … if my friends see me, where have you been? I’m like, I’ve been around. What’s wrong? Nothing’s wrong. But obviously, they could see the weight was going down.’ (Participant 5, Male, 22 years old) </a:t>
            </a:r>
            <a:r>
              <a:rPr lang="en-GB" sz="1800" i="1" dirty="0">
                <a:solidFill>
                  <a:prstClr val="black"/>
                </a:solidFill>
              </a:rPr>
              <a:t>)</a:t>
            </a:r>
          </a:p>
          <a:p>
            <a:endParaRPr lang="en-US" sz="1800" i="1" dirty="0">
              <a:solidFill>
                <a:prstClr val="black"/>
              </a:solidFill>
            </a:endParaRPr>
          </a:p>
        </p:txBody>
      </p:sp>
      <p:sp>
        <p:nvSpPr>
          <p:cNvPr id="32" name="Double Wave 31"/>
          <p:cNvSpPr/>
          <p:nvPr/>
        </p:nvSpPr>
        <p:spPr>
          <a:xfrm>
            <a:off x="561110" y="3327766"/>
            <a:ext cx="8149936" cy="1295400"/>
          </a:xfrm>
          <a:prstGeom prst="doubleWav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ontent Placeholder 32"/>
          <p:cNvSpPr>
            <a:spLocks noGrp="1"/>
          </p:cNvSpPr>
          <p:nvPr>
            <p:ph sz="quarter" idx="4"/>
          </p:nvPr>
        </p:nvSpPr>
        <p:spPr>
          <a:xfrm>
            <a:off x="8763000" y="1570181"/>
            <a:ext cx="9373454" cy="5935519"/>
          </a:xfrm>
        </p:spPr>
        <p:txBody>
          <a:bodyPr>
            <a:normAutofit/>
          </a:bodyPr>
          <a:lstStyle/>
          <a:p>
            <a:pPr marL="0" indent="0" algn="ctr">
              <a:lnSpc>
                <a:spcPts val="4200"/>
              </a:lnSpc>
              <a:buNone/>
            </a:pPr>
            <a:r>
              <a:rPr lang="en-GB" sz="1800" dirty="0" err="1" smtClean="0">
                <a:solidFill>
                  <a:schemeClr val="bg2">
                    <a:lumMod val="50000"/>
                  </a:schemeClr>
                </a:solidFill>
                <a:latin typeface="Montserrat Ultra-Bold"/>
              </a:rPr>
              <a:t>Cryptococcal</a:t>
            </a:r>
            <a:r>
              <a:rPr lang="en-GB" sz="1800" dirty="0" smtClean="0">
                <a:solidFill>
                  <a:schemeClr val="bg2">
                    <a:lumMod val="50000"/>
                  </a:schemeClr>
                </a:solidFill>
                <a:latin typeface="Montserrat Ultra-Bold"/>
              </a:rPr>
              <a:t> meningitis </a:t>
            </a:r>
            <a:r>
              <a:rPr lang="en-GB" sz="1800" dirty="0">
                <a:solidFill>
                  <a:schemeClr val="bg2">
                    <a:lumMod val="50000"/>
                  </a:schemeClr>
                </a:solidFill>
                <a:latin typeface="Montserrat Ultra-Bold"/>
              </a:rPr>
              <a:t>treatment experience</a:t>
            </a:r>
            <a:endParaRPr lang="en-US" sz="1800" dirty="0">
              <a:solidFill>
                <a:schemeClr val="bg2">
                  <a:lumMod val="50000"/>
                </a:schemeClr>
              </a:solidFill>
              <a:latin typeface="Montserrat Ultra-Bold"/>
            </a:endParaRPr>
          </a:p>
          <a:p>
            <a:r>
              <a:rPr lang="en-US" dirty="0" smtClean="0"/>
              <a:t>Participants with serial lumbar punctures (LP) to decreases intracranial pressure (ICP) mentioned that the LP helped to relieve headaches. Three participant indicated that the LP was painful and didn’t help: these 3 participants only had LP at diagnosis.</a:t>
            </a:r>
          </a:p>
          <a:p>
            <a:endParaRPr lang="en-US" dirty="0" smtClean="0"/>
          </a:p>
          <a:p>
            <a:endParaRPr lang="en-US" dirty="0" smtClean="0"/>
          </a:p>
          <a:p>
            <a:endParaRPr lang="en-US" dirty="0" smtClean="0"/>
          </a:p>
          <a:p>
            <a:endParaRPr lang="en-US" dirty="0" smtClean="0"/>
          </a:p>
          <a:p>
            <a:r>
              <a:rPr lang="en-US" dirty="0" smtClean="0"/>
              <a:t>Participants indicated that they received better care at the hospital than that offered by GPs before being admitted in hospital. Inpatients felt they received effective treatment from PHC.</a:t>
            </a:r>
          </a:p>
          <a:p>
            <a:endParaRPr lang="en-US" dirty="0"/>
          </a:p>
          <a:p>
            <a:endParaRPr lang="en-US" dirty="0" smtClean="0"/>
          </a:p>
          <a:p>
            <a:endParaRPr lang="en-US" dirty="0"/>
          </a:p>
          <a:p>
            <a:endParaRPr lang="en-US" dirty="0" smtClean="0"/>
          </a:p>
          <a:p>
            <a:endParaRPr lang="en-US" dirty="0"/>
          </a:p>
          <a:p>
            <a:endParaRPr lang="en-US" dirty="0"/>
          </a:p>
        </p:txBody>
      </p:sp>
      <p:sp>
        <p:nvSpPr>
          <p:cNvPr id="34" name="Double Wave 33"/>
          <p:cNvSpPr/>
          <p:nvPr/>
        </p:nvSpPr>
        <p:spPr>
          <a:xfrm>
            <a:off x="518822" y="6803648"/>
            <a:ext cx="8145102" cy="1066800"/>
          </a:xfrm>
          <a:prstGeom prst="doubleWave">
            <a:avLst>
              <a:gd name="adj1" fmla="val 8220"/>
              <a:gd name="adj2" fmla="val 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9092046" y="3767034"/>
            <a:ext cx="8328930" cy="892552"/>
          </a:xfrm>
          <a:prstGeom prst="rect">
            <a:avLst/>
          </a:prstGeom>
        </p:spPr>
        <p:txBody>
          <a:bodyPr wrap="square">
            <a:spAutoFit/>
          </a:bodyPr>
          <a:lstStyle/>
          <a:p>
            <a:pPr algn="ctr"/>
            <a:r>
              <a:rPr lang="en-US" dirty="0" smtClean="0"/>
              <a:t>‘</a:t>
            </a:r>
            <a:r>
              <a:rPr lang="en-US" sz="1700" i="1" dirty="0" smtClean="0">
                <a:solidFill>
                  <a:prstClr val="black"/>
                </a:solidFill>
              </a:rPr>
              <a:t>An </a:t>
            </a:r>
            <a:r>
              <a:rPr lang="en-US" sz="1700" i="1" dirty="0">
                <a:solidFill>
                  <a:prstClr val="black"/>
                </a:solidFill>
              </a:rPr>
              <a:t>Indian doctor and another doctor did it. They did it so nicely. Instantly when it just was finished here with my back, then all the pain went up, everything went away.’ (Participant 1, Female, 37 years old) </a:t>
            </a:r>
            <a:endParaRPr lang="en-GB" sz="1700" i="1" dirty="0">
              <a:solidFill>
                <a:prstClr val="black"/>
              </a:solidFill>
            </a:endParaRPr>
          </a:p>
        </p:txBody>
      </p:sp>
      <p:sp>
        <p:nvSpPr>
          <p:cNvPr id="36" name="Double Wave 35"/>
          <p:cNvSpPr/>
          <p:nvPr/>
        </p:nvSpPr>
        <p:spPr>
          <a:xfrm>
            <a:off x="9144000" y="3736256"/>
            <a:ext cx="8328930" cy="923330"/>
          </a:xfrm>
          <a:prstGeom prst="doubleWav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93387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dirty="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4465583" y="65456"/>
            <a:ext cx="8229600" cy="1143000"/>
          </a:xfrm>
        </p:spPr>
        <p:txBody>
          <a:bodyPr/>
          <a:lstStyle/>
          <a:p>
            <a:r>
              <a:rPr lang="en-ZA" b="1" dirty="0">
                <a:solidFill>
                  <a:prstClr val="black"/>
                </a:solidFill>
              </a:rPr>
              <a:t>Results</a:t>
            </a:r>
            <a:endParaRPr lang="en-US" dirty="0"/>
          </a:p>
        </p:txBody>
      </p:sp>
      <p:sp>
        <p:nvSpPr>
          <p:cNvPr id="14" name="Content Placeholder 13"/>
          <p:cNvSpPr>
            <a:spLocks noGrp="1"/>
          </p:cNvSpPr>
          <p:nvPr>
            <p:ph sz="half" idx="2"/>
          </p:nvPr>
        </p:nvSpPr>
        <p:spPr>
          <a:xfrm>
            <a:off x="478221" y="1790700"/>
            <a:ext cx="8001000" cy="5638801"/>
          </a:xfrm>
        </p:spPr>
        <p:txBody>
          <a:bodyPr/>
          <a:lstStyle/>
          <a:p>
            <a:pPr marL="0" indent="0" algn="ctr">
              <a:lnSpc>
                <a:spcPts val="4200"/>
              </a:lnSpc>
              <a:buNone/>
            </a:pPr>
            <a:r>
              <a:rPr lang="en-US" sz="1800" dirty="0">
                <a:solidFill>
                  <a:schemeClr val="bg2">
                    <a:lumMod val="50000"/>
                  </a:schemeClr>
                </a:solidFill>
                <a:latin typeface="Montserrat Ultra-Bold"/>
              </a:rPr>
              <a:t>Health seeking behavior</a:t>
            </a:r>
          </a:p>
          <a:p>
            <a:r>
              <a:rPr lang="en-GB" dirty="0"/>
              <a:t>Participants initially sought help for their symptoms from other sources and not from health professionals.</a:t>
            </a:r>
            <a:endParaRPr lang="en-US" dirty="0"/>
          </a:p>
        </p:txBody>
      </p:sp>
      <p:sp>
        <p:nvSpPr>
          <p:cNvPr id="16" name="Content Placeholder 15"/>
          <p:cNvSpPr>
            <a:spLocks noGrp="1"/>
          </p:cNvSpPr>
          <p:nvPr>
            <p:ph sz="quarter" idx="4"/>
          </p:nvPr>
        </p:nvSpPr>
        <p:spPr>
          <a:xfrm>
            <a:off x="8479221" y="1790700"/>
            <a:ext cx="8126164" cy="5608585"/>
          </a:xfrm>
        </p:spPr>
        <p:txBody>
          <a:bodyPr>
            <a:normAutofit/>
          </a:bodyPr>
          <a:lstStyle/>
          <a:p>
            <a:pPr marL="0" indent="0" algn="ctr">
              <a:lnSpc>
                <a:spcPts val="4200"/>
              </a:lnSpc>
              <a:buNone/>
            </a:pPr>
            <a:r>
              <a:rPr lang="en-US" sz="1800" dirty="0" smtClean="0">
                <a:solidFill>
                  <a:schemeClr val="bg2">
                    <a:lumMod val="50000"/>
                  </a:schemeClr>
                </a:solidFill>
                <a:latin typeface="Montserrat Ultra-Bold"/>
              </a:rPr>
              <a:t>Barriers </a:t>
            </a:r>
            <a:r>
              <a:rPr lang="en-US" sz="1800" dirty="0">
                <a:solidFill>
                  <a:schemeClr val="bg2">
                    <a:lumMod val="50000"/>
                  </a:schemeClr>
                </a:solidFill>
                <a:latin typeface="Montserrat Ultra-Bold"/>
              </a:rPr>
              <a:t>to HIV and CM care</a:t>
            </a:r>
          </a:p>
          <a:p>
            <a:r>
              <a:rPr lang="en-US" dirty="0" smtClean="0"/>
              <a:t>Participants identified healthcare workers’ negative attitudes, their own unhealthy lifestyle and generally poor CM knowledge as barriers to effective HIV and CM care.</a:t>
            </a:r>
          </a:p>
          <a:p>
            <a:pPr marL="0" lvl="0" indent="0" algn="ctr" defTabSz="457200">
              <a:spcBef>
                <a:spcPts val="0"/>
              </a:spcBef>
              <a:buNone/>
            </a:pPr>
            <a:endParaRPr lang="en-GB" sz="1400" i="1" dirty="0" smtClean="0">
              <a:solidFill>
                <a:prstClr val="black"/>
              </a:solidFill>
            </a:endParaRPr>
          </a:p>
          <a:p>
            <a:pPr marL="0" lvl="0" indent="0" algn="ctr" defTabSz="457200">
              <a:spcBef>
                <a:spcPts val="0"/>
              </a:spcBef>
              <a:buNone/>
            </a:pPr>
            <a:r>
              <a:rPr lang="en-US" sz="1800" i="1" dirty="0">
                <a:solidFill>
                  <a:prstClr val="black"/>
                </a:solidFill>
              </a:rPr>
              <a:t>‘At the clinic, they are so rude. You see me. I’m a domestic worker. I clean for the pastor. I clean every day. Now I send my children to go and fetch the pills. Then they don’t want to give those children the pills. Then they say I must come. Why must I come? And when they, I need that money, you see? I can’t say to the pastor that I can’t work today. I must go to the clinic. The pastor doesn’t want to hear that.’ (Participant 1, Female, 37 years old) </a:t>
            </a:r>
            <a:endParaRPr lang="en-GB" sz="1800" i="1" dirty="0">
              <a:solidFill>
                <a:prstClr val="black"/>
              </a:solidFill>
            </a:endParaRPr>
          </a:p>
          <a:p>
            <a:pPr marL="0" lvl="0" indent="0" algn="ctr" defTabSz="457200">
              <a:spcBef>
                <a:spcPts val="0"/>
              </a:spcBef>
              <a:buNone/>
            </a:pPr>
            <a:endParaRPr lang="en-GB" sz="1400" dirty="0" smtClean="0">
              <a:solidFill>
                <a:prstClr val="black"/>
              </a:solidFill>
            </a:endParaRPr>
          </a:p>
          <a:p>
            <a:pPr marL="0" lvl="0" indent="0" algn="ctr" defTabSz="457200">
              <a:spcBef>
                <a:spcPts val="0"/>
              </a:spcBef>
              <a:buNone/>
            </a:pPr>
            <a:endParaRPr lang="en-GB" sz="1400" dirty="0">
              <a:solidFill>
                <a:prstClr val="black"/>
              </a:solidFill>
            </a:endParaRPr>
          </a:p>
          <a:p>
            <a:pPr marL="0" lvl="0" indent="0" defTabSz="457200">
              <a:spcBef>
                <a:spcPts val="0"/>
              </a:spcBef>
              <a:buNone/>
            </a:pPr>
            <a:endParaRPr lang="en-US" sz="1800" i="1" dirty="0" smtClean="0">
              <a:solidFill>
                <a:prstClr val="black"/>
              </a:solidFill>
            </a:endParaRPr>
          </a:p>
          <a:p>
            <a:pPr marL="0" lvl="0" indent="0" defTabSz="457200">
              <a:spcBef>
                <a:spcPts val="0"/>
              </a:spcBef>
              <a:buNone/>
            </a:pPr>
            <a:r>
              <a:rPr lang="en-US" sz="1800" i="1" dirty="0" smtClean="0">
                <a:solidFill>
                  <a:prstClr val="black"/>
                </a:solidFill>
              </a:rPr>
              <a:t>‘</a:t>
            </a:r>
            <a:r>
              <a:rPr lang="en-US" sz="1800" i="1" dirty="0">
                <a:solidFill>
                  <a:prstClr val="black"/>
                </a:solidFill>
              </a:rPr>
              <a:t>I think because last November I didn’t drink my medication, I think, November and December. I think maybe, it is the cause, I don’t know. Every day I was drinking and the timings I had to drink pills, I was drunk.’ (Participant 6, Male, 41 years old) </a:t>
            </a:r>
          </a:p>
        </p:txBody>
      </p:sp>
      <p:pic>
        <p:nvPicPr>
          <p:cNvPr id="17" name="Picture 16"/>
          <p:cNvPicPr>
            <a:picLocks noChangeAspect="1"/>
          </p:cNvPicPr>
          <p:nvPr/>
        </p:nvPicPr>
        <p:blipFill>
          <a:blip r:embed="rId9"/>
          <a:stretch>
            <a:fillRect/>
          </a:stretch>
        </p:blipFill>
        <p:spPr>
          <a:xfrm>
            <a:off x="1635193" y="3292304"/>
            <a:ext cx="4953000" cy="3924300"/>
          </a:xfrm>
          <a:prstGeom prst="rect">
            <a:avLst/>
          </a:prstGeom>
        </p:spPr>
      </p:pic>
      <p:sp>
        <p:nvSpPr>
          <p:cNvPr id="18" name="Double Wave 17"/>
          <p:cNvSpPr/>
          <p:nvPr/>
        </p:nvSpPr>
        <p:spPr>
          <a:xfrm>
            <a:off x="8552761" y="3467100"/>
            <a:ext cx="8287439" cy="2174817"/>
          </a:xfrm>
          <a:prstGeom prst="doubleWav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uble Wave 18"/>
          <p:cNvSpPr/>
          <p:nvPr/>
        </p:nvSpPr>
        <p:spPr>
          <a:xfrm>
            <a:off x="8434482" y="6024902"/>
            <a:ext cx="8405718" cy="1075996"/>
          </a:xfrm>
          <a:prstGeom prst="doubleWav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13538" y="7174867"/>
            <a:ext cx="9445471" cy="1477328"/>
          </a:xfrm>
          <a:prstGeom prst="rect">
            <a:avLst/>
          </a:prstGeom>
        </p:spPr>
        <p:txBody>
          <a:bodyPr wrap="square">
            <a:spAutoFit/>
          </a:bodyPr>
          <a:lstStyle/>
          <a:p>
            <a:pPr algn="just"/>
            <a:endParaRPr lang="en-US" i="1" dirty="0">
              <a:solidFill>
                <a:prstClr val="black"/>
              </a:solidFill>
            </a:endParaRPr>
          </a:p>
          <a:p>
            <a:pPr algn="just"/>
            <a:r>
              <a:rPr lang="en-US" i="1" dirty="0" smtClean="0">
                <a:solidFill>
                  <a:prstClr val="black"/>
                </a:solidFill>
              </a:rPr>
              <a:t>‘I </a:t>
            </a:r>
            <a:r>
              <a:rPr lang="en-US" i="1" dirty="0">
                <a:solidFill>
                  <a:prstClr val="black"/>
                </a:solidFill>
              </a:rPr>
              <a:t>just got some tablets, </a:t>
            </a:r>
            <a:r>
              <a:rPr lang="en-US" i="1" dirty="0" err="1">
                <a:solidFill>
                  <a:prstClr val="black"/>
                </a:solidFill>
              </a:rPr>
              <a:t>Panado</a:t>
            </a:r>
            <a:r>
              <a:rPr lang="en-US" i="1" dirty="0">
                <a:solidFill>
                  <a:prstClr val="black"/>
                </a:solidFill>
              </a:rPr>
              <a:t>® and </a:t>
            </a:r>
            <a:r>
              <a:rPr lang="en-US" i="1" dirty="0" err="1">
                <a:solidFill>
                  <a:prstClr val="black"/>
                </a:solidFill>
              </a:rPr>
              <a:t>Disprin</a:t>
            </a:r>
            <a:r>
              <a:rPr lang="en-US" i="1" dirty="0">
                <a:solidFill>
                  <a:prstClr val="black"/>
                </a:solidFill>
              </a:rPr>
              <a:t>®, just that.’ (Participant 7, Male, 45 years old) </a:t>
            </a:r>
          </a:p>
          <a:p>
            <a:pPr algn="just"/>
            <a:r>
              <a:rPr lang="en-US" i="1" dirty="0">
                <a:solidFill>
                  <a:prstClr val="black"/>
                </a:solidFill>
              </a:rPr>
              <a:t>‘Just buying the over-the-counter medication just thinking it’s just a headache, and then after I went to the GP, then still no change. I went to the GP again, they say that it’s migraine, but then still no change. That is when I decided to go to the clinic.’ (Participant 2, Female, 38 years old)</a:t>
            </a:r>
          </a:p>
        </p:txBody>
      </p:sp>
      <p:sp>
        <p:nvSpPr>
          <p:cNvPr id="20" name="Double Wave 19"/>
          <p:cNvSpPr/>
          <p:nvPr/>
        </p:nvSpPr>
        <p:spPr>
          <a:xfrm>
            <a:off x="280947" y="7247667"/>
            <a:ext cx="9427779" cy="1577332"/>
          </a:xfrm>
          <a:prstGeom prst="doubleWav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77378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dirty="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dirty="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4" y="1547067"/>
            <a:ext cx="16640925" cy="1143000"/>
          </a:xfrm>
        </p:spPr>
        <p:txBody>
          <a:bodyPr/>
          <a:lstStyle/>
          <a:p>
            <a:r>
              <a:rPr lang="en-US" b="1" dirty="0" smtClean="0"/>
              <a:t>Conclusion and Recommendations</a:t>
            </a:r>
            <a:endParaRPr lang="en-US" b="1" dirty="0"/>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820907" y="3009900"/>
            <a:ext cx="16640924" cy="5667257"/>
          </a:xfrm>
        </p:spPr>
        <p:txBody>
          <a:bodyPr>
            <a:normAutofit fontScale="92500" lnSpcReduction="20000"/>
          </a:bodyPr>
          <a:lstStyle/>
          <a:p>
            <a:r>
              <a:rPr lang="en-US" sz="2800" dirty="0"/>
              <a:t>People with HIV-associated CM face adverse consequences prior to and upon diagnosis, alongside personal and health-system challenges that impede timely access to quality healthcare. </a:t>
            </a:r>
            <a:endParaRPr lang="en-US" sz="2800" dirty="0" smtClean="0"/>
          </a:p>
          <a:p>
            <a:endParaRPr lang="en-US" sz="2800" dirty="0"/>
          </a:p>
          <a:p>
            <a:r>
              <a:rPr lang="en-US" sz="2800" dirty="0"/>
              <a:t>Challenges contribute to delayed diagnosis and linkage to care, resulting in late presentation and starting of treatment. </a:t>
            </a:r>
            <a:endParaRPr lang="en-US" sz="2800" dirty="0" smtClean="0"/>
          </a:p>
          <a:p>
            <a:endParaRPr lang="en-US" sz="2800" dirty="0"/>
          </a:p>
          <a:p>
            <a:r>
              <a:rPr lang="en-US" sz="2800" dirty="0"/>
              <a:t>Barriers identified in this </a:t>
            </a:r>
            <a:r>
              <a:rPr lang="en-US" sz="2800" dirty="0" smtClean="0"/>
              <a:t>study </a:t>
            </a:r>
            <a:r>
              <a:rPr lang="en-US" sz="2800" dirty="0"/>
              <a:t>may explain poor retention in care and </a:t>
            </a:r>
            <a:r>
              <a:rPr lang="en-US" sz="2800" dirty="0" err="1"/>
              <a:t>virological</a:t>
            </a:r>
            <a:r>
              <a:rPr lang="en-US" sz="2800" dirty="0"/>
              <a:t> failure on ART among patients with HIV-associated CM. </a:t>
            </a:r>
            <a:endParaRPr lang="en-US" sz="2800" dirty="0" smtClean="0"/>
          </a:p>
          <a:p>
            <a:endParaRPr lang="en-US" sz="2800" dirty="0" smtClean="0"/>
          </a:p>
          <a:p>
            <a:r>
              <a:rPr lang="en-US" sz="2800" dirty="0">
                <a:solidFill>
                  <a:srgbClr val="0070C0"/>
                </a:solidFill>
              </a:rPr>
              <a:t>CM-related health education should be integrated into post-HIV counselling for patients starting ART who are at risk of CM (e.g., CD4 count ≤ 200, positive reflex </a:t>
            </a:r>
            <a:r>
              <a:rPr lang="en-US" sz="2800" dirty="0" err="1">
                <a:solidFill>
                  <a:srgbClr val="0070C0"/>
                </a:solidFill>
              </a:rPr>
              <a:t>CrAg</a:t>
            </a:r>
            <a:r>
              <a:rPr lang="en-US" sz="2800" dirty="0">
                <a:solidFill>
                  <a:srgbClr val="0070C0"/>
                </a:solidFill>
              </a:rPr>
              <a:t> test, and high HIV viral loads</a:t>
            </a:r>
            <a:r>
              <a:rPr lang="en-US" sz="2800" dirty="0" smtClean="0">
                <a:solidFill>
                  <a:srgbClr val="0070C0"/>
                </a:solidFill>
              </a:rPr>
              <a:t>).</a:t>
            </a:r>
          </a:p>
          <a:p>
            <a:endParaRPr lang="en-US" sz="2800" dirty="0">
              <a:solidFill>
                <a:srgbClr val="0070C0"/>
              </a:solidFill>
            </a:endParaRPr>
          </a:p>
          <a:p>
            <a:r>
              <a:rPr lang="en-US" sz="2800" dirty="0" smtClean="0"/>
              <a:t>Patients </a:t>
            </a:r>
            <a:r>
              <a:rPr lang="en-US" sz="2800" dirty="0"/>
              <a:t>who are aware of the symptoms may be more likely to seek early </a:t>
            </a:r>
            <a:r>
              <a:rPr lang="en-US" sz="2800" dirty="0" smtClean="0"/>
              <a:t>treatment </a:t>
            </a:r>
            <a:r>
              <a:rPr lang="en-US" sz="2800" dirty="0"/>
              <a:t>for CM</a:t>
            </a:r>
            <a:r>
              <a:rPr lang="en-US" sz="2800" dirty="0" smtClean="0"/>
              <a:t>.</a:t>
            </a:r>
          </a:p>
          <a:p>
            <a:endParaRPr lang="en-US" sz="2800" dirty="0"/>
          </a:p>
          <a:p>
            <a:r>
              <a:rPr lang="en-US" sz="2800" dirty="0"/>
              <a:t>Further studies are needed to understand healthcare workers’ attitudes and assess the knowledge of GPs on the current guidelines for the diagnosis, prevention, and management of cryptococcal disease in adults.</a:t>
            </a:r>
          </a:p>
          <a:p>
            <a:endParaRPr lang="en-US" sz="2800" dirty="0"/>
          </a:p>
          <a:p>
            <a:endParaRPr lang="en-US" sz="2800" dirty="0"/>
          </a:p>
        </p:txBody>
      </p:sp>
    </p:spTree>
    <p:extLst>
      <p:ext uri="{BB962C8B-B14F-4D97-AF65-F5344CB8AC3E}">
        <p14:creationId xmlns:p14="http://schemas.microsoft.com/office/powerpoint/2010/main" val="8023247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4">
              <a:alphaModFix amt="37000"/>
              <a:extLst>
                <a:ext uri="{96DAC541-7B7A-43D3-8B79-37D633B846F1}">
                  <asvg:svgBlip xmlns:asvg="http://schemas.microsoft.com/office/drawing/2016/SVG/main" xmlns="" r:embed="rId5"/>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6"/>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7">
              <a:alphaModFix amt="43999"/>
              <a:extLst>
                <a:ext uri="{96DAC541-7B7A-43D3-8B79-37D633B846F1}">
                  <asvg:svgBlip xmlns:asvg="http://schemas.microsoft.com/office/drawing/2016/SVG/main" xmlns="" r:embed="rId8"/>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9"/>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744384" y="968682"/>
            <a:ext cx="16640925" cy="1143000"/>
          </a:xfrm>
        </p:spPr>
        <p:txBody>
          <a:bodyPr/>
          <a:lstStyle/>
          <a:p>
            <a:r>
              <a:rPr lang="en-US" dirty="0" smtClean="0"/>
              <a:t>ACKNWOLEDGEMENT </a:t>
            </a:r>
            <a:endParaRPr lang="en-US" dirty="0"/>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406064" y="2193925"/>
            <a:ext cx="16640924" cy="5667257"/>
          </a:xfrm>
        </p:spPr>
        <p:txBody>
          <a:bodyPr/>
          <a:lstStyle/>
          <a:p>
            <a:r>
              <a:rPr lang="en-US" dirty="0" smtClean="0"/>
              <a:t>Thanks </a:t>
            </a:r>
            <a:r>
              <a:rPr lang="en-US" dirty="0"/>
              <a:t>to </a:t>
            </a:r>
            <a:r>
              <a:rPr lang="en-US" dirty="0" smtClean="0"/>
              <a:t>all participants </a:t>
            </a:r>
            <a:r>
              <a:rPr lang="en-US" dirty="0"/>
              <a:t>who shared their experiences </a:t>
            </a:r>
            <a:endParaRPr lang="en-US" dirty="0" smtClean="0"/>
          </a:p>
          <a:p>
            <a:r>
              <a:rPr lang="en-US" dirty="0" smtClean="0"/>
              <a:t>GERMS-SA </a:t>
            </a:r>
            <a:r>
              <a:rPr lang="en-US" dirty="0"/>
              <a:t>team</a:t>
            </a:r>
            <a:r>
              <a:rPr lang="en-US" dirty="0" smtClean="0"/>
              <a:t>.</a:t>
            </a:r>
          </a:p>
          <a:p>
            <a:endParaRPr lang="en-US" dirty="0"/>
          </a:p>
        </p:txBody>
      </p:sp>
      <p:pic>
        <p:nvPicPr>
          <p:cNvPr id="14" name="Picture 13"/>
          <p:cNvPicPr>
            <a:picLocks noChangeAspect="1"/>
          </p:cNvPicPr>
          <p:nvPr/>
        </p:nvPicPr>
        <p:blipFill>
          <a:blip r:embed="rId10"/>
          <a:stretch>
            <a:fillRect/>
          </a:stretch>
        </p:blipFill>
        <p:spPr>
          <a:xfrm>
            <a:off x="8058627" y="3287447"/>
            <a:ext cx="7160004" cy="5370003"/>
          </a:xfrm>
          <a:prstGeom prst="rect">
            <a:avLst/>
          </a:prstGeom>
        </p:spPr>
      </p:pic>
      <p:pic>
        <p:nvPicPr>
          <p:cNvPr id="15" name="Picture 14"/>
          <p:cNvPicPr>
            <a:picLocks noChangeAspect="1"/>
          </p:cNvPicPr>
          <p:nvPr/>
        </p:nvPicPr>
        <p:blipFill>
          <a:blip r:embed="rId11"/>
          <a:stretch>
            <a:fillRect/>
          </a:stretch>
        </p:blipFill>
        <p:spPr>
          <a:xfrm>
            <a:off x="21021" y="3296204"/>
            <a:ext cx="8055278" cy="5370185"/>
          </a:xfrm>
          <a:prstGeom prst="rect">
            <a:avLst/>
          </a:prstGeom>
        </p:spPr>
      </p:pic>
    </p:spTree>
    <p:extLst>
      <p:ext uri="{BB962C8B-B14F-4D97-AF65-F5344CB8AC3E}">
        <p14:creationId xmlns:p14="http://schemas.microsoft.com/office/powerpoint/2010/main" val="11679140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609</TotalTime>
  <Words>1104</Words>
  <Application>Microsoft Office PowerPoint</Application>
  <PresentationFormat>Custom</PresentationFormat>
  <Paragraphs>85</Paragraphs>
  <Slides>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Calibri</vt:lpstr>
      <vt:lpstr>Josefin Sans</vt:lpstr>
      <vt:lpstr>Arial</vt:lpstr>
      <vt:lpstr>Montserrat Ultra-Bold</vt:lpstr>
      <vt:lpstr>Office Theme</vt:lpstr>
      <vt:lpstr>Lived experiences of people with cryptococcal meningitis: A qualitative-methods study </vt:lpstr>
      <vt:lpstr>Introduction</vt:lpstr>
      <vt:lpstr>Method</vt:lpstr>
      <vt:lpstr>Results</vt:lpstr>
      <vt:lpstr>Results</vt:lpstr>
      <vt:lpstr>Conclusion and Recommendations</vt:lpstr>
      <vt:lpstr>ACKNWOLEDGEMENT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JHD R Conf 2024 PPT Title Slide</dc:title>
  <dc:creator>Neo Legare</dc:creator>
  <cp:lastModifiedBy>Neo Legare</cp:lastModifiedBy>
  <cp:revision>45</cp:revision>
  <dcterms:created xsi:type="dcterms:W3CDTF">2006-08-16T00:00:00Z</dcterms:created>
  <dcterms:modified xsi:type="dcterms:W3CDTF">2024-08-23T08:33:57Z</dcterms:modified>
  <dc:identifier>DAGBbZIf2EI</dc:identifier>
</cp:coreProperties>
</file>