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3" r:id="rId6"/>
    <p:sldId id="260" r:id="rId7"/>
    <p:sldId id="262" r:id="rId8"/>
    <p:sldId id="265"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2" autoAdjust="0"/>
    <p:restoredTop sz="94660"/>
  </p:normalViewPr>
  <p:slideViewPr>
    <p:cSldViewPr snapToGrid="0">
      <p:cViewPr varScale="1">
        <p:scale>
          <a:sx n="82" d="100"/>
          <a:sy n="82" d="100"/>
        </p:scale>
        <p:origin x="715"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9B8159F0-864E-459A-8A4B-51F3DAFCA1B7}" type="datetimeFigureOut">
              <a:rPr lang="en-ZA" smtClean="0"/>
              <a:t>2024/08/26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5A1A389F-9742-45B9-A319-3341F81B1FED}" type="slidenum">
              <a:rPr lang="en-ZA" smtClean="0"/>
              <a:t>‹#›</a:t>
            </a:fld>
            <a:endParaRPr lang="en-ZA"/>
          </a:p>
        </p:txBody>
      </p:sp>
    </p:spTree>
    <p:extLst>
      <p:ext uri="{BB962C8B-B14F-4D97-AF65-F5344CB8AC3E}">
        <p14:creationId xmlns:p14="http://schemas.microsoft.com/office/powerpoint/2010/main" val="3968057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9B8159F0-864E-459A-8A4B-51F3DAFCA1B7}" type="datetimeFigureOut">
              <a:rPr lang="en-ZA" smtClean="0"/>
              <a:t>2024/08/26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5A1A389F-9742-45B9-A319-3341F81B1FED}" type="slidenum">
              <a:rPr lang="en-ZA" smtClean="0"/>
              <a:t>‹#›</a:t>
            </a:fld>
            <a:endParaRPr lang="en-ZA"/>
          </a:p>
        </p:txBody>
      </p:sp>
    </p:spTree>
    <p:extLst>
      <p:ext uri="{BB962C8B-B14F-4D97-AF65-F5344CB8AC3E}">
        <p14:creationId xmlns:p14="http://schemas.microsoft.com/office/powerpoint/2010/main" val="220900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9B8159F0-864E-459A-8A4B-51F3DAFCA1B7}" type="datetimeFigureOut">
              <a:rPr lang="en-ZA" smtClean="0"/>
              <a:t>2024/08/26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5A1A389F-9742-45B9-A319-3341F81B1FED}" type="slidenum">
              <a:rPr lang="en-ZA" smtClean="0"/>
              <a:t>‹#›</a:t>
            </a:fld>
            <a:endParaRPr lang="en-ZA"/>
          </a:p>
        </p:txBody>
      </p:sp>
    </p:spTree>
    <p:extLst>
      <p:ext uri="{BB962C8B-B14F-4D97-AF65-F5344CB8AC3E}">
        <p14:creationId xmlns:p14="http://schemas.microsoft.com/office/powerpoint/2010/main" val="592334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9B8159F0-864E-459A-8A4B-51F3DAFCA1B7}" type="datetimeFigureOut">
              <a:rPr lang="en-ZA" smtClean="0"/>
              <a:t>2024/08/26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5A1A389F-9742-45B9-A319-3341F81B1FED}" type="slidenum">
              <a:rPr lang="en-ZA" smtClean="0"/>
              <a:t>‹#›</a:t>
            </a:fld>
            <a:endParaRPr lang="en-ZA"/>
          </a:p>
        </p:txBody>
      </p:sp>
    </p:spTree>
    <p:extLst>
      <p:ext uri="{BB962C8B-B14F-4D97-AF65-F5344CB8AC3E}">
        <p14:creationId xmlns:p14="http://schemas.microsoft.com/office/powerpoint/2010/main" val="4058016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B8159F0-864E-459A-8A4B-51F3DAFCA1B7}" type="datetimeFigureOut">
              <a:rPr lang="en-ZA" smtClean="0"/>
              <a:t>2024/08/26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5A1A389F-9742-45B9-A319-3341F81B1FED}" type="slidenum">
              <a:rPr lang="en-ZA" smtClean="0"/>
              <a:t>‹#›</a:t>
            </a:fld>
            <a:endParaRPr lang="en-ZA"/>
          </a:p>
        </p:txBody>
      </p:sp>
    </p:spTree>
    <p:extLst>
      <p:ext uri="{BB962C8B-B14F-4D97-AF65-F5344CB8AC3E}">
        <p14:creationId xmlns:p14="http://schemas.microsoft.com/office/powerpoint/2010/main" val="3053094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9B8159F0-864E-459A-8A4B-51F3DAFCA1B7}" type="datetimeFigureOut">
              <a:rPr lang="en-ZA" smtClean="0"/>
              <a:t>2024/08/26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5A1A389F-9742-45B9-A319-3341F81B1FED}" type="slidenum">
              <a:rPr lang="en-ZA" smtClean="0"/>
              <a:t>‹#›</a:t>
            </a:fld>
            <a:endParaRPr lang="en-ZA"/>
          </a:p>
        </p:txBody>
      </p:sp>
    </p:spTree>
    <p:extLst>
      <p:ext uri="{BB962C8B-B14F-4D97-AF65-F5344CB8AC3E}">
        <p14:creationId xmlns:p14="http://schemas.microsoft.com/office/powerpoint/2010/main" val="2293998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9B8159F0-864E-459A-8A4B-51F3DAFCA1B7}" type="datetimeFigureOut">
              <a:rPr lang="en-ZA" smtClean="0"/>
              <a:t>2024/08/26</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5A1A389F-9742-45B9-A319-3341F81B1FED}" type="slidenum">
              <a:rPr lang="en-ZA" smtClean="0"/>
              <a:t>‹#›</a:t>
            </a:fld>
            <a:endParaRPr lang="en-ZA"/>
          </a:p>
        </p:txBody>
      </p:sp>
    </p:spTree>
    <p:extLst>
      <p:ext uri="{BB962C8B-B14F-4D97-AF65-F5344CB8AC3E}">
        <p14:creationId xmlns:p14="http://schemas.microsoft.com/office/powerpoint/2010/main" val="1352975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9B8159F0-864E-459A-8A4B-51F3DAFCA1B7}" type="datetimeFigureOut">
              <a:rPr lang="en-ZA" smtClean="0"/>
              <a:t>2024/08/26</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5A1A389F-9742-45B9-A319-3341F81B1FED}" type="slidenum">
              <a:rPr lang="en-ZA" smtClean="0"/>
              <a:t>‹#›</a:t>
            </a:fld>
            <a:endParaRPr lang="en-ZA"/>
          </a:p>
        </p:txBody>
      </p:sp>
    </p:spTree>
    <p:extLst>
      <p:ext uri="{BB962C8B-B14F-4D97-AF65-F5344CB8AC3E}">
        <p14:creationId xmlns:p14="http://schemas.microsoft.com/office/powerpoint/2010/main" val="3442184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8159F0-864E-459A-8A4B-51F3DAFCA1B7}" type="datetimeFigureOut">
              <a:rPr lang="en-ZA" smtClean="0"/>
              <a:t>2024/08/26</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5A1A389F-9742-45B9-A319-3341F81B1FED}" type="slidenum">
              <a:rPr lang="en-ZA" smtClean="0"/>
              <a:t>‹#›</a:t>
            </a:fld>
            <a:endParaRPr lang="en-ZA"/>
          </a:p>
        </p:txBody>
      </p:sp>
    </p:spTree>
    <p:extLst>
      <p:ext uri="{BB962C8B-B14F-4D97-AF65-F5344CB8AC3E}">
        <p14:creationId xmlns:p14="http://schemas.microsoft.com/office/powerpoint/2010/main" val="3261033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8159F0-864E-459A-8A4B-51F3DAFCA1B7}" type="datetimeFigureOut">
              <a:rPr lang="en-ZA" smtClean="0"/>
              <a:t>2024/08/26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5A1A389F-9742-45B9-A319-3341F81B1FED}" type="slidenum">
              <a:rPr lang="en-ZA" smtClean="0"/>
              <a:t>‹#›</a:t>
            </a:fld>
            <a:endParaRPr lang="en-ZA"/>
          </a:p>
        </p:txBody>
      </p:sp>
    </p:spTree>
    <p:extLst>
      <p:ext uri="{BB962C8B-B14F-4D97-AF65-F5344CB8AC3E}">
        <p14:creationId xmlns:p14="http://schemas.microsoft.com/office/powerpoint/2010/main" val="596663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8159F0-864E-459A-8A4B-51F3DAFCA1B7}" type="datetimeFigureOut">
              <a:rPr lang="en-ZA" smtClean="0"/>
              <a:t>2024/08/26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5A1A389F-9742-45B9-A319-3341F81B1FED}" type="slidenum">
              <a:rPr lang="en-ZA" smtClean="0"/>
              <a:t>‹#›</a:t>
            </a:fld>
            <a:endParaRPr lang="en-ZA"/>
          </a:p>
        </p:txBody>
      </p:sp>
    </p:spTree>
    <p:extLst>
      <p:ext uri="{BB962C8B-B14F-4D97-AF65-F5344CB8AC3E}">
        <p14:creationId xmlns:p14="http://schemas.microsoft.com/office/powerpoint/2010/main" val="3290383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8159F0-864E-459A-8A4B-51F3DAFCA1B7}" type="datetimeFigureOut">
              <a:rPr lang="en-ZA" smtClean="0"/>
              <a:t>2024/08/26</a:t>
            </a:fld>
            <a:endParaRPr lang="en-Z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1A389F-9742-45B9-A319-3341F81B1FED}" type="slidenum">
              <a:rPr lang="en-ZA" smtClean="0"/>
              <a:t>‹#›</a:t>
            </a:fld>
            <a:endParaRPr lang="en-ZA"/>
          </a:p>
        </p:txBody>
      </p:sp>
    </p:spTree>
    <p:extLst>
      <p:ext uri="{BB962C8B-B14F-4D97-AF65-F5344CB8AC3E}">
        <p14:creationId xmlns:p14="http://schemas.microsoft.com/office/powerpoint/2010/main" val="616971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51023-55AE-9BF3-302F-C3192BACE09E}"/>
              </a:ext>
            </a:extLst>
          </p:cNvPr>
          <p:cNvSpPr>
            <a:spLocks noGrp="1"/>
          </p:cNvSpPr>
          <p:nvPr>
            <p:ph type="ctrTitle"/>
          </p:nvPr>
        </p:nvSpPr>
        <p:spPr>
          <a:xfrm>
            <a:off x="5971593" y="569167"/>
            <a:ext cx="5928048" cy="2164702"/>
          </a:xfrm>
        </p:spPr>
        <p:txBody>
          <a:bodyPr>
            <a:noAutofit/>
          </a:bodyPr>
          <a:lstStyle/>
          <a:p>
            <a:br>
              <a:rPr lang="en-ZA" sz="4000" dirty="0">
                <a:effectLst/>
                <a:latin typeface="Calibri" panose="020F0502020204030204" pitchFamily="34" charset="0"/>
                <a:ea typeface="Calibri" panose="020F0502020204030204" pitchFamily="34" charset="0"/>
                <a:cs typeface="Times New Roman" panose="02020603050405020304" pitchFamily="18" charset="0"/>
              </a:rPr>
            </a:br>
            <a:br>
              <a:rPr lang="en-ZA" sz="4000" dirty="0">
                <a:effectLst/>
                <a:latin typeface="Calibri" panose="020F0502020204030204" pitchFamily="34" charset="0"/>
                <a:ea typeface="Calibri" panose="020F0502020204030204" pitchFamily="34" charset="0"/>
                <a:cs typeface="Times New Roman" panose="02020603050405020304" pitchFamily="18" charset="0"/>
              </a:rPr>
            </a:br>
            <a:br>
              <a:rPr lang="en-ZA" sz="4000" dirty="0">
                <a:effectLst/>
                <a:latin typeface="Calibri" panose="020F0502020204030204" pitchFamily="34" charset="0"/>
                <a:ea typeface="Calibri" panose="020F0502020204030204" pitchFamily="34" charset="0"/>
                <a:cs typeface="Times New Roman" panose="02020603050405020304" pitchFamily="18" charset="0"/>
              </a:rPr>
            </a:br>
            <a:br>
              <a:rPr lang="en-ZA" sz="4000" dirty="0">
                <a:effectLst/>
                <a:latin typeface="Calibri" panose="020F0502020204030204" pitchFamily="34" charset="0"/>
                <a:ea typeface="Calibri" panose="020F0502020204030204" pitchFamily="34" charset="0"/>
                <a:cs typeface="Times New Roman" panose="02020603050405020304" pitchFamily="18" charset="0"/>
              </a:rPr>
            </a:br>
            <a:br>
              <a:rPr lang="en-ZA" sz="4000" dirty="0">
                <a:effectLst/>
                <a:latin typeface="Calibri" panose="020F0502020204030204" pitchFamily="34" charset="0"/>
                <a:ea typeface="Calibri" panose="020F0502020204030204" pitchFamily="34" charset="0"/>
                <a:cs typeface="Times New Roman" panose="02020603050405020304" pitchFamily="18" charset="0"/>
              </a:rPr>
            </a:br>
            <a:br>
              <a:rPr lang="en-ZA" sz="4000" dirty="0">
                <a:effectLst/>
                <a:latin typeface="Calibri" panose="020F0502020204030204" pitchFamily="34" charset="0"/>
                <a:ea typeface="Calibri" panose="020F0502020204030204" pitchFamily="34" charset="0"/>
                <a:cs typeface="Times New Roman" panose="02020603050405020304" pitchFamily="18" charset="0"/>
              </a:rPr>
            </a:br>
            <a:br>
              <a:rPr lang="en-ZA" sz="4000" dirty="0">
                <a:effectLst/>
                <a:latin typeface="Calibri" panose="020F0502020204030204" pitchFamily="34" charset="0"/>
                <a:ea typeface="Calibri" panose="020F0502020204030204" pitchFamily="34" charset="0"/>
                <a:cs typeface="Times New Roman" panose="02020603050405020304" pitchFamily="18" charset="0"/>
              </a:rPr>
            </a:br>
            <a:br>
              <a:rPr lang="en-ZA" sz="4000" dirty="0">
                <a:effectLst/>
                <a:latin typeface="Calibri" panose="020F0502020204030204" pitchFamily="34" charset="0"/>
                <a:ea typeface="Calibri" panose="020F0502020204030204" pitchFamily="34" charset="0"/>
                <a:cs typeface="Times New Roman" panose="02020603050405020304" pitchFamily="18" charset="0"/>
              </a:rPr>
            </a:br>
            <a:r>
              <a:rPr lang="en-ZA" sz="2800" b="1" dirty="0">
                <a:effectLst/>
                <a:latin typeface="Arial" panose="020B0604020202020204" pitchFamily="34" charset="0"/>
                <a:ea typeface="Calibri" panose="020F0502020204030204" pitchFamily="34" charset="0"/>
                <a:cs typeface="Arial" panose="020B0604020202020204" pitchFamily="34" charset="0"/>
              </a:rPr>
              <a:t>A systemic approach in rendering post-rape services to adult female survivors within the South African criminal justice system</a:t>
            </a:r>
            <a:br>
              <a:rPr lang="en-ZA" sz="2800" b="1" dirty="0">
                <a:effectLst/>
                <a:latin typeface="Arial" panose="020B0604020202020204" pitchFamily="34" charset="0"/>
                <a:ea typeface="Calibri" panose="020F0502020204030204" pitchFamily="34" charset="0"/>
                <a:cs typeface="Arial" panose="020B0604020202020204" pitchFamily="34" charset="0"/>
              </a:rPr>
            </a:br>
            <a:r>
              <a:rPr lang="en-ZA" sz="2800" b="1" dirty="0">
                <a:effectLst/>
                <a:latin typeface="Arial" panose="020B0604020202020204" pitchFamily="34" charset="0"/>
                <a:ea typeface="Calibri" panose="020F0502020204030204" pitchFamily="34" charset="0"/>
                <a:cs typeface="Arial" panose="020B0604020202020204" pitchFamily="34" charset="0"/>
              </a:rPr>
              <a:t>Dr NB Bougard</a:t>
            </a:r>
            <a:endParaRPr lang="en-ZA" sz="2800" b="1"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81A37404-6AA6-A131-BDFD-1693F20B9F5C}"/>
              </a:ext>
            </a:extLst>
          </p:cNvPr>
          <p:cNvSpPr>
            <a:spLocks noGrp="1"/>
          </p:cNvSpPr>
          <p:nvPr>
            <p:ph type="subTitle" idx="1"/>
          </p:nvPr>
        </p:nvSpPr>
        <p:spPr>
          <a:xfrm>
            <a:off x="6251510" y="2939143"/>
            <a:ext cx="4416490" cy="1604865"/>
          </a:xfrm>
        </p:spPr>
        <p:txBody>
          <a:bodyPr>
            <a:normAutofit/>
          </a:bodyPr>
          <a:lstStyle/>
          <a:p>
            <a:r>
              <a:rPr lang="en-GB" sz="3200" b="1" dirty="0"/>
              <a:t>Miscellaneous Dx, incl. CDs, NCDs, Mental Health Slot 21</a:t>
            </a:r>
            <a:r>
              <a:rPr lang="en-ZA" sz="3200" b="1" dirty="0"/>
              <a:t>                       </a:t>
            </a:r>
            <a:endParaRPr lang="en-ZA"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888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latin typeface="Arial" panose="020B0604020202020204" pitchFamily="34" charset="0"/>
                <a:cs typeface="Arial" panose="020B0604020202020204" pitchFamily="34" charset="0"/>
              </a:rPr>
              <a:t>Introduction</a:t>
            </a:r>
          </a:p>
        </p:txBody>
      </p:sp>
      <p:sp>
        <p:nvSpPr>
          <p:cNvPr id="3" name="Content Placeholder 2"/>
          <p:cNvSpPr>
            <a:spLocks noGrp="1"/>
          </p:cNvSpPr>
          <p:nvPr>
            <p:ph idx="1"/>
          </p:nvPr>
        </p:nvSpPr>
        <p:spPr>
          <a:xfrm>
            <a:off x="838200" y="1520889"/>
            <a:ext cx="10515600" cy="3424335"/>
          </a:xfrm>
        </p:spPr>
        <p:txBody>
          <a:bodyPr>
            <a:normAutofit fontScale="77500" lnSpcReduction="20000"/>
          </a:bodyPr>
          <a:lstStyle/>
          <a:p>
            <a:pPr algn="just">
              <a:buFont typeface="Wingdings" panose="05000000000000000000" pitchFamily="2" charset="2"/>
              <a:buChar char="§"/>
            </a:pPr>
            <a:r>
              <a:rPr lang="en-GB" dirty="0">
                <a:latin typeface="Arial" panose="020B0604020202020204" pitchFamily="34" charset="0"/>
                <a:cs typeface="Arial" panose="020B0604020202020204" pitchFamily="34" charset="0"/>
              </a:rPr>
              <a:t>The necessity for medical, legal, and psychological support following rape prompted the progression of specialised centres dealing with rape survivors globally.</a:t>
            </a:r>
          </a:p>
          <a:p>
            <a:pPr algn="just">
              <a:buFont typeface="Wingdings" panose="05000000000000000000" pitchFamily="2" charset="2"/>
              <a:buChar char="§"/>
            </a:pPr>
            <a:r>
              <a:rPr lang="en-GB" dirty="0">
                <a:latin typeface="Arial" panose="020B0604020202020204" pitchFamily="34" charset="0"/>
                <a:cs typeface="Arial" panose="020B0604020202020204" pitchFamily="34" charset="0"/>
              </a:rPr>
              <a:t>Various government agencies were tasked to address rape either through services, policies, or movements. These initiatives are driven by the Department of Social Development (DSD), Department of Health (DoH), Department of Justice and Constitutional Development (DoJCD), National Prosecuting Authority (NPA) and Department of Basic Education (DBE).</a:t>
            </a:r>
          </a:p>
          <a:p>
            <a:pPr algn="just">
              <a:buFont typeface="Wingdings" panose="05000000000000000000" pitchFamily="2" charset="2"/>
              <a:buChar char="§"/>
            </a:pPr>
            <a:r>
              <a:rPr lang="en-GB" dirty="0">
                <a:latin typeface="Arial" panose="020B0604020202020204" pitchFamily="34" charset="0"/>
                <a:cs typeface="Arial" panose="020B0604020202020204" pitchFamily="34" charset="0"/>
              </a:rPr>
              <a:t>Many forms of service delivery are utilised to adhere to the forensic, medical, psychosocial, medico-legal, and legal needs of survivors of rape in diverse countries and regions within countries. </a:t>
            </a:r>
          </a:p>
          <a:p>
            <a:pPr algn="just">
              <a:buFont typeface="Wingdings" panose="05000000000000000000" pitchFamily="2" charset="2"/>
              <a:buChar char="§"/>
            </a:pPr>
            <a:r>
              <a:rPr lang="en-GB" dirty="0">
                <a:latin typeface="Arial" panose="020B0604020202020204" pitchFamily="34" charset="0"/>
                <a:cs typeface="Arial" panose="020B0604020202020204" pitchFamily="34" charset="0"/>
              </a:rPr>
              <a:t>Services can be coordinated, non-coordinated and integrated.</a:t>
            </a:r>
          </a:p>
          <a:p>
            <a:pPr algn="just">
              <a:buFont typeface="Wingdings" panose="05000000000000000000" pitchFamily="2" charset="2"/>
              <a:buChar char="§"/>
            </a:pPr>
            <a:endParaRPr lang="en-Z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3545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4000" b="1" dirty="0">
                <a:latin typeface="Arial" panose="020B0604020202020204" pitchFamily="34" charset="0"/>
                <a:cs typeface="Arial" panose="020B0604020202020204" pitchFamily="34" charset="0"/>
              </a:rPr>
              <a:t>Aim and Objectives </a:t>
            </a:r>
          </a:p>
        </p:txBody>
      </p:sp>
      <p:sp>
        <p:nvSpPr>
          <p:cNvPr id="3" name="Content Placeholder 2"/>
          <p:cNvSpPr>
            <a:spLocks noGrp="1"/>
          </p:cNvSpPr>
          <p:nvPr>
            <p:ph idx="1"/>
          </p:nvPr>
        </p:nvSpPr>
        <p:spPr>
          <a:xfrm>
            <a:off x="772886" y="1275119"/>
            <a:ext cx="10515600" cy="3875379"/>
          </a:xfrm>
        </p:spPr>
        <p:txBody>
          <a:bodyPr>
            <a:normAutofit lnSpcReduction="10000"/>
          </a:bodyPr>
          <a:lstStyle/>
          <a:p>
            <a:pPr>
              <a:buFont typeface="Wingdings" panose="05000000000000000000" pitchFamily="2" charset="2"/>
              <a:buChar char="§"/>
            </a:pPr>
            <a:r>
              <a:rPr lang="en-GB" sz="3200" dirty="0">
                <a:latin typeface="Arial" panose="020B0604020202020204" pitchFamily="34" charset="0"/>
                <a:cs typeface="Arial" panose="020B0604020202020204" pitchFamily="34" charset="0"/>
              </a:rPr>
              <a:t>Highlight the quality of post-rape service delivery to adult female survivors by different professionals in the criminal justice system with a focus on healthcare.</a:t>
            </a:r>
          </a:p>
          <a:p>
            <a:pPr>
              <a:buFont typeface="Wingdings" panose="05000000000000000000" pitchFamily="2" charset="2"/>
              <a:buChar char="§"/>
            </a:pPr>
            <a:r>
              <a:rPr lang="en-GB" sz="3200" dirty="0">
                <a:latin typeface="Arial" panose="020B0604020202020204" pitchFamily="34" charset="0"/>
                <a:cs typeface="Arial" panose="020B0604020202020204" pitchFamily="34" charset="0"/>
              </a:rPr>
              <a:t>Explore the challenges these professionals experience in rendering post-rape medical and medico-legal services to adult female survivors. </a:t>
            </a:r>
          </a:p>
          <a:p>
            <a:pPr>
              <a:buFont typeface="Wingdings" panose="05000000000000000000" pitchFamily="2" charset="2"/>
              <a:buChar char="§"/>
            </a:pPr>
            <a:r>
              <a:rPr lang="en-GB" sz="3200" dirty="0">
                <a:latin typeface="Arial" panose="020B0604020202020204" pitchFamily="34" charset="0"/>
                <a:cs typeface="Arial" panose="020B0604020202020204" pitchFamily="34" charset="0"/>
              </a:rPr>
              <a:t>Formulate key recommendations in rendering post-rape medical and medico-legal services to adult female survivors.</a:t>
            </a:r>
          </a:p>
          <a:p>
            <a:pPr marL="0" indent="0">
              <a:buNone/>
            </a:pPr>
            <a:endParaRPr lang="en-Z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7505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46464"/>
            <a:ext cx="10515600" cy="1325563"/>
          </a:xfrm>
        </p:spPr>
        <p:txBody>
          <a:bodyPr>
            <a:noAutofit/>
          </a:bodyPr>
          <a:lstStyle/>
          <a:p>
            <a:r>
              <a:rPr lang="en-GB" sz="3200" b="1" dirty="0">
                <a:latin typeface="Arial" panose="020B0604020202020204" pitchFamily="34" charset="0"/>
                <a:cs typeface="Arial" panose="020B0604020202020204" pitchFamily="34" charset="0"/>
              </a:rPr>
              <a:t>Methodology</a:t>
            </a:r>
            <a:br>
              <a:rPr lang="en-GB" sz="3200" b="1" dirty="0">
                <a:latin typeface="Arial" panose="020B0604020202020204" pitchFamily="34" charset="0"/>
                <a:cs typeface="Arial" panose="020B0604020202020204" pitchFamily="34" charset="0"/>
              </a:rPr>
            </a:br>
            <a:endParaRPr lang="en-ZA" sz="2800" b="1" dirty="0">
              <a:latin typeface="Arial" panose="020B0604020202020204" pitchFamily="34" charset="0"/>
              <a:cs typeface="Arial" panose="020B0604020202020204" pitchFamily="34" charset="0"/>
            </a:endParaRPr>
          </a:p>
        </p:txBody>
      </p:sp>
      <p:sp>
        <p:nvSpPr>
          <p:cNvPr id="6" name="Content Placeholder 5">
            <a:extLst>
              <a:ext uri="{FF2B5EF4-FFF2-40B4-BE49-F238E27FC236}">
                <a16:creationId xmlns:a16="http://schemas.microsoft.com/office/drawing/2014/main" id="{CBEFDF82-3A79-1A85-C03E-32A0CCA9F0D8}"/>
              </a:ext>
            </a:extLst>
          </p:cNvPr>
          <p:cNvSpPr>
            <a:spLocks noGrp="1"/>
          </p:cNvSpPr>
          <p:nvPr>
            <p:ph idx="1"/>
          </p:nvPr>
        </p:nvSpPr>
        <p:spPr>
          <a:xfrm>
            <a:off x="623596" y="1009244"/>
            <a:ext cx="10515600" cy="4542469"/>
          </a:xfrm>
        </p:spPr>
        <p:txBody>
          <a:bodyPr>
            <a:noAutofit/>
          </a:bodyPr>
          <a:lstStyle/>
          <a:p>
            <a:pPr algn="just">
              <a:lnSpc>
                <a:spcPct val="100000"/>
              </a:lnSpc>
              <a:spcBef>
                <a:spcPts val="0"/>
              </a:spcBef>
              <a:buFont typeface="Wingdings" panose="05000000000000000000" pitchFamily="2" charset="2"/>
              <a:buChar char="§"/>
            </a:pPr>
            <a:r>
              <a:rPr lang="en-GB" sz="1800" dirty="0">
                <a:latin typeface="Arial" panose="020B0604020202020204" pitchFamily="34" charset="0"/>
                <a:cs typeface="Arial" panose="020B0604020202020204" pitchFamily="34" charset="0"/>
              </a:rPr>
              <a:t>Qualitative research approach. </a:t>
            </a:r>
          </a:p>
          <a:p>
            <a:pPr algn="just">
              <a:lnSpc>
                <a:spcPct val="100000"/>
              </a:lnSpc>
              <a:spcBef>
                <a:spcPts val="0"/>
              </a:spcBef>
              <a:buFont typeface="Wingdings" panose="05000000000000000000" pitchFamily="2" charset="2"/>
              <a:buChar char="§"/>
            </a:pPr>
            <a:r>
              <a:rPr lang="en-GB" sz="1800" dirty="0">
                <a:latin typeface="Arial" panose="020B0604020202020204" pitchFamily="34" charset="0"/>
                <a:cs typeface="Arial" panose="020B0604020202020204" pitchFamily="34" charset="0"/>
              </a:rPr>
              <a:t>The participants were recruited at three Thuthuzela Care Centres (Tembisa, </a:t>
            </a:r>
            <a:r>
              <a:rPr lang="en-GB" sz="1800" dirty="0" err="1">
                <a:latin typeface="Arial" panose="020B0604020202020204" pitchFamily="34" charset="0"/>
                <a:cs typeface="Arial" panose="020B0604020202020204" pitchFamily="34" charset="0"/>
              </a:rPr>
              <a:t>Lauduim</a:t>
            </a:r>
            <a:r>
              <a:rPr lang="en-GB" sz="1800" dirty="0">
                <a:latin typeface="Arial" panose="020B0604020202020204" pitchFamily="34" charset="0"/>
                <a:cs typeface="Arial" panose="020B0604020202020204" pitchFamily="34" charset="0"/>
              </a:rPr>
              <a:t>, </a:t>
            </a:r>
            <a:r>
              <a:rPr lang="en-GB" sz="1800" dirty="0">
                <a:solidFill>
                  <a:srgbClr val="00B050"/>
                </a:solidFill>
                <a:latin typeface="Arial" panose="020B0604020202020204" pitchFamily="34" charset="0"/>
                <a:cs typeface="Arial" panose="020B0604020202020204" pitchFamily="34" charset="0"/>
              </a:rPr>
              <a:t>Lenasia South </a:t>
            </a:r>
            <a:r>
              <a:rPr lang="en-GB" sz="1800" dirty="0">
                <a:latin typeface="Arial" panose="020B0604020202020204" pitchFamily="34" charset="0"/>
                <a:cs typeface="Arial" panose="020B0604020202020204" pitchFamily="34" charset="0"/>
              </a:rPr>
              <a:t>in the Gauteng province by means of probability sampling.</a:t>
            </a:r>
          </a:p>
          <a:p>
            <a:pPr algn="just">
              <a:lnSpc>
                <a:spcPct val="100000"/>
              </a:lnSpc>
              <a:spcBef>
                <a:spcPts val="0"/>
              </a:spcBef>
              <a:buFont typeface="Wingdings" panose="05000000000000000000" pitchFamily="2" charset="2"/>
              <a:buChar char="§"/>
            </a:pPr>
            <a:r>
              <a:rPr lang="en-GB" sz="1800" dirty="0">
                <a:latin typeface="Arial" panose="020B0604020202020204" pitchFamily="34" charset="0"/>
                <a:cs typeface="Arial" panose="020B0604020202020204" pitchFamily="34" charset="0"/>
              </a:rPr>
              <a:t>Specifically stratified sampling was utilised to document service providers' viewpoints (being medical, medico-legal, psychosocial, and legal) in rendering post-rape  services  to adult female survivors. In the end, 28 post-rape service providers participated in the study.</a:t>
            </a:r>
          </a:p>
          <a:p>
            <a:pPr algn="just">
              <a:lnSpc>
                <a:spcPct val="100000"/>
              </a:lnSpc>
              <a:spcBef>
                <a:spcPts val="0"/>
              </a:spcBef>
              <a:buFont typeface="Wingdings" panose="05000000000000000000" pitchFamily="2" charset="2"/>
              <a:buChar char="§"/>
            </a:pPr>
            <a:r>
              <a:rPr lang="en-GB" sz="1800" dirty="0">
                <a:latin typeface="Arial" panose="020B0604020202020204" pitchFamily="34" charset="0"/>
                <a:cs typeface="Arial" panose="020B0604020202020204" pitchFamily="34" charset="0"/>
              </a:rPr>
              <a:t>Applied of nature, since the research was conducted within a practical setting, and recommendations on improving post-rape services were made.</a:t>
            </a:r>
          </a:p>
          <a:p>
            <a:pPr algn="just">
              <a:lnSpc>
                <a:spcPct val="100000"/>
              </a:lnSpc>
              <a:spcBef>
                <a:spcPts val="0"/>
              </a:spcBef>
              <a:buFont typeface="Wingdings" panose="05000000000000000000" pitchFamily="2" charset="2"/>
              <a:buChar char="§"/>
            </a:pPr>
            <a:r>
              <a:rPr lang="en-GB" sz="1800" dirty="0">
                <a:latin typeface="Arial" panose="020B0604020202020204" pitchFamily="34" charset="0"/>
                <a:cs typeface="Arial" panose="020B0604020202020204" pitchFamily="34" charset="0"/>
              </a:rPr>
              <a:t>An instrumental case study design  supported the study to gather more detailed information (i.e., perceived quality of post-rape services in South Africa).</a:t>
            </a:r>
          </a:p>
          <a:p>
            <a:pPr algn="just">
              <a:lnSpc>
                <a:spcPct val="100000"/>
              </a:lnSpc>
              <a:spcBef>
                <a:spcPts val="0"/>
              </a:spcBef>
              <a:buFont typeface="Wingdings" panose="05000000000000000000" pitchFamily="2" charset="2"/>
              <a:buChar char="§"/>
            </a:pPr>
            <a:r>
              <a:rPr lang="en-GB" sz="1800" dirty="0">
                <a:latin typeface="Arial" panose="020B0604020202020204" pitchFamily="34" charset="0"/>
                <a:cs typeface="Arial" panose="020B0604020202020204" pitchFamily="34" charset="0"/>
              </a:rPr>
              <a:t>The data was collected through telephonic and face-to-face interviews (semi-structured interview schedule) and analysed by using Braun and Clarke’s thematic analysis. </a:t>
            </a:r>
          </a:p>
          <a:p>
            <a:pPr algn="just">
              <a:lnSpc>
                <a:spcPct val="100000"/>
              </a:lnSpc>
              <a:spcBef>
                <a:spcPts val="0"/>
              </a:spcBef>
              <a:buFont typeface="Wingdings" panose="05000000000000000000" pitchFamily="2" charset="2"/>
              <a:buChar char="§"/>
            </a:pPr>
            <a:r>
              <a:rPr lang="en-GB" sz="1800" dirty="0">
                <a:latin typeface="Arial" panose="020B0604020202020204" pitchFamily="34" charset="0"/>
                <a:cs typeface="Arial" panose="020B0604020202020204" pitchFamily="34" charset="0"/>
              </a:rPr>
              <a:t>Ethical clearance to conduct the research was provided by the Faculty of Humanities’ Ethics Committee, University of Pretoria (GW20180844HS). Additionally, permission to conduct the research was approved by key governmental stakeholders being the National Prosecuting Authority, Department of Health and South African Police Services.</a:t>
            </a:r>
          </a:p>
          <a:p>
            <a:pPr marL="0" indent="0" algn="just">
              <a:lnSpc>
                <a:spcPct val="100000"/>
              </a:lnSpc>
              <a:spcBef>
                <a:spcPts val="0"/>
              </a:spcBef>
              <a:buNone/>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075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46465"/>
            <a:ext cx="10515600" cy="662780"/>
          </a:xfrm>
        </p:spPr>
        <p:txBody>
          <a:bodyPr>
            <a:noAutofit/>
          </a:bodyPr>
          <a:lstStyle/>
          <a:p>
            <a:r>
              <a:rPr lang="en-ZA" sz="2800" b="1" dirty="0">
                <a:latin typeface="Arial" panose="020B0604020202020204" pitchFamily="34" charset="0"/>
                <a:cs typeface="Arial" panose="020B0604020202020204" pitchFamily="34" charset="0"/>
              </a:rPr>
              <a:t>Theoretical framework</a:t>
            </a:r>
          </a:p>
        </p:txBody>
      </p:sp>
      <p:sp>
        <p:nvSpPr>
          <p:cNvPr id="6" name="Content Placeholder 5">
            <a:extLst>
              <a:ext uri="{FF2B5EF4-FFF2-40B4-BE49-F238E27FC236}">
                <a16:creationId xmlns:a16="http://schemas.microsoft.com/office/drawing/2014/main" id="{CBEFDF82-3A79-1A85-C03E-32A0CCA9F0D8}"/>
              </a:ext>
            </a:extLst>
          </p:cNvPr>
          <p:cNvSpPr>
            <a:spLocks noGrp="1"/>
          </p:cNvSpPr>
          <p:nvPr>
            <p:ph idx="1"/>
          </p:nvPr>
        </p:nvSpPr>
        <p:spPr>
          <a:xfrm>
            <a:off x="623596" y="1009244"/>
            <a:ext cx="10515600" cy="3768029"/>
          </a:xfrm>
        </p:spPr>
        <p:txBody>
          <a:bodyPr>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Urie Bronfenbrenner (1979) presented the ecological systems theory, which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categorises</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 individual’s environment into five intersecting spheres, all with collective levels of interface with the person. The five spheres and how it relates to the rape survivor are the </a:t>
            </a:r>
            <a:r>
              <a:rPr kumimoji="0" lang="en-US" sz="24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microsystem</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(the individual and her family), </a:t>
            </a:r>
            <a:r>
              <a:rPr kumimoji="0" lang="en-US" sz="24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mesosystem</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(immediate surroundings of the person), </a:t>
            </a:r>
            <a:r>
              <a:rPr kumimoji="0" lang="en-US" sz="2400" b="1"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exosystem</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(intervention of state agencies), </a:t>
            </a:r>
            <a:r>
              <a:rPr kumimoji="0" lang="en-US" sz="24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macrosystem</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(cultural perspectives) and </a:t>
            </a:r>
            <a:r>
              <a:rPr kumimoji="0" lang="en-US" sz="24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chronosystem</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(developmental effects of rape on the victim overtime).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ZA"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These interrelated systems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it supported the research process to focus on the different levels of functioning of the rape survivors during service rendering within the criminal justice system.</a:t>
            </a:r>
          </a:p>
          <a:p>
            <a:pPr marL="0" indent="0" algn="just">
              <a:lnSpc>
                <a:spcPct val="100000"/>
              </a:lnSpc>
              <a:spcBef>
                <a:spcPts val="0"/>
              </a:spcBef>
              <a:buNone/>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8779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46464"/>
            <a:ext cx="10515600" cy="1325563"/>
          </a:xfrm>
        </p:spPr>
        <p:txBody>
          <a:bodyPr>
            <a:noAutofit/>
          </a:bodyPr>
          <a:lstStyle/>
          <a:p>
            <a:r>
              <a:rPr lang="en-GB" sz="3200" b="1" dirty="0">
                <a:latin typeface="Arial" panose="020B0604020202020204" pitchFamily="34" charset="0"/>
                <a:cs typeface="Arial" panose="020B0604020202020204" pitchFamily="34" charset="0"/>
              </a:rPr>
              <a:t>PROFESSIONAL STATUS WITHIN THE CRIMINAL JUSTICE SYSTEM</a:t>
            </a:r>
            <a:br>
              <a:rPr lang="en-GB" sz="3200" dirty="0"/>
            </a:br>
            <a:endParaRPr lang="en-ZA" sz="2800" b="1" dirty="0">
              <a:latin typeface="Arial" panose="020B0604020202020204" pitchFamily="34" charset="0"/>
              <a:cs typeface="Arial" panose="020B0604020202020204" pitchFamily="34" charset="0"/>
            </a:endParaRPr>
          </a:p>
        </p:txBody>
      </p:sp>
      <p:sp>
        <p:nvSpPr>
          <p:cNvPr id="6" name="Content Placeholder 5">
            <a:extLst>
              <a:ext uri="{FF2B5EF4-FFF2-40B4-BE49-F238E27FC236}">
                <a16:creationId xmlns:a16="http://schemas.microsoft.com/office/drawing/2014/main" id="{CBEFDF82-3A79-1A85-C03E-32A0CCA9F0D8}"/>
              </a:ext>
            </a:extLst>
          </p:cNvPr>
          <p:cNvSpPr>
            <a:spLocks noGrp="1"/>
          </p:cNvSpPr>
          <p:nvPr>
            <p:ph idx="1"/>
          </p:nvPr>
        </p:nvSpPr>
        <p:spPr>
          <a:xfrm>
            <a:off x="838200" y="1253331"/>
            <a:ext cx="10515600" cy="4130432"/>
          </a:xfrm>
        </p:spPr>
        <p:txBody>
          <a:bodyPr>
            <a:noAutofit/>
          </a:bodyPr>
          <a:lstStyle/>
          <a:p>
            <a:pPr marL="0" indent="0" algn="just">
              <a:lnSpc>
                <a:spcPct val="100000"/>
              </a:lnSpc>
              <a:spcBef>
                <a:spcPts val="0"/>
              </a:spcBef>
              <a:buNone/>
            </a:pPr>
            <a:r>
              <a:rPr lang="en-GB" sz="2400" dirty="0">
                <a:latin typeface="Arial" panose="020B0604020202020204" pitchFamily="34" charset="0"/>
                <a:cs typeface="Arial" panose="020B0604020202020204" pitchFamily="34" charset="0"/>
              </a:rPr>
              <a:t>The medical sphere of participants included six (21.4%) forensic nurses (being the most represented group within the collective sample) and three medical doctors (10.7%). Within the psychosocial sphere of post- rape service rendering, the majority of service providers were auxiliary social workers (n=5; 17.9%) (being the second highest from the sample), followed by social workers (n=3; 10.7%) and site coordinators (n=3; 10.7%) respectively. A small number of first responders (n=2; 7.1%) and victim assistant officers (n=2; 7.1%) contributed to the study, whilst one (3.6%) clinical psychologist participated in the research. The legal field of post-rape service providers were represented by one (3.6%) court preparation officer, one (3.6%) case manager, and one investigating officer (3.6%).</a:t>
            </a:r>
          </a:p>
          <a:p>
            <a:pPr marL="0" indent="0" algn="just">
              <a:lnSpc>
                <a:spcPct val="100000"/>
              </a:lnSpc>
              <a:spcBef>
                <a:spcPts val="0"/>
              </a:spcBef>
              <a:buNone/>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3156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46464"/>
            <a:ext cx="10515600" cy="1325563"/>
          </a:xfrm>
        </p:spPr>
        <p:txBody>
          <a:bodyPr>
            <a:noAutofit/>
          </a:bodyPr>
          <a:lstStyle/>
          <a:p>
            <a:r>
              <a:rPr lang="en-GB" sz="3200" b="1" dirty="0">
                <a:latin typeface="Arial" panose="020B0604020202020204" pitchFamily="34" charset="0"/>
                <a:cs typeface="Arial" panose="020B0604020202020204" pitchFamily="34" charset="0"/>
              </a:rPr>
              <a:t>Key recommendations in rendering post-rape medical services to the adult female survivor</a:t>
            </a:r>
            <a:endParaRPr lang="en-ZA" sz="2800" b="1" dirty="0">
              <a:latin typeface="Arial" panose="020B0604020202020204" pitchFamily="34" charset="0"/>
              <a:cs typeface="Arial" panose="020B0604020202020204" pitchFamily="34" charset="0"/>
            </a:endParaRPr>
          </a:p>
        </p:txBody>
      </p:sp>
      <p:graphicFrame>
        <p:nvGraphicFramePr>
          <p:cNvPr id="3" name="Content Placeholder 2">
            <a:extLst>
              <a:ext uri="{FF2B5EF4-FFF2-40B4-BE49-F238E27FC236}">
                <a16:creationId xmlns:a16="http://schemas.microsoft.com/office/drawing/2014/main" id="{D0C15CC5-107E-5D28-219C-46A72CED3BC2}"/>
              </a:ext>
            </a:extLst>
          </p:cNvPr>
          <p:cNvGraphicFramePr>
            <a:graphicFrameLocks noGrp="1"/>
          </p:cNvGraphicFramePr>
          <p:nvPr>
            <p:ph idx="1"/>
            <p:extLst>
              <p:ext uri="{D42A27DB-BD31-4B8C-83A1-F6EECF244321}">
                <p14:modId xmlns:p14="http://schemas.microsoft.com/office/powerpoint/2010/main" val="2584003137"/>
              </p:ext>
            </p:extLst>
          </p:nvPr>
        </p:nvGraphicFramePr>
        <p:xfrm>
          <a:off x="961053" y="1463609"/>
          <a:ext cx="9918440" cy="3705081"/>
        </p:xfrm>
        <a:graphic>
          <a:graphicData uri="http://schemas.openxmlformats.org/drawingml/2006/table">
            <a:tbl>
              <a:tblPr/>
              <a:tblGrid>
                <a:gridCol w="4896285">
                  <a:extLst>
                    <a:ext uri="{9D8B030D-6E8A-4147-A177-3AD203B41FA5}">
                      <a16:colId xmlns:a16="http://schemas.microsoft.com/office/drawing/2014/main" val="2720676285"/>
                    </a:ext>
                  </a:extLst>
                </a:gridCol>
                <a:gridCol w="5022155">
                  <a:extLst>
                    <a:ext uri="{9D8B030D-6E8A-4147-A177-3AD203B41FA5}">
                      <a16:colId xmlns:a16="http://schemas.microsoft.com/office/drawing/2014/main" val="103698270"/>
                    </a:ext>
                  </a:extLst>
                </a:gridCol>
              </a:tblGrid>
              <a:tr h="255126">
                <a:tc>
                  <a:txBody>
                    <a:bodyPr/>
                    <a:lstStyle/>
                    <a:p>
                      <a:pPr algn="l">
                        <a:lnSpc>
                          <a:spcPct val="107000"/>
                        </a:lnSpc>
                        <a:spcAft>
                          <a:spcPts val="800"/>
                        </a:spcAft>
                      </a:pPr>
                      <a:r>
                        <a:rPr lang="en-ZA"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Medical</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874" marR="58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a:lnSpc>
                          <a:spcPct val="107000"/>
                        </a:lnSpc>
                        <a:spcAft>
                          <a:spcPts val="800"/>
                        </a:spcAft>
                      </a:pPr>
                      <a:r>
                        <a:rPr lang="en-ZA"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Medico-legal</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874" marR="58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417462756"/>
                  </a:ext>
                </a:extLst>
              </a:tr>
              <a:tr h="3319796">
                <a:tc>
                  <a:txBody>
                    <a:bodyPr/>
                    <a:lstStyle/>
                    <a:p>
                      <a:pPr algn="l">
                        <a:lnSpc>
                          <a:spcPct val="107000"/>
                        </a:lnSpc>
                        <a:spcAft>
                          <a:spcPts val="800"/>
                        </a:spcAft>
                        <a:tabLst>
                          <a:tab pos="5610860" algn="l"/>
                        </a:tabLst>
                      </a:pPr>
                      <a:r>
                        <a:rPr lang="en-ZA" sz="1200" b="1" dirty="0">
                          <a:effectLst/>
                          <a:latin typeface="Arial" panose="020B0604020202020204" pitchFamily="34" charset="0"/>
                          <a:ea typeface="Calibri" panose="020F0502020204030204" pitchFamily="34" charset="0"/>
                          <a:cs typeface="Times New Roman" panose="02020603050405020304" pitchFamily="18" charset="0"/>
                        </a:rPr>
                        <a:t>Designated facility for the termination of pregnancy.</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tabLst>
                          <a:tab pos="5610860" algn="l"/>
                        </a:tabLst>
                      </a:pPr>
                      <a:r>
                        <a:rPr lang="en-ZA" sz="1200" b="1" dirty="0">
                          <a:effectLst/>
                          <a:latin typeface="Arial" panose="020B0604020202020204" pitchFamily="34" charset="0"/>
                          <a:ea typeface="Calibri" panose="020F0502020204030204" pitchFamily="34" charset="0"/>
                          <a:cs typeface="Times New Roman" panose="02020603050405020304" pitchFamily="18" charset="0"/>
                        </a:rPr>
                        <a:t>Pathways of referral for specialist post-rape care.</a:t>
                      </a:r>
                    </a:p>
                    <a:p>
                      <a:pPr algn="l">
                        <a:lnSpc>
                          <a:spcPct val="107000"/>
                        </a:lnSpc>
                        <a:spcAft>
                          <a:spcPts val="800"/>
                        </a:spcAft>
                        <a:tabLst>
                          <a:tab pos="5610860" algn="l"/>
                        </a:tabLst>
                      </a:pPr>
                      <a:r>
                        <a:rPr lang="en-ZA" sz="1200" b="1" i="0" u="none" strike="noStrike" baseline="0" dirty="0">
                          <a:latin typeface="Arial" panose="020B0604020202020204" pitchFamily="34" charset="0"/>
                          <a:cs typeface="Arial" panose="020B0604020202020204" pitchFamily="34" charset="0"/>
                        </a:rPr>
                        <a:t>Secrecy regarding HIV-seropositive status.</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p>
                      <a:pPr algn="l">
                        <a:lnSpc>
                          <a:spcPct val="107000"/>
                        </a:lnSpc>
                        <a:spcAft>
                          <a:spcPts val="800"/>
                        </a:spcAft>
                        <a:tabLst>
                          <a:tab pos="5610860" algn="l"/>
                        </a:tabLst>
                      </a:pPr>
                      <a:r>
                        <a:rPr lang="en-ZA" sz="1200" b="1" dirty="0">
                          <a:effectLst/>
                          <a:latin typeface="Arial" panose="020B0604020202020204" pitchFamily="34" charset="0"/>
                          <a:ea typeface="Calibri" panose="020F0502020204030204" pitchFamily="34" charset="0"/>
                          <a:cs typeface="Times New Roman" panose="02020603050405020304" pitchFamily="18" charset="0"/>
                        </a:rPr>
                        <a:t>Clinical and psychosocial monitoring of the patient for 6 months.</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tabLst>
                          <a:tab pos="5610860" algn="l"/>
                        </a:tabLst>
                      </a:pPr>
                      <a:r>
                        <a:rPr lang="en-ZA" sz="1200" b="1" dirty="0">
                          <a:effectLst/>
                          <a:latin typeface="Arial" panose="020B0604020202020204" pitchFamily="34" charset="0"/>
                          <a:ea typeface="Calibri" panose="020F0502020204030204" pitchFamily="34" charset="0"/>
                          <a:cs typeface="Times New Roman" panose="02020603050405020304" pitchFamily="18" charset="0"/>
                        </a:rPr>
                        <a:t>Financial assistance in accessing post-rape medical services.</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tabLst>
                          <a:tab pos="5610860" algn="l"/>
                        </a:tabLst>
                      </a:pPr>
                      <a:r>
                        <a:rPr lang="en-ZA" sz="1200" b="1" dirty="0">
                          <a:effectLst/>
                          <a:latin typeface="Arial" panose="020B0604020202020204" pitchFamily="34" charset="0"/>
                          <a:ea typeface="Calibri" panose="020F0502020204030204" pitchFamily="34" charset="0"/>
                          <a:cs typeface="Times New Roman" panose="02020603050405020304" pitchFamily="18" charset="0"/>
                        </a:rPr>
                        <a:t>Allocation of more medical staff.</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tabLst>
                          <a:tab pos="5610860" algn="l"/>
                        </a:tabLst>
                      </a:pPr>
                      <a:r>
                        <a:rPr lang="en-ZA" sz="1200" b="1" dirty="0">
                          <a:effectLst/>
                          <a:latin typeface="Arial" panose="020B0604020202020204" pitchFamily="34" charset="0"/>
                          <a:ea typeface="Calibri" panose="020F0502020204030204" pitchFamily="34" charset="0"/>
                          <a:cs typeface="Times New Roman" panose="02020603050405020304" pitchFamily="18" charset="0"/>
                        </a:rPr>
                        <a:t>Regarding PEP, two-drug regimens should be prioritised with fewer side-effects.</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tabLst>
                          <a:tab pos="5610860" algn="l"/>
                        </a:tabLst>
                      </a:pPr>
                      <a:r>
                        <a:rPr lang="en-ZA" sz="1200" b="1" dirty="0">
                          <a:effectLst/>
                          <a:latin typeface="Arial" panose="020B0604020202020204" pitchFamily="34" charset="0"/>
                          <a:ea typeface="Calibri" panose="020F0502020204030204" pitchFamily="34" charset="0"/>
                          <a:cs typeface="Times New Roman" panose="02020603050405020304" pitchFamily="18" charset="0"/>
                        </a:rPr>
                        <a:t>Improvement of patient comprehension in relation to medication and adherence to follow-up appointments.</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ZA" sz="1200" b="1" dirty="0">
                          <a:effectLst/>
                          <a:latin typeface="Arial" panose="020B0604020202020204" pitchFamily="34" charset="0"/>
                          <a:ea typeface="Calibri" panose="020F0502020204030204" pitchFamily="34" charset="0"/>
                          <a:cs typeface="Times New Roman" panose="02020603050405020304" pitchFamily="18" charset="0"/>
                        </a:rPr>
                        <a:t>All Thuthuzela Care Centres to be open 24/7, with sufficient staff capacity.</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874" marR="58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ZA" sz="1200" b="1" dirty="0">
                          <a:effectLst/>
                          <a:latin typeface="Arial" panose="020B0604020202020204" pitchFamily="34" charset="0"/>
                          <a:ea typeface="Calibri" panose="020F0502020204030204" pitchFamily="34" charset="0"/>
                          <a:cs typeface="Times New Roman" panose="02020603050405020304" pitchFamily="18" charset="0"/>
                        </a:rPr>
                        <a:t>A desire to be examined by a female clinician.</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tabLst>
                          <a:tab pos="5610860" algn="l"/>
                        </a:tabLst>
                      </a:pPr>
                      <a:r>
                        <a:rPr lang="en-ZA" sz="1200" b="1" dirty="0">
                          <a:effectLst/>
                          <a:latin typeface="Arial" panose="020B0604020202020204" pitchFamily="34" charset="0"/>
                          <a:ea typeface="Calibri" panose="020F0502020204030204" pitchFamily="34" charset="0"/>
                          <a:cs typeface="Times New Roman" panose="02020603050405020304" pitchFamily="18" charset="0"/>
                        </a:rPr>
                        <a:t>Utilisation of the coloscopy across all facilities in detecting </a:t>
                      </a:r>
                      <a:r>
                        <a:rPr lang="en-ZA" sz="1200" b="1" dirty="0" err="1">
                          <a:effectLst/>
                          <a:latin typeface="Arial" panose="020B0604020202020204" pitchFamily="34" charset="0"/>
                          <a:ea typeface="Calibri" panose="020F0502020204030204" pitchFamily="34" charset="0"/>
                          <a:cs typeface="Times New Roman" panose="02020603050405020304" pitchFamily="18" charset="0"/>
                        </a:rPr>
                        <a:t>ano</a:t>
                      </a:r>
                      <a:r>
                        <a:rPr lang="en-ZA" sz="1200" b="1" dirty="0">
                          <a:effectLst/>
                          <a:latin typeface="Arial" panose="020B0604020202020204" pitchFamily="34" charset="0"/>
                          <a:ea typeface="Calibri" panose="020F0502020204030204" pitchFamily="34" charset="0"/>
                          <a:cs typeface="Times New Roman" panose="02020603050405020304" pitchFamily="18" charset="0"/>
                        </a:rPr>
                        <a:t>-genital injuries.</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ZA" sz="1200" b="1" dirty="0">
                          <a:effectLst/>
                          <a:latin typeface="Arial" panose="020B0604020202020204" pitchFamily="34" charset="0"/>
                          <a:ea typeface="Calibri" panose="020F0502020204030204" pitchFamily="34" charset="0"/>
                          <a:cs typeface="Times New Roman" panose="02020603050405020304" pitchFamily="18" charset="0"/>
                        </a:rPr>
                        <a:t>Highlighting communal awareness campaigns regarding the importance of not taking a bath/shower, prior to the medico-legal examination.</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ZA" sz="1200" b="1" dirty="0">
                          <a:effectLst/>
                          <a:latin typeface="Arial" panose="020B0604020202020204" pitchFamily="34" charset="0"/>
                          <a:ea typeface="Calibri" panose="020F0502020204030204" pitchFamily="34" charset="0"/>
                          <a:cs typeface="Times New Roman" panose="02020603050405020304" pitchFamily="18" charset="0"/>
                        </a:rPr>
                        <a:t>Availability of rape kit across all facilities.</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874" marR="58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9872115"/>
                  </a:ext>
                </a:extLst>
              </a:tr>
            </a:tbl>
          </a:graphicData>
        </a:graphic>
      </p:graphicFrame>
    </p:spTree>
    <p:extLst>
      <p:ext uri="{BB962C8B-B14F-4D97-AF65-F5344CB8AC3E}">
        <p14:creationId xmlns:p14="http://schemas.microsoft.com/office/powerpoint/2010/main" val="1518764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46464"/>
            <a:ext cx="10515600" cy="1325563"/>
          </a:xfrm>
        </p:spPr>
        <p:txBody>
          <a:bodyPr>
            <a:noAutofit/>
          </a:bodyPr>
          <a:lstStyle/>
          <a:p>
            <a:r>
              <a:rPr lang="en-ZA" sz="2800" b="1" dirty="0">
                <a:latin typeface="Arial" panose="020B0604020202020204" pitchFamily="34" charset="0"/>
                <a:cs typeface="Arial" panose="020B0604020202020204" pitchFamily="34" charset="0"/>
              </a:rPr>
              <a:t>Post-rape prototype service delivery model</a:t>
            </a:r>
          </a:p>
        </p:txBody>
      </p:sp>
      <p:sp>
        <p:nvSpPr>
          <p:cNvPr id="5" name="Content Placeholder 4">
            <a:extLst>
              <a:ext uri="{FF2B5EF4-FFF2-40B4-BE49-F238E27FC236}">
                <a16:creationId xmlns:a16="http://schemas.microsoft.com/office/drawing/2014/main" id="{D8CE448D-5A35-781F-3960-CC5EC4B7D413}"/>
              </a:ext>
            </a:extLst>
          </p:cNvPr>
          <p:cNvSpPr>
            <a:spLocks noGrp="1"/>
          </p:cNvSpPr>
          <p:nvPr>
            <p:ph idx="1"/>
          </p:nvPr>
        </p:nvSpPr>
        <p:spPr>
          <a:xfrm>
            <a:off x="838200" y="1480392"/>
            <a:ext cx="10515600" cy="3231567"/>
          </a:xfrm>
        </p:spPr>
        <p:txBody>
          <a:bodyPr>
            <a:normAutofit lnSpcReduction="10000"/>
          </a:body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Originating from the research findings, the researcher proposes two key main components of a prototype model being:</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 a proper scientific theoretical framework that must form </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basis for the development of post-rape services to adult females survivors within the criminal justice system.</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 to follow a holistic approach in rendering post-rape medical, medico-legal, psychosocial, and legal services to adult females within the criminal justice system. </a:t>
            </a:r>
            <a:endParaRPr kumimoji="0" lang="en-ZA"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endParaRPr lang="en-ZA" dirty="0"/>
          </a:p>
        </p:txBody>
      </p:sp>
    </p:spTree>
    <p:extLst>
      <p:ext uri="{BB962C8B-B14F-4D97-AF65-F5344CB8AC3E}">
        <p14:creationId xmlns:p14="http://schemas.microsoft.com/office/powerpoint/2010/main" val="1554882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46464"/>
            <a:ext cx="10515600" cy="1325563"/>
          </a:xfrm>
        </p:spPr>
        <p:txBody>
          <a:bodyPr>
            <a:noAutofit/>
          </a:bodyPr>
          <a:lstStyle/>
          <a:p>
            <a:r>
              <a:rPr lang="en-GB" sz="3200" b="1" dirty="0">
                <a:latin typeface="Arial" panose="020B0604020202020204" pitchFamily="34" charset="0"/>
                <a:cs typeface="Arial" panose="020B0604020202020204" pitchFamily="34" charset="0"/>
              </a:rPr>
              <a:t>Challenges and limitations of the study</a:t>
            </a:r>
            <a:br>
              <a:rPr lang="en-GB" sz="3200" dirty="0"/>
            </a:br>
            <a:endParaRPr lang="en-ZA" sz="2800" b="1" dirty="0">
              <a:latin typeface="Arial" panose="020B0604020202020204" pitchFamily="34" charset="0"/>
              <a:cs typeface="Arial" panose="020B0604020202020204" pitchFamily="34" charset="0"/>
            </a:endParaRPr>
          </a:p>
        </p:txBody>
      </p:sp>
      <p:sp>
        <p:nvSpPr>
          <p:cNvPr id="6" name="Content Placeholder 5">
            <a:extLst>
              <a:ext uri="{FF2B5EF4-FFF2-40B4-BE49-F238E27FC236}">
                <a16:creationId xmlns:a16="http://schemas.microsoft.com/office/drawing/2014/main" id="{CBEFDF82-3A79-1A85-C03E-32A0CCA9F0D8}"/>
              </a:ext>
            </a:extLst>
          </p:cNvPr>
          <p:cNvSpPr>
            <a:spLocks noGrp="1"/>
          </p:cNvSpPr>
          <p:nvPr>
            <p:ph idx="1"/>
          </p:nvPr>
        </p:nvSpPr>
        <p:spPr>
          <a:xfrm>
            <a:off x="838200" y="1253331"/>
            <a:ext cx="10515600" cy="4130432"/>
          </a:xfrm>
        </p:spPr>
        <p:txBody>
          <a:bodyPr>
            <a:noAutofit/>
          </a:bodyPr>
          <a:lstStyle/>
          <a:p>
            <a:pPr marL="0" indent="0" algn="just">
              <a:lnSpc>
                <a:spcPct val="100000"/>
              </a:lnSpc>
              <a:spcBef>
                <a:spcPts val="0"/>
              </a:spcBef>
              <a:buNone/>
            </a:pPr>
            <a:r>
              <a:rPr lang="en-GB" sz="2400" b="1" dirty="0">
                <a:latin typeface="Arial" panose="020B0604020202020204" pitchFamily="34" charset="0"/>
                <a:cs typeface="Arial" panose="020B0604020202020204" pitchFamily="34" charset="0"/>
              </a:rPr>
              <a:t>Challenges</a:t>
            </a:r>
          </a:p>
          <a:p>
            <a:pPr marL="0" indent="0" algn="just">
              <a:lnSpc>
                <a:spcPct val="100000"/>
              </a:lnSpc>
              <a:spcBef>
                <a:spcPts val="0"/>
              </a:spcBef>
              <a:buNone/>
            </a:pPr>
            <a:endParaRPr lang="en-GB" sz="2400" b="1" dirty="0">
              <a:latin typeface="Arial" panose="020B0604020202020204" pitchFamily="34" charset="0"/>
              <a:cs typeface="Arial" panose="020B0604020202020204" pitchFamily="34" charset="0"/>
            </a:endParaRPr>
          </a:p>
          <a:p>
            <a:pPr marL="0" indent="0" algn="just">
              <a:lnSpc>
                <a:spcPct val="100000"/>
              </a:lnSpc>
              <a:spcBef>
                <a:spcPts val="0"/>
              </a:spcBef>
              <a:buNone/>
            </a:pPr>
            <a:r>
              <a:rPr lang="en-GB" sz="2400" dirty="0">
                <a:latin typeface="Arial" panose="020B0604020202020204" pitchFamily="34" charset="0"/>
                <a:cs typeface="Arial" panose="020B0604020202020204" pitchFamily="34" charset="0"/>
              </a:rPr>
              <a:t>Covid-pandemic impacted the data collection process.</a:t>
            </a:r>
          </a:p>
          <a:p>
            <a:pPr marL="0" indent="0" algn="just">
              <a:lnSpc>
                <a:spcPct val="100000"/>
              </a:lnSpc>
              <a:spcBef>
                <a:spcPts val="0"/>
              </a:spcBef>
              <a:buNone/>
            </a:pPr>
            <a:r>
              <a:rPr lang="en-GB" sz="2400" dirty="0">
                <a:latin typeface="Arial" panose="020B0604020202020204" pitchFamily="34" charset="0"/>
                <a:cs typeface="Arial" panose="020B0604020202020204" pitchFamily="34" charset="0"/>
              </a:rPr>
              <a:t>It was difficult to recruit survivors for the second phase of the study at Lenasia South since most patients were children.</a:t>
            </a:r>
          </a:p>
          <a:p>
            <a:pPr marL="0" indent="0" algn="just">
              <a:lnSpc>
                <a:spcPct val="100000"/>
              </a:lnSpc>
              <a:spcBef>
                <a:spcPts val="0"/>
              </a:spcBef>
              <a:buNone/>
            </a:pPr>
            <a:endParaRPr lang="en-GB" sz="2400" dirty="0">
              <a:latin typeface="Arial" panose="020B0604020202020204" pitchFamily="34" charset="0"/>
              <a:cs typeface="Arial" panose="020B0604020202020204" pitchFamily="34" charset="0"/>
            </a:endParaRPr>
          </a:p>
          <a:p>
            <a:pPr marL="0" indent="0" algn="just">
              <a:lnSpc>
                <a:spcPct val="100000"/>
              </a:lnSpc>
              <a:spcBef>
                <a:spcPts val="0"/>
              </a:spcBef>
              <a:buNone/>
            </a:pPr>
            <a:r>
              <a:rPr lang="en-GB" sz="2400" b="1" dirty="0">
                <a:latin typeface="Arial" panose="020B0604020202020204" pitchFamily="34" charset="0"/>
                <a:cs typeface="Arial" panose="020B0604020202020204" pitchFamily="34" charset="0"/>
              </a:rPr>
              <a:t>Limitations of the study</a:t>
            </a:r>
          </a:p>
          <a:p>
            <a:pPr marL="0" indent="0" algn="just">
              <a:lnSpc>
                <a:spcPct val="100000"/>
              </a:lnSpc>
              <a:spcBef>
                <a:spcPts val="0"/>
              </a:spcBef>
              <a:buNone/>
            </a:pPr>
            <a:endParaRPr lang="en-GB" sz="2400" b="1" dirty="0">
              <a:latin typeface="Arial" panose="020B0604020202020204" pitchFamily="34" charset="0"/>
              <a:cs typeface="Arial" panose="020B0604020202020204" pitchFamily="34" charset="0"/>
            </a:endParaRPr>
          </a:p>
          <a:p>
            <a:pPr marL="0" indent="0" algn="just">
              <a:lnSpc>
                <a:spcPct val="100000"/>
              </a:lnSpc>
              <a:spcBef>
                <a:spcPts val="0"/>
              </a:spcBef>
              <a:buNone/>
            </a:pPr>
            <a:r>
              <a:rPr lang="en-GB" sz="2400" dirty="0">
                <a:latin typeface="Arial" panose="020B0604020202020204" pitchFamily="34" charset="0"/>
                <a:cs typeface="Arial" panose="020B0604020202020204" pitchFamily="34" charset="0"/>
              </a:rPr>
              <a:t>The research findings cannot be generalised since the study only focused on three medico-legal sites within the Gauteng province. </a:t>
            </a:r>
          </a:p>
          <a:p>
            <a:pPr marL="0" indent="0" algn="just">
              <a:lnSpc>
                <a:spcPct val="100000"/>
              </a:lnSpc>
              <a:spcBef>
                <a:spcPts val="0"/>
              </a:spcBef>
              <a:buNone/>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51840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574</TotalTime>
  <Words>1012</Words>
  <Application>Microsoft Office PowerPoint</Application>
  <PresentationFormat>Widescreen</PresentationFormat>
  <Paragraphs>55</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Wingdings</vt:lpstr>
      <vt:lpstr>Office Theme</vt:lpstr>
      <vt:lpstr>        A systemic approach in rendering post-rape services to adult female survivors within the South African criminal justice system Dr NB Bougard</vt:lpstr>
      <vt:lpstr>Introduction</vt:lpstr>
      <vt:lpstr>Aim and Objectives </vt:lpstr>
      <vt:lpstr>Methodology </vt:lpstr>
      <vt:lpstr>Theoretical framework</vt:lpstr>
      <vt:lpstr>PROFESSIONAL STATUS WITHIN THE CRIMINAL JUSTICE SYSTEM </vt:lpstr>
      <vt:lpstr>Key recommendations in rendering post-rape medical services to the adult female survivor</vt:lpstr>
      <vt:lpstr>Post-rape prototype service delivery model</vt:lpstr>
      <vt:lpstr>Challenges and limitations of the study </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Omen</dc:creator>
  <cp:lastModifiedBy>Dr NB Bougard</cp:lastModifiedBy>
  <cp:revision>22</cp:revision>
  <dcterms:created xsi:type="dcterms:W3CDTF">2021-02-04T13:46:16Z</dcterms:created>
  <dcterms:modified xsi:type="dcterms:W3CDTF">2024-08-26T07:22:42Z</dcterms:modified>
</cp:coreProperties>
</file>