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18288000" cy="10287000"/>
  <p:notesSz cx="6858000" cy="9144000"/>
  <p:embeddedFontLst>
    <p:embeddedFont>
      <p:font typeface="Josefin Sans" pitchFamily="2" charset="0"/>
      <p:regular r:id="rId18"/>
    </p:embeddedFont>
    <p:embeddedFont>
      <p:font typeface="Montserrat Ultra-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43" d="100"/>
          <a:sy n="43" d="100"/>
        </p:scale>
        <p:origin x="1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A21A-99D7-4134-9E12-8FAD73F0C080}" type="datetimeFigureOut">
              <a:rPr lang="en-ZA" smtClean="0"/>
              <a:t>2024/08/23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6D3F-FFFC-4768-A2C9-4233A25C1D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486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26D3F-FFFC-4768-A2C9-4233A25C1D7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80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43258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Risk factors associated with childhood mortality in the Soweto and Thembelihle Health and Demographic Surveillance System: 2018 to 2022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6929203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Takwanisa Machemedze, Megan Dempster, Maatla Temane, </a:t>
            </a:r>
            <a:r>
              <a:rPr lang="en-US" dirty="0" err="1"/>
              <a:t>Nqaba</a:t>
            </a:r>
            <a:r>
              <a:rPr lang="en-US" dirty="0"/>
              <a:t> </a:t>
            </a:r>
            <a:r>
              <a:rPr lang="en-US" dirty="0" err="1"/>
              <a:t>Mthimkhulu</a:t>
            </a:r>
            <a:r>
              <a:rPr lang="en-US" dirty="0"/>
              <a:t>, Siobhan Johnstone, Ziyaad Dangor, Shabir, A. Madhi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disaggregated under-5 Mortality rates (2)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D39C09B-0B2D-48C7-8D01-5BB4F2307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209800" y="2476500"/>
            <a:ext cx="12071694" cy="640362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4BC3F6-D24A-B6C5-86C2-7059728505BB}"/>
              </a:ext>
            </a:extLst>
          </p:cNvPr>
          <p:cNvSpPr/>
          <p:nvPr/>
        </p:nvSpPr>
        <p:spPr>
          <a:xfrm>
            <a:off x="2133600" y="3525835"/>
            <a:ext cx="12147894" cy="246065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pc="-1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9EAD67-A9D6-2B3F-F689-D45481D49481}"/>
              </a:ext>
            </a:extLst>
          </p:cNvPr>
          <p:cNvSpPr/>
          <p:nvPr/>
        </p:nvSpPr>
        <p:spPr>
          <a:xfrm>
            <a:off x="2209800" y="7048500"/>
            <a:ext cx="12147894" cy="322265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pc="-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Mortality Risk factors (1)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7A6878B-FAE1-70D3-DF1E-1979A4854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905000" y="2552699"/>
            <a:ext cx="12344400" cy="6261009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A265CA-939A-857D-2363-7E7449D55620}"/>
              </a:ext>
            </a:extLst>
          </p:cNvPr>
          <p:cNvSpPr/>
          <p:nvPr/>
        </p:nvSpPr>
        <p:spPr>
          <a:xfrm>
            <a:off x="1905000" y="4610100"/>
            <a:ext cx="12344400" cy="3048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852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Mortality Risk factors (2)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7E234F3-D54F-7ED3-9F78-3CB93F320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045229" y="2552420"/>
            <a:ext cx="12192000" cy="642374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A236E3-E0FF-A106-AEAE-97E7E947A56C}"/>
              </a:ext>
            </a:extLst>
          </p:cNvPr>
          <p:cNvSpPr/>
          <p:nvPr/>
        </p:nvSpPr>
        <p:spPr>
          <a:xfrm>
            <a:off x="2103686" y="3617661"/>
            <a:ext cx="12069514" cy="31815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58274-4502-5C22-EC92-91D9F3173816}"/>
              </a:ext>
            </a:extLst>
          </p:cNvPr>
          <p:cNvSpPr/>
          <p:nvPr/>
        </p:nvSpPr>
        <p:spPr>
          <a:xfrm>
            <a:off x="2045229" y="8191500"/>
            <a:ext cx="12192000" cy="228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934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Underlying cause of death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BC8C946-E227-BC7B-E769-8770076F5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438400" y="2463986"/>
            <a:ext cx="11322392" cy="6493125"/>
          </a:xfrm>
        </p:spPr>
      </p:pic>
    </p:spTree>
    <p:extLst>
      <p:ext uri="{BB962C8B-B14F-4D97-AF65-F5344CB8AC3E}">
        <p14:creationId xmlns:p14="http://schemas.microsoft.com/office/powerpoint/2010/main" val="955305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Conclusions</a:t>
            </a:r>
          </a:p>
          <a:p>
            <a:r>
              <a:rPr lang="en-US" dirty="0"/>
              <a:t>Most under-five deaths were among children under one year.</a:t>
            </a:r>
          </a:p>
          <a:p>
            <a:r>
              <a:rPr lang="en-US" dirty="0"/>
              <a:t>Both neonatal and under-five mortality rate were slightly above the UN SDG targets.</a:t>
            </a:r>
          </a:p>
          <a:p>
            <a:r>
              <a:rPr lang="en-US" dirty="0"/>
              <a:t>Mortality rates disproportionately high among multiple births compared to singletons, and children born at home compared to a health facility. </a:t>
            </a:r>
          </a:p>
          <a:p>
            <a:r>
              <a:rPr lang="en-US" dirty="0"/>
              <a:t>The risk of childhood death was significantly higher among multiple births.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Recommendations</a:t>
            </a:r>
          </a:p>
          <a:p>
            <a:r>
              <a:rPr lang="en-US" dirty="0"/>
              <a:t>Need for support for early and continued ANC to identify potential pregnancy complications at an early stage. </a:t>
            </a:r>
          </a:p>
          <a:p>
            <a:r>
              <a:rPr lang="en-US" dirty="0"/>
              <a:t>Need for health education on preventing accidents in 1-4 year olds.</a:t>
            </a:r>
          </a:p>
        </p:txBody>
      </p:sp>
    </p:spTree>
    <p:extLst>
      <p:ext uri="{BB962C8B-B14F-4D97-AF65-F5344CB8AC3E}">
        <p14:creationId xmlns:p14="http://schemas.microsoft.com/office/powerpoint/2010/main" val="51942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All HDSS and MITS participants</a:t>
            </a:r>
          </a:p>
          <a:p>
            <a:r>
              <a:rPr lang="en-US" dirty="0"/>
              <a:t>The HDSS and MITS staff at VIDA.</a:t>
            </a:r>
          </a:p>
          <a:p>
            <a:r>
              <a:rPr lang="en-US" dirty="0"/>
              <a:t>Funders: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7195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UN SDG3, target 3.2: </a:t>
            </a:r>
          </a:p>
          <a:p>
            <a:pPr lvl="1"/>
            <a:r>
              <a:rPr lang="en-US" dirty="0"/>
              <a:t>By 2030, end preventable deaths of newborns and children under 5 years of age, with all countries aiming to reduce:</a:t>
            </a:r>
          </a:p>
          <a:p>
            <a:pPr lvl="2"/>
            <a:r>
              <a:rPr lang="en-US" dirty="0"/>
              <a:t>neonatal mortality to at least as low as 12 per 1,000 live births and </a:t>
            </a:r>
          </a:p>
          <a:p>
            <a:pPr lvl="2"/>
            <a:r>
              <a:rPr lang="en-US" dirty="0"/>
              <a:t>under-5 mortality to at least as low as 25 per 1,000 live births.</a:t>
            </a:r>
          </a:p>
          <a:p>
            <a:r>
              <a:rPr lang="en-US" dirty="0"/>
              <a:t>South Africa SDGs Country Report 2023 (Stats SA): </a:t>
            </a:r>
          </a:p>
          <a:p>
            <a:pPr lvl="1"/>
            <a:r>
              <a:rPr lang="en-US" dirty="0"/>
              <a:t>South Africa already reached the goal of neonatal mortality but had not reached the targets set for reducing under-5 mortality</a:t>
            </a:r>
          </a:p>
          <a:p>
            <a:r>
              <a:rPr lang="en-US" dirty="0"/>
              <a:t>Targets evaluated at national level may not be reflective of different local levels.</a:t>
            </a:r>
          </a:p>
          <a:p>
            <a:pPr lvl="1"/>
            <a:r>
              <a:rPr lang="en-US" dirty="0"/>
              <a:t>Vision of leaving no one behind.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Study context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Child Health and Mortality Prevention Surveillance (CHAMPS) network.</a:t>
            </a:r>
          </a:p>
          <a:p>
            <a:pPr lvl="1"/>
            <a:r>
              <a:rPr lang="en-US" dirty="0"/>
              <a:t>One of the aims: to understand causes of death in children under-five years of age.</a:t>
            </a:r>
          </a:p>
          <a:p>
            <a:r>
              <a:rPr lang="en-US" dirty="0"/>
              <a:t>Health and Demographic Surveillance System (HDSS)</a:t>
            </a:r>
          </a:p>
          <a:p>
            <a:pPr lvl="1"/>
            <a:r>
              <a:rPr lang="en-US" dirty="0"/>
              <a:t>Routine data collection of key demographic events: births, deaths, in- and out-migration.</a:t>
            </a:r>
          </a:p>
          <a:p>
            <a:pPr lvl="1"/>
            <a:r>
              <a:rPr lang="en-US" dirty="0"/>
              <a:t>Provide population denominators.</a:t>
            </a:r>
          </a:p>
          <a:p>
            <a:r>
              <a:rPr lang="en-US" dirty="0"/>
              <a:t>Minimally invasive tissue sampling (MITS)</a:t>
            </a:r>
          </a:p>
          <a:p>
            <a:pPr lvl="1"/>
            <a:r>
              <a:rPr lang="en-US" dirty="0"/>
              <a:t>Obtain post-mortem samples of lung, brain, liver and other organs to help determine cause of death. </a:t>
            </a:r>
          </a:p>
          <a:p>
            <a:pPr lvl="1"/>
            <a:r>
              <a:rPr lang="en-US" dirty="0"/>
              <a:t>Panel of experts review all MITS data: clinicians, pathologists, epidemiologists, and laboratorians, and more.</a:t>
            </a:r>
          </a:p>
          <a:p>
            <a:pPr lvl="1"/>
            <a:r>
              <a:rPr lang="en-US" dirty="0"/>
              <a:t>Chris Hani Baragwanath Academic Hospital, Johannesburg, South Africa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Study site</a:t>
            </a:r>
          </a:p>
        </p:txBody>
      </p:sp>
      <p:pic>
        <p:nvPicPr>
          <p:cNvPr id="13" name="Content Placeholder 3" descr="A map with a black and white outline&#10;&#10;Description automatically generated">
            <a:extLst>
              <a:ext uri="{FF2B5EF4-FFF2-40B4-BE49-F238E27FC236}">
                <a16:creationId xmlns:a16="http://schemas.microsoft.com/office/drawing/2014/main" id="{72A96036-9871-2949-1F59-2C34B1188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3" b="4273"/>
          <a:stretch/>
        </p:blipFill>
        <p:spPr bwMode="auto">
          <a:xfrm>
            <a:off x="2133600" y="2444256"/>
            <a:ext cx="11277600" cy="6613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518207" y="298535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Objectives and 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8900"/>
            <a:ext cx="16623630" cy="6331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Objectives</a:t>
            </a:r>
          </a:p>
          <a:p>
            <a:r>
              <a:rPr lang="en-US" dirty="0"/>
              <a:t>To determine the level of childhood mortality among children born in the Soweto and Thembelihle HDSS (</a:t>
            </a:r>
            <a:r>
              <a:rPr lang="en-US" dirty="0" err="1"/>
              <a:t>SaT</a:t>
            </a:r>
            <a:r>
              <a:rPr lang="en-US" dirty="0"/>
              <a:t>-HDSS) study site</a:t>
            </a:r>
          </a:p>
          <a:p>
            <a:r>
              <a:rPr lang="en-US" dirty="0"/>
              <a:t>To explore risk factors associated with the risk of childhood death in the </a:t>
            </a:r>
            <a:r>
              <a:rPr lang="en-US" dirty="0" err="1"/>
              <a:t>SaT</a:t>
            </a:r>
            <a:r>
              <a:rPr lang="en-US" dirty="0"/>
              <a:t>-HDSS study site.</a:t>
            </a:r>
          </a:p>
          <a:p>
            <a:r>
              <a:rPr lang="en-US" dirty="0"/>
              <a:t>To explore variations in the identified common underlying cause of death among different age groups of children under five.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Methods</a:t>
            </a:r>
          </a:p>
          <a:p>
            <a:r>
              <a:rPr lang="en-US" b="1" dirty="0"/>
              <a:t>Data</a:t>
            </a:r>
            <a:r>
              <a:rPr lang="en-US" dirty="0"/>
              <a:t>: HDSS, MITS</a:t>
            </a:r>
          </a:p>
          <a:p>
            <a:r>
              <a:rPr lang="en-US" dirty="0"/>
              <a:t>Statistical analysis: </a:t>
            </a:r>
          </a:p>
          <a:p>
            <a:pPr lvl="1"/>
            <a:r>
              <a:rPr lang="en-US" dirty="0"/>
              <a:t>ratios, rates, </a:t>
            </a:r>
          </a:p>
          <a:p>
            <a:pPr lvl="1"/>
            <a:r>
              <a:rPr lang="en-US" dirty="0"/>
              <a:t>Cox proportional hazards model</a:t>
            </a:r>
          </a:p>
          <a:p>
            <a:pPr lvl="1"/>
            <a:r>
              <a:rPr lang="en-US" dirty="0"/>
              <a:t>Descriptive counts and proportions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Sample characteristics (1)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7E567DF9-194D-B4F8-D030-E062C27EA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367994" y="2507974"/>
            <a:ext cx="11699723" cy="6351276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7FA06A9-21C6-AA25-6654-AC5ECD399356}"/>
              </a:ext>
            </a:extLst>
          </p:cNvPr>
          <p:cNvSpPr/>
          <p:nvPr/>
        </p:nvSpPr>
        <p:spPr>
          <a:xfrm>
            <a:off x="5374952" y="3695700"/>
            <a:ext cx="1330648" cy="609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E4878D-223F-52F6-1FC2-B0F0D05263F9}"/>
              </a:ext>
            </a:extLst>
          </p:cNvPr>
          <p:cNvSpPr/>
          <p:nvPr/>
        </p:nvSpPr>
        <p:spPr>
          <a:xfrm>
            <a:off x="5374952" y="5600700"/>
            <a:ext cx="1330648" cy="325508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3C6BBB-5C87-5E0A-8B43-783F395C20D7}"/>
              </a:ext>
            </a:extLst>
          </p:cNvPr>
          <p:cNvSpPr/>
          <p:nvPr/>
        </p:nvSpPr>
        <p:spPr>
          <a:xfrm>
            <a:off x="5461000" y="6887115"/>
            <a:ext cx="1244600" cy="325508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Sample characteristics (2)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0C6D76D-BB49-FF19-B1D5-CF1601A33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601252" y="2461964"/>
            <a:ext cx="11375442" cy="648277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AC8F04-F62D-6179-FC50-8CDBB4BB91B5}"/>
              </a:ext>
            </a:extLst>
          </p:cNvPr>
          <p:cNvSpPr/>
          <p:nvPr/>
        </p:nvSpPr>
        <p:spPr>
          <a:xfrm>
            <a:off x="5562600" y="5512604"/>
            <a:ext cx="1219200" cy="609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2FB024-AFB2-373E-018C-5E5E6D375CDD}"/>
              </a:ext>
            </a:extLst>
          </p:cNvPr>
          <p:cNvSpPr/>
          <p:nvPr/>
        </p:nvSpPr>
        <p:spPr>
          <a:xfrm>
            <a:off x="5568950" y="6197773"/>
            <a:ext cx="1219200" cy="317327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17E36C-6F99-9632-E562-16FA179D6BB7}"/>
              </a:ext>
            </a:extLst>
          </p:cNvPr>
          <p:cNvSpPr/>
          <p:nvPr/>
        </p:nvSpPr>
        <p:spPr>
          <a:xfrm>
            <a:off x="5568950" y="6946080"/>
            <a:ext cx="1219200" cy="317328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0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Overall under-five mortality rates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238F249-DA34-373F-AABC-78D26A297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96393"/>
              </p:ext>
            </p:extLst>
          </p:nvPr>
        </p:nvGraphicFramePr>
        <p:xfrm>
          <a:off x="1143000" y="3183034"/>
          <a:ext cx="13258801" cy="1591310"/>
        </p:xfrm>
        <a:graphic>
          <a:graphicData uri="http://schemas.openxmlformats.org/drawingml/2006/table">
            <a:tbl>
              <a:tblPr/>
              <a:tblGrid>
                <a:gridCol w="3055739">
                  <a:extLst>
                    <a:ext uri="{9D8B030D-6E8A-4147-A177-3AD203B41FA5}">
                      <a16:colId xmlns:a16="http://schemas.microsoft.com/office/drawing/2014/main" val="57262217"/>
                    </a:ext>
                  </a:extLst>
                </a:gridCol>
                <a:gridCol w="2045792">
                  <a:extLst>
                    <a:ext uri="{9D8B030D-6E8A-4147-A177-3AD203B41FA5}">
                      <a16:colId xmlns:a16="http://schemas.microsoft.com/office/drawing/2014/main" val="656459037"/>
                    </a:ext>
                  </a:extLst>
                </a:gridCol>
                <a:gridCol w="1968103">
                  <a:extLst>
                    <a:ext uri="{9D8B030D-6E8A-4147-A177-3AD203B41FA5}">
                      <a16:colId xmlns:a16="http://schemas.microsoft.com/office/drawing/2014/main" val="9602983"/>
                    </a:ext>
                  </a:extLst>
                </a:gridCol>
                <a:gridCol w="2045792">
                  <a:extLst>
                    <a:ext uri="{9D8B030D-6E8A-4147-A177-3AD203B41FA5}">
                      <a16:colId xmlns:a16="http://schemas.microsoft.com/office/drawing/2014/main" val="1964276738"/>
                    </a:ext>
                  </a:extLst>
                </a:gridCol>
                <a:gridCol w="2097583">
                  <a:extLst>
                    <a:ext uri="{9D8B030D-6E8A-4147-A177-3AD203B41FA5}">
                      <a16:colId xmlns:a16="http://schemas.microsoft.com/office/drawing/2014/main" val="4164620808"/>
                    </a:ext>
                  </a:extLst>
                </a:gridCol>
                <a:gridCol w="2045792">
                  <a:extLst>
                    <a:ext uri="{9D8B030D-6E8A-4147-A177-3AD203B41FA5}">
                      <a16:colId xmlns:a16="http://schemas.microsoft.com/office/drawing/2014/main" val="184311108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Neonatal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Post-neonatal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Infant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Under-five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00452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(0–28 days)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(1–11 months)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(0–11 months)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(12–59 months)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(0–59 months)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1541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4169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Mortality ratio/1000 LB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33365"/>
                  </a:ext>
                </a:extLst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effectLst/>
                          <a:latin typeface="Calibri" panose="020F0502020204030204" pitchFamily="34" charset="0"/>
                        </a:rPr>
                        <a:t>Mortality rate/1000 PY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16.3 (13.6-19.5)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11.4 (9.1-14.3)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28.4 (24.8-32.6)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1.7 (1.1-2.8)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30.1 (25.8-35.3)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013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0BBD6FC-B0C1-52AC-6328-D5FEC51BF9B6}"/>
              </a:ext>
            </a:extLst>
          </p:cNvPr>
          <p:cNvSpPr/>
          <p:nvPr/>
        </p:nvSpPr>
        <p:spPr>
          <a:xfrm>
            <a:off x="4343399" y="4164744"/>
            <a:ext cx="1757115" cy="609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978BA-8F49-D354-0AA1-CBF5268CFBD0}"/>
              </a:ext>
            </a:extLst>
          </p:cNvPr>
          <p:cNvSpPr/>
          <p:nvPr/>
        </p:nvSpPr>
        <p:spPr>
          <a:xfrm>
            <a:off x="8391741" y="4175025"/>
            <a:ext cx="1757115" cy="609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8180F-5687-54F1-D816-2D39C996D64C}"/>
              </a:ext>
            </a:extLst>
          </p:cNvPr>
          <p:cNvSpPr/>
          <p:nvPr/>
        </p:nvSpPr>
        <p:spPr>
          <a:xfrm>
            <a:off x="12541415" y="4164744"/>
            <a:ext cx="1757115" cy="60960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504113" y="28227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Results: disaggregated under-5 mortality rates (1)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ABA3C941-FB58-D51A-D0FA-1CD91AE52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057400" y="2487076"/>
            <a:ext cx="12192000" cy="653456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711</Words>
  <Application>Microsoft Office PowerPoint</Application>
  <PresentationFormat>Custom</PresentationFormat>
  <Paragraphs>132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Josefin Sans</vt:lpstr>
      <vt:lpstr>Arial</vt:lpstr>
      <vt:lpstr>Montserrat Ultra-Bold</vt:lpstr>
      <vt:lpstr>Calibri</vt:lpstr>
      <vt:lpstr>Aptos</vt:lpstr>
      <vt:lpstr>Office Theme</vt:lpstr>
      <vt:lpstr>Risk factors associated with childhood mortality in the Soweto and Thembelihle Health and Demographic Surveillance System: 2018 to 2022</vt:lpstr>
      <vt:lpstr>Background</vt:lpstr>
      <vt:lpstr>Study context</vt:lpstr>
      <vt:lpstr>Study site</vt:lpstr>
      <vt:lpstr>Objectives and Methods</vt:lpstr>
      <vt:lpstr>Results: Sample characteristics (1)</vt:lpstr>
      <vt:lpstr>Results: Sample characteristics (2)</vt:lpstr>
      <vt:lpstr>Results: Overall under-five mortality rates</vt:lpstr>
      <vt:lpstr>Results: disaggregated under-5 mortality rates (1)</vt:lpstr>
      <vt:lpstr>Results: disaggregated under-5 Mortality rates (2)</vt:lpstr>
      <vt:lpstr>Results: Mortality Risk factors (1)</vt:lpstr>
      <vt:lpstr>Results: Mortality Risk factors (2)</vt:lpstr>
      <vt:lpstr>Results: Underlying cause of death</vt:lpstr>
      <vt:lpstr>Conclusion and recommendations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Takwanisa Machemedze</dc:creator>
  <cp:lastModifiedBy>Takwanisa Machemedze</cp:lastModifiedBy>
  <cp:revision>10</cp:revision>
  <dcterms:created xsi:type="dcterms:W3CDTF">2006-08-16T00:00:00Z</dcterms:created>
  <dcterms:modified xsi:type="dcterms:W3CDTF">2024-08-23T20:03:04Z</dcterms:modified>
  <dc:identifier>DAGBbZIf2EI</dc:identifier>
</cp:coreProperties>
</file>