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8" r:id="rId4"/>
    <p:sldId id="263" r:id="rId5"/>
    <p:sldId id="259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i" initials="LC" lastIdx="4" clrIdx="0">
    <p:extLst>
      <p:ext uri="{19B8F6BF-5375-455C-9EA6-DF929625EA0E}">
        <p15:presenceInfo xmlns:p15="http://schemas.microsoft.com/office/powerpoint/2012/main" userId="Lin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57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795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8519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816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55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61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123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190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5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071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942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022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850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68761"/>
            <a:ext cx="10972800" cy="48574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-112" charset="0"/>
              </a:defRPr>
            </a:lvl1pPr>
          </a:lstStyle>
          <a:p>
            <a:fld id="{1AFC3251-7CF3-4F45-BBFA-25B4F9280F8E}" type="datetimeFigureOut">
              <a:rPr lang="en-ZA" smtClean="0"/>
              <a:t>23/08/2024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-112" charset="0"/>
              </a:defRPr>
            </a:lvl1pPr>
          </a:lstStyle>
          <a:p>
            <a:fld id="{427FB759-E6DE-4ECE-B553-1E320BEA13F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72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anose="020B0600070205080204" pitchFamily="-112" charset="-128"/>
          <a:cs typeface="MS PGothic" panose="020B0600070205080204" pitchFamily="-112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-112" charset="-128"/>
          <a:cs typeface="MS PGothic" panose="020B0600070205080204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074" y="822872"/>
            <a:ext cx="10337179" cy="2616199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 Using laboratory CD4 test results (&lt;200cells/µl) to identify </a:t>
            </a:r>
            <a:r>
              <a:rPr lang="en-GB" sz="3200" b="1" dirty="0" smtClean="0"/>
              <a:t>sub-districts </a:t>
            </a:r>
            <a:r>
              <a:rPr lang="en-GB" sz="3200" b="1" dirty="0"/>
              <a:t>and facilities with advanced HIV disease (AHD) in the Johannesburg Health </a:t>
            </a:r>
            <a:r>
              <a:rPr lang="en-GB" sz="3200" b="1" dirty="0" smtClean="0"/>
              <a:t>District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r>
              <a:rPr lang="en-GB" sz="3200" b="1" dirty="0"/>
              <a:t>(Johannesburg Metro)</a:t>
            </a:r>
            <a:endParaRPr lang="en-ZA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37" y="3283397"/>
            <a:ext cx="9378175" cy="1388534"/>
          </a:xfrm>
        </p:spPr>
        <p:txBody>
          <a:bodyPr>
            <a:normAutofit/>
          </a:bodyPr>
          <a:lstStyle/>
          <a:p>
            <a:pPr algn="ctr"/>
            <a:r>
              <a:rPr lang="en-ZA" sz="1800" dirty="0">
                <a:solidFill>
                  <a:schemeClr val="tx1"/>
                </a:solidFill>
              </a:rPr>
              <a:t>Coetzee L</a:t>
            </a:r>
            <a:r>
              <a:rPr lang="en-ZA" sz="1800" baseline="30000" dirty="0">
                <a:solidFill>
                  <a:schemeClr val="tx1"/>
                </a:solidFill>
              </a:rPr>
              <a:t>1,2</a:t>
            </a:r>
            <a:r>
              <a:rPr lang="en-ZA" sz="1800" dirty="0">
                <a:solidFill>
                  <a:schemeClr val="tx1"/>
                </a:solidFill>
              </a:rPr>
              <a:t>, Cassim N</a:t>
            </a:r>
            <a:r>
              <a:rPr lang="en-ZA" sz="1800" baseline="30000" dirty="0">
                <a:solidFill>
                  <a:schemeClr val="tx1"/>
                </a:solidFill>
              </a:rPr>
              <a:t>1,2</a:t>
            </a:r>
            <a:r>
              <a:rPr lang="en-ZA" sz="1800" dirty="0">
                <a:solidFill>
                  <a:schemeClr val="tx1"/>
                </a:solidFill>
              </a:rPr>
              <a:t>, da Silva P</a:t>
            </a:r>
            <a:r>
              <a:rPr lang="en-ZA" sz="1800" baseline="30000" dirty="0">
                <a:solidFill>
                  <a:schemeClr val="tx1"/>
                </a:solidFill>
              </a:rPr>
              <a:t>1,2</a:t>
            </a:r>
          </a:p>
          <a:p>
            <a:pPr algn="ctr"/>
            <a:r>
              <a:rPr lang="en-ZA" sz="1200" baseline="30000" dirty="0" smtClean="0">
                <a:solidFill>
                  <a:schemeClr val="tx1"/>
                </a:solidFill>
              </a:rPr>
              <a:t>1</a:t>
            </a:r>
            <a:r>
              <a:rPr lang="en-ZA" sz="1200" dirty="0" smtClean="0">
                <a:solidFill>
                  <a:schemeClr val="tx1"/>
                </a:solidFill>
              </a:rPr>
              <a:t>National </a:t>
            </a:r>
            <a:r>
              <a:rPr lang="en-ZA" sz="1200" dirty="0">
                <a:solidFill>
                  <a:schemeClr val="tx1"/>
                </a:solidFill>
              </a:rPr>
              <a:t>Priority Programme (NPP), National Health Laboratory Service (NHLS), Johannesburg, South Africa</a:t>
            </a:r>
          </a:p>
          <a:p>
            <a:pPr algn="ctr"/>
            <a:r>
              <a:rPr lang="en-ZA" sz="1200" baseline="30000" dirty="0" smtClean="0">
                <a:solidFill>
                  <a:schemeClr val="tx1"/>
                </a:solidFill>
              </a:rPr>
              <a:t>2</a:t>
            </a:r>
            <a:r>
              <a:rPr lang="en-ZA" sz="1200" dirty="0" smtClean="0">
                <a:solidFill>
                  <a:schemeClr val="tx1"/>
                </a:solidFill>
              </a:rPr>
              <a:t>Wits </a:t>
            </a:r>
            <a:r>
              <a:rPr lang="en-ZA" sz="1200" dirty="0">
                <a:solidFill>
                  <a:schemeClr val="tx1"/>
                </a:solidFill>
              </a:rPr>
              <a:t>Diagnostics Innovation Hub (DIH), Faculty of Health Sciences, University of Witwatersrand, Johannesburg, South </a:t>
            </a:r>
            <a:r>
              <a:rPr lang="en-ZA" sz="1200" dirty="0" smtClean="0">
                <a:solidFill>
                  <a:schemeClr val="tx1"/>
                </a:solidFill>
              </a:rPr>
              <a:t>Africa</a:t>
            </a:r>
          </a:p>
          <a:p>
            <a:pPr algn="ctr"/>
            <a:endParaRPr lang="en-ZA" sz="1200" dirty="0">
              <a:solidFill>
                <a:schemeClr val="tx1"/>
              </a:solidFill>
            </a:endParaRPr>
          </a:p>
          <a:p>
            <a:pPr algn="ctr"/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845" y="5782831"/>
            <a:ext cx="5849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Johannesburg Health District: 2024 Research Conference 28-29 August 2024, Johannesburg</a:t>
            </a:r>
          </a:p>
        </p:txBody>
      </p:sp>
      <p:sp>
        <p:nvSpPr>
          <p:cNvPr id="11" name="Freeform 8"/>
          <p:cNvSpPr/>
          <p:nvPr/>
        </p:nvSpPr>
        <p:spPr>
          <a:xfrm>
            <a:off x="6212778" y="6145285"/>
            <a:ext cx="1120536" cy="444641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9"/>
          <p:cNvSpPr/>
          <p:nvPr/>
        </p:nvSpPr>
        <p:spPr>
          <a:xfrm>
            <a:off x="7615611" y="6145286"/>
            <a:ext cx="565675" cy="444641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190" y="101066"/>
            <a:ext cx="1499676" cy="521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906" y="78827"/>
            <a:ext cx="1285083" cy="5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0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"/>
    </mc:Choice>
    <mc:Fallback xmlns="">
      <p:transition spd="slow" advTm="24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240741"/>
            <a:ext cx="10018713" cy="674649"/>
          </a:xfrm>
        </p:spPr>
        <p:txBody>
          <a:bodyPr>
            <a:normAutofit/>
          </a:bodyPr>
          <a:lstStyle/>
          <a:p>
            <a:r>
              <a:rPr lang="en-ZA" b="1" dirty="0" smtClean="0"/>
              <a:t>Background</a:t>
            </a:r>
            <a:endParaRPr lang="en-Z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960" y="925550"/>
            <a:ext cx="9330845" cy="5754030"/>
          </a:xfrm>
        </p:spPr>
        <p:txBody>
          <a:bodyPr anchor="t">
            <a:noAutofit/>
          </a:bodyPr>
          <a:lstStyle/>
          <a:p>
            <a:r>
              <a:rPr lang="en-GB" sz="2800" dirty="0" smtClean="0"/>
              <a:t>WHO defines PLHIV with AHD as a CD4 </a:t>
            </a:r>
            <a:r>
              <a:rPr lang="en-GB" sz="2800" dirty="0"/>
              <a:t>cell count &lt;</a:t>
            </a:r>
            <a:r>
              <a:rPr lang="en-GB" sz="2800" dirty="0" smtClean="0"/>
              <a:t>200cells/µl or clinical stage </a:t>
            </a:r>
            <a:r>
              <a:rPr lang="en-GB" sz="2800" dirty="0"/>
              <a:t>3 or 4 in adults and </a:t>
            </a:r>
            <a:r>
              <a:rPr lang="en-GB" sz="2800" dirty="0" smtClean="0"/>
              <a:t>adolescents</a:t>
            </a:r>
          </a:p>
          <a:p>
            <a:r>
              <a:rPr lang="en-GB" sz="2800" dirty="0" smtClean="0"/>
              <a:t>CD4 </a:t>
            </a:r>
            <a:r>
              <a:rPr lang="en-GB" sz="2800" dirty="0" smtClean="0"/>
              <a:t>is </a:t>
            </a:r>
            <a:r>
              <a:rPr lang="en-GB" sz="2800" dirty="0"/>
              <a:t>the </a:t>
            </a:r>
            <a:r>
              <a:rPr lang="en-GB" sz="2800" dirty="0" smtClean="0"/>
              <a:t>preferred immune </a:t>
            </a:r>
            <a:r>
              <a:rPr lang="en-GB" sz="2800" dirty="0"/>
              <a:t>marker of </a:t>
            </a:r>
            <a:r>
              <a:rPr lang="en-GB" sz="2800" dirty="0" smtClean="0"/>
              <a:t>HIV disease severity</a:t>
            </a:r>
            <a:endParaRPr lang="en-GB" sz="2800" dirty="0"/>
          </a:p>
          <a:p>
            <a:pPr lvl="1"/>
            <a:r>
              <a:rPr lang="en-GB" sz="2400" dirty="0" smtClean="0"/>
              <a:t>AHD associated with higher risk of co-infections </a:t>
            </a:r>
          </a:p>
          <a:p>
            <a:pPr lvl="2"/>
            <a:r>
              <a:rPr lang="en-GB" sz="2000" dirty="0" smtClean="0"/>
              <a:t>Tuberculosis and Cryptococcal meningitis</a:t>
            </a:r>
          </a:p>
          <a:p>
            <a:pPr lvl="1"/>
            <a:r>
              <a:rPr lang="en-GB" sz="2400" dirty="0" smtClean="0"/>
              <a:t>Increased morbidity </a:t>
            </a:r>
            <a:r>
              <a:rPr lang="en-GB" sz="2400" dirty="0"/>
              <a:t>and </a:t>
            </a:r>
            <a:r>
              <a:rPr lang="en-GB" sz="2400" dirty="0" smtClean="0"/>
              <a:t>mortality</a:t>
            </a:r>
          </a:p>
          <a:p>
            <a:r>
              <a:rPr lang="en-GB" sz="2800" dirty="0"/>
              <a:t>Laboratory data </a:t>
            </a:r>
            <a:r>
              <a:rPr lang="en-GB" sz="2800" dirty="0" smtClean="0"/>
              <a:t>to </a:t>
            </a:r>
            <a:r>
              <a:rPr lang="en-GB" sz="2800" dirty="0"/>
              <a:t>monitor HIV </a:t>
            </a:r>
            <a:r>
              <a:rPr lang="en-GB" sz="2800" dirty="0" smtClean="0"/>
              <a:t>trends </a:t>
            </a:r>
            <a:endParaRPr lang="en-GB" sz="2800" dirty="0" smtClean="0"/>
          </a:p>
          <a:p>
            <a:pPr lvl="1"/>
            <a:r>
              <a:rPr lang="en-GB" sz="2400" dirty="0"/>
              <a:t>F</a:t>
            </a:r>
            <a:r>
              <a:rPr lang="en-GB" sz="2400" dirty="0" smtClean="0"/>
              <a:t>rom </a:t>
            </a:r>
            <a:r>
              <a:rPr lang="en-GB" sz="2400" dirty="0"/>
              <a:t>national to </a:t>
            </a:r>
            <a:r>
              <a:rPr lang="en-GB" sz="2400" dirty="0" smtClean="0"/>
              <a:t>facility level</a:t>
            </a:r>
            <a:endParaRPr lang="en-GB" sz="2400" dirty="0"/>
          </a:p>
          <a:p>
            <a:pPr marL="285750" lvl="1"/>
            <a:endParaRPr lang="en-ZA" sz="2000" dirty="0" smtClean="0"/>
          </a:p>
          <a:p>
            <a:pPr marL="0" indent="0">
              <a:buNone/>
            </a:pPr>
            <a:r>
              <a:rPr lang="en-ZA" sz="2800" dirty="0">
                <a:cs typeface="MS PGothic" panose="020B0600070205080204" pitchFamily="-112" charset="-128"/>
              </a:rPr>
              <a:t>The </a:t>
            </a:r>
            <a:r>
              <a:rPr lang="en-ZA" sz="2800" dirty="0">
                <a:cs typeface="MS PGothic" panose="020B0600070205080204" pitchFamily="-112" charset="-128"/>
              </a:rPr>
              <a:t>aim of this study was to assess the AHD burden in </a:t>
            </a:r>
            <a:r>
              <a:rPr lang="en-ZA" sz="2800" dirty="0">
                <a:cs typeface="MS PGothic" panose="020B0600070205080204" pitchFamily="-112" charset="-128"/>
              </a:rPr>
              <a:t>sub-districts (regions) </a:t>
            </a:r>
            <a:r>
              <a:rPr lang="en-ZA" sz="2800" dirty="0">
                <a:cs typeface="MS PGothic" panose="020B0600070205080204" pitchFamily="-112" charset="-128"/>
              </a:rPr>
              <a:t>and facilities within the greater Johannesburg Health District (JHD)</a:t>
            </a:r>
          </a:p>
          <a:p>
            <a:endParaRPr lang="en-GB" sz="2800" dirty="0"/>
          </a:p>
          <a:p>
            <a:pPr marL="457200" lvl="1" indent="0">
              <a:buNone/>
            </a:pPr>
            <a:endParaRPr lang="en-GB" sz="2400" dirty="0"/>
          </a:p>
          <a:p>
            <a:endParaRPr lang="en-GB" sz="2800" dirty="0" smtClean="0"/>
          </a:p>
          <a:p>
            <a:pPr marL="457200" lvl="1" indent="0">
              <a:buNone/>
            </a:pPr>
            <a:endParaRPr lang="en-Z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906" y="0"/>
            <a:ext cx="2539502" cy="2944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05" y="3044870"/>
            <a:ext cx="2545703" cy="16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95"/>
    </mc:Choice>
    <mc:Fallback xmlns="">
      <p:transition spd="slow" advTm="306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59" y="186784"/>
            <a:ext cx="10018713" cy="741556"/>
          </a:xfrm>
        </p:spPr>
        <p:txBody>
          <a:bodyPr/>
          <a:lstStyle/>
          <a:p>
            <a:r>
              <a:rPr lang="en-ZA" b="1" dirty="0" smtClean="0"/>
              <a:t>Methodology</a:t>
            </a:r>
            <a:endParaRPr lang="en-ZA" b="1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240632" y="903250"/>
            <a:ext cx="7696916" cy="5655781"/>
          </a:xfrm>
        </p:spPr>
        <p:txBody>
          <a:bodyPr anchor="t">
            <a:noAutofit/>
          </a:bodyPr>
          <a:lstStyle/>
          <a:p>
            <a:r>
              <a:rPr lang="en-ZA" sz="2400" dirty="0" smtClean="0"/>
              <a:t>CD4 testing is done at 4 NHLS laboratories </a:t>
            </a:r>
          </a:p>
          <a:p>
            <a:r>
              <a:rPr lang="en-ZA" sz="2400" dirty="0"/>
              <a:t>Data :</a:t>
            </a:r>
          </a:p>
          <a:p>
            <a:pPr lvl="1"/>
            <a:r>
              <a:rPr lang="en-ZA" sz="1800" dirty="0" smtClean="0"/>
              <a:t>Specimen-level </a:t>
            </a:r>
            <a:r>
              <a:rPr lang="en-ZA" sz="1800" dirty="0"/>
              <a:t>CD4 </a:t>
            </a:r>
            <a:r>
              <a:rPr lang="en-ZA" sz="1800" dirty="0" smtClean="0"/>
              <a:t>data for 2023 calendar year was retrieved from the NHLS/CDW</a:t>
            </a:r>
          </a:p>
          <a:p>
            <a:pPr lvl="1"/>
            <a:r>
              <a:rPr lang="en-ZA" sz="1800" dirty="0" smtClean="0"/>
              <a:t>Data collected for district, Sub-district (Regions A to G) and Health Facilities </a:t>
            </a:r>
          </a:p>
          <a:p>
            <a:r>
              <a:rPr lang="en-ZA" sz="2400" dirty="0" smtClean="0"/>
              <a:t>Categories:</a:t>
            </a:r>
          </a:p>
          <a:p>
            <a:pPr lvl="1"/>
            <a:r>
              <a:rPr lang="en-ZA" sz="1800" dirty="0" smtClean="0"/>
              <a:t>Gender</a:t>
            </a:r>
            <a:r>
              <a:rPr lang="en-ZA" sz="1800" dirty="0"/>
              <a:t>: Male, Female and Unknown</a:t>
            </a:r>
          </a:p>
          <a:p>
            <a:pPr lvl="1"/>
            <a:r>
              <a:rPr lang="en-ZA" sz="1800" dirty="0"/>
              <a:t>Age: categories included &lt;10, 10-14, 15-24, 25-34, 35-44, 45-55, &gt;55 years and unknown</a:t>
            </a:r>
          </a:p>
          <a:p>
            <a:pPr lvl="1"/>
            <a:r>
              <a:rPr lang="en-ZA" sz="1800" dirty="0"/>
              <a:t>CD4 absolute count categories reported: &lt;100, 100-200, total ≤200 cells/µl </a:t>
            </a:r>
          </a:p>
          <a:p>
            <a:r>
              <a:rPr lang="en-ZA" sz="2400" dirty="0"/>
              <a:t>Data analysed with SAS 9.4 and map created with ArcGIS</a:t>
            </a:r>
          </a:p>
          <a:p>
            <a:pPr lvl="1"/>
            <a:r>
              <a:rPr lang="en-ZA" sz="1800" dirty="0" smtClean="0"/>
              <a:t>Calculations done by district, sub-district, health facility, age and gender categories</a:t>
            </a:r>
          </a:p>
          <a:p>
            <a:pPr lvl="1"/>
            <a:r>
              <a:rPr lang="en-ZA" sz="1800" dirty="0" smtClean="0"/>
              <a:t>Level </a:t>
            </a:r>
            <a:r>
              <a:rPr lang="en-ZA" sz="1800" dirty="0"/>
              <a:t>of AHD (&lt;100, 100-200 and combined &lt;200 cells/µl) </a:t>
            </a:r>
          </a:p>
          <a:p>
            <a:endParaRPr lang="en-ZA" sz="1800" dirty="0" smtClean="0"/>
          </a:p>
          <a:p>
            <a:pPr marL="914400" lvl="2" indent="0">
              <a:buNone/>
            </a:pPr>
            <a:endParaRPr lang="en-ZA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48" y="186784"/>
            <a:ext cx="4326106" cy="46040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7548" y="186784"/>
            <a:ext cx="298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800" dirty="0"/>
              <a:t>https://www.commonwealthofnations.org/partner/city-of-johannesburg-metropolitan-municipality/</a:t>
            </a:r>
          </a:p>
        </p:txBody>
      </p:sp>
    </p:spTree>
    <p:extLst>
      <p:ext uri="{BB962C8B-B14F-4D97-AF65-F5344CB8AC3E}">
        <p14:creationId xmlns:p14="http://schemas.microsoft.com/office/powerpoint/2010/main" val="34486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99" y="160729"/>
            <a:ext cx="10018713" cy="741556"/>
          </a:xfrm>
        </p:spPr>
        <p:txBody>
          <a:bodyPr/>
          <a:lstStyle/>
          <a:p>
            <a:r>
              <a:rPr lang="en-ZA" b="1" dirty="0" smtClean="0"/>
              <a:t>Results: JHD and Sub-Districts</a:t>
            </a:r>
            <a:endParaRPr lang="en-ZA" b="1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655999" y="732917"/>
            <a:ext cx="10732956" cy="5531004"/>
          </a:xfrm>
        </p:spPr>
        <p:txBody>
          <a:bodyPr anchor="t">
            <a:noAutofit/>
          </a:bodyPr>
          <a:lstStyle/>
          <a:p>
            <a:r>
              <a:rPr lang="en-ZA" sz="2400" dirty="0" smtClean="0"/>
              <a:t>190 </a:t>
            </a:r>
            <a:r>
              <a:rPr lang="en-ZA" sz="2400" dirty="0" smtClean="0"/>
              <a:t>524 CD4 specimens were tested </a:t>
            </a:r>
            <a:r>
              <a:rPr lang="en-ZA" sz="2400" dirty="0" smtClean="0"/>
              <a:t>in 2023 in JHD</a:t>
            </a:r>
            <a:endParaRPr lang="en-ZA" sz="2400" dirty="0" smtClean="0"/>
          </a:p>
          <a:p>
            <a:pPr lvl="1"/>
            <a:r>
              <a:rPr lang="en-ZA" sz="2000" dirty="0" smtClean="0"/>
              <a:t>Reporting </a:t>
            </a:r>
            <a:r>
              <a:rPr lang="en-ZA" sz="2000" dirty="0" smtClean="0"/>
              <a:t>AHD in 23,6% of specimens </a:t>
            </a:r>
            <a:r>
              <a:rPr lang="en-ZA" sz="2000" dirty="0" smtClean="0"/>
              <a:t>tested</a:t>
            </a:r>
          </a:p>
          <a:p>
            <a:r>
              <a:rPr lang="en-ZA" sz="2400" dirty="0" smtClean="0"/>
              <a:t>Regional level:</a:t>
            </a:r>
          </a:p>
          <a:p>
            <a:pPr lvl="1"/>
            <a:r>
              <a:rPr lang="en-ZA" sz="1800" dirty="0" smtClean="0"/>
              <a:t>Most </a:t>
            </a:r>
            <a:r>
              <a:rPr lang="en-ZA" sz="1800" dirty="0" smtClean="0"/>
              <a:t>specimens tested </a:t>
            </a:r>
            <a:r>
              <a:rPr lang="en-ZA" sz="1800" dirty="0" smtClean="0"/>
              <a:t>and highest </a:t>
            </a:r>
            <a:r>
              <a:rPr lang="en-ZA" sz="1800" dirty="0" smtClean="0"/>
              <a:t>median CD4 </a:t>
            </a:r>
            <a:r>
              <a:rPr lang="en-ZA" sz="1800" dirty="0" smtClean="0"/>
              <a:t>reported for </a:t>
            </a:r>
            <a:r>
              <a:rPr lang="en-ZA" sz="1800" dirty="0" smtClean="0"/>
              <a:t>Region D (34,8%)</a:t>
            </a:r>
          </a:p>
          <a:p>
            <a:pPr lvl="1"/>
            <a:r>
              <a:rPr lang="en-ZA" sz="1800" dirty="0" smtClean="0"/>
              <a:t>Highest AHD </a:t>
            </a:r>
            <a:r>
              <a:rPr lang="en-ZA" sz="1800" dirty="0" smtClean="0"/>
              <a:t>level noted in </a:t>
            </a:r>
            <a:r>
              <a:rPr lang="en-ZA" sz="1800" dirty="0" smtClean="0"/>
              <a:t>Region A (Diepsloot/Midrand) at 26,4% , with lowest median CD4 </a:t>
            </a:r>
          </a:p>
          <a:p>
            <a:pPr lvl="1"/>
            <a:r>
              <a:rPr lang="en-ZA" sz="1800" dirty="0" smtClean="0"/>
              <a:t>Equivalent distribution between CD4&lt;100 vs CD4 100-200 </a:t>
            </a:r>
            <a:r>
              <a:rPr lang="en-ZA" sz="1800" dirty="0" smtClean="0"/>
              <a:t>cells/µl across Regions</a:t>
            </a:r>
            <a:endParaRPr lang="en-ZA" sz="1800" dirty="0" smtClean="0"/>
          </a:p>
          <a:p>
            <a:pPr lvl="1"/>
            <a:r>
              <a:rPr lang="en-ZA" sz="1800" dirty="0" smtClean="0"/>
              <a:t>Median CD4 of AHD specimens was </a:t>
            </a:r>
            <a:r>
              <a:rPr lang="en-ZA" sz="1800" dirty="0" smtClean="0"/>
              <a:t>102 (47-154) </a:t>
            </a:r>
            <a:r>
              <a:rPr lang="en-ZA" sz="1800" dirty="0" smtClean="0"/>
              <a:t>cell/µl</a:t>
            </a:r>
          </a:p>
          <a:p>
            <a:pPr marL="457200" lvl="1" indent="0">
              <a:buNone/>
            </a:pPr>
            <a:endParaRPr lang="en-ZA" sz="1800" dirty="0" smtClean="0"/>
          </a:p>
          <a:p>
            <a:pPr marL="457200" lvl="1" indent="0">
              <a:buNone/>
            </a:pPr>
            <a:endParaRPr lang="en-ZA" sz="1600" dirty="0" smtClean="0"/>
          </a:p>
          <a:p>
            <a:pPr marL="457200" lvl="1" indent="0">
              <a:buNone/>
            </a:pPr>
            <a:endParaRPr lang="en-ZA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29031" y="3499853"/>
            <a:ext cx="9188733" cy="3007360"/>
            <a:chOff x="2057950" y="4062091"/>
            <a:chExt cx="9316574" cy="2749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950" y="4062091"/>
              <a:ext cx="9316574" cy="274829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899845" y="5405854"/>
              <a:ext cx="537590" cy="24318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799160" y="4930855"/>
              <a:ext cx="551960" cy="25013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8482653" y="4930856"/>
              <a:ext cx="551960" cy="25013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9544466" y="4930856"/>
              <a:ext cx="551960" cy="25013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0507273" y="4930855"/>
              <a:ext cx="551960" cy="25013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0541998" y="6561570"/>
              <a:ext cx="551960" cy="25013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835149" y="5649036"/>
              <a:ext cx="1264460" cy="265764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422452" y="5408921"/>
              <a:ext cx="612161" cy="24011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9450710" y="5408921"/>
              <a:ext cx="612161" cy="24011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0465352" y="5434986"/>
              <a:ext cx="612161" cy="24011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906340" y="5649036"/>
              <a:ext cx="537590" cy="24318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4" y="54337"/>
            <a:ext cx="10018713" cy="741556"/>
          </a:xfrm>
        </p:spPr>
        <p:txBody>
          <a:bodyPr/>
          <a:lstStyle/>
          <a:p>
            <a:r>
              <a:rPr lang="en-ZA" b="1" dirty="0" smtClean="0"/>
              <a:t>Distribution Map of AHD at Facility Level</a:t>
            </a:r>
            <a:endParaRPr lang="en-Z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40641" y="828956"/>
            <a:ext cx="30895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AHD bins were created from 9,0-53,8% (n=5)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45,6% facilities reported AHD in &lt;25% of total specimens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49,6% facilities reported AHD in 25-35% of total specimens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sz="2000" dirty="0" smtClean="0"/>
          </a:p>
          <a:p>
            <a:pPr lvl="1"/>
            <a:endParaRPr lang="en-Z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8 </a:t>
            </a:r>
            <a:r>
              <a:rPr lang="en-ZA" sz="2000" dirty="0" smtClean="0"/>
              <a:t>facilities &gt;35% of specimens with AHD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These had higher levels of CD4&lt;100 vs 100-200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Correlate with median CD4 of </a:t>
            </a:r>
            <a:r>
              <a:rPr lang="en-ZA" sz="1800" dirty="0" smtClean="0"/>
              <a:t>74 (28-136) </a:t>
            </a:r>
            <a:r>
              <a:rPr lang="en-ZA" sz="1800" dirty="0" smtClean="0"/>
              <a:t>cells/µl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Highest at Sizwe TD Hospital (53,8%) – predominantly TB patients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15" y="3890911"/>
            <a:ext cx="4355991" cy="1848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30" y="927143"/>
            <a:ext cx="4484562" cy="27341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54674" y="795893"/>
            <a:ext cx="4518081" cy="5954750"/>
            <a:chOff x="116713" y="903250"/>
            <a:chExt cx="4518081" cy="5954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13" y="903250"/>
              <a:ext cx="4518081" cy="5954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298" y="1034500"/>
              <a:ext cx="1209436" cy="1201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8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79" y="161694"/>
            <a:ext cx="10018713" cy="741556"/>
          </a:xfrm>
        </p:spPr>
        <p:txBody>
          <a:bodyPr>
            <a:normAutofit/>
          </a:bodyPr>
          <a:lstStyle/>
          <a:p>
            <a:r>
              <a:rPr lang="en-ZA" b="1" dirty="0" smtClean="0"/>
              <a:t>Age and Gender </a:t>
            </a:r>
            <a:r>
              <a:rPr lang="en-ZA" b="1" dirty="0" smtClean="0"/>
              <a:t>Distribution of AHD</a:t>
            </a:r>
            <a:endParaRPr lang="en-Z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6893" y="1018802"/>
            <a:ext cx="5532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AHD &gt;20% in age 25-34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AHD&gt;30% in age group 35-44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Region A highest % </a:t>
            </a:r>
            <a:r>
              <a:rPr lang="en-ZA" sz="2000" dirty="0" smtClean="0"/>
              <a:t>contribution at 40,7%</a:t>
            </a:r>
            <a:endParaRPr lang="en-ZA" sz="2000" dirty="0"/>
          </a:p>
          <a:p>
            <a:r>
              <a:rPr lang="en-ZA" sz="2000" dirty="0" smtClean="0"/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2808" y="999350"/>
            <a:ext cx="6140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 All regions but B and C showed &gt;males vs females AHD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Region E highest at 52,9% Males vs 46% Females</a:t>
            </a:r>
            <a:endParaRPr lang="en-ZA" sz="20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M:F </a:t>
            </a:r>
            <a:r>
              <a:rPr lang="en-ZA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ratio across all CD4 specimens was </a:t>
            </a:r>
            <a:r>
              <a:rPr lang="en-ZA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1,95</a:t>
            </a:r>
            <a:r>
              <a:rPr lang="en-ZA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:1 </a:t>
            </a:r>
            <a:endParaRPr lang="en-ZA" sz="20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Females make up 62% of all specimens </a:t>
            </a:r>
            <a:r>
              <a:rPr lang="en-ZA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tested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9847" y="2332406"/>
            <a:ext cx="6093888" cy="4411345"/>
            <a:chOff x="132332" y="903249"/>
            <a:chExt cx="5883041" cy="39265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32" y="903249"/>
              <a:ext cx="5883041" cy="39265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Oval 22"/>
            <p:cNvSpPr/>
            <p:nvPr/>
          </p:nvSpPr>
          <p:spPr>
            <a:xfrm>
              <a:off x="3129280" y="1381760"/>
              <a:ext cx="264160" cy="345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84797" y="2334289"/>
            <a:ext cx="5794017" cy="4409461"/>
            <a:chOff x="6384797" y="2528839"/>
            <a:chExt cx="5794017" cy="42149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797" y="2528839"/>
              <a:ext cx="5794017" cy="421491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" name="Oval 3"/>
            <p:cNvSpPr/>
            <p:nvPr/>
          </p:nvSpPr>
          <p:spPr>
            <a:xfrm>
              <a:off x="8851900" y="3790950"/>
              <a:ext cx="241300" cy="2349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537700" y="3673475"/>
              <a:ext cx="241300" cy="2349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0191507" y="3673475"/>
              <a:ext cx="241300" cy="2349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0851664" y="3740150"/>
              <a:ext cx="241300" cy="2349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1560303" y="3746500"/>
              <a:ext cx="241300" cy="2349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843891" y="3771900"/>
              <a:ext cx="241300" cy="2349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6756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79" y="161694"/>
            <a:ext cx="10018713" cy="741556"/>
          </a:xfrm>
        </p:spPr>
        <p:txBody>
          <a:bodyPr/>
          <a:lstStyle/>
          <a:p>
            <a:r>
              <a:rPr lang="en-ZA" b="1" dirty="0" smtClean="0"/>
              <a:t>Summary of findings</a:t>
            </a:r>
            <a:endParaRPr lang="en-ZA" b="1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367222" y="903250"/>
            <a:ext cx="10357931" cy="5624872"/>
          </a:xfrm>
        </p:spPr>
        <p:txBody>
          <a:bodyPr anchor="t">
            <a:noAutofit/>
          </a:bodyPr>
          <a:lstStyle/>
          <a:p>
            <a:endParaRPr lang="en-ZA" sz="2000" dirty="0"/>
          </a:p>
          <a:p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62059"/>
              </p:ext>
            </p:extLst>
          </p:nvPr>
        </p:nvGraphicFramePr>
        <p:xfrm>
          <a:off x="77937" y="795847"/>
          <a:ext cx="11915840" cy="4230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29252">
                  <a:extLst>
                    <a:ext uri="{9D8B030D-6E8A-4147-A177-3AD203B41FA5}">
                      <a16:colId xmlns:a16="http://schemas.microsoft.com/office/drawing/2014/main" val="622195974"/>
                    </a:ext>
                  </a:extLst>
                </a:gridCol>
                <a:gridCol w="3409582">
                  <a:extLst>
                    <a:ext uri="{9D8B030D-6E8A-4147-A177-3AD203B41FA5}">
                      <a16:colId xmlns:a16="http://schemas.microsoft.com/office/drawing/2014/main" val="2675805643"/>
                    </a:ext>
                  </a:extLst>
                </a:gridCol>
                <a:gridCol w="4377006">
                  <a:extLst>
                    <a:ext uri="{9D8B030D-6E8A-4147-A177-3AD203B41FA5}">
                      <a16:colId xmlns:a16="http://schemas.microsoft.com/office/drawing/2014/main" val="368869317"/>
                    </a:ext>
                  </a:extLst>
                </a:gridCol>
              </a:tblGrid>
              <a:tr h="466727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chemeClr val="tx1"/>
                          </a:solidFill>
                        </a:rPr>
                        <a:t>Conclusions 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chemeClr val="tx1"/>
                          </a:solidFill>
                        </a:rPr>
                        <a:t>Recommendations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246442"/>
                  </a:ext>
                </a:extLst>
              </a:tr>
              <a:tr h="1006137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JHD reported</a:t>
                      </a:r>
                      <a:r>
                        <a:rPr lang="en-ZA" sz="1600" baseline="0" dirty="0" smtClean="0"/>
                        <a:t> AHD in 23.6% specimens vs </a:t>
                      </a:r>
                      <a:r>
                        <a:rPr lang="en-ZA" sz="1600" dirty="0" smtClean="0"/>
                        <a:t>National level of 20,4%</a:t>
                      </a:r>
                      <a:r>
                        <a:rPr lang="en-ZA" sz="1600" baseline="0" dirty="0" smtClean="0"/>
                        <a:t> for 2023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dirty="0" smtClean="0"/>
                        <a:t>Region A highest at 26,4%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Laboratory results not linked to patient care, i.e. ART status or VL failure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600" dirty="0" smtClean="0"/>
                        <a:t>Continued monitoring of AHD levels in JHD at sub-district and facility level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/>
                        <a:t>NHLS reports/dashboard development shared with JHD and regional HIV co-ordinators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39271"/>
                  </a:ext>
                </a:extLst>
              </a:tr>
              <a:tr h="10289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AHD varied at facility level in all Regions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dirty="0" smtClean="0"/>
                        <a:t>8</a:t>
                      </a:r>
                      <a:r>
                        <a:rPr lang="en-ZA" sz="1400" baseline="0" dirty="0" smtClean="0"/>
                        <a:t> f</a:t>
                      </a:r>
                      <a:r>
                        <a:rPr lang="en-ZA" sz="1400" dirty="0" smtClean="0"/>
                        <a:t>acilities with AHD levels &gt;35</a:t>
                      </a:r>
                      <a:r>
                        <a:rPr lang="en-ZA" sz="1400" dirty="0" smtClean="0"/>
                        <a:t>%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dirty="0" smtClean="0"/>
                        <a:t>With higher </a:t>
                      </a:r>
                      <a:r>
                        <a:rPr lang="en-ZA" sz="1400" dirty="0" smtClean="0"/>
                        <a:t>levels for  </a:t>
                      </a:r>
                      <a:r>
                        <a:rPr lang="en-ZA" sz="1400" dirty="0" smtClean="0"/>
                        <a:t>CD4&lt;100, i.e. more </a:t>
                      </a:r>
                      <a:r>
                        <a:rPr lang="en-ZA" sz="1400" dirty="0" smtClean="0"/>
                        <a:t>immune compromised </a:t>
                      </a:r>
                      <a:r>
                        <a:rPr lang="en-ZA" sz="1400" dirty="0" smtClean="0"/>
                        <a:t>patients</a:t>
                      </a:r>
                      <a:endParaRPr lang="en-Z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5% of specimens</a:t>
                      </a:r>
                      <a:r>
                        <a:rPr lang="en-ZA" sz="1600" baseline="0" dirty="0" smtClean="0"/>
                        <a:t> don’t have age and gender data captured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 rtl="0" eaLnBrk="1" latinLnBrk="0" hangingPunct="1">
                        <a:buFont typeface="Arial" panose="020B0604020202020204" pitchFamily="34" charset="0"/>
                      </a:pPr>
                      <a:r>
                        <a:rPr lang="en-ZA" sz="1600" kern="1200" dirty="0" smtClean="0"/>
                        <a:t>Assess contributing factors for AHD at facilities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kern="1200" dirty="0" smtClean="0"/>
                        <a:t>Patient loss to follow-up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kern="1200" dirty="0" smtClean="0"/>
                        <a:t>Reasons</a:t>
                      </a:r>
                      <a:r>
                        <a:rPr lang="en-ZA" sz="1400" kern="1200" baseline="0" dirty="0" smtClean="0"/>
                        <a:t> for l</a:t>
                      </a:r>
                      <a:r>
                        <a:rPr lang="en-ZA" sz="1400" kern="1200" dirty="0" smtClean="0"/>
                        <a:t>ate presentation especially among men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831101"/>
                  </a:ext>
                </a:extLst>
              </a:tr>
              <a:tr h="8756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Gender and age distributions followed national trends </a:t>
                      </a:r>
                      <a:r>
                        <a:rPr lang="en-ZA" sz="1600" dirty="0" smtClean="0"/>
                        <a:t>for AHD</a:t>
                      </a:r>
                      <a:endParaRPr lang="en-ZA" sz="1600" dirty="0" smtClean="0"/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dirty="0" smtClean="0"/>
                        <a:t>More older males presenting with </a:t>
                      </a:r>
                      <a:r>
                        <a:rPr lang="en-ZA" sz="1400" dirty="0" smtClean="0"/>
                        <a:t>AHD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Encourage CD4 testing for patients failing treatment (VL&gt;50 copies) for earlier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048070"/>
                  </a:ext>
                </a:extLst>
              </a:tr>
              <a:tr h="579291"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Link</a:t>
                      </a:r>
                      <a:r>
                        <a:rPr lang="en-ZA" sz="1600" baseline="0" dirty="0" smtClean="0"/>
                        <a:t> </a:t>
                      </a:r>
                      <a:r>
                        <a:rPr lang="en-ZA" sz="1600" dirty="0" smtClean="0"/>
                        <a:t>clinical and laboratory data to improve management of AHD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5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6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s PPT Template _Mr T. Seate_Oct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Template_2023</Template>
  <TotalTime>13960</TotalTime>
  <Words>683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Corbel</vt:lpstr>
      <vt:lpstr>Comms PPT Template _Mr T. Seate_Oct2016</vt:lpstr>
      <vt:lpstr> Using laboratory CD4 test results (&lt;200cells/µl) to identify sub-districts and facilities with advanced HIV disease (AHD) in the Johannesburg Health District  (Johannesburg Metro)</vt:lpstr>
      <vt:lpstr>Background</vt:lpstr>
      <vt:lpstr>Methodology</vt:lpstr>
      <vt:lpstr>Results: JHD and Sub-Districts</vt:lpstr>
      <vt:lpstr>Distribution Map of AHD at Facility Level</vt:lpstr>
      <vt:lpstr>Age and Gender Distribution of AHD</vt:lpstr>
      <vt:lpstr>Summary of findings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laboratory CD4 test results (&lt;200cells/µl) to identify subdistricts and facilities with advanced HIV disease (AHD) in the Johannesburg Health District (Johannesburg Metro)</dc:title>
  <dc:creator>Lindi</dc:creator>
  <cp:lastModifiedBy>Lindi</cp:lastModifiedBy>
  <cp:revision>141</cp:revision>
  <dcterms:created xsi:type="dcterms:W3CDTF">2024-08-12T12:42:27Z</dcterms:created>
  <dcterms:modified xsi:type="dcterms:W3CDTF">2024-08-23T13:45:14Z</dcterms:modified>
</cp:coreProperties>
</file>