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95" r:id="rId3"/>
    <p:sldId id="302" r:id="rId4"/>
    <p:sldId id="296" r:id="rId5"/>
    <p:sldId id="300" r:id="rId6"/>
    <p:sldId id="298" r:id="rId7"/>
    <p:sldId id="301" r:id="rId8"/>
    <p:sldId id="304" r:id="rId9"/>
    <p:sldId id="303" r:id="rId10"/>
    <p:sldId id="309" r:id="rId11"/>
    <p:sldId id="307" r:id="rId12"/>
    <p:sldId id="305" r:id="rId13"/>
    <p:sldId id="306" r:id="rId14"/>
    <p:sldId id="310" r:id="rId15"/>
    <p:sldId id="311" r:id="rId16"/>
    <p:sldId id="312" r:id="rId17"/>
    <p:sldId id="313" r:id="rId18"/>
    <p:sldId id="318" r:id="rId19"/>
    <p:sldId id="319" r:id="rId20"/>
    <p:sldId id="316" r:id="rId21"/>
    <p:sldId id="315" r:id="rId22"/>
  </p:sldIdLst>
  <p:sldSz cx="18288000" cy="10287000"/>
  <p:notesSz cx="6858000" cy="9144000"/>
  <p:embeddedFontLst>
    <p:embeddedFont>
      <p:font typeface="Josefin Sans" panose="020B0604020202020204" charset="0"/>
      <p:regular r:id="rId24"/>
    </p:embeddedFont>
    <p:embeddedFont>
      <p:font typeface="Montserrat Ultra-Bold" panose="020B0604020202020204" charset="0"/>
      <p:regular r:id="rId25"/>
      <p:bold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589" autoAdjust="0"/>
  </p:normalViewPr>
  <p:slideViewPr>
    <p:cSldViewPr>
      <p:cViewPr varScale="1">
        <p:scale>
          <a:sx n="44" d="100"/>
          <a:sy n="44" d="100"/>
        </p:scale>
        <p:origin x="9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sa, Shabir (GPHEALTH)" userId="e8948446-e5a5-4ff8-9aeb-cde9aeb592ad" providerId="ADAL" clId="{23B541FA-CFC7-EC4F-834F-0825618682B2}"/>
    <pc:docChg chg="custSel modSld">
      <pc:chgData name="Moosa, Shabir (GPHEALTH)" userId="e8948446-e5a5-4ff8-9aeb-cde9aeb592ad" providerId="ADAL" clId="{23B541FA-CFC7-EC4F-834F-0825618682B2}" dt="2024-08-16T09:49:59.070" v="2" actId="1076"/>
      <pc:docMkLst>
        <pc:docMk/>
      </pc:docMkLst>
      <pc:sldChg chg="addSp modSp mod modClrScheme chgLayout">
        <pc:chgData name="Moosa, Shabir (GPHEALTH)" userId="e8948446-e5a5-4ff8-9aeb-cde9aeb592ad" providerId="ADAL" clId="{23B541FA-CFC7-EC4F-834F-0825618682B2}" dt="2024-08-16T09:49:59.070" v="2" actId="1076"/>
        <pc:sldMkLst>
          <pc:docMk/>
          <pc:sldMk cId="0" sldId="256"/>
        </pc:sldMkLst>
        <pc:spChg chg="add mod ord">
          <ac:chgData name="Moosa, Shabir (GPHEALTH)" userId="e8948446-e5a5-4ff8-9aeb-cde9aeb592ad" providerId="ADAL" clId="{23B541FA-CFC7-EC4F-834F-0825618682B2}" dt="2024-08-16T09:49:59.070" v="2" actId="1076"/>
          <ac:spMkLst>
            <pc:docMk/>
            <pc:sldMk cId="0" sldId="256"/>
            <ac:spMk id="11" creationId="{ED3E32D4-2941-4187-1E23-42A1CE7EFAB7}"/>
          </ac:spMkLst>
        </pc:spChg>
        <pc:spChg chg="add mod ord">
          <ac:chgData name="Moosa, Shabir (GPHEALTH)" userId="e8948446-e5a5-4ff8-9aeb-cde9aeb592ad" providerId="ADAL" clId="{23B541FA-CFC7-EC4F-834F-0825618682B2}" dt="2024-08-16T09:49:55.909" v="1" actId="1076"/>
          <ac:spMkLst>
            <pc:docMk/>
            <pc:sldMk cId="0" sldId="256"/>
            <ac:spMk id="12" creationId="{F1F19105-7E69-742F-8A31-59279A138F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51CE4-8ADC-4B34-A0BD-6F3035280EBE}"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0BD3F-0883-45E3-A117-B899427483F4}" type="slidenum">
              <a:rPr lang="en-US" smtClean="0"/>
              <a:t>‹#›</a:t>
            </a:fld>
            <a:endParaRPr lang="en-US"/>
          </a:p>
        </p:txBody>
      </p:sp>
    </p:spTree>
    <p:extLst>
      <p:ext uri="{BB962C8B-B14F-4D97-AF65-F5344CB8AC3E}">
        <p14:creationId xmlns:p14="http://schemas.microsoft.com/office/powerpoint/2010/main" val="187924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tiff"/><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7.tif"/><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nicd.ac.za/diseases-a-z-index/disease-index-covid-19/surveillance-reports/weekly-respiratory-pathogens-surveillance-report-week/"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21671" y="495802"/>
            <a:ext cx="14439900" cy="1205458"/>
          </a:xfrm>
          <a:prstGeom prst="rect">
            <a:avLst/>
          </a:prstGeom>
        </p:spPr>
        <p:txBody>
          <a:bodyPr wrap="square" lIns="0" tIns="0" rIns="0" bIns="0" rtlCol="0" anchor="t">
            <a:spAutoFit/>
          </a:bodyPr>
          <a:lstStyle/>
          <a:p>
            <a:pPr algn="l">
              <a:lnSpc>
                <a:spcPts val="9379"/>
              </a:lnSpc>
            </a:pPr>
            <a:r>
              <a:rPr lang="en-US" sz="6000" dirty="0">
                <a:solidFill>
                  <a:srgbClr val="DCB05B"/>
                </a:solidFill>
                <a:latin typeface="Montserrat Ultra-Bold"/>
              </a:rPr>
              <a:t>JOHANNESBURG HEALTH DISTRICT </a:t>
            </a:r>
          </a:p>
        </p:txBody>
      </p:sp>
      <p:sp>
        <p:nvSpPr>
          <p:cNvPr id="3" name="TextBox 3"/>
          <p:cNvSpPr txBox="1"/>
          <p:nvPr/>
        </p:nvSpPr>
        <p:spPr>
          <a:xfrm>
            <a:off x="2923036" y="1594954"/>
            <a:ext cx="12437169" cy="1205458"/>
          </a:xfrm>
          <a:prstGeom prst="rect">
            <a:avLst/>
          </a:prstGeom>
        </p:spPr>
        <p:txBody>
          <a:bodyPr wrap="square" lIns="0" tIns="0" rIns="0" bIns="0" rtlCol="0" anchor="t">
            <a:spAutoFit/>
          </a:bodyPr>
          <a:lstStyle/>
          <a:p>
            <a:pPr algn="r">
              <a:lnSpc>
                <a:spcPts val="9379"/>
              </a:lnSpc>
            </a:pPr>
            <a:r>
              <a:rPr lang="en-US" sz="6000" dirty="0">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3407570" y="3366670"/>
            <a:ext cx="11468100" cy="1470025"/>
          </a:xfrm>
        </p:spPr>
        <p:txBody>
          <a:bodyPr>
            <a:noAutofit/>
          </a:bodyPr>
          <a:lstStyle/>
          <a:p>
            <a:r>
              <a:rPr lang="en-US" sz="4800" b="1" dirty="0"/>
              <a:t>SARS-CoV-2 seroprevalence in a cohort of individuals from Gauteng and Eastern Cape,  2022 - 2023</a:t>
            </a:r>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5940719" y="5494622"/>
            <a:ext cx="6400800" cy="1326764"/>
          </a:xfrm>
        </p:spPr>
        <p:txBody>
          <a:bodyPr>
            <a:normAutofit fontScale="85000" lnSpcReduction="20000"/>
          </a:bodyPr>
          <a:lstStyle/>
          <a:p>
            <a:r>
              <a:rPr lang="en-US" dirty="0" smtClean="0"/>
              <a:t>Caitlyn Slabbert</a:t>
            </a:r>
          </a:p>
          <a:p>
            <a:endParaRPr lang="en-US" dirty="0" smtClean="0"/>
          </a:p>
          <a:p>
            <a:r>
              <a:rPr lang="en-US" dirty="0" smtClean="0"/>
              <a:t>28 August 2024</a:t>
            </a:r>
            <a:endParaRPr lang="en-US"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9682" y="7118679"/>
            <a:ext cx="5062874" cy="15178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sp>
        <p:nvSpPr>
          <p:cNvPr id="53" name="TextBox 52">
            <a:extLst>
              <a:ext uri="{FF2B5EF4-FFF2-40B4-BE49-F238E27FC236}">
                <a16:creationId xmlns:a16="http://schemas.microsoft.com/office/drawing/2014/main" id="{18652260-561E-6664-164E-992B13750555}"/>
              </a:ext>
            </a:extLst>
          </p:cNvPr>
          <p:cNvSpPr txBox="1"/>
          <p:nvPr/>
        </p:nvSpPr>
        <p:spPr>
          <a:xfrm>
            <a:off x="2438400" y="1715304"/>
            <a:ext cx="8795820" cy="3863141"/>
          </a:xfrm>
          <a:prstGeom prst="rect">
            <a:avLst/>
          </a:prstGeom>
          <a:noFill/>
          <a:effectLst/>
        </p:spPr>
        <p:txBody>
          <a:bodyPr wrap="square" lIns="121500" tIns="68850" rIns="121500" bIns="68850" rtlCol="0" anchor="ctr">
            <a:spAutoFit/>
          </a:bodyPr>
          <a:lstStyle/>
          <a:p>
            <a:pPr marL="457200" indent="-457200" defTabSz="1028700">
              <a:buSzPct val="150000"/>
              <a:buFont typeface="Arial" panose="020B0604020202020204" pitchFamily="34" charset="0"/>
              <a:buChar char="•"/>
              <a:defRPr/>
            </a:pPr>
            <a:r>
              <a:rPr lang="en-US" sz="2200" dirty="0">
                <a:cs typeface="Arial" panose="020B0604020202020204" pitchFamily="34" charset="0"/>
                <a:sym typeface="Arial"/>
              </a:rPr>
              <a:t>One individual per household was then randomly selected to participate</a:t>
            </a:r>
          </a:p>
          <a:p>
            <a:pPr marL="457200" indent="-457200" defTabSz="1028700">
              <a:buSzPct val="150000"/>
              <a:buFont typeface="Arial" panose="020B0604020202020204" pitchFamily="34" charset="0"/>
              <a:buChar char="•"/>
              <a:defRPr/>
            </a:pPr>
            <a:endParaRPr lang="en-US" sz="2200" dirty="0">
              <a:cs typeface="Arial" panose="020B0604020202020204" pitchFamily="34" charset="0"/>
              <a:sym typeface="Arial"/>
            </a:endParaRPr>
          </a:p>
          <a:p>
            <a:pPr marL="457200" indent="-457200" defTabSz="1028700">
              <a:buSzPct val="150000"/>
              <a:buFont typeface="Arial" panose="020B0604020202020204" pitchFamily="34" charset="0"/>
              <a:buChar char="•"/>
              <a:defRPr/>
            </a:pPr>
            <a:r>
              <a:rPr lang="en-US" sz="2200" dirty="0">
                <a:cs typeface="Arial" panose="020B0604020202020204" pitchFamily="34" charset="0"/>
                <a:sym typeface="Arial"/>
              </a:rPr>
              <a:t>The participants were selected by age strata (&lt;5, 5-12, 13-18, 19-24,25-39, 40-59 and ≥60 years) to ensure representation of all age groups.</a:t>
            </a:r>
          </a:p>
          <a:p>
            <a:pPr marL="457200" indent="-457200" defTabSz="1028700">
              <a:buSzPct val="150000"/>
              <a:buFont typeface="Arial" panose="020B0604020202020204" pitchFamily="34" charset="0"/>
              <a:buChar char="•"/>
              <a:defRPr/>
            </a:pPr>
            <a:endParaRPr lang="en-US" sz="2200" dirty="0">
              <a:cs typeface="Arial" panose="020B0604020202020204" pitchFamily="34" charset="0"/>
              <a:sym typeface="Arial"/>
            </a:endParaRPr>
          </a:p>
          <a:p>
            <a:pPr marL="457200" indent="-457200" defTabSz="1028700">
              <a:buSzPct val="150000"/>
              <a:buFont typeface="Arial" panose="020B0604020202020204" pitchFamily="34" charset="0"/>
              <a:buChar char="•"/>
              <a:defRPr/>
            </a:pPr>
            <a:r>
              <a:rPr lang="en-US" sz="2200" dirty="0">
                <a:cs typeface="Arial" panose="020B0604020202020204" pitchFamily="34" charset="0"/>
                <a:sym typeface="Arial"/>
              </a:rPr>
              <a:t>1500 participants were selected from each province, total sample size of 3000 individuals</a:t>
            </a:r>
          </a:p>
          <a:p>
            <a:pPr marL="457200" indent="-457200" defTabSz="1028700">
              <a:buSzPct val="150000"/>
              <a:buFont typeface="Arial" panose="020B0604020202020204" pitchFamily="34" charset="0"/>
              <a:buChar char="•"/>
              <a:defRPr/>
            </a:pPr>
            <a:endParaRPr lang="en-US" sz="2200" dirty="0">
              <a:cs typeface="Arial" panose="020B0604020202020204" pitchFamily="34" charset="0"/>
              <a:sym typeface="Arial"/>
            </a:endParaRPr>
          </a:p>
          <a:p>
            <a:pPr marL="457200" indent="-457200" defTabSz="1028700">
              <a:buSzPct val="150000"/>
              <a:buFont typeface="Arial" panose="020B0604020202020204" pitchFamily="34" charset="0"/>
              <a:buChar char="•"/>
              <a:defRPr/>
            </a:pPr>
            <a:r>
              <a:rPr lang="en-US" sz="2200" dirty="0">
                <a:cs typeface="Arial" panose="020B0604020202020204" pitchFamily="34" charset="0"/>
                <a:sym typeface="Arial"/>
              </a:rPr>
              <a:t>Each subsequent survey round aimed to achieve a follow-up rate of 80% among the cohort members</a:t>
            </a:r>
          </a:p>
        </p:txBody>
      </p:sp>
      <p:pic>
        <p:nvPicPr>
          <p:cNvPr id="54" name="Picture 53">
            <a:extLst>
              <a:ext uri="{FF2B5EF4-FFF2-40B4-BE49-F238E27FC236}">
                <a16:creationId xmlns:a16="http://schemas.microsoft.com/office/drawing/2014/main" id="{72DCBE75-925E-38A3-1C35-BB358B0BBE84}"/>
              </a:ext>
            </a:extLst>
          </p:cNvPr>
          <p:cNvPicPr>
            <a:picLocks noChangeAspect="1"/>
          </p:cNvPicPr>
          <p:nvPr/>
        </p:nvPicPr>
        <p:blipFill>
          <a:blip r:embed="rId5"/>
          <a:stretch>
            <a:fillRect/>
          </a:stretch>
        </p:blipFill>
        <p:spPr>
          <a:xfrm>
            <a:off x="11462010" y="1638360"/>
            <a:ext cx="4152668" cy="4144574"/>
          </a:xfrm>
          <a:prstGeom prst="rect">
            <a:avLst/>
          </a:prstGeom>
        </p:spPr>
      </p:pic>
      <p:pic>
        <p:nvPicPr>
          <p:cNvPr id="55" name="Picture 54">
            <a:extLst>
              <a:ext uri="{FF2B5EF4-FFF2-40B4-BE49-F238E27FC236}">
                <a16:creationId xmlns:a16="http://schemas.microsoft.com/office/drawing/2014/main" id="{D5C24230-EDA4-B6B7-4105-630CE1152B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2784" y="6196274"/>
            <a:ext cx="6147210" cy="2766245"/>
          </a:xfrm>
          <a:prstGeom prst="rect">
            <a:avLst/>
          </a:prstGeom>
        </p:spPr>
      </p:pic>
      <p:pic>
        <p:nvPicPr>
          <p:cNvPr id="56" name="Picture 55">
            <a:extLst>
              <a:ext uri="{FF2B5EF4-FFF2-40B4-BE49-F238E27FC236}">
                <a16:creationId xmlns:a16="http://schemas.microsoft.com/office/drawing/2014/main" id="{4DDFA2F0-3AB5-AC01-3973-0B93A88422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274" y="6196274"/>
            <a:ext cx="2588144" cy="2766245"/>
          </a:xfrm>
          <a:prstGeom prst="rect">
            <a:avLst/>
          </a:prstGeom>
        </p:spPr>
      </p:pic>
      <p:pic>
        <p:nvPicPr>
          <p:cNvPr id="57" name="Picture 56">
            <a:extLst>
              <a:ext uri="{FF2B5EF4-FFF2-40B4-BE49-F238E27FC236}">
                <a16:creationId xmlns:a16="http://schemas.microsoft.com/office/drawing/2014/main" id="{438629E4-3105-C087-F58B-4F688C57B034}"/>
              </a:ext>
            </a:extLst>
          </p:cNvPr>
          <p:cNvPicPr>
            <a:picLocks noChangeAspect="1"/>
          </p:cNvPicPr>
          <p:nvPr/>
        </p:nvPicPr>
        <p:blipFill>
          <a:blip r:embed="rId8"/>
          <a:stretch>
            <a:fillRect/>
          </a:stretch>
        </p:blipFill>
        <p:spPr>
          <a:xfrm>
            <a:off x="11414697" y="6196274"/>
            <a:ext cx="4152668" cy="2766245"/>
          </a:xfrm>
          <a:prstGeom prst="rect">
            <a:avLst/>
          </a:prstGeom>
        </p:spPr>
      </p:pic>
    </p:spTree>
    <p:extLst>
      <p:ext uri="{BB962C8B-B14F-4D97-AF65-F5344CB8AC3E}">
        <p14:creationId xmlns:p14="http://schemas.microsoft.com/office/powerpoint/2010/main" val="4210261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sp>
        <p:nvSpPr>
          <p:cNvPr id="14" name="Content Placeholder 13">
            <a:extLst>
              <a:ext uri="{FF2B5EF4-FFF2-40B4-BE49-F238E27FC236}">
                <a16:creationId xmlns:a16="http://schemas.microsoft.com/office/drawing/2014/main" id="{7889F1A3-66DD-E125-D4BD-EA44A0BBC2A4}"/>
              </a:ext>
            </a:extLst>
          </p:cNvPr>
          <p:cNvSpPr txBox="1">
            <a:spLocks noGrp="1"/>
          </p:cNvSpPr>
          <p:nvPr>
            <p:ph idx="1"/>
          </p:nvPr>
        </p:nvSpPr>
        <p:spPr>
          <a:xfrm>
            <a:off x="714642" y="2437082"/>
            <a:ext cx="9466262" cy="6879351"/>
          </a:xfrm>
          <a:prstGeom prst="rect">
            <a:avLst/>
          </a:prstGeom>
          <a:noFill/>
          <a:effectLst/>
        </p:spPr>
        <p:txBody>
          <a:bodyPr wrap="square" lIns="121500" tIns="68850" rIns="121500" bIns="68850" rtlCol="0" anchor="ctr">
            <a:spAutoFit/>
          </a:bodyPr>
          <a:lstStyle/>
          <a:p>
            <a:pPr marL="0" indent="0" defTabSz="1028700">
              <a:buClr>
                <a:srgbClr val="006D3F"/>
              </a:buClr>
              <a:buSzPct val="150000"/>
              <a:buNone/>
              <a:defRPr/>
            </a:pPr>
            <a:r>
              <a:rPr lang="en-US" b="1" dirty="0" smtClean="0">
                <a:latin typeface="+mj-lt"/>
                <a:cs typeface="Arial" panose="020B0604020202020204" pitchFamily="34" charset="0"/>
              </a:rPr>
              <a:t>Data and specimen collection</a:t>
            </a:r>
          </a:p>
          <a:p>
            <a:pPr defTabSz="1028700">
              <a:lnSpc>
                <a:spcPct val="150000"/>
              </a:lnSpc>
              <a:buSzPct val="150000"/>
              <a:defRPr/>
            </a:pPr>
            <a:r>
              <a:rPr lang="en-US" sz="2800" dirty="0" smtClean="0">
                <a:cs typeface="Arial" panose="020B0604020202020204" pitchFamily="34" charset="0"/>
              </a:rPr>
              <a:t>Trained </a:t>
            </a:r>
            <a:r>
              <a:rPr lang="en-US" sz="2800" dirty="0">
                <a:cs typeface="Arial" panose="020B0604020202020204" pitchFamily="34" charset="0"/>
              </a:rPr>
              <a:t>field workers collected participant information on demographics, underlying illness, COVID-19 and influenza vaccination history, EPI vaccination for children aged &lt;15 years, and previous SARS-CoV-2 laboratory diagnosis. </a:t>
            </a:r>
            <a:endParaRPr lang="en-US" sz="2800" dirty="0" smtClean="0">
              <a:cs typeface="Arial" panose="020B0604020202020204" pitchFamily="34" charset="0"/>
            </a:endParaRPr>
          </a:p>
          <a:p>
            <a:pPr defTabSz="1028700">
              <a:lnSpc>
                <a:spcPct val="150000"/>
              </a:lnSpc>
              <a:buSzPct val="150000"/>
              <a:defRPr/>
            </a:pPr>
            <a:r>
              <a:rPr lang="en-US" sz="2800" dirty="0">
                <a:cs typeface="Arial" panose="020B0604020202020204" pitchFamily="34" charset="0"/>
              </a:rPr>
              <a:t>Fieldworkers collected dried blood spot samples using a volumetric absorptive </a:t>
            </a:r>
            <a:r>
              <a:rPr lang="en-US" sz="2800" dirty="0" err="1">
                <a:cs typeface="Arial" panose="020B0604020202020204" pitchFamily="34" charset="0"/>
              </a:rPr>
              <a:t>microsampling</a:t>
            </a:r>
            <a:r>
              <a:rPr lang="en-US" sz="2800" dirty="0">
                <a:cs typeface="Arial" panose="020B0604020202020204" pitchFamily="34" charset="0"/>
              </a:rPr>
              <a:t> (VAMS; </a:t>
            </a:r>
            <a:r>
              <a:rPr lang="en-US" sz="2800" dirty="0" err="1">
                <a:cs typeface="Arial" panose="020B0604020202020204" pitchFamily="34" charset="0"/>
              </a:rPr>
              <a:t>Mitra</a:t>
            </a:r>
            <a:r>
              <a:rPr lang="en-US" sz="2800" dirty="0">
                <a:cs typeface="Arial" panose="020B0604020202020204" pitchFamily="34" charset="0"/>
              </a:rPr>
              <a:t>) device from all participants (n=3000)</a:t>
            </a:r>
          </a:p>
          <a:p>
            <a:pPr marL="192882" indent="-192882" defTabSz="1028700">
              <a:buClr>
                <a:srgbClr val="006D3F"/>
              </a:buClr>
              <a:buSzPct val="150000"/>
              <a:buFont typeface="Arial" panose="020B0604020202020204" pitchFamily="34" charset="0"/>
              <a:buChar char="•"/>
              <a:defRPr/>
            </a:pPr>
            <a:endParaRPr lang="en-US" sz="2800" dirty="0" smtClean="0">
              <a:cs typeface="Arial" panose="020B0604020202020204" pitchFamily="34" charset="0"/>
            </a:endParaRPr>
          </a:p>
          <a:p>
            <a:pPr marL="192882" indent="-192882" defTabSz="1028700">
              <a:buClr>
                <a:srgbClr val="006D3F"/>
              </a:buClr>
              <a:buSzPct val="150000"/>
              <a:buFont typeface="Arial" panose="020B0604020202020204" pitchFamily="34" charset="0"/>
              <a:buChar char="•"/>
              <a:defRPr/>
            </a:pPr>
            <a:endParaRPr lang="en-US" sz="2800" dirty="0">
              <a:cs typeface="Arial" panose="020B0604020202020204" pitchFamily="34" charset="0"/>
            </a:endParaRPr>
          </a:p>
          <a:p>
            <a:pPr marL="192882" indent="-192882" defTabSz="1028700">
              <a:buClr>
                <a:srgbClr val="006D3F"/>
              </a:buClr>
              <a:buSzPct val="150000"/>
              <a:buFont typeface="Arial" panose="020B0604020202020204" pitchFamily="34" charset="0"/>
              <a:buChar char="•"/>
              <a:defRPr/>
            </a:pPr>
            <a:endParaRPr lang="en-US" sz="2800" dirty="0">
              <a:cs typeface="Arial" panose="020B0604020202020204" pitchFamily="34" charset="0"/>
            </a:endParaRPr>
          </a:p>
        </p:txBody>
      </p:sp>
      <p:pic>
        <p:nvPicPr>
          <p:cNvPr id="15" name="Picture 14">
            <a:extLst>
              <a:ext uri="{FF2B5EF4-FFF2-40B4-BE49-F238E27FC236}">
                <a16:creationId xmlns:a16="http://schemas.microsoft.com/office/drawing/2014/main" id="{5FAA52C3-D46A-BA18-C161-020409ED02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682"/>
          <a:stretch/>
        </p:blipFill>
        <p:spPr>
          <a:xfrm>
            <a:off x="11087398" y="5388889"/>
            <a:ext cx="2445117" cy="3167096"/>
          </a:xfrm>
          <a:prstGeom prst="rect">
            <a:avLst/>
          </a:prstGeom>
        </p:spPr>
      </p:pic>
      <p:pic>
        <p:nvPicPr>
          <p:cNvPr id="16" name="Picture 15">
            <a:extLst>
              <a:ext uri="{FF2B5EF4-FFF2-40B4-BE49-F238E27FC236}">
                <a16:creationId xmlns:a16="http://schemas.microsoft.com/office/drawing/2014/main" id="{BCED2FA6-6F5E-89AF-052E-47070F1EA3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1012" b="10103"/>
          <a:stretch/>
        </p:blipFill>
        <p:spPr>
          <a:xfrm>
            <a:off x="13692343" y="5388888"/>
            <a:ext cx="2663772" cy="3167094"/>
          </a:xfrm>
          <a:prstGeom prst="rect">
            <a:avLst/>
          </a:prstGeom>
        </p:spPr>
      </p:pic>
      <p:pic>
        <p:nvPicPr>
          <p:cNvPr id="17" name="Picture 16">
            <a:extLst>
              <a:ext uri="{FF2B5EF4-FFF2-40B4-BE49-F238E27FC236}">
                <a16:creationId xmlns:a16="http://schemas.microsoft.com/office/drawing/2014/main" id="{92EA18A3-166D-A460-0EC1-C97F58BC91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7400" y="1762859"/>
            <a:ext cx="5268717" cy="3511106"/>
          </a:xfrm>
          <a:prstGeom prst="rect">
            <a:avLst/>
          </a:prstGeom>
        </p:spPr>
      </p:pic>
    </p:spTree>
    <p:extLst>
      <p:ext uri="{BB962C8B-B14F-4D97-AF65-F5344CB8AC3E}">
        <p14:creationId xmlns:p14="http://schemas.microsoft.com/office/powerpoint/2010/main" val="1953204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smtClean="0"/>
              <a:t>Materials and Methods</a:t>
            </a:r>
            <a:endParaRPr lang="en-US"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pic>
        <p:nvPicPr>
          <p:cNvPr id="14" name="Picture 13"/>
          <p:cNvPicPr>
            <a:picLocks noChangeAspect="1"/>
          </p:cNvPicPr>
          <p:nvPr/>
        </p:nvPicPr>
        <p:blipFill rotWithShape="1">
          <a:blip r:embed="rId5"/>
          <a:srcRect t="6269" b="33599"/>
          <a:stretch/>
        </p:blipFill>
        <p:spPr>
          <a:xfrm>
            <a:off x="979742" y="4539288"/>
            <a:ext cx="6945058" cy="2929825"/>
          </a:xfrm>
          <a:prstGeom prst="rect">
            <a:avLst/>
          </a:prstGeom>
        </p:spPr>
      </p:pic>
      <p:pic>
        <p:nvPicPr>
          <p:cNvPr id="15" name="Picture 14"/>
          <p:cNvPicPr>
            <a:picLocks noChangeAspect="1"/>
          </p:cNvPicPr>
          <p:nvPr/>
        </p:nvPicPr>
        <p:blipFill>
          <a:blip r:embed="rId6"/>
          <a:stretch>
            <a:fillRect/>
          </a:stretch>
        </p:blipFill>
        <p:spPr>
          <a:xfrm>
            <a:off x="7924800" y="4510355"/>
            <a:ext cx="9077035" cy="2667606"/>
          </a:xfrm>
          <a:prstGeom prst="rect">
            <a:avLst/>
          </a:prstGeom>
        </p:spPr>
      </p:pic>
      <p:sp>
        <p:nvSpPr>
          <p:cNvPr id="16" name="Rectangle 15"/>
          <p:cNvSpPr/>
          <p:nvPr/>
        </p:nvSpPr>
        <p:spPr>
          <a:xfrm>
            <a:off x="2571373" y="3035967"/>
            <a:ext cx="13115925" cy="1154162"/>
          </a:xfrm>
          <a:prstGeom prst="rect">
            <a:avLst/>
          </a:prstGeom>
        </p:spPr>
        <p:txBody>
          <a:bodyPr wrap="square">
            <a:spAutoFit/>
          </a:bodyPr>
          <a:lstStyle/>
          <a:p>
            <a:r>
              <a:rPr lang="en-GB" sz="2400" b="1" dirty="0">
                <a:solidFill>
                  <a:srgbClr val="00B050"/>
                </a:solidFill>
                <a:cs typeface="Arial" panose="020B0604020202020204" pitchFamily="34" charset="0"/>
              </a:rPr>
              <a:t>Bio-</a:t>
            </a:r>
            <a:r>
              <a:rPr lang="en-GB" sz="2400" b="1" dirty="0" err="1">
                <a:solidFill>
                  <a:srgbClr val="00B050"/>
                </a:solidFill>
                <a:cs typeface="Arial" panose="020B0604020202020204" pitchFamily="34" charset="0"/>
              </a:rPr>
              <a:t>Plex</a:t>
            </a:r>
            <a:r>
              <a:rPr lang="en-GB" sz="2400" b="1" dirty="0">
                <a:solidFill>
                  <a:srgbClr val="00B050"/>
                </a:solidFill>
                <a:cs typeface="Arial" panose="020B0604020202020204" pitchFamily="34" charset="0"/>
              </a:rPr>
              <a:t> Pro Human IgG SARS-CoV-2 N/RBD/S1/S2 serology assay (</a:t>
            </a:r>
            <a:r>
              <a:rPr lang="en-GB" sz="2400" b="1" dirty="0" err="1">
                <a:solidFill>
                  <a:srgbClr val="00B050"/>
                </a:solidFill>
                <a:cs typeface="Arial" panose="020B0604020202020204" pitchFamily="34" charset="0"/>
              </a:rPr>
              <a:t>BioRad</a:t>
            </a:r>
            <a:r>
              <a:rPr lang="en-GB" sz="2400" b="1" dirty="0">
                <a:solidFill>
                  <a:srgbClr val="00B050"/>
                </a:solidFill>
                <a:cs typeface="Arial" panose="020B0604020202020204" pitchFamily="34" charset="0"/>
              </a:rPr>
              <a:t>, USA) </a:t>
            </a:r>
            <a:r>
              <a:rPr lang="en-GB" sz="2400" dirty="0">
                <a:cs typeface="Arial" panose="020B0604020202020204" pitchFamily="34" charset="0"/>
              </a:rPr>
              <a:t>was used to measure antibody levels</a:t>
            </a:r>
          </a:p>
          <a:p>
            <a:r>
              <a:rPr lang="en-GB" sz="2100" b="1" dirty="0">
                <a:solidFill>
                  <a:srgbClr val="00B050"/>
                </a:solidFill>
                <a:latin typeface="Arial" panose="020B0604020202020204" pitchFamily="34" charset="0"/>
                <a:cs typeface="Arial" panose="020B0604020202020204" pitchFamily="34" charset="0"/>
              </a:rPr>
              <a:t> </a:t>
            </a:r>
            <a:endParaRPr lang="en-ZA" sz="2100" b="1" dirty="0">
              <a:solidFill>
                <a:srgbClr val="00B050"/>
              </a:solidFill>
            </a:endParaRPr>
          </a:p>
        </p:txBody>
      </p:sp>
      <p:pic>
        <p:nvPicPr>
          <p:cNvPr id="17" name="Picture 16"/>
          <p:cNvPicPr>
            <a:picLocks noChangeAspect="1"/>
          </p:cNvPicPr>
          <p:nvPr/>
        </p:nvPicPr>
        <p:blipFill>
          <a:blip r:embed="rId7"/>
          <a:stretch>
            <a:fillRect/>
          </a:stretch>
        </p:blipFill>
        <p:spPr>
          <a:xfrm>
            <a:off x="15630235" y="7083573"/>
            <a:ext cx="1371600" cy="600075"/>
          </a:xfrm>
          <a:prstGeom prst="rect">
            <a:avLst/>
          </a:prstGeom>
        </p:spPr>
      </p:pic>
      <p:pic>
        <p:nvPicPr>
          <p:cNvPr id="18" name="Picture 17"/>
          <p:cNvPicPr>
            <a:picLocks noChangeAspect="1"/>
          </p:cNvPicPr>
          <p:nvPr/>
        </p:nvPicPr>
        <p:blipFill rotWithShape="1">
          <a:blip r:embed="rId8"/>
          <a:srcRect t="26832"/>
          <a:stretch/>
        </p:blipFill>
        <p:spPr>
          <a:xfrm>
            <a:off x="10454442" y="7177961"/>
            <a:ext cx="4436493" cy="1326065"/>
          </a:xfrm>
          <a:prstGeom prst="rect">
            <a:avLst/>
          </a:prstGeom>
        </p:spPr>
      </p:pic>
    </p:spTree>
    <p:extLst>
      <p:ext uri="{BB962C8B-B14F-4D97-AF65-F5344CB8AC3E}">
        <p14:creationId xmlns:p14="http://schemas.microsoft.com/office/powerpoint/2010/main" val="457345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92270" y="1093899"/>
            <a:ext cx="16640925" cy="1143000"/>
          </a:xfrm>
        </p:spPr>
        <p:txBody>
          <a:bodyPr/>
          <a:lstStyle/>
          <a:p>
            <a:r>
              <a:rPr lang="en-US" dirty="0" smtClean="0"/>
              <a:t>Results</a:t>
            </a:r>
            <a:endParaRPr lang="en-US"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7156" t="3293" r="9020" b="194"/>
          <a:stretch/>
        </p:blipFill>
        <p:spPr>
          <a:xfrm>
            <a:off x="105645" y="2321395"/>
            <a:ext cx="8884334" cy="6166494"/>
          </a:xfrm>
          <a:prstGeom prst="rect">
            <a:avLst/>
          </a:prstGeom>
        </p:spPr>
      </p:pic>
      <p:pic>
        <p:nvPicPr>
          <p:cNvPr id="20" name="Picture 19"/>
          <p:cNvPicPr>
            <a:picLocks noChangeAspect="1"/>
          </p:cNvPicPr>
          <p:nvPr/>
        </p:nvPicPr>
        <p:blipFill rotWithShape="1">
          <a:blip r:embed="rId6"/>
          <a:srcRect l="74859" t="30234" r="8463" b="31208"/>
          <a:stretch/>
        </p:blipFill>
        <p:spPr>
          <a:xfrm>
            <a:off x="16115173" y="2420179"/>
            <a:ext cx="1812743" cy="2891793"/>
          </a:xfrm>
          <a:prstGeom prst="rect">
            <a:avLst/>
          </a:prstGeom>
        </p:spPr>
      </p:pic>
      <p:pic>
        <p:nvPicPr>
          <p:cNvPr id="21" name="Picture 20"/>
          <p:cNvPicPr>
            <a:picLocks noChangeAspect="1"/>
          </p:cNvPicPr>
          <p:nvPr/>
        </p:nvPicPr>
        <p:blipFill>
          <a:blip r:embed="rId7"/>
          <a:stretch>
            <a:fillRect/>
          </a:stretch>
        </p:blipFill>
        <p:spPr>
          <a:xfrm>
            <a:off x="9141368" y="2268606"/>
            <a:ext cx="6736742" cy="6862897"/>
          </a:xfrm>
          <a:prstGeom prst="rect">
            <a:avLst/>
          </a:prstGeom>
        </p:spPr>
      </p:pic>
    </p:spTree>
    <p:extLst>
      <p:ext uri="{BB962C8B-B14F-4D97-AF65-F5344CB8AC3E}">
        <p14:creationId xmlns:p14="http://schemas.microsoft.com/office/powerpoint/2010/main" val="1768497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92270" y="1093899"/>
            <a:ext cx="16640925" cy="1143000"/>
          </a:xfrm>
        </p:spPr>
        <p:txBody>
          <a:bodyPr/>
          <a:lstStyle/>
          <a:p>
            <a:r>
              <a:rPr lang="en-US" dirty="0" smtClean="0"/>
              <a:t>Results</a:t>
            </a:r>
            <a:endParaRPr lang="en-US"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pic>
        <p:nvPicPr>
          <p:cNvPr id="4" name="Picture 3"/>
          <p:cNvPicPr>
            <a:picLocks noChangeAspect="1"/>
          </p:cNvPicPr>
          <p:nvPr/>
        </p:nvPicPr>
        <p:blipFill rotWithShape="1">
          <a:blip r:embed="rId5"/>
          <a:srcRect t="11958" b="8625"/>
          <a:stretch/>
        </p:blipFill>
        <p:spPr>
          <a:xfrm>
            <a:off x="1708046" y="2205284"/>
            <a:ext cx="14809372" cy="6709291"/>
          </a:xfrm>
          <a:prstGeom prst="rect">
            <a:avLst/>
          </a:prstGeom>
        </p:spPr>
      </p:pic>
    </p:spTree>
    <p:extLst>
      <p:ext uri="{BB962C8B-B14F-4D97-AF65-F5344CB8AC3E}">
        <p14:creationId xmlns:p14="http://schemas.microsoft.com/office/powerpoint/2010/main" val="746521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92270" y="1093899"/>
            <a:ext cx="16640925" cy="1143000"/>
          </a:xfrm>
        </p:spPr>
        <p:txBody>
          <a:bodyPr/>
          <a:lstStyle/>
          <a:p>
            <a:r>
              <a:rPr lang="en-US" dirty="0" smtClean="0"/>
              <a:t>Results</a:t>
            </a:r>
            <a:endParaRPr lang="en-US"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pic>
        <p:nvPicPr>
          <p:cNvPr id="12" name="Picture 11"/>
          <p:cNvPicPr>
            <a:picLocks noChangeAspect="1"/>
          </p:cNvPicPr>
          <p:nvPr/>
        </p:nvPicPr>
        <p:blipFill>
          <a:blip r:embed="rId5"/>
          <a:stretch>
            <a:fillRect/>
          </a:stretch>
        </p:blipFill>
        <p:spPr>
          <a:xfrm>
            <a:off x="5273027" y="1113196"/>
            <a:ext cx="7736681" cy="8169747"/>
          </a:xfrm>
          <a:prstGeom prst="rect">
            <a:avLst/>
          </a:prstGeom>
        </p:spPr>
      </p:pic>
    </p:spTree>
    <p:extLst>
      <p:ext uri="{BB962C8B-B14F-4D97-AF65-F5344CB8AC3E}">
        <p14:creationId xmlns:p14="http://schemas.microsoft.com/office/powerpoint/2010/main" val="1588333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92270" y="1093899"/>
            <a:ext cx="16640925" cy="1143000"/>
          </a:xfrm>
        </p:spPr>
        <p:txBody>
          <a:bodyPr/>
          <a:lstStyle/>
          <a:p>
            <a:r>
              <a:rPr lang="en-US" dirty="0" smtClean="0"/>
              <a:t>Results</a:t>
            </a:r>
            <a:endParaRPr lang="en-US"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grpSp>
        <p:nvGrpSpPr>
          <p:cNvPr id="12" name="Group 11"/>
          <p:cNvGrpSpPr/>
          <p:nvPr/>
        </p:nvGrpSpPr>
        <p:grpSpPr>
          <a:xfrm>
            <a:off x="3047985" y="1943100"/>
            <a:ext cx="11655983" cy="7442318"/>
            <a:chOff x="3047985" y="1943100"/>
            <a:chExt cx="11655983" cy="7442318"/>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985" y="1943100"/>
              <a:ext cx="11655983" cy="7442318"/>
            </a:xfrm>
            <a:prstGeom prst="rect">
              <a:avLst/>
            </a:prstGeom>
          </p:spPr>
        </p:pic>
        <p:sp>
          <p:nvSpPr>
            <p:cNvPr id="7" name="TextBox 6"/>
            <p:cNvSpPr txBox="1"/>
            <p:nvPr/>
          </p:nvSpPr>
          <p:spPr>
            <a:xfrm>
              <a:off x="13258800" y="1994835"/>
              <a:ext cx="304800" cy="369332"/>
            </a:xfrm>
            <a:prstGeom prst="rect">
              <a:avLst/>
            </a:prstGeom>
            <a:solidFill>
              <a:schemeClr val="bg1"/>
            </a:solidFill>
          </p:spPr>
          <p:txBody>
            <a:bodyPr wrap="square" rtlCol="0">
              <a:spAutoFit/>
            </a:bodyPr>
            <a:lstStyle/>
            <a:p>
              <a:r>
                <a:rPr lang="en-US" dirty="0" smtClean="0"/>
                <a:t>≥</a:t>
              </a:r>
              <a:endParaRPr lang="en-US" dirty="0"/>
            </a:p>
          </p:txBody>
        </p:sp>
      </p:grpSp>
    </p:spTree>
    <p:extLst>
      <p:ext uri="{BB962C8B-B14F-4D97-AF65-F5344CB8AC3E}">
        <p14:creationId xmlns:p14="http://schemas.microsoft.com/office/powerpoint/2010/main" val="3908724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92270" y="1093899"/>
            <a:ext cx="16640925" cy="1143000"/>
          </a:xfrm>
        </p:spPr>
        <p:txBody>
          <a:bodyPr/>
          <a:lstStyle/>
          <a:p>
            <a:r>
              <a:rPr lang="en-US" dirty="0" smtClean="0"/>
              <a:t>Results</a:t>
            </a:r>
            <a:endParaRPr lang="en-US"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grpSp>
        <p:nvGrpSpPr>
          <p:cNvPr id="4" name="Group 3"/>
          <p:cNvGrpSpPr/>
          <p:nvPr/>
        </p:nvGrpSpPr>
        <p:grpSpPr>
          <a:xfrm>
            <a:off x="3294081" y="2018333"/>
            <a:ext cx="11637302" cy="7430390"/>
            <a:chOff x="3294081" y="2018333"/>
            <a:chExt cx="11637302" cy="7430390"/>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081" y="2018333"/>
              <a:ext cx="11637302" cy="7430390"/>
            </a:xfrm>
            <a:prstGeom prst="rect">
              <a:avLst/>
            </a:prstGeom>
          </p:spPr>
        </p:pic>
        <p:sp>
          <p:nvSpPr>
            <p:cNvPr id="14" name="TextBox 13"/>
            <p:cNvSpPr txBox="1"/>
            <p:nvPr/>
          </p:nvSpPr>
          <p:spPr>
            <a:xfrm>
              <a:off x="13487400" y="2117432"/>
              <a:ext cx="304800" cy="369332"/>
            </a:xfrm>
            <a:prstGeom prst="rect">
              <a:avLst/>
            </a:prstGeom>
            <a:solidFill>
              <a:schemeClr val="bg1"/>
            </a:solidFill>
          </p:spPr>
          <p:txBody>
            <a:bodyPr wrap="square" rtlCol="0">
              <a:spAutoFit/>
            </a:bodyPr>
            <a:lstStyle/>
            <a:p>
              <a:r>
                <a:rPr lang="en-US" dirty="0" smtClean="0"/>
                <a:t>≥</a:t>
              </a:r>
              <a:endParaRPr lang="en-US" dirty="0"/>
            </a:p>
          </p:txBody>
        </p:sp>
      </p:grpSp>
    </p:spTree>
    <p:extLst>
      <p:ext uri="{BB962C8B-B14F-4D97-AF65-F5344CB8AC3E}">
        <p14:creationId xmlns:p14="http://schemas.microsoft.com/office/powerpoint/2010/main" val="2329782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92270" y="1093899"/>
            <a:ext cx="16640925" cy="1143000"/>
          </a:xfrm>
        </p:spPr>
        <p:txBody>
          <a:bodyPr/>
          <a:lstStyle/>
          <a:p>
            <a:r>
              <a:rPr lang="en-US" dirty="0" smtClean="0"/>
              <a:t>Challenges and Lessons Learned</a:t>
            </a:r>
            <a:endParaRPr lang="en-US"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512520" y="2084980"/>
            <a:ext cx="16078164" cy="7325720"/>
          </a:xfrm>
        </p:spPr>
        <p:txBody>
          <a:bodyPr>
            <a:normAutofit lnSpcReduction="10000"/>
          </a:bodyPr>
          <a:lstStyle/>
          <a:p>
            <a:pPr marL="428625" indent="-428625"/>
            <a:r>
              <a:rPr lang="en-GB" dirty="0" smtClean="0">
                <a:cs typeface="Arial" panose="020B0604020202020204" pitchFamily="34" charset="0"/>
              </a:rPr>
              <a:t>Age Strata Sample target</a:t>
            </a:r>
          </a:p>
          <a:p>
            <a:pPr marL="828675" lvl="1" indent="-428625"/>
            <a:r>
              <a:rPr lang="en-US" dirty="0" smtClean="0">
                <a:cs typeface="Arial" panose="020B0604020202020204" pitchFamily="34" charset="0"/>
              </a:rPr>
              <a:t>One household member enrolled per household, with equal number of participants per age strata</a:t>
            </a:r>
          </a:p>
          <a:p>
            <a:pPr marL="828675" lvl="1" indent="-428625"/>
            <a:r>
              <a:rPr lang="en-US" dirty="0" smtClean="0">
                <a:cs typeface="Arial" panose="020B0604020202020204" pitchFamily="34" charset="0"/>
              </a:rPr>
              <a:t>Modification </a:t>
            </a:r>
            <a:r>
              <a:rPr lang="en-US" dirty="0">
                <a:cs typeface="Arial" panose="020B0604020202020204" pitchFamily="34" charset="0"/>
              </a:rPr>
              <a:t>of the </a:t>
            </a:r>
            <a:r>
              <a:rPr lang="en-US" dirty="0" err="1">
                <a:cs typeface="Arial" panose="020B0604020202020204" pitchFamily="34" charset="0"/>
              </a:rPr>
              <a:t>kish</a:t>
            </a:r>
            <a:r>
              <a:rPr lang="en-US" dirty="0">
                <a:cs typeface="Arial" panose="020B0604020202020204" pitchFamily="34" charset="0"/>
              </a:rPr>
              <a:t> grid - frequency at which the age group is listed was inversely proportional to the probability of selection (HUTS data)</a:t>
            </a:r>
          </a:p>
          <a:p>
            <a:pPr marL="828675" lvl="1" indent="-428625"/>
            <a:endParaRPr lang="en-US" dirty="0">
              <a:cs typeface="Arial" panose="020B0604020202020204" pitchFamily="34" charset="0"/>
            </a:endParaRPr>
          </a:p>
          <a:p>
            <a:pPr marL="828675" lvl="1" indent="-428625"/>
            <a:endParaRPr lang="en-US" dirty="0">
              <a:cs typeface="Arial" panose="020B0604020202020204" pitchFamily="34" charset="0"/>
            </a:endParaRPr>
          </a:p>
          <a:p>
            <a:pPr marL="828675" lvl="1" indent="-428625"/>
            <a:endParaRPr lang="en-US" dirty="0">
              <a:cs typeface="Arial" panose="020B0604020202020204" pitchFamily="34" charset="0"/>
            </a:endParaRPr>
          </a:p>
          <a:p>
            <a:pPr marL="828675" lvl="1" indent="-428625"/>
            <a:endParaRPr lang="en-US" dirty="0">
              <a:cs typeface="Arial" panose="020B0604020202020204" pitchFamily="34" charset="0"/>
            </a:endParaRPr>
          </a:p>
          <a:p>
            <a:pPr marL="828675" lvl="1" indent="-428625"/>
            <a:endParaRPr lang="en-US" dirty="0">
              <a:cs typeface="Arial" panose="020B0604020202020204" pitchFamily="34" charset="0"/>
            </a:endParaRPr>
          </a:p>
          <a:p>
            <a:pPr marL="828675" lvl="1" indent="-428625"/>
            <a:endParaRPr lang="en-US" dirty="0">
              <a:cs typeface="Arial" panose="020B0604020202020204" pitchFamily="34" charset="0"/>
            </a:endParaRPr>
          </a:p>
          <a:p>
            <a:pPr marL="828675" lvl="1" indent="-428625"/>
            <a:endParaRPr lang="en-US" dirty="0">
              <a:cs typeface="Arial" panose="020B0604020202020204" pitchFamily="34" charset="0"/>
            </a:endParaRPr>
          </a:p>
          <a:p>
            <a:pPr marL="828675" lvl="1" indent="-428625"/>
            <a:r>
              <a:rPr lang="en-US" dirty="0">
                <a:cs typeface="Arial" panose="020B0604020202020204" pitchFamily="34" charset="0"/>
              </a:rPr>
              <a:t>Towards end of fieldwork, had not met targets for children, for remaining households only enrolled children. If no children were available, we used snowball sampling:</a:t>
            </a:r>
          </a:p>
          <a:p>
            <a:pPr marL="828675" lvl="1" indent="-428625"/>
            <a:r>
              <a:rPr lang="en-US" dirty="0">
                <a:cs typeface="Arial" panose="020B0604020202020204" pitchFamily="34" charset="0"/>
              </a:rPr>
              <a:t>Ask each household if they knew other households within the same ward that had children &lt;19 years. Random selection of snowball households until sample size was met</a:t>
            </a:r>
          </a:p>
          <a:p>
            <a:pPr marL="828675" lvl="1" indent="-428625"/>
            <a:endParaRPr lang="en-GB" sz="2000" b="1" dirty="0" smtClean="0">
              <a:latin typeface="Arial" panose="020B0604020202020204" pitchFamily="34" charset="0"/>
              <a:cs typeface="Arial" panose="020B0604020202020204" pitchFamily="34" charset="0"/>
            </a:endParaRPr>
          </a:p>
          <a:p>
            <a:endParaRPr lang="en-US" sz="1600" dirty="0"/>
          </a:p>
        </p:txBody>
      </p:sp>
      <p:pic>
        <p:nvPicPr>
          <p:cNvPr id="4" name="Picture 3"/>
          <p:cNvPicPr>
            <a:picLocks noChangeAspect="1"/>
          </p:cNvPicPr>
          <p:nvPr/>
        </p:nvPicPr>
        <p:blipFill>
          <a:blip r:embed="rId5"/>
          <a:stretch>
            <a:fillRect/>
          </a:stretch>
        </p:blipFill>
        <p:spPr>
          <a:xfrm>
            <a:off x="1074365" y="4353498"/>
            <a:ext cx="15645967" cy="2526893"/>
          </a:xfrm>
          <a:prstGeom prst="rect">
            <a:avLst/>
          </a:prstGeom>
        </p:spPr>
      </p:pic>
    </p:spTree>
    <p:extLst>
      <p:ext uri="{BB962C8B-B14F-4D97-AF65-F5344CB8AC3E}">
        <p14:creationId xmlns:p14="http://schemas.microsoft.com/office/powerpoint/2010/main" val="1889055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92270" y="1093899"/>
            <a:ext cx="16640925" cy="1143000"/>
          </a:xfrm>
        </p:spPr>
        <p:txBody>
          <a:bodyPr/>
          <a:lstStyle/>
          <a:p>
            <a:r>
              <a:rPr lang="en-US" dirty="0" smtClean="0"/>
              <a:t>Challenges and Lessons Learned</a:t>
            </a:r>
            <a:endParaRPr lang="en-US"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512520" y="2339907"/>
            <a:ext cx="16078164" cy="6829595"/>
          </a:xfrm>
        </p:spPr>
        <p:txBody>
          <a:bodyPr>
            <a:normAutofit/>
          </a:bodyPr>
          <a:lstStyle/>
          <a:p>
            <a:pPr marL="428625" indent="-428625">
              <a:lnSpc>
                <a:spcPct val="150000"/>
              </a:lnSpc>
            </a:pPr>
            <a:r>
              <a:rPr lang="en-US" dirty="0" smtClean="0">
                <a:cs typeface="Arial" panose="020B0604020202020204" pitchFamily="34" charset="0"/>
              </a:rPr>
              <a:t>Accessing vaccination records to confirm status</a:t>
            </a:r>
          </a:p>
          <a:p>
            <a:pPr marL="828675" lvl="1" indent="-428625">
              <a:lnSpc>
                <a:spcPct val="150000"/>
              </a:lnSpc>
            </a:pPr>
            <a:r>
              <a:rPr lang="en-US" dirty="0" smtClean="0">
                <a:cs typeface="Arial" panose="020B0604020202020204" pitchFamily="34" charset="0"/>
              </a:rPr>
              <a:t>Road </a:t>
            </a:r>
            <a:r>
              <a:rPr lang="en-US" dirty="0">
                <a:cs typeface="Arial" panose="020B0604020202020204" pitchFamily="34" charset="0"/>
              </a:rPr>
              <a:t>to health card (RTHC) required for each child aged &lt;15 years to confirm </a:t>
            </a:r>
            <a:r>
              <a:rPr lang="en-US" dirty="0" smtClean="0">
                <a:cs typeface="Arial" panose="020B0604020202020204" pitchFamily="34" charset="0"/>
              </a:rPr>
              <a:t>vaccinations</a:t>
            </a:r>
            <a:endParaRPr lang="en-US" dirty="0">
              <a:cs typeface="Arial" panose="020B0604020202020204" pitchFamily="34" charset="0"/>
            </a:endParaRPr>
          </a:p>
          <a:p>
            <a:pPr marL="828675" lvl="1" indent="-428625">
              <a:lnSpc>
                <a:spcPct val="150000"/>
              </a:lnSpc>
            </a:pPr>
            <a:r>
              <a:rPr lang="en-US" dirty="0">
                <a:cs typeface="Arial" panose="020B0604020202020204" pitchFamily="34" charset="0"/>
              </a:rPr>
              <a:t>Availability of RTHCs was poor for SAMS1, especially in children &gt;5 years of </a:t>
            </a:r>
            <a:r>
              <a:rPr lang="en-US" dirty="0" smtClean="0">
                <a:cs typeface="Arial" panose="020B0604020202020204" pitchFamily="34" charset="0"/>
              </a:rPr>
              <a:t>age</a:t>
            </a:r>
            <a:endParaRPr lang="en-US" dirty="0">
              <a:cs typeface="Arial" panose="020B0604020202020204" pitchFamily="34" charset="0"/>
            </a:endParaRPr>
          </a:p>
          <a:p>
            <a:pPr marL="828675" lvl="1" indent="-428625">
              <a:lnSpc>
                <a:spcPct val="150000"/>
              </a:lnSpc>
            </a:pPr>
            <a:r>
              <a:rPr lang="en-US" dirty="0">
                <a:cs typeface="Arial" panose="020B0604020202020204" pitchFamily="34" charset="0"/>
              </a:rPr>
              <a:t>Contact details collected in SAMS1, and households were followed up during SAMS1 to ask if the RTHC had been </a:t>
            </a:r>
            <a:r>
              <a:rPr lang="en-US" dirty="0" smtClean="0">
                <a:cs typeface="Arial" panose="020B0604020202020204" pitchFamily="34" charset="0"/>
              </a:rPr>
              <a:t>located</a:t>
            </a:r>
            <a:endParaRPr lang="en-US" dirty="0">
              <a:cs typeface="Arial" panose="020B0604020202020204" pitchFamily="34" charset="0"/>
            </a:endParaRPr>
          </a:p>
          <a:p>
            <a:pPr marL="828675" lvl="1" indent="-428625">
              <a:lnSpc>
                <a:spcPct val="150000"/>
              </a:lnSpc>
            </a:pPr>
            <a:r>
              <a:rPr lang="en-US" dirty="0">
                <a:cs typeface="Arial" panose="020B0604020202020204" pitchFamily="34" charset="0"/>
              </a:rPr>
              <a:t>In </a:t>
            </a:r>
            <a:r>
              <a:rPr lang="en-US" dirty="0" smtClean="0">
                <a:cs typeface="Arial" panose="020B0604020202020204" pitchFamily="34" charset="0"/>
              </a:rPr>
              <a:t>SAMS2 and 3, </a:t>
            </a:r>
            <a:r>
              <a:rPr lang="en-US" dirty="0">
                <a:cs typeface="Arial" panose="020B0604020202020204" pitchFamily="34" charset="0"/>
              </a:rPr>
              <a:t>households were contacted before being visited and requested to have the RTHC available for the visit, which greatly improved the availability of  RTHCs</a:t>
            </a:r>
          </a:p>
          <a:p>
            <a:pPr marL="828675" lvl="1" indent="-428625"/>
            <a:endParaRPr lang="en-GB" sz="2000" b="1" dirty="0" smtClean="0">
              <a:latin typeface="Arial" panose="020B0604020202020204" pitchFamily="34" charset="0"/>
              <a:cs typeface="Arial" panose="020B0604020202020204" pitchFamily="34" charset="0"/>
            </a:endParaRPr>
          </a:p>
          <a:p>
            <a:endParaRPr lang="en-US" sz="1600" dirty="0"/>
          </a:p>
        </p:txBody>
      </p:sp>
    </p:spTree>
    <p:extLst>
      <p:ext uri="{BB962C8B-B14F-4D97-AF65-F5344CB8AC3E}">
        <p14:creationId xmlns:p14="http://schemas.microsoft.com/office/powerpoint/2010/main" val="4293784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8" name="Freeform 8"/>
          <p:cNvSpPr/>
          <p:nvPr/>
        </p:nvSpPr>
        <p:spPr>
          <a:xfrm>
            <a:off x="16584379" y="8108074"/>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3" y="9419906"/>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3537" y="1106938"/>
            <a:ext cx="16640925" cy="1143000"/>
          </a:xfrm>
        </p:spPr>
        <p:txBody>
          <a:bodyPr/>
          <a:lstStyle/>
          <a:p>
            <a:r>
              <a:rPr lang="en-US" dirty="0" smtClean="0"/>
              <a:t>Introduction</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72604" y="2084980"/>
            <a:ext cx="16196196" cy="5667257"/>
          </a:xfrm>
        </p:spPr>
        <p:txBody>
          <a:bodyPr>
            <a:normAutofit/>
          </a:bodyPr>
          <a:lstStyle/>
          <a:p>
            <a:pPr marL="428625" indent="-428625"/>
            <a:r>
              <a:rPr lang="en-ZA" sz="2400" dirty="0">
                <a:cs typeface="Arial" panose="020B0604020202020204" pitchFamily="34" charset="0"/>
              </a:rPr>
              <a:t>In December 2019, a cluster of patients with pneumonia of unknown aetiology was detected in Wuhan, China</a:t>
            </a:r>
          </a:p>
          <a:p>
            <a:pPr marL="428625" indent="-428625"/>
            <a:r>
              <a:rPr lang="en-ZA" sz="2400" dirty="0" smtClean="0">
                <a:cs typeface="Arial" panose="020B0604020202020204" pitchFamily="34" charset="0"/>
              </a:rPr>
              <a:t>By </a:t>
            </a:r>
            <a:r>
              <a:rPr lang="en-ZA" sz="2400" dirty="0">
                <a:cs typeface="Arial" panose="020B0604020202020204" pitchFamily="34" charset="0"/>
              </a:rPr>
              <a:t>January 2020, a Public Health Emergency of International Concern (PHEIC) was declared the World Health Organisation (WHO) and by March 2020, it escalated into global a pandemic</a:t>
            </a:r>
            <a:endParaRPr lang="en-GB" sz="2400" b="1" dirty="0">
              <a:cs typeface="Arial" panose="020B0604020202020204" pitchFamily="34" charset="0"/>
            </a:endParaRPr>
          </a:p>
          <a:p>
            <a:endParaRPr lang="en-US" sz="1600" dirty="0"/>
          </a:p>
        </p:txBody>
      </p:sp>
      <p:sp>
        <p:nvSpPr>
          <p:cNvPr id="14" name="TextBox 13"/>
          <p:cNvSpPr txBox="1"/>
          <p:nvPr/>
        </p:nvSpPr>
        <p:spPr>
          <a:xfrm>
            <a:off x="1066800" y="3542234"/>
            <a:ext cx="9414396" cy="677108"/>
          </a:xfrm>
          <a:prstGeom prst="rect">
            <a:avLst/>
          </a:prstGeom>
          <a:noFill/>
        </p:spPr>
        <p:txBody>
          <a:bodyPr wrap="square" rtlCol="0">
            <a:spAutoFit/>
          </a:bodyPr>
          <a:lstStyle/>
          <a:p>
            <a:r>
              <a:rPr lang="en-GB" sz="2000" b="1" dirty="0">
                <a:latin typeface="+mj-lt"/>
                <a:cs typeface="Arial" panose="020B0604020202020204" pitchFamily="34" charset="0"/>
              </a:rPr>
              <a:t>Timeline of the COVID-19 pandemic – South Africa</a:t>
            </a:r>
          </a:p>
          <a:p>
            <a:endParaRPr lang="en-US" dirty="0"/>
          </a:p>
        </p:txBody>
      </p:sp>
      <p:sp>
        <p:nvSpPr>
          <p:cNvPr id="2" name="Freeform 2"/>
          <p:cNvSpPr/>
          <p:nvPr/>
        </p:nvSpPr>
        <p:spPr>
          <a:xfrm>
            <a:off x="417513" y="8956005"/>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4"/>
            <a:stretch>
              <a:fillRect/>
            </a:stretch>
          </a:blipFill>
        </p:spPr>
        <p:txBody>
          <a:bodyPr/>
          <a:lstStyle/>
          <a:p>
            <a:endParaRPr lang="en-US"/>
          </a:p>
        </p:txBody>
      </p:sp>
      <p:pic>
        <p:nvPicPr>
          <p:cNvPr id="16" name="Picture 15">
            <a:extLst>
              <a:ext uri="{FF2B5EF4-FFF2-40B4-BE49-F238E27FC236}">
                <a16:creationId xmlns:a16="http://schemas.microsoft.com/office/drawing/2014/main" id="{C6FCCDD1-8C2B-C6A8-E8CE-C8CFBF2E2D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45713" y="9139864"/>
            <a:ext cx="3595356" cy="1077904"/>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b="22988"/>
          <a:stretch/>
        </p:blipFill>
        <p:spPr>
          <a:xfrm>
            <a:off x="2590800" y="3360454"/>
            <a:ext cx="13479518" cy="5839187"/>
          </a:xfrm>
          <a:prstGeom prst="rect">
            <a:avLst/>
          </a:prstGeom>
        </p:spPr>
      </p:pic>
      <p:sp>
        <p:nvSpPr>
          <p:cNvPr id="15" name="TextBox 14"/>
          <p:cNvSpPr txBox="1"/>
          <p:nvPr/>
        </p:nvSpPr>
        <p:spPr>
          <a:xfrm>
            <a:off x="228600" y="8610044"/>
            <a:ext cx="105156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Slide courtesy: Sue Aitken</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075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92270" y="1093899"/>
            <a:ext cx="16640925" cy="1143000"/>
          </a:xfrm>
        </p:spPr>
        <p:txBody>
          <a:bodyPr/>
          <a:lstStyle/>
          <a:p>
            <a:r>
              <a:rPr lang="en-US" dirty="0" smtClean="0"/>
              <a:t>Conclusions</a:t>
            </a:r>
            <a:endParaRPr lang="en-US"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512520" y="2339907"/>
            <a:ext cx="16078164" cy="6829595"/>
          </a:xfrm>
        </p:spPr>
        <p:txBody>
          <a:bodyPr>
            <a:normAutofit/>
          </a:bodyPr>
          <a:lstStyle/>
          <a:p>
            <a:pPr marL="428625" indent="-428625">
              <a:lnSpc>
                <a:spcPct val="150000"/>
              </a:lnSpc>
            </a:pPr>
            <a:r>
              <a:rPr lang="en-US" dirty="0" smtClean="0">
                <a:cs typeface="Arial" panose="020B0604020202020204" pitchFamily="34" charset="0"/>
              </a:rPr>
              <a:t>Seroprevalence to SARS-CoV-2 remains high post pandemic which is likely due to ongoing circulation of SARS-CoV-2 in communities. </a:t>
            </a:r>
          </a:p>
          <a:p>
            <a:pPr marL="428625" indent="-428625">
              <a:lnSpc>
                <a:spcPct val="150000"/>
              </a:lnSpc>
            </a:pPr>
            <a:r>
              <a:rPr lang="en-US" dirty="0" smtClean="0">
                <a:cs typeface="Arial" panose="020B0604020202020204" pitchFamily="34" charset="0"/>
              </a:rPr>
              <a:t>Future </a:t>
            </a:r>
            <a:r>
              <a:rPr lang="en-US" dirty="0">
                <a:cs typeface="Arial" panose="020B0604020202020204" pitchFamily="34" charset="0"/>
              </a:rPr>
              <a:t>SARS-CoV-2 </a:t>
            </a:r>
            <a:r>
              <a:rPr lang="en-US" dirty="0" err="1">
                <a:cs typeface="Arial" panose="020B0604020202020204" pitchFamily="34" charset="0"/>
              </a:rPr>
              <a:t>serosurveys</a:t>
            </a:r>
            <a:r>
              <a:rPr lang="en-US" dirty="0">
                <a:cs typeface="Arial" panose="020B0604020202020204" pitchFamily="34" charset="0"/>
              </a:rPr>
              <a:t> are most useful if done as longitudinal studies using quantitative </a:t>
            </a:r>
            <a:r>
              <a:rPr lang="en-US" dirty="0" smtClean="0">
                <a:cs typeface="Arial" panose="020B0604020202020204" pitchFamily="34" charset="0"/>
              </a:rPr>
              <a:t>assays</a:t>
            </a:r>
          </a:p>
          <a:p>
            <a:pPr marL="428625" indent="-428625">
              <a:lnSpc>
                <a:spcPct val="150000"/>
              </a:lnSpc>
            </a:pPr>
            <a:r>
              <a:rPr lang="en-US" dirty="0" smtClean="0">
                <a:cs typeface="Arial" panose="020B0604020202020204" pitchFamily="34" charset="0"/>
              </a:rPr>
              <a:t>VAMS </a:t>
            </a:r>
            <a:r>
              <a:rPr lang="en-US" dirty="0">
                <a:cs typeface="Arial" panose="020B0604020202020204" pitchFamily="34" charset="0"/>
              </a:rPr>
              <a:t>devices offer an easy-to-use and convenient specimen collection method that perform well in laboratory testing, BUT the establishment of comparable cut-offs with serum needs to be addressed </a:t>
            </a:r>
          </a:p>
          <a:p>
            <a:pPr marL="428625" indent="-428625">
              <a:lnSpc>
                <a:spcPct val="150000"/>
              </a:lnSpc>
            </a:pPr>
            <a:endParaRPr lang="en-US" dirty="0" smtClean="0">
              <a:cs typeface="Arial" panose="020B0604020202020204" pitchFamily="34" charset="0"/>
            </a:endParaRPr>
          </a:p>
          <a:p>
            <a:pPr marL="828675" lvl="1" indent="-428625"/>
            <a:endParaRPr lang="en-GB" sz="2000" b="1" dirty="0" smtClean="0">
              <a:cs typeface="Arial" panose="020B0604020202020204" pitchFamily="34" charset="0"/>
            </a:endParaRPr>
          </a:p>
          <a:p>
            <a:endParaRPr lang="en-US" sz="1600" dirty="0"/>
          </a:p>
        </p:txBody>
      </p:sp>
    </p:spTree>
    <p:extLst>
      <p:ext uri="{BB962C8B-B14F-4D97-AF65-F5344CB8AC3E}">
        <p14:creationId xmlns:p14="http://schemas.microsoft.com/office/powerpoint/2010/main" val="2893131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92270" y="1093899"/>
            <a:ext cx="16640925" cy="1143000"/>
          </a:xfrm>
        </p:spPr>
        <p:txBody>
          <a:bodyPr/>
          <a:lstStyle/>
          <a:p>
            <a:r>
              <a:rPr lang="en-US" dirty="0" smtClean="0"/>
              <a:t>Acknowledgements</a:t>
            </a:r>
            <a:endParaRPr lang="en-US"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512520" y="2145635"/>
            <a:ext cx="16078164" cy="6829595"/>
          </a:xfrm>
        </p:spPr>
        <p:txBody>
          <a:bodyPr>
            <a:normAutofit fontScale="85000" lnSpcReduction="10000"/>
          </a:bodyPr>
          <a:lstStyle/>
          <a:p>
            <a:pPr marL="428625" indent="-428625">
              <a:lnSpc>
                <a:spcPct val="150000"/>
              </a:lnSpc>
            </a:pPr>
            <a:r>
              <a:rPr lang="en-US" dirty="0">
                <a:cs typeface="Arial" panose="020B0604020202020204" pitchFamily="34" charset="0"/>
              </a:rPr>
              <a:t>The participants who have agreed to be part of the study </a:t>
            </a:r>
          </a:p>
          <a:p>
            <a:pPr marL="428625" indent="-428625">
              <a:lnSpc>
                <a:spcPct val="150000"/>
              </a:lnSpc>
            </a:pPr>
            <a:r>
              <a:rPr lang="en-US" dirty="0">
                <a:cs typeface="Arial" panose="020B0604020202020204" pitchFamily="34" charset="0"/>
              </a:rPr>
              <a:t>Department of Health and district counsellors for supporting this research</a:t>
            </a:r>
          </a:p>
          <a:p>
            <a:pPr marL="428625" indent="-428625">
              <a:lnSpc>
                <a:spcPct val="150000"/>
              </a:lnSpc>
            </a:pPr>
            <a:r>
              <a:rPr lang="en-US" dirty="0">
                <a:cs typeface="Arial" panose="020B0604020202020204" pitchFamily="34" charset="0"/>
              </a:rPr>
              <a:t>The </a:t>
            </a:r>
            <a:r>
              <a:rPr lang="en-US" dirty="0" err="1">
                <a:cs typeface="Arial" panose="020B0604020202020204" pitchFamily="34" charset="0"/>
              </a:rPr>
              <a:t>Epicentre</a:t>
            </a:r>
            <a:r>
              <a:rPr lang="en-US" dirty="0">
                <a:cs typeface="Arial" panose="020B0604020202020204" pitchFamily="34" charset="0"/>
              </a:rPr>
              <a:t> data and field work teams (Cherie Cawood and David </a:t>
            </a:r>
            <a:r>
              <a:rPr lang="en-US" dirty="0" smtClean="0">
                <a:cs typeface="Arial" panose="020B0604020202020204" pitchFamily="34" charset="0"/>
              </a:rPr>
              <a:t>Khanyile)</a:t>
            </a:r>
            <a:endParaRPr lang="en-US" dirty="0">
              <a:cs typeface="Arial" panose="020B0604020202020204" pitchFamily="34" charset="0"/>
            </a:endParaRPr>
          </a:p>
          <a:p>
            <a:pPr marL="428625" indent="-428625">
              <a:lnSpc>
                <a:spcPct val="150000"/>
              </a:lnSpc>
            </a:pPr>
            <a:r>
              <a:rPr lang="en-US" dirty="0">
                <a:cs typeface="Arial" panose="020B0604020202020204" pitchFamily="34" charset="0"/>
              </a:rPr>
              <a:t>The Genesis team (Sue Aitken, Tamika Fellows, and Sinalo Gqunu)</a:t>
            </a:r>
          </a:p>
          <a:p>
            <a:pPr marL="428625" indent="-428625">
              <a:lnSpc>
                <a:spcPct val="150000"/>
              </a:lnSpc>
            </a:pPr>
            <a:r>
              <a:rPr lang="en-US" dirty="0">
                <a:cs typeface="Arial" panose="020B0604020202020204" pitchFamily="34" charset="0"/>
              </a:rPr>
              <a:t>Amelia Buys, </a:t>
            </a:r>
            <a:r>
              <a:rPr lang="en-US" dirty="0" smtClean="0">
                <a:cs typeface="Arial" panose="020B0604020202020204" pitchFamily="34" charset="0"/>
              </a:rPr>
              <a:t>Wilhelmina </a:t>
            </a:r>
            <a:r>
              <a:rPr lang="en-US" dirty="0" err="1" smtClean="0">
                <a:cs typeface="Arial" panose="020B0604020202020204" pitchFamily="34" charset="0"/>
              </a:rPr>
              <a:t>Ubbink</a:t>
            </a:r>
            <a:r>
              <a:rPr lang="en-US" dirty="0" smtClean="0">
                <a:cs typeface="Arial" panose="020B0604020202020204" pitchFamily="34" charset="0"/>
              </a:rPr>
              <a:t>, </a:t>
            </a:r>
            <a:r>
              <a:rPr lang="en-US" dirty="0">
                <a:cs typeface="Arial" panose="020B0604020202020204" pitchFamily="34" charset="0"/>
              </a:rPr>
              <a:t>Cayla Reddy, Kerry Ann Padayachee, Michaela Davids, Nokuthula Linda and Zenzile Tshabalala of the Centre for Respiratory Diseases and Meningitis, NICD </a:t>
            </a:r>
          </a:p>
          <a:p>
            <a:pPr marL="428625" indent="-428625">
              <a:lnSpc>
                <a:spcPct val="150000"/>
              </a:lnSpc>
            </a:pPr>
            <a:r>
              <a:rPr lang="en-US" dirty="0">
                <a:cs typeface="Arial" panose="020B0604020202020204" pitchFamily="34" charset="0"/>
              </a:rPr>
              <a:t>Collaborators and co-investigators: Cheryl Cohen (CRDM), </a:t>
            </a:r>
            <a:r>
              <a:rPr lang="en-US" dirty="0" smtClean="0">
                <a:cs typeface="Arial" panose="020B0604020202020204" pitchFamily="34" charset="0"/>
              </a:rPr>
              <a:t>Nicole Wolter (CRDM), Anne </a:t>
            </a:r>
            <a:r>
              <a:rPr lang="en-US" dirty="0">
                <a:cs typeface="Arial" panose="020B0604020202020204" pitchFamily="34" charset="0"/>
              </a:rPr>
              <a:t>von Gottberg (CRDM), Sibongile Walaza (CRDM), Jackie Kleynhans (CRDM), Jocelyn Moyes (CRDM), Mignon du Plessis (CRDM), Fahima Moosa (CRDM), Penny Moore (CHIVSTIs), Jinal Bhiman (CHIVSTI), Harry Moultrie (CTB), Kerrigan McCarthy (CVI), Nishi Prabdial-Sing (CVI), Jimmy  </a:t>
            </a:r>
            <a:r>
              <a:rPr lang="en-US" dirty="0" err="1">
                <a:cs typeface="Arial" panose="020B0604020202020204" pitchFamily="34" charset="0"/>
              </a:rPr>
              <a:t>Khosa</a:t>
            </a:r>
            <a:r>
              <a:rPr lang="en-US" dirty="0">
                <a:cs typeface="Arial" panose="020B0604020202020204" pitchFamily="34" charset="0"/>
              </a:rPr>
              <a:t>, Yannik Roell (University of Colorado, USA)</a:t>
            </a:r>
          </a:p>
          <a:p>
            <a:pPr marL="428625" indent="-428625">
              <a:lnSpc>
                <a:spcPct val="150000"/>
              </a:lnSpc>
            </a:pPr>
            <a:endParaRPr lang="en-US" dirty="0" smtClean="0">
              <a:cs typeface="Arial" panose="020B0604020202020204" pitchFamily="34" charset="0"/>
            </a:endParaRPr>
          </a:p>
          <a:p>
            <a:pPr marL="828675" lvl="1" indent="-428625"/>
            <a:endParaRPr lang="en-GB" sz="2000" b="1" dirty="0" smtClean="0">
              <a:cs typeface="Arial" panose="020B0604020202020204" pitchFamily="34" charset="0"/>
            </a:endParaRPr>
          </a:p>
          <a:p>
            <a:endParaRPr lang="en-US" sz="1600" dirty="0"/>
          </a:p>
        </p:txBody>
      </p:sp>
      <p:sp>
        <p:nvSpPr>
          <p:cNvPr id="14" name="TextBox 13">
            <a:extLst>
              <a:ext uri="{FF2B5EF4-FFF2-40B4-BE49-F238E27FC236}">
                <a16:creationId xmlns:a16="http://schemas.microsoft.com/office/drawing/2014/main" id="{348E9BF1-EB24-4172-7531-5D75EDD11BA5}"/>
              </a:ext>
            </a:extLst>
          </p:cNvPr>
          <p:cNvSpPr txBox="1"/>
          <p:nvPr/>
        </p:nvSpPr>
        <p:spPr>
          <a:xfrm>
            <a:off x="2110078" y="8588706"/>
            <a:ext cx="13101326" cy="439127"/>
          </a:xfrm>
          <a:prstGeom prst="rect">
            <a:avLst/>
          </a:prstGeom>
          <a:noFill/>
          <a:effectLst/>
        </p:spPr>
        <p:txBody>
          <a:bodyPr wrap="square" lIns="121500" tIns="68850" rIns="121500" bIns="68850" rtlCol="0" anchor="ctr">
            <a:spAutoFit/>
          </a:bodyPr>
          <a:lstStyle/>
          <a:p>
            <a:pPr algn="ctr" defTabSz="1028700">
              <a:spcBef>
                <a:spcPts val="675"/>
              </a:spcBef>
              <a:spcAft>
                <a:spcPts val="675"/>
              </a:spcAft>
              <a:buClr>
                <a:srgbClr val="006D3F"/>
              </a:buClr>
              <a:buSzPct val="150000"/>
              <a:defRPr/>
            </a:pPr>
            <a:r>
              <a:rPr lang="en-US" sz="1950" b="1" dirty="0">
                <a:solidFill>
                  <a:prstClr val="black"/>
                </a:solidFill>
                <a:cs typeface="Arial" panose="020B0604020202020204" pitchFamily="34" charset="0"/>
                <a:sym typeface="Arial"/>
              </a:rPr>
              <a:t>This work was supported by the Bill and Melinda Gates Foundation (Grant number: </a:t>
            </a:r>
            <a:r>
              <a:rPr lang="en-US" sz="1950" b="1" dirty="0">
                <a:solidFill>
                  <a:prstClr val="black"/>
                </a:solidFill>
                <a:cs typeface="Arial" panose="020B0604020202020204" pitchFamily="34" charset="0"/>
              </a:rPr>
              <a:t>INV-039758</a:t>
            </a:r>
            <a:r>
              <a:rPr lang="en-US" sz="1950" b="1" dirty="0">
                <a:solidFill>
                  <a:prstClr val="black"/>
                </a:solidFill>
                <a:cs typeface="Arial" panose="020B0604020202020204" pitchFamily="34" charset="0"/>
                <a:sym typeface="Arial"/>
              </a:rPr>
              <a:t>) </a:t>
            </a:r>
            <a:r>
              <a:rPr lang="en-ZA" sz="1950" b="1" dirty="0">
                <a:solidFill>
                  <a:prstClr val="black"/>
                </a:solidFill>
                <a:cs typeface="Arial" panose="020B0604020202020204" pitchFamily="34" charset="0"/>
                <a:sym typeface="Arial"/>
              </a:rPr>
              <a:t> </a:t>
            </a:r>
          </a:p>
        </p:txBody>
      </p:sp>
      <p:pic>
        <p:nvPicPr>
          <p:cNvPr id="15" name="Picture 4" descr="Bill &amp; Melinda Gates Foundation - Inflex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358" y="1228791"/>
            <a:ext cx="3895253" cy="8053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CE5D8154-D663-E39F-1F66-391270E224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8537" y="9253868"/>
            <a:ext cx="2272683" cy="820353"/>
          </a:xfrm>
          <a:prstGeom prst="rect">
            <a:avLst/>
          </a:prstGeom>
        </p:spPr>
      </p:pic>
      <p:pic>
        <p:nvPicPr>
          <p:cNvPr id="18" name="Picture 17">
            <a:extLst>
              <a:ext uri="{FF2B5EF4-FFF2-40B4-BE49-F238E27FC236}">
                <a16:creationId xmlns:a16="http://schemas.microsoft.com/office/drawing/2014/main" id="{62C40132-AD1C-781A-4BD2-C8E15303BE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92142" y="2412889"/>
            <a:ext cx="2949141" cy="1066167"/>
          </a:xfrm>
          <a:prstGeom prst="rect">
            <a:avLst/>
          </a:prstGeom>
        </p:spPr>
      </p:pic>
      <p:pic>
        <p:nvPicPr>
          <p:cNvPr id="19" name="Picture 18">
            <a:extLst>
              <a:ext uri="{FF2B5EF4-FFF2-40B4-BE49-F238E27FC236}">
                <a16:creationId xmlns:a16="http://schemas.microsoft.com/office/drawing/2014/main" id="{7646937A-A431-A565-11B1-A93DA00D5AC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868" t="20593" r="10326" b="21926"/>
          <a:stretch/>
        </p:blipFill>
        <p:spPr>
          <a:xfrm>
            <a:off x="14210652" y="1353938"/>
            <a:ext cx="3530631" cy="1066167"/>
          </a:xfrm>
          <a:prstGeom prst="rect">
            <a:avLst/>
          </a:prstGeom>
        </p:spPr>
      </p:pic>
    </p:spTree>
    <p:extLst>
      <p:ext uri="{BB962C8B-B14F-4D97-AF65-F5344CB8AC3E}">
        <p14:creationId xmlns:p14="http://schemas.microsoft.com/office/powerpoint/2010/main" val="85761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6" y="2511155"/>
            <a:ext cx="8684170" cy="5667257"/>
          </a:xfrm>
        </p:spPr>
        <p:txBody>
          <a:bodyPr/>
          <a:lstStyle/>
          <a:p>
            <a:pPr marL="0" indent="0">
              <a:buNone/>
            </a:pPr>
            <a:r>
              <a:rPr lang="en-US" sz="3600" dirty="0"/>
              <a:t>SARS-CoV-2: Genome and </a:t>
            </a:r>
            <a:r>
              <a:rPr lang="en-US" sz="3600" dirty="0" err="1"/>
              <a:t>virion</a:t>
            </a:r>
            <a:r>
              <a:rPr lang="en-US" sz="3600" dirty="0"/>
              <a:t> structure</a:t>
            </a:r>
          </a:p>
          <a:p>
            <a:r>
              <a:rPr lang="en-US" dirty="0" smtClean="0"/>
              <a:t>SARS-CoV-2 spike </a:t>
            </a:r>
            <a:endParaRPr lang="en-US" dirty="0"/>
          </a:p>
          <a:p>
            <a:pPr lvl="1"/>
            <a:r>
              <a:rPr lang="en-US" dirty="0"/>
              <a:t>Most abundant protein on the surface of the virus</a:t>
            </a:r>
          </a:p>
          <a:p>
            <a:pPr lvl="1"/>
            <a:r>
              <a:rPr lang="en-US" dirty="0"/>
              <a:t>Binds to the host cell receptor and mediates entry into the </a:t>
            </a:r>
            <a:r>
              <a:rPr lang="en-US" dirty="0" smtClean="0"/>
              <a:t>cell</a:t>
            </a:r>
            <a:endParaRPr lang="en-US" dirty="0"/>
          </a:p>
          <a:p>
            <a:pPr lvl="1"/>
            <a:r>
              <a:rPr lang="en-US" dirty="0"/>
              <a:t>Target protein included in vaccines</a:t>
            </a:r>
          </a:p>
          <a:p>
            <a:pPr lvl="1"/>
            <a:r>
              <a:rPr lang="en-US" dirty="0"/>
              <a:t>Trimeric protein (3 copies of the same protein)</a:t>
            </a:r>
          </a:p>
          <a:p>
            <a:r>
              <a:rPr lang="en-US" dirty="0"/>
              <a:t>SARS-CoV-2 nucleocapsid </a:t>
            </a:r>
          </a:p>
          <a:p>
            <a:pPr lvl="1"/>
            <a:r>
              <a:rPr lang="en-US" dirty="0" smtClean="0"/>
              <a:t>Not included in the vaccine </a:t>
            </a:r>
          </a:p>
          <a:p>
            <a:pPr lvl="1"/>
            <a:r>
              <a:rPr lang="en-US" dirty="0" smtClean="0"/>
              <a:t>Indication of natural infection</a:t>
            </a:r>
            <a:endParaRPr lang="en-US"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pic>
        <p:nvPicPr>
          <p:cNvPr id="14" name="Picture 13"/>
          <p:cNvPicPr>
            <a:picLocks noChangeAspect="1"/>
          </p:cNvPicPr>
          <p:nvPr/>
        </p:nvPicPr>
        <p:blipFill>
          <a:blip r:embed="rId5"/>
          <a:stretch>
            <a:fillRect/>
          </a:stretch>
        </p:blipFill>
        <p:spPr>
          <a:xfrm>
            <a:off x="10058400" y="3951045"/>
            <a:ext cx="6293478" cy="4249656"/>
          </a:xfrm>
          <a:prstGeom prst="rect">
            <a:avLst/>
          </a:prstGeom>
        </p:spPr>
      </p:pic>
      <p:sp>
        <p:nvSpPr>
          <p:cNvPr id="15" name="TextBox 14"/>
          <p:cNvSpPr txBox="1"/>
          <p:nvPr/>
        </p:nvSpPr>
        <p:spPr>
          <a:xfrm>
            <a:off x="10076010" y="8210635"/>
            <a:ext cx="651467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Mahmood </a:t>
            </a:r>
            <a:r>
              <a:rPr lang="en-GB" sz="1200" i="1" dirty="0">
                <a:latin typeface="Arial" panose="020B0604020202020204" pitchFamily="34" charset="0"/>
                <a:cs typeface="Arial" panose="020B0604020202020204" pitchFamily="34" charset="0"/>
              </a:rPr>
              <a:t>et al.</a:t>
            </a:r>
            <a:r>
              <a:rPr lang="en-GB" sz="1200" dirty="0">
                <a:latin typeface="Arial" panose="020B0604020202020204" pitchFamily="34" charset="0"/>
                <a:cs typeface="Arial" panose="020B0604020202020204" pitchFamily="34" charset="0"/>
              </a:rPr>
              <a:t>, 2020 Vaccines 8:443 doi:10.3390/vaccines8030443</a:t>
            </a:r>
            <a:endParaRPr lang="en-ZA" sz="12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stretch>
            <a:fillRect/>
          </a:stretch>
        </p:blipFill>
        <p:spPr>
          <a:xfrm>
            <a:off x="9151871" y="1722124"/>
            <a:ext cx="7438814" cy="2228921"/>
          </a:xfrm>
          <a:prstGeom prst="rect">
            <a:avLst/>
          </a:prstGeom>
        </p:spPr>
      </p:pic>
      <p:sp>
        <p:nvSpPr>
          <p:cNvPr id="17" name="TextBox 16"/>
          <p:cNvSpPr txBox="1"/>
          <p:nvPr/>
        </p:nvSpPr>
        <p:spPr>
          <a:xfrm>
            <a:off x="304800" y="8560011"/>
            <a:ext cx="369805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Slide adapted: Jinal N. Bhiman</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296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eform 2"/>
          <p:cNvSpPr/>
          <p:nvPr/>
        </p:nvSpPr>
        <p:spPr>
          <a:xfrm>
            <a:off x="486658" y="8899554"/>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8" name="Freeform 8"/>
          <p:cNvSpPr/>
          <p:nvPr/>
        </p:nvSpPr>
        <p:spPr>
          <a:xfrm>
            <a:off x="16590684" y="8048789"/>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19800" y="9180483"/>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pic>
        <p:nvPicPr>
          <p:cNvPr id="18" name="Picture 17"/>
          <p:cNvPicPr>
            <a:picLocks noChangeAspect="1"/>
          </p:cNvPicPr>
          <p:nvPr/>
        </p:nvPicPr>
        <p:blipFill rotWithShape="1">
          <a:blip r:embed="rId5"/>
          <a:srcRect l="3717" t="1228" b="-1"/>
          <a:stretch/>
        </p:blipFill>
        <p:spPr>
          <a:xfrm>
            <a:off x="3201140" y="1585810"/>
            <a:ext cx="11724290" cy="6368005"/>
          </a:xfrm>
          <a:prstGeom prst="rect">
            <a:avLst/>
          </a:prstGeom>
        </p:spPr>
      </p:pic>
      <p:pic>
        <p:nvPicPr>
          <p:cNvPr id="19" name="Picture 18"/>
          <p:cNvPicPr>
            <a:picLocks noChangeAspect="1"/>
          </p:cNvPicPr>
          <p:nvPr/>
        </p:nvPicPr>
        <p:blipFill>
          <a:blip r:embed="rId6"/>
          <a:stretch>
            <a:fillRect/>
          </a:stretch>
        </p:blipFill>
        <p:spPr>
          <a:xfrm>
            <a:off x="3733800" y="8154930"/>
            <a:ext cx="11452113" cy="344548"/>
          </a:xfrm>
          <a:prstGeom prst="rect">
            <a:avLst/>
          </a:prstGeom>
        </p:spPr>
      </p:pic>
      <p:sp>
        <p:nvSpPr>
          <p:cNvPr id="20" name="TextBox 19"/>
          <p:cNvSpPr txBox="1"/>
          <p:nvPr/>
        </p:nvSpPr>
        <p:spPr>
          <a:xfrm>
            <a:off x="152399" y="8530222"/>
            <a:ext cx="331741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Slide courtesy: Nicole Wolter</a:t>
            </a:r>
            <a:endParaRPr lang="en-ZA" dirty="0">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C6FCCDD1-8C2B-C6A8-E8CE-C8CFBF2E2D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53538" y="9112812"/>
            <a:ext cx="3595356" cy="1077904"/>
          </a:xfrm>
          <a:prstGeom prst="rect">
            <a:avLst/>
          </a:prstGeom>
        </p:spPr>
      </p:pic>
      <p:pic>
        <p:nvPicPr>
          <p:cNvPr id="22" name="Picture 21">
            <a:extLst>
              <a:ext uri="{FF2B5EF4-FFF2-40B4-BE49-F238E27FC236}">
                <a16:creationId xmlns:a16="http://schemas.microsoft.com/office/drawing/2014/main" id="{C6FCCDD1-8C2B-C6A8-E8CE-C8CFBF2E2D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05938" y="9265212"/>
            <a:ext cx="3595356" cy="1077904"/>
          </a:xfrm>
          <a:prstGeom prst="rect">
            <a:avLst/>
          </a:prstGeom>
        </p:spPr>
      </p:pic>
    </p:spTree>
    <p:extLst>
      <p:ext uri="{BB962C8B-B14F-4D97-AF65-F5344CB8AC3E}">
        <p14:creationId xmlns:p14="http://schemas.microsoft.com/office/powerpoint/2010/main" val="897162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eform 2"/>
          <p:cNvSpPr/>
          <p:nvPr/>
        </p:nvSpPr>
        <p:spPr>
          <a:xfrm>
            <a:off x="486658" y="8899554"/>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8" name="Freeform 8"/>
          <p:cNvSpPr/>
          <p:nvPr/>
        </p:nvSpPr>
        <p:spPr>
          <a:xfrm>
            <a:off x="16590684" y="8048789"/>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19800" y="9180483"/>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pic>
        <p:nvPicPr>
          <p:cNvPr id="21" name="Picture 20">
            <a:extLst>
              <a:ext uri="{FF2B5EF4-FFF2-40B4-BE49-F238E27FC236}">
                <a16:creationId xmlns:a16="http://schemas.microsoft.com/office/drawing/2014/main" id="{C6FCCDD1-8C2B-C6A8-E8CE-C8CFBF2E2D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3538" y="9112812"/>
            <a:ext cx="3595356" cy="1077904"/>
          </a:xfrm>
          <a:prstGeom prst="rect">
            <a:avLst/>
          </a:prstGeom>
        </p:spPr>
      </p:pic>
      <p:pic>
        <p:nvPicPr>
          <p:cNvPr id="22" name="Picture 21">
            <a:extLst>
              <a:ext uri="{FF2B5EF4-FFF2-40B4-BE49-F238E27FC236}">
                <a16:creationId xmlns:a16="http://schemas.microsoft.com/office/drawing/2014/main" id="{C6FCCDD1-8C2B-C6A8-E8CE-C8CFBF2E2D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05938" y="9265212"/>
            <a:ext cx="3595356" cy="1077904"/>
          </a:xfrm>
          <a:prstGeom prst="rect">
            <a:avLst/>
          </a:prstGeom>
        </p:spPr>
      </p:pic>
      <p:grpSp>
        <p:nvGrpSpPr>
          <p:cNvPr id="12" name="Group 11"/>
          <p:cNvGrpSpPr/>
          <p:nvPr/>
        </p:nvGrpSpPr>
        <p:grpSpPr>
          <a:xfrm>
            <a:off x="725991" y="1735551"/>
            <a:ext cx="8495124" cy="6288842"/>
            <a:chOff x="3729038" y="1505525"/>
            <a:chExt cx="10829925" cy="7577877"/>
          </a:xfrm>
        </p:grpSpPr>
        <p:pic>
          <p:nvPicPr>
            <p:cNvPr id="13" name="Picture 12"/>
            <p:cNvPicPr>
              <a:picLocks noChangeAspect="1"/>
            </p:cNvPicPr>
            <p:nvPr/>
          </p:nvPicPr>
          <p:blipFill>
            <a:blip r:embed="rId6"/>
            <a:stretch>
              <a:fillRect/>
            </a:stretch>
          </p:blipFill>
          <p:spPr>
            <a:xfrm>
              <a:off x="3729038" y="1739627"/>
              <a:ext cx="10829925" cy="7343775"/>
            </a:xfrm>
            <a:prstGeom prst="rect">
              <a:avLst/>
            </a:prstGeom>
          </p:spPr>
        </p:pic>
        <p:pic>
          <p:nvPicPr>
            <p:cNvPr id="14" name="Picture 13"/>
            <p:cNvPicPr>
              <a:picLocks noChangeAspect="1"/>
            </p:cNvPicPr>
            <p:nvPr/>
          </p:nvPicPr>
          <p:blipFill>
            <a:blip r:embed="rId7"/>
            <a:stretch>
              <a:fillRect/>
            </a:stretch>
          </p:blipFill>
          <p:spPr>
            <a:xfrm>
              <a:off x="5322094" y="1505525"/>
              <a:ext cx="7643813" cy="685800"/>
            </a:xfrm>
            <a:prstGeom prst="rect">
              <a:avLst/>
            </a:prstGeom>
          </p:spPr>
        </p:pic>
      </p:grpSp>
      <p:grpSp>
        <p:nvGrpSpPr>
          <p:cNvPr id="15" name="Group 14"/>
          <p:cNvGrpSpPr/>
          <p:nvPr/>
        </p:nvGrpSpPr>
        <p:grpSpPr>
          <a:xfrm>
            <a:off x="9280332" y="1735550"/>
            <a:ext cx="8017559" cy="6326455"/>
            <a:chOff x="9097497" y="1895051"/>
            <a:chExt cx="7555707" cy="5806094"/>
          </a:xfrm>
        </p:grpSpPr>
        <p:pic>
          <p:nvPicPr>
            <p:cNvPr id="16" name="Picture 15"/>
            <p:cNvPicPr>
              <a:picLocks noChangeAspect="1"/>
            </p:cNvPicPr>
            <p:nvPr/>
          </p:nvPicPr>
          <p:blipFill>
            <a:blip r:embed="rId8"/>
            <a:stretch>
              <a:fillRect/>
            </a:stretch>
          </p:blipFill>
          <p:spPr>
            <a:xfrm>
              <a:off x="9097497" y="2182465"/>
              <a:ext cx="7555707" cy="5518680"/>
            </a:xfrm>
            <a:prstGeom prst="rect">
              <a:avLst/>
            </a:prstGeom>
          </p:spPr>
        </p:pic>
        <p:pic>
          <p:nvPicPr>
            <p:cNvPr id="17" name="Picture 16"/>
            <p:cNvPicPr>
              <a:picLocks noChangeAspect="1"/>
            </p:cNvPicPr>
            <p:nvPr/>
          </p:nvPicPr>
          <p:blipFill>
            <a:blip r:embed="rId7"/>
            <a:stretch>
              <a:fillRect/>
            </a:stretch>
          </p:blipFill>
          <p:spPr>
            <a:xfrm>
              <a:off x="10210800" y="1895051"/>
              <a:ext cx="5560252" cy="498863"/>
            </a:xfrm>
            <a:prstGeom prst="rect">
              <a:avLst/>
            </a:prstGeom>
          </p:spPr>
        </p:pic>
      </p:grpSp>
    </p:spTree>
    <p:extLst>
      <p:ext uri="{BB962C8B-B14F-4D97-AF65-F5344CB8AC3E}">
        <p14:creationId xmlns:p14="http://schemas.microsoft.com/office/powerpoint/2010/main" val="17001686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pic>
        <p:nvPicPr>
          <p:cNvPr id="14" name="Picture 13"/>
          <p:cNvPicPr>
            <a:picLocks noChangeAspect="1"/>
          </p:cNvPicPr>
          <p:nvPr/>
        </p:nvPicPr>
        <p:blipFill>
          <a:blip r:embed="rId5"/>
          <a:stretch>
            <a:fillRect/>
          </a:stretch>
        </p:blipFill>
        <p:spPr>
          <a:xfrm>
            <a:off x="1981200" y="1845142"/>
            <a:ext cx="10994970" cy="7136301"/>
          </a:xfrm>
          <a:prstGeom prst="rect">
            <a:avLst/>
          </a:prstGeom>
        </p:spPr>
      </p:pic>
      <p:pic>
        <p:nvPicPr>
          <p:cNvPr id="15" name="Picture 14"/>
          <p:cNvPicPr>
            <a:picLocks noChangeAspect="1"/>
          </p:cNvPicPr>
          <p:nvPr/>
        </p:nvPicPr>
        <p:blipFill>
          <a:blip r:embed="rId6"/>
          <a:stretch>
            <a:fillRect/>
          </a:stretch>
        </p:blipFill>
        <p:spPr>
          <a:xfrm>
            <a:off x="4150190" y="1159342"/>
            <a:ext cx="7643813" cy="685800"/>
          </a:xfrm>
          <a:prstGeom prst="rect">
            <a:avLst/>
          </a:prstGeom>
        </p:spPr>
      </p:pic>
      <p:sp>
        <p:nvSpPr>
          <p:cNvPr id="16" name="Rectangle 15"/>
          <p:cNvSpPr/>
          <p:nvPr/>
        </p:nvSpPr>
        <p:spPr>
          <a:xfrm>
            <a:off x="13491319" y="4065922"/>
            <a:ext cx="4436597" cy="1631216"/>
          </a:xfrm>
          <a:prstGeom prst="rect">
            <a:avLst/>
          </a:prstGeom>
        </p:spPr>
        <p:txBody>
          <a:bodyPr wrap="square">
            <a:spAutoFit/>
          </a:bodyPr>
          <a:lstStyle/>
          <a:p>
            <a:r>
              <a:rPr lang="en-ZA" sz="2000" dirty="0" smtClean="0">
                <a:cs typeface="Arial" panose="020B0604020202020204" pitchFamily="34" charset="0"/>
                <a:hlinkClick r:id="rId7"/>
              </a:rPr>
              <a:t>https</a:t>
            </a:r>
            <a:r>
              <a:rPr lang="en-ZA" sz="2000" dirty="0">
                <a:cs typeface="Arial" panose="020B0604020202020204" pitchFamily="34" charset="0"/>
                <a:hlinkClick r:id="rId7"/>
              </a:rPr>
              <a:t>://www.nicd.ac.za/diseases-a-z-index/disease-index-covid-19/surveillance-reports/weekly-respiratory-pathogens-surveillance-report-week/</a:t>
            </a:r>
            <a:r>
              <a:rPr lang="en-ZA" sz="2000" dirty="0">
                <a:cs typeface="Arial" panose="020B0604020202020204" pitchFamily="34" charset="0"/>
              </a:rPr>
              <a:t> </a:t>
            </a:r>
          </a:p>
        </p:txBody>
      </p:sp>
      <p:sp>
        <p:nvSpPr>
          <p:cNvPr id="17" name="TextBox 16"/>
          <p:cNvSpPr txBox="1"/>
          <p:nvPr/>
        </p:nvSpPr>
        <p:spPr>
          <a:xfrm>
            <a:off x="13491319" y="3174270"/>
            <a:ext cx="4076700" cy="707886"/>
          </a:xfrm>
          <a:prstGeom prst="rect">
            <a:avLst/>
          </a:prstGeom>
          <a:noFill/>
        </p:spPr>
        <p:txBody>
          <a:bodyPr wrap="square" rtlCol="0">
            <a:spAutoFit/>
          </a:bodyPr>
          <a:lstStyle/>
          <a:p>
            <a:r>
              <a:rPr lang="en-US" sz="2000" dirty="0" smtClean="0"/>
              <a:t>Weekly Respiratory Pathogens Surveillance Report available: </a:t>
            </a:r>
            <a:endParaRPr lang="en-US" sz="2000" dirty="0"/>
          </a:p>
        </p:txBody>
      </p:sp>
    </p:spTree>
    <p:extLst>
      <p:ext uri="{BB962C8B-B14F-4D97-AF65-F5344CB8AC3E}">
        <p14:creationId xmlns:p14="http://schemas.microsoft.com/office/powerpoint/2010/main" val="3660842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endParaRPr lang="en-US"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pic>
        <p:nvPicPr>
          <p:cNvPr id="14" name="Picture 13"/>
          <p:cNvPicPr>
            <a:picLocks noChangeAspect="1"/>
          </p:cNvPicPr>
          <p:nvPr/>
        </p:nvPicPr>
        <p:blipFill>
          <a:blip r:embed="rId5"/>
          <a:stretch>
            <a:fillRect/>
          </a:stretch>
        </p:blipFill>
        <p:spPr>
          <a:xfrm>
            <a:off x="3235867" y="1526080"/>
            <a:ext cx="11811001" cy="7151077"/>
          </a:xfrm>
          <a:prstGeom prst="rect">
            <a:avLst/>
          </a:prstGeom>
        </p:spPr>
      </p:pic>
    </p:spTree>
    <p:extLst>
      <p:ext uri="{BB962C8B-B14F-4D97-AF65-F5344CB8AC3E}">
        <p14:creationId xmlns:p14="http://schemas.microsoft.com/office/powerpoint/2010/main" val="3394105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725991" y="1503348"/>
            <a:ext cx="13369161" cy="2590597"/>
          </a:xfrm>
        </p:spPr>
        <p:txBody>
          <a:bodyPr>
            <a:normAutofit/>
          </a:bodyPr>
          <a:lstStyle/>
          <a:p>
            <a:pPr marL="0" indent="0">
              <a:lnSpc>
                <a:spcPct val="150000"/>
              </a:lnSpc>
              <a:buNone/>
            </a:pPr>
            <a:r>
              <a:rPr lang="en-US" sz="2800" b="1" dirty="0" smtClean="0"/>
              <a:t>Aim</a:t>
            </a:r>
            <a:endParaRPr lang="en-US" sz="2800" b="1" dirty="0"/>
          </a:p>
          <a:p>
            <a:pPr marL="0" indent="0" algn="just">
              <a:buNone/>
            </a:pPr>
            <a:r>
              <a:rPr lang="en-US" sz="2800" dirty="0"/>
              <a:t>To develop multi-pathogen immunoassays to assess the seroprevalence of SARS-CoV-2 and other pathogens of public health importance in South Africa, through repeat multi-pathogen surveys in 2022 and 2023 to guide public health decision making</a:t>
            </a:r>
          </a:p>
          <a:p>
            <a:pPr algn="just"/>
            <a:endParaRPr lang="en-US" sz="2800"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sp>
        <p:nvSpPr>
          <p:cNvPr id="14" name="TextBox 13"/>
          <p:cNvSpPr txBox="1"/>
          <p:nvPr/>
        </p:nvSpPr>
        <p:spPr>
          <a:xfrm>
            <a:off x="802065" y="3924300"/>
            <a:ext cx="15788619" cy="4401205"/>
          </a:xfrm>
          <a:prstGeom prst="rect">
            <a:avLst/>
          </a:prstGeom>
          <a:noFill/>
        </p:spPr>
        <p:txBody>
          <a:bodyPr wrap="square" rtlCol="0">
            <a:spAutoFit/>
          </a:bodyPr>
          <a:lstStyle/>
          <a:p>
            <a:r>
              <a:rPr lang="en-GB" sz="2800" b="1" dirty="0">
                <a:cs typeface="Arial" panose="020B0604020202020204" pitchFamily="34" charset="0"/>
              </a:rPr>
              <a:t>Objectives</a:t>
            </a:r>
          </a:p>
          <a:p>
            <a:pPr algn="just"/>
            <a:endParaRPr lang="en-GB" sz="2800" dirty="0">
              <a:cs typeface="Arial" panose="020B0604020202020204" pitchFamily="34" charset="0"/>
            </a:endParaRPr>
          </a:p>
          <a:p>
            <a:pPr marL="514350" indent="-514350" algn="just">
              <a:buFont typeface="+mj-lt"/>
              <a:buAutoNum type="arabicPeriod"/>
            </a:pPr>
            <a:r>
              <a:rPr lang="en-GB" sz="2800" dirty="0">
                <a:cs typeface="Arial" panose="020B0604020202020204" pitchFamily="34" charset="0"/>
              </a:rPr>
              <a:t>To develop and validate multi-pathogen bead-based immunoassays</a:t>
            </a:r>
          </a:p>
          <a:p>
            <a:pPr marL="514350" indent="-514350" algn="just">
              <a:buAutoNum type="arabicPeriod"/>
            </a:pPr>
            <a:endParaRPr lang="en-GB" sz="2800" dirty="0">
              <a:cs typeface="Arial" panose="020B0604020202020204" pitchFamily="34" charset="0"/>
            </a:endParaRPr>
          </a:p>
          <a:p>
            <a:pPr marL="514350" indent="-514350" algn="just">
              <a:buFont typeface="+mj-lt"/>
              <a:buAutoNum type="arabicPeriod"/>
            </a:pPr>
            <a:r>
              <a:rPr lang="en-GB" sz="2800" dirty="0">
                <a:cs typeface="Arial" panose="020B0604020202020204" pitchFamily="34" charset="0"/>
              </a:rPr>
              <a:t>To estimate the seroprevalence of SARS-CoV-2 and other pathogens of public health importance in South Africa after the fifth and subsequent SARS-CoV-2 epidemic waves through repeated </a:t>
            </a:r>
            <a:r>
              <a:rPr lang="en-ZA" sz="2800" dirty="0">
                <a:cs typeface="Arial" panose="020B0604020202020204" pitchFamily="34" charset="0"/>
              </a:rPr>
              <a:t>longitudinal surveys</a:t>
            </a:r>
          </a:p>
          <a:p>
            <a:pPr marL="514350" indent="-514350" algn="just">
              <a:buFont typeface="+mj-lt"/>
              <a:buAutoNum type="arabicPeriod"/>
            </a:pPr>
            <a:endParaRPr lang="en-ZA" sz="2800" dirty="0">
              <a:cs typeface="Arial" panose="020B0604020202020204" pitchFamily="34" charset="0"/>
            </a:endParaRPr>
          </a:p>
          <a:p>
            <a:pPr marL="514350" indent="-514350" algn="just">
              <a:buFont typeface="+mj-lt"/>
              <a:buAutoNum type="arabicPeriod"/>
            </a:pPr>
            <a:r>
              <a:rPr lang="en-GB" sz="2800" dirty="0">
                <a:cs typeface="Arial" panose="020B0604020202020204" pitchFamily="34" charset="0"/>
              </a:rPr>
              <a:t>Monitor SARS-CoV-2 antibody responses due to natural infection and/or vaccination in </a:t>
            </a:r>
            <a:r>
              <a:rPr lang="en-ZA" sz="2800" dirty="0">
                <a:cs typeface="Arial" panose="020B0604020202020204" pitchFamily="34" charset="0"/>
              </a:rPr>
              <a:t>individuals over time</a:t>
            </a:r>
          </a:p>
        </p:txBody>
      </p:sp>
      <p:pic>
        <p:nvPicPr>
          <p:cNvPr id="15" name="Picture 14"/>
          <p:cNvPicPr>
            <a:picLocks noChangeAspect="1"/>
          </p:cNvPicPr>
          <p:nvPr/>
        </p:nvPicPr>
        <p:blipFill>
          <a:blip r:embed="rId5"/>
          <a:stretch>
            <a:fillRect/>
          </a:stretch>
        </p:blipFill>
        <p:spPr>
          <a:xfrm>
            <a:off x="14679998" y="1591444"/>
            <a:ext cx="2735271" cy="2430309"/>
          </a:xfrm>
          <a:prstGeom prst="rect">
            <a:avLst/>
          </a:prstGeom>
        </p:spPr>
      </p:pic>
    </p:spTree>
    <p:extLst>
      <p:ext uri="{BB962C8B-B14F-4D97-AF65-F5344CB8AC3E}">
        <p14:creationId xmlns:p14="http://schemas.microsoft.com/office/powerpoint/2010/main" val="2157294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085" y="8996990"/>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97883" y="9230157"/>
            <a:ext cx="6086971" cy="721995"/>
          </a:xfrm>
          <a:prstGeom prst="rect">
            <a:avLst/>
          </a:prstGeom>
        </p:spPr>
        <p:txBody>
          <a:bodyPr lIns="0" tIns="0" rIns="0" bIns="0" rtlCol="0" anchor="t">
            <a:spAutoFit/>
          </a:bodyPr>
          <a:lstStyle/>
          <a:p>
            <a:pPr marL="0" lvl="0" indent="0" algn="ctr">
              <a:lnSpc>
                <a:spcPts val="5880"/>
              </a:lnSpc>
              <a:spcBef>
                <a:spcPct val="0"/>
              </a:spcBef>
            </a:pPr>
            <a:r>
              <a:rPr lang="en-US" sz="36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smtClean="0"/>
              <a:t>Study Design</a:t>
            </a:r>
            <a:endParaRPr lang="en-US" dirty="0"/>
          </a:p>
        </p:txBody>
      </p:sp>
      <p:pic>
        <p:nvPicPr>
          <p:cNvPr id="13" name="Picture 12">
            <a:extLst>
              <a:ext uri="{FF2B5EF4-FFF2-40B4-BE49-F238E27FC236}">
                <a16:creationId xmlns:a16="http://schemas.microsoft.com/office/drawing/2014/main" id="{C6FCCDD1-8C2B-C6A8-E8CE-C8CFBF2E2D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4200" y="9035885"/>
            <a:ext cx="3595356" cy="1077904"/>
          </a:xfrm>
          <a:prstGeom prst="rect">
            <a:avLst/>
          </a:prstGeom>
        </p:spPr>
      </p:pic>
      <p:sp>
        <p:nvSpPr>
          <p:cNvPr id="8" name="Freeform 8"/>
          <p:cNvSpPr/>
          <p:nvPr/>
        </p:nvSpPr>
        <p:spPr>
          <a:xfrm>
            <a:off x="16590684" y="7911651"/>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grpSp>
        <p:nvGrpSpPr>
          <p:cNvPr id="14" name="Group 13">
            <a:extLst>
              <a:ext uri="{FF2B5EF4-FFF2-40B4-BE49-F238E27FC236}">
                <a16:creationId xmlns:a16="http://schemas.microsoft.com/office/drawing/2014/main" id="{E5532BAC-011C-2D17-858D-5FBFE3ABCEFF}"/>
              </a:ext>
            </a:extLst>
          </p:cNvPr>
          <p:cNvGrpSpPr/>
          <p:nvPr/>
        </p:nvGrpSpPr>
        <p:grpSpPr>
          <a:xfrm>
            <a:off x="1925420" y="4802956"/>
            <a:ext cx="9217332" cy="4330635"/>
            <a:chOff x="1435486" y="3496457"/>
            <a:chExt cx="6144888" cy="2887090"/>
          </a:xfrm>
        </p:grpSpPr>
        <p:grpSp>
          <p:nvGrpSpPr>
            <p:cNvPr id="15" name="Group 14">
              <a:extLst>
                <a:ext uri="{FF2B5EF4-FFF2-40B4-BE49-F238E27FC236}">
                  <a16:creationId xmlns:a16="http://schemas.microsoft.com/office/drawing/2014/main" id="{49113B0D-48B4-C287-6361-81DE8ABAC31C}"/>
                </a:ext>
              </a:extLst>
            </p:cNvPr>
            <p:cNvGrpSpPr/>
            <p:nvPr/>
          </p:nvGrpSpPr>
          <p:grpSpPr>
            <a:xfrm>
              <a:off x="1435486" y="3496457"/>
              <a:ext cx="6144888" cy="2887090"/>
              <a:chOff x="288820" y="4168917"/>
              <a:chExt cx="4518243" cy="2148172"/>
            </a:xfrm>
          </p:grpSpPr>
          <p:grpSp>
            <p:nvGrpSpPr>
              <p:cNvPr id="17" name="Group 16">
                <a:extLst>
                  <a:ext uri="{FF2B5EF4-FFF2-40B4-BE49-F238E27FC236}">
                    <a16:creationId xmlns:a16="http://schemas.microsoft.com/office/drawing/2014/main" id="{07DCA99B-D72D-1549-AB57-813FABB1B103}"/>
                  </a:ext>
                </a:extLst>
              </p:cNvPr>
              <p:cNvGrpSpPr/>
              <p:nvPr/>
            </p:nvGrpSpPr>
            <p:grpSpPr>
              <a:xfrm>
                <a:off x="288820" y="5844170"/>
                <a:ext cx="4488892" cy="472919"/>
                <a:chOff x="831" y="5121838"/>
                <a:chExt cx="8348171" cy="1037769"/>
              </a:xfrm>
            </p:grpSpPr>
            <p:sp>
              <p:nvSpPr>
                <p:cNvPr id="49" name="Google Shape;1929;p35">
                  <a:extLst>
                    <a:ext uri="{FF2B5EF4-FFF2-40B4-BE49-F238E27FC236}">
                      <a16:creationId xmlns:a16="http://schemas.microsoft.com/office/drawing/2014/main" id="{2F24DE31-9A34-D938-CFD3-1FAA657DEB28}"/>
                    </a:ext>
                  </a:extLst>
                </p:cNvPr>
                <p:cNvSpPr/>
                <p:nvPr/>
              </p:nvSpPr>
              <p:spPr>
                <a:xfrm>
                  <a:off x="831" y="5121838"/>
                  <a:ext cx="8348171" cy="1037769"/>
                </a:xfrm>
                <a:custGeom>
                  <a:avLst/>
                  <a:gdLst/>
                  <a:ahLst/>
                  <a:cxnLst/>
                  <a:rect l="l" t="t" r="r" b="b"/>
                  <a:pathLst>
                    <a:path w="19560" h="2345" extrusionOk="0">
                      <a:moveTo>
                        <a:pt x="0" y="2344"/>
                      </a:moveTo>
                      <a:lnTo>
                        <a:pt x="19559" y="2344"/>
                      </a:lnTo>
                      <a:lnTo>
                        <a:pt x="19559" y="0"/>
                      </a:lnTo>
                      <a:lnTo>
                        <a:pt x="0" y="0"/>
                      </a:lnTo>
                      <a:lnTo>
                        <a:pt x="0" y="2344"/>
                      </a:lnTo>
                    </a:path>
                  </a:pathLst>
                </a:custGeom>
                <a:solidFill>
                  <a:schemeClr val="bg1">
                    <a:lumMod val="75000"/>
                  </a:schemeClr>
                </a:solidFill>
                <a:ln>
                  <a:noFill/>
                </a:ln>
              </p:spPr>
              <p:txBody>
                <a:bodyPr spcFirstLastPara="1" wrap="square" lIns="68570" tIns="34275" rIns="68570" bIns="34275" anchor="ctr" anchorCtr="0">
                  <a:noAutofit/>
                </a:bodyPr>
                <a:lstStyle/>
                <a:p>
                  <a:pPr>
                    <a:buSzPts val="6530"/>
                  </a:pPr>
                  <a:endParaRPr sz="6000">
                    <a:solidFill>
                      <a:schemeClr val="dk1"/>
                    </a:solidFill>
                    <a:latin typeface="Lato Light"/>
                    <a:ea typeface="Lato Light"/>
                    <a:cs typeface="Lato Light"/>
                    <a:sym typeface="Lato Light"/>
                  </a:endParaRPr>
                </a:p>
              </p:txBody>
            </p:sp>
            <p:sp>
              <p:nvSpPr>
                <p:cNvPr id="50" name="Google Shape;1930;p35">
                  <a:extLst>
                    <a:ext uri="{FF2B5EF4-FFF2-40B4-BE49-F238E27FC236}">
                      <a16:creationId xmlns:a16="http://schemas.microsoft.com/office/drawing/2014/main" id="{FD616819-0329-5477-E25E-7EF6E21E739B}"/>
                    </a:ext>
                  </a:extLst>
                </p:cNvPr>
                <p:cNvSpPr/>
                <p:nvPr/>
              </p:nvSpPr>
              <p:spPr>
                <a:xfrm>
                  <a:off x="831" y="5217416"/>
                  <a:ext cx="8348171" cy="855712"/>
                </a:xfrm>
                <a:custGeom>
                  <a:avLst/>
                  <a:gdLst/>
                  <a:ahLst/>
                  <a:cxnLst/>
                  <a:rect l="l" t="t" r="r" b="b"/>
                  <a:pathLst>
                    <a:path w="24373937" h="2410452" extrusionOk="0">
                      <a:moveTo>
                        <a:pt x="21976" y="2345773"/>
                      </a:moveTo>
                      <a:lnTo>
                        <a:pt x="24373937" y="2345773"/>
                      </a:lnTo>
                      <a:lnTo>
                        <a:pt x="24373937" y="2410452"/>
                      </a:lnTo>
                      <a:lnTo>
                        <a:pt x="21976" y="2410452"/>
                      </a:lnTo>
                      <a:close/>
                      <a:moveTo>
                        <a:pt x="23855957" y="1192114"/>
                      </a:moveTo>
                      <a:lnTo>
                        <a:pt x="24362949" y="1192114"/>
                      </a:lnTo>
                      <a:lnTo>
                        <a:pt x="24362949" y="1256769"/>
                      </a:lnTo>
                      <a:lnTo>
                        <a:pt x="23855957" y="1256769"/>
                      </a:lnTo>
                      <a:close/>
                      <a:moveTo>
                        <a:pt x="22839481" y="1192114"/>
                      </a:moveTo>
                      <a:lnTo>
                        <a:pt x="23347717" y="1192114"/>
                      </a:lnTo>
                      <a:lnTo>
                        <a:pt x="23347717" y="1256769"/>
                      </a:lnTo>
                      <a:lnTo>
                        <a:pt x="22839481" y="1256769"/>
                      </a:lnTo>
                      <a:close/>
                      <a:moveTo>
                        <a:pt x="21823005" y="1192114"/>
                      </a:moveTo>
                      <a:lnTo>
                        <a:pt x="22331241" y="1192114"/>
                      </a:lnTo>
                      <a:lnTo>
                        <a:pt x="22331241" y="1256769"/>
                      </a:lnTo>
                      <a:lnTo>
                        <a:pt x="21823005" y="1256769"/>
                      </a:lnTo>
                      <a:close/>
                      <a:moveTo>
                        <a:pt x="20807773" y="1192114"/>
                      </a:moveTo>
                      <a:lnTo>
                        <a:pt x="21316009" y="1192114"/>
                      </a:lnTo>
                      <a:lnTo>
                        <a:pt x="21316009" y="1256769"/>
                      </a:lnTo>
                      <a:lnTo>
                        <a:pt x="20807773" y="1256769"/>
                      </a:lnTo>
                      <a:close/>
                      <a:moveTo>
                        <a:pt x="19791297" y="1192114"/>
                      </a:moveTo>
                      <a:lnTo>
                        <a:pt x="20299533" y="1192114"/>
                      </a:lnTo>
                      <a:lnTo>
                        <a:pt x="20299533" y="1256769"/>
                      </a:lnTo>
                      <a:lnTo>
                        <a:pt x="19791297" y="1256769"/>
                      </a:lnTo>
                      <a:close/>
                      <a:moveTo>
                        <a:pt x="18776065" y="1192114"/>
                      </a:moveTo>
                      <a:lnTo>
                        <a:pt x="19284301" y="1192114"/>
                      </a:lnTo>
                      <a:lnTo>
                        <a:pt x="19284301" y="1256769"/>
                      </a:lnTo>
                      <a:lnTo>
                        <a:pt x="18776065" y="1256769"/>
                      </a:lnTo>
                      <a:close/>
                      <a:moveTo>
                        <a:pt x="17760833" y="1192114"/>
                      </a:moveTo>
                      <a:lnTo>
                        <a:pt x="18267825" y="1192114"/>
                      </a:lnTo>
                      <a:lnTo>
                        <a:pt x="18267825" y="1256769"/>
                      </a:lnTo>
                      <a:lnTo>
                        <a:pt x="17760833" y="1256769"/>
                      </a:lnTo>
                      <a:close/>
                      <a:moveTo>
                        <a:pt x="16744356" y="1192114"/>
                      </a:moveTo>
                      <a:lnTo>
                        <a:pt x="17252593" y="1192114"/>
                      </a:lnTo>
                      <a:lnTo>
                        <a:pt x="17252593" y="1256769"/>
                      </a:lnTo>
                      <a:lnTo>
                        <a:pt x="16744356" y="1256769"/>
                      </a:lnTo>
                      <a:close/>
                      <a:moveTo>
                        <a:pt x="15729124" y="1192114"/>
                      </a:moveTo>
                      <a:lnTo>
                        <a:pt x="16237363" y="1192114"/>
                      </a:lnTo>
                      <a:lnTo>
                        <a:pt x="16237363" y="1256769"/>
                      </a:lnTo>
                      <a:lnTo>
                        <a:pt x="15729124" y="1256769"/>
                      </a:lnTo>
                      <a:close/>
                      <a:moveTo>
                        <a:pt x="14713893" y="1192114"/>
                      </a:moveTo>
                      <a:lnTo>
                        <a:pt x="15220886" y="1192114"/>
                      </a:lnTo>
                      <a:lnTo>
                        <a:pt x="15220886" y="1256769"/>
                      </a:lnTo>
                      <a:lnTo>
                        <a:pt x="14713893" y="1256769"/>
                      </a:lnTo>
                      <a:close/>
                      <a:moveTo>
                        <a:pt x="13697416" y="1192114"/>
                      </a:moveTo>
                      <a:lnTo>
                        <a:pt x="14205654" y="1192114"/>
                      </a:lnTo>
                      <a:lnTo>
                        <a:pt x="14205654" y="1256769"/>
                      </a:lnTo>
                      <a:lnTo>
                        <a:pt x="13697416" y="1256769"/>
                      </a:lnTo>
                      <a:close/>
                      <a:moveTo>
                        <a:pt x="12682185" y="1192114"/>
                      </a:moveTo>
                      <a:lnTo>
                        <a:pt x="13189177" y="1192114"/>
                      </a:lnTo>
                      <a:lnTo>
                        <a:pt x="13189177" y="1256769"/>
                      </a:lnTo>
                      <a:lnTo>
                        <a:pt x="12682185" y="1256769"/>
                      </a:lnTo>
                      <a:close/>
                      <a:moveTo>
                        <a:pt x="11666953" y="1192114"/>
                      </a:moveTo>
                      <a:lnTo>
                        <a:pt x="12175192" y="1192114"/>
                      </a:lnTo>
                      <a:lnTo>
                        <a:pt x="12175192" y="1256769"/>
                      </a:lnTo>
                      <a:lnTo>
                        <a:pt x="11666953" y="1256769"/>
                      </a:lnTo>
                      <a:close/>
                      <a:moveTo>
                        <a:pt x="10651723" y="1192114"/>
                      </a:moveTo>
                      <a:lnTo>
                        <a:pt x="11158716" y="1192114"/>
                      </a:lnTo>
                      <a:lnTo>
                        <a:pt x="11158716" y="1256769"/>
                      </a:lnTo>
                      <a:lnTo>
                        <a:pt x="10651723" y="1256769"/>
                      </a:lnTo>
                      <a:close/>
                      <a:moveTo>
                        <a:pt x="9635245" y="1192114"/>
                      </a:moveTo>
                      <a:lnTo>
                        <a:pt x="10143483" y="1192114"/>
                      </a:lnTo>
                      <a:lnTo>
                        <a:pt x="10143483" y="1256769"/>
                      </a:lnTo>
                      <a:lnTo>
                        <a:pt x="9635245" y="1256769"/>
                      </a:lnTo>
                      <a:close/>
                      <a:moveTo>
                        <a:pt x="8620014" y="1192114"/>
                      </a:moveTo>
                      <a:lnTo>
                        <a:pt x="9127007" y="1192114"/>
                      </a:lnTo>
                      <a:lnTo>
                        <a:pt x="9127007" y="1256769"/>
                      </a:lnTo>
                      <a:lnTo>
                        <a:pt x="8620014" y="1256769"/>
                      </a:lnTo>
                      <a:close/>
                      <a:moveTo>
                        <a:pt x="7603538" y="1192114"/>
                      </a:moveTo>
                      <a:lnTo>
                        <a:pt x="8111776" y="1192114"/>
                      </a:lnTo>
                      <a:lnTo>
                        <a:pt x="8111776" y="1256769"/>
                      </a:lnTo>
                      <a:lnTo>
                        <a:pt x="7603538" y="1256769"/>
                      </a:lnTo>
                      <a:close/>
                      <a:moveTo>
                        <a:pt x="6588307" y="1192114"/>
                      </a:moveTo>
                      <a:lnTo>
                        <a:pt x="7096545" y="1192114"/>
                      </a:lnTo>
                      <a:lnTo>
                        <a:pt x="7096545" y="1256769"/>
                      </a:lnTo>
                      <a:lnTo>
                        <a:pt x="6588307" y="1256769"/>
                      </a:lnTo>
                      <a:close/>
                      <a:moveTo>
                        <a:pt x="5573075" y="1192114"/>
                      </a:moveTo>
                      <a:lnTo>
                        <a:pt x="6080068" y="1192114"/>
                      </a:lnTo>
                      <a:lnTo>
                        <a:pt x="6080068" y="1256769"/>
                      </a:lnTo>
                      <a:lnTo>
                        <a:pt x="5573075" y="1256769"/>
                      </a:lnTo>
                      <a:close/>
                      <a:moveTo>
                        <a:pt x="4556598" y="1192114"/>
                      </a:moveTo>
                      <a:lnTo>
                        <a:pt x="5064836" y="1192114"/>
                      </a:lnTo>
                      <a:lnTo>
                        <a:pt x="5064836" y="1256769"/>
                      </a:lnTo>
                      <a:lnTo>
                        <a:pt x="4556598" y="1256769"/>
                      </a:lnTo>
                      <a:close/>
                      <a:moveTo>
                        <a:pt x="3541367" y="1192114"/>
                      </a:moveTo>
                      <a:lnTo>
                        <a:pt x="4049605" y="1192114"/>
                      </a:lnTo>
                      <a:lnTo>
                        <a:pt x="4049605" y="1256769"/>
                      </a:lnTo>
                      <a:lnTo>
                        <a:pt x="3541367" y="1256769"/>
                      </a:lnTo>
                      <a:close/>
                      <a:moveTo>
                        <a:pt x="2526135" y="1192114"/>
                      </a:moveTo>
                      <a:lnTo>
                        <a:pt x="3033128" y="1192114"/>
                      </a:lnTo>
                      <a:lnTo>
                        <a:pt x="3033128" y="1256769"/>
                      </a:lnTo>
                      <a:lnTo>
                        <a:pt x="2526135" y="1256769"/>
                      </a:lnTo>
                      <a:close/>
                      <a:moveTo>
                        <a:pt x="1509658" y="1192114"/>
                      </a:moveTo>
                      <a:lnTo>
                        <a:pt x="2017896" y="1192114"/>
                      </a:lnTo>
                      <a:lnTo>
                        <a:pt x="2017896" y="1256769"/>
                      </a:lnTo>
                      <a:lnTo>
                        <a:pt x="1509658" y="1256769"/>
                      </a:lnTo>
                      <a:close/>
                      <a:moveTo>
                        <a:pt x="494427" y="1192114"/>
                      </a:moveTo>
                      <a:lnTo>
                        <a:pt x="1002665" y="1192114"/>
                      </a:lnTo>
                      <a:lnTo>
                        <a:pt x="1002665" y="1256769"/>
                      </a:lnTo>
                      <a:lnTo>
                        <a:pt x="494427" y="1256769"/>
                      </a:lnTo>
                      <a:close/>
                      <a:moveTo>
                        <a:pt x="0" y="0"/>
                      </a:moveTo>
                      <a:lnTo>
                        <a:pt x="24351961" y="0"/>
                      </a:lnTo>
                      <a:lnTo>
                        <a:pt x="24351961" y="64655"/>
                      </a:lnTo>
                      <a:lnTo>
                        <a:pt x="0" y="64655"/>
                      </a:lnTo>
                      <a:close/>
                    </a:path>
                  </a:pathLst>
                </a:custGeom>
                <a:solidFill>
                  <a:schemeClr val="lt1"/>
                </a:solidFill>
                <a:ln>
                  <a:noFill/>
                </a:ln>
              </p:spPr>
              <p:txBody>
                <a:bodyPr spcFirstLastPara="1" wrap="square" lIns="68570" tIns="34275" rIns="68570" bIns="34275" anchor="ctr" anchorCtr="0">
                  <a:noAutofit/>
                </a:bodyPr>
                <a:lstStyle/>
                <a:p>
                  <a:pPr>
                    <a:buSzPts val="6530"/>
                  </a:pPr>
                  <a:endParaRPr sz="6000">
                    <a:solidFill>
                      <a:schemeClr val="dk1"/>
                    </a:solidFill>
                    <a:latin typeface="Lato Light"/>
                    <a:ea typeface="Lato Light"/>
                    <a:cs typeface="Lato Light"/>
                    <a:sym typeface="Lato Light"/>
                  </a:endParaRPr>
                </a:p>
              </p:txBody>
            </p:sp>
          </p:grpSp>
          <p:grpSp>
            <p:nvGrpSpPr>
              <p:cNvPr id="18" name="Group 17">
                <a:extLst>
                  <a:ext uri="{FF2B5EF4-FFF2-40B4-BE49-F238E27FC236}">
                    <a16:creationId xmlns:a16="http://schemas.microsoft.com/office/drawing/2014/main" id="{8E14682A-EC3C-A44B-6B02-ADF0242E854B}"/>
                  </a:ext>
                </a:extLst>
              </p:cNvPr>
              <p:cNvGrpSpPr/>
              <p:nvPr/>
            </p:nvGrpSpPr>
            <p:grpSpPr>
              <a:xfrm>
                <a:off x="753655" y="5239687"/>
                <a:ext cx="1326788" cy="379747"/>
                <a:chOff x="788594" y="5232188"/>
                <a:chExt cx="1558982" cy="446204"/>
              </a:xfrm>
            </p:grpSpPr>
            <p:sp>
              <p:nvSpPr>
                <p:cNvPr id="47" name="Google Shape;1952;p35">
                  <a:extLst>
                    <a:ext uri="{FF2B5EF4-FFF2-40B4-BE49-F238E27FC236}">
                      <a16:creationId xmlns:a16="http://schemas.microsoft.com/office/drawing/2014/main" id="{8EBB25FD-2251-D0F3-A16A-40D38C9B9B6C}"/>
                    </a:ext>
                  </a:extLst>
                </p:cNvPr>
                <p:cNvSpPr txBox="1"/>
                <p:nvPr/>
              </p:nvSpPr>
              <p:spPr>
                <a:xfrm>
                  <a:off x="788594" y="5232188"/>
                  <a:ext cx="1111038" cy="195710"/>
                </a:xfrm>
                <a:prstGeom prst="rect">
                  <a:avLst/>
                </a:prstGeom>
                <a:noFill/>
                <a:ln>
                  <a:noFill/>
                </a:ln>
              </p:spPr>
              <p:txBody>
                <a:bodyPr spcFirstLastPara="1" wrap="square" lIns="68570" tIns="34275" rIns="68570" bIns="34275" anchor="b" anchorCtr="0">
                  <a:noAutofit/>
                </a:bodyPr>
                <a:lstStyle/>
                <a:p>
                  <a:pPr>
                    <a:buSzPts val="3200"/>
                  </a:pPr>
                  <a:r>
                    <a:rPr lang="en-US" sz="2700" b="1" dirty="0">
                      <a:solidFill>
                        <a:schemeClr val="dk2"/>
                      </a:solidFill>
                      <a:latin typeface="Arial" panose="020B0604020202020204" pitchFamily="34" charset="0"/>
                      <a:cs typeface="Arial" panose="020B0604020202020204" pitchFamily="34" charset="0"/>
                    </a:rPr>
                    <a:t>Round 1</a:t>
                  </a:r>
                  <a:endParaRPr sz="1200" dirty="0">
                    <a:latin typeface="Arial" panose="020B0604020202020204" pitchFamily="34" charset="0"/>
                    <a:cs typeface="Arial" panose="020B0604020202020204" pitchFamily="34" charset="0"/>
                  </a:endParaRPr>
                </a:p>
              </p:txBody>
            </p:sp>
            <p:sp>
              <p:nvSpPr>
                <p:cNvPr id="48" name="Google Shape;1951;p35">
                  <a:extLst>
                    <a:ext uri="{FF2B5EF4-FFF2-40B4-BE49-F238E27FC236}">
                      <a16:creationId xmlns:a16="http://schemas.microsoft.com/office/drawing/2014/main" id="{C192C003-8578-486D-627C-731886E05672}"/>
                    </a:ext>
                  </a:extLst>
                </p:cNvPr>
                <p:cNvSpPr txBox="1"/>
                <p:nvPr/>
              </p:nvSpPr>
              <p:spPr>
                <a:xfrm>
                  <a:off x="788594" y="5338374"/>
                  <a:ext cx="1558982" cy="340018"/>
                </a:xfrm>
                <a:prstGeom prst="rect">
                  <a:avLst/>
                </a:prstGeom>
                <a:noFill/>
                <a:ln>
                  <a:noFill/>
                </a:ln>
              </p:spPr>
              <p:txBody>
                <a:bodyPr spcFirstLastPara="1" wrap="square" lIns="68570" tIns="34275" rIns="68570" bIns="34275" anchor="t" anchorCtr="0">
                  <a:noAutofit/>
                </a:bodyPr>
                <a:lstStyle/>
                <a:p>
                  <a:pPr>
                    <a:lnSpc>
                      <a:spcPct val="175000"/>
                    </a:lnSpc>
                    <a:buClr>
                      <a:schemeClr val="dk1"/>
                    </a:buClr>
                    <a:buSzPts val="2000"/>
                  </a:pPr>
                  <a:r>
                    <a:rPr lang="en-US" sz="1650" dirty="0">
                      <a:solidFill>
                        <a:schemeClr val="dk1"/>
                      </a:solidFill>
                      <a:latin typeface="Arial" panose="020B0604020202020204" pitchFamily="34" charset="0"/>
                      <a:cs typeface="Arial" panose="020B0604020202020204" pitchFamily="34" charset="0"/>
                    </a:rPr>
                    <a:t>Oct 2022 –  Dec 2022</a:t>
                  </a:r>
                </a:p>
              </p:txBody>
            </p:sp>
          </p:grpSp>
          <p:grpSp>
            <p:nvGrpSpPr>
              <p:cNvPr id="19" name="Group 18">
                <a:extLst>
                  <a:ext uri="{FF2B5EF4-FFF2-40B4-BE49-F238E27FC236}">
                    <a16:creationId xmlns:a16="http://schemas.microsoft.com/office/drawing/2014/main" id="{72C5F19A-6E28-E9FC-D363-CA8A0EBEAF60}"/>
                  </a:ext>
                </a:extLst>
              </p:cNvPr>
              <p:cNvGrpSpPr/>
              <p:nvPr/>
            </p:nvGrpSpPr>
            <p:grpSpPr>
              <a:xfrm>
                <a:off x="2199139" y="5239687"/>
                <a:ext cx="1248567" cy="344571"/>
                <a:chOff x="2557993" y="5232188"/>
                <a:chExt cx="1467073" cy="404872"/>
              </a:xfrm>
            </p:grpSpPr>
            <p:sp>
              <p:nvSpPr>
                <p:cNvPr id="45" name="Google Shape;1954;p35">
                  <a:extLst>
                    <a:ext uri="{FF2B5EF4-FFF2-40B4-BE49-F238E27FC236}">
                      <a16:creationId xmlns:a16="http://schemas.microsoft.com/office/drawing/2014/main" id="{3BC74524-7541-631C-9B0E-66729A319E6C}"/>
                    </a:ext>
                  </a:extLst>
                </p:cNvPr>
                <p:cNvSpPr txBox="1"/>
                <p:nvPr/>
              </p:nvSpPr>
              <p:spPr>
                <a:xfrm>
                  <a:off x="2557993" y="5232188"/>
                  <a:ext cx="966967" cy="195710"/>
                </a:xfrm>
                <a:prstGeom prst="rect">
                  <a:avLst/>
                </a:prstGeom>
                <a:noFill/>
                <a:ln>
                  <a:noFill/>
                </a:ln>
              </p:spPr>
              <p:txBody>
                <a:bodyPr spcFirstLastPara="1" wrap="square" lIns="68570" tIns="34275" rIns="68570" bIns="34275" anchor="b" anchorCtr="0">
                  <a:noAutofit/>
                </a:bodyPr>
                <a:lstStyle/>
                <a:p>
                  <a:pPr>
                    <a:buSzPts val="3200"/>
                  </a:pPr>
                  <a:r>
                    <a:rPr lang="en-US" sz="2700" b="1">
                      <a:solidFill>
                        <a:schemeClr val="dk2"/>
                      </a:solidFill>
                      <a:latin typeface="Arial" panose="020B0604020202020204" pitchFamily="34" charset="0"/>
                      <a:cs typeface="Arial" panose="020B0604020202020204" pitchFamily="34" charset="0"/>
                    </a:rPr>
                    <a:t>Round 2</a:t>
                  </a:r>
                  <a:endParaRPr lang="en-US" sz="1200" dirty="0">
                    <a:latin typeface="Arial" panose="020B0604020202020204" pitchFamily="34" charset="0"/>
                    <a:cs typeface="Arial" panose="020B0604020202020204" pitchFamily="34" charset="0"/>
                  </a:endParaRPr>
                </a:p>
              </p:txBody>
            </p:sp>
            <p:sp>
              <p:nvSpPr>
                <p:cNvPr id="46" name="Google Shape;1953;p35">
                  <a:extLst>
                    <a:ext uri="{FF2B5EF4-FFF2-40B4-BE49-F238E27FC236}">
                      <a16:creationId xmlns:a16="http://schemas.microsoft.com/office/drawing/2014/main" id="{D9E6F94C-D726-A9C5-35CE-210BC3BBD234}"/>
                    </a:ext>
                  </a:extLst>
                </p:cNvPr>
                <p:cNvSpPr txBox="1"/>
                <p:nvPr/>
              </p:nvSpPr>
              <p:spPr>
                <a:xfrm>
                  <a:off x="2557993" y="5380036"/>
                  <a:ext cx="1467073" cy="257024"/>
                </a:xfrm>
                <a:prstGeom prst="rect">
                  <a:avLst/>
                </a:prstGeom>
                <a:noFill/>
                <a:ln>
                  <a:noFill/>
                </a:ln>
              </p:spPr>
              <p:txBody>
                <a:bodyPr spcFirstLastPara="1" wrap="square" lIns="68570" tIns="34275" rIns="68570" bIns="34275" anchor="t" anchorCtr="0">
                  <a:noAutofit/>
                </a:bodyPr>
                <a:lstStyle/>
                <a:p>
                  <a:pPr>
                    <a:lnSpc>
                      <a:spcPct val="175000"/>
                    </a:lnSpc>
                    <a:buClr>
                      <a:schemeClr val="dk1"/>
                    </a:buClr>
                    <a:buSzPts val="2000"/>
                  </a:pPr>
                  <a:r>
                    <a:rPr lang="en-US" sz="1650" dirty="0">
                      <a:solidFill>
                        <a:schemeClr val="dk1"/>
                      </a:solidFill>
                      <a:latin typeface="Arial" panose="020B0604020202020204" pitchFamily="34" charset="0"/>
                      <a:cs typeface="Arial" panose="020B0604020202020204" pitchFamily="34" charset="0"/>
                    </a:rPr>
                    <a:t>Apr 2023 –  Jun 2023 </a:t>
                  </a:r>
                </a:p>
              </p:txBody>
            </p:sp>
          </p:grpSp>
          <p:grpSp>
            <p:nvGrpSpPr>
              <p:cNvPr id="20" name="Group 19">
                <a:extLst>
                  <a:ext uri="{FF2B5EF4-FFF2-40B4-BE49-F238E27FC236}">
                    <a16:creationId xmlns:a16="http://schemas.microsoft.com/office/drawing/2014/main" id="{B755DF5D-5993-728D-64EF-B61A20E1C5CE}"/>
                  </a:ext>
                </a:extLst>
              </p:cNvPr>
              <p:cNvGrpSpPr/>
              <p:nvPr/>
            </p:nvGrpSpPr>
            <p:grpSpPr>
              <a:xfrm>
                <a:off x="374617" y="4502266"/>
                <a:ext cx="650490" cy="1610834"/>
                <a:chOff x="777308" y="2398446"/>
                <a:chExt cx="1427427" cy="3534795"/>
              </a:xfrm>
            </p:grpSpPr>
            <p:sp>
              <p:nvSpPr>
                <p:cNvPr id="40" name="Google Shape;1932;p35">
                  <a:extLst>
                    <a:ext uri="{FF2B5EF4-FFF2-40B4-BE49-F238E27FC236}">
                      <a16:creationId xmlns:a16="http://schemas.microsoft.com/office/drawing/2014/main" id="{1A56D399-C839-4EC4-364B-30ADBCA20A2F}"/>
                    </a:ext>
                  </a:extLst>
                </p:cNvPr>
                <p:cNvSpPr/>
                <p:nvPr/>
              </p:nvSpPr>
              <p:spPr>
                <a:xfrm>
                  <a:off x="1395583" y="5749205"/>
                  <a:ext cx="184036" cy="184036"/>
                </a:xfrm>
                <a:custGeom>
                  <a:avLst/>
                  <a:gdLst/>
                  <a:ahLst/>
                  <a:cxnLst/>
                  <a:rect l="l" t="t" r="r" b="b"/>
                  <a:pathLst>
                    <a:path w="297" h="297" extrusionOk="0">
                      <a:moveTo>
                        <a:pt x="148" y="0"/>
                      </a:moveTo>
                      <a:lnTo>
                        <a:pt x="148" y="0"/>
                      </a:lnTo>
                      <a:cubicBezTo>
                        <a:pt x="229" y="0"/>
                        <a:pt x="296" y="66"/>
                        <a:pt x="296" y="148"/>
                      </a:cubicBezTo>
                      <a:lnTo>
                        <a:pt x="296" y="148"/>
                      </a:lnTo>
                      <a:cubicBezTo>
                        <a:pt x="296" y="229"/>
                        <a:pt x="229" y="296"/>
                        <a:pt x="148" y="296"/>
                      </a:cubicBezTo>
                      <a:lnTo>
                        <a:pt x="148" y="296"/>
                      </a:lnTo>
                      <a:cubicBezTo>
                        <a:pt x="67" y="296"/>
                        <a:pt x="0" y="229"/>
                        <a:pt x="0" y="148"/>
                      </a:cubicBezTo>
                      <a:lnTo>
                        <a:pt x="0" y="148"/>
                      </a:lnTo>
                      <a:cubicBezTo>
                        <a:pt x="0" y="66"/>
                        <a:pt x="67" y="0"/>
                        <a:pt x="148" y="0"/>
                      </a:cubicBezTo>
                    </a:path>
                  </a:pathLst>
                </a:custGeom>
                <a:solidFill>
                  <a:srgbClr val="79B144"/>
                </a:solidFill>
                <a:ln>
                  <a:solidFill>
                    <a:srgbClr val="79B144"/>
                  </a:solidFill>
                </a:ln>
              </p:spPr>
              <p:txBody>
                <a:bodyPr spcFirstLastPara="1" wrap="square" lIns="68570" tIns="34275" rIns="68570" bIns="34275" anchor="ctr" anchorCtr="0">
                  <a:noAutofit/>
                </a:bodyPr>
                <a:lstStyle/>
                <a:p>
                  <a:pPr>
                    <a:buSzPts val="6530"/>
                  </a:pPr>
                  <a:endParaRPr sz="6000">
                    <a:solidFill>
                      <a:schemeClr val="dk1"/>
                    </a:solidFill>
                  </a:endParaRPr>
                </a:p>
              </p:txBody>
            </p:sp>
            <p:grpSp>
              <p:nvGrpSpPr>
                <p:cNvPr id="41" name="Group 40">
                  <a:extLst>
                    <a:ext uri="{FF2B5EF4-FFF2-40B4-BE49-F238E27FC236}">
                      <a16:creationId xmlns:a16="http://schemas.microsoft.com/office/drawing/2014/main" id="{68B70062-15E6-BE6A-130F-3AC710A6069B}"/>
                    </a:ext>
                  </a:extLst>
                </p:cNvPr>
                <p:cNvGrpSpPr/>
                <p:nvPr/>
              </p:nvGrpSpPr>
              <p:grpSpPr>
                <a:xfrm>
                  <a:off x="777308" y="2398446"/>
                  <a:ext cx="1427427" cy="3449672"/>
                  <a:chOff x="777308" y="2398446"/>
                  <a:chExt cx="1427427" cy="3449672"/>
                </a:xfrm>
              </p:grpSpPr>
              <p:sp>
                <p:nvSpPr>
                  <p:cNvPr id="42" name="Google Shape;1931;p35">
                    <a:extLst>
                      <a:ext uri="{FF2B5EF4-FFF2-40B4-BE49-F238E27FC236}">
                        <a16:creationId xmlns:a16="http://schemas.microsoft.com/office/drawing/2014/main" id="{D26B770B-2D6D-98C6-E8BD-FD1909650CC1}"/>
                      </a:ext>
                    </a:extLst>
                  </p:cNvPr>
                  <p:cNvSpPr/>
                  <p:nvPr/>
                </p:nvSpPr>
                <p:spPr>
                  <a:xfrm>
                    <a:off x="1471794" y="3024371"/>
                    <a:ext cx="32962" cy="2823747"/>
                  </a:xfrm>
                  <a:custGeom>
                    <a:avLst/>
                    <a:gdLst/>
                    <a:ahLst/>
                    <a:cxnLst/>
                    <a:rect l="l" t="t" r="r" b="b"/>
                    <a:pathLst>
                      <a:path w="53" h="4261" extrusionOk="0">
                        <a:moveTo>
                          <a:pt x="0" y="0"/>
                        </a:moveTo>
                        <a:lnTo>
                          <a:pt x="52" y="0"/>
                        </a:lnTo>
                        <a:lnTo>
                          <a:pt x="52" y="4260"/>
                        </a:lnTo>
                        <a:lnTo>
                          <a:pt x="0" y="4260"/>
                        </a:lnTo>
                        <a:lnTo>
                          <a:pt x="0" y="0"/>
                        </a:lnTo>
                      </a:path>
                    </a:pathLst>
                  </a:custGeom>
                  <a:solidFill>
                    <a:srgbClr val="79B144"/>
                  </a:solidFill>
                  <a:ln>
                    <a:solidFill>
                      <a:srgbClr val="79B144"/>
                    </a:solidFill>
                  </a:ln>
                </p:spPr>
                <p:txBody>
                  <a:bodyPr spcFirstLastPara="1" wrap="square" lIns="68570" tIns="34275" rIns="68570" bIns="34275" anchor="ctr" anchorCtr="0">
                    <a:noAutofit/>
                  </a:bodyPr>
                  <a:lstStyle/>
                  <a:p>
                    <a:pPr>
                      <a:buSzPts val="6530"/>
                    </a:pPr>
                    <a:endParaRPr sz="6000">
                      <a:solidFill>
                        <a:schemeClr val="dk1"/>
                      </a:solidFill>
                    </a:endParaRPr>
                  </a:p>
                </p:txBody>
              </p:sp>
              <p:sp>
                <p:nvSpPr>
                  <p:cNvPr id="43" name="Google Shape;1933;p35">
                    <a:extLst>
                      <a:ext uri="{FF2B5EF4-FFF2-40B4-BE49-F238E27FC236}">
                        <a16:creationId xmlns:a16="http://schemas.microsoft.com/office/drawing/2014/main" id="{79C5F863-1C1A-59A1-E324-FC2A2A21CEBB}"/>
                      </a:ext>
                    </a:extLst>
                  </p:cNvPr>
                  <p:cNvSpPr/>
                  <p:nvPr/>
                </p:nvSpPr>
                <p:spPr>
                  <a:xfrm>
                    <a:off x="777308" y="2398446"/>
                    <a:ext cx="1427427" cy="1427427"/>
                  </a:xfrm>
                  <a:custGeom>
                    <a:avLst/>
                    <a:gdLst/>
                    <a:ahLst/>
                    <a:cxnLst/>
                    <a:rect l="l" t="t" r="r" b="b"/>
                    <a:pathLst>
                      <a:path w="2753" h="2753" extrusionOk="0">
                        <a:moveTo>
                          <a:pt x="1376" y="0"/>
                        </a:moveTo>
                        <a:lnTo>
                          <a:pt x="1376" y="0"/>
                        </a:lnTo>
                        <a:cubicBezTo>
                          <a:pt x="2136" y="0"/>
                          <a:pt x="2752" y="616"/>
                          <a:pt x="2752" y="1376"/>
                        </a:cubicBezTo>
                        <a:lnTo>
                          <a:pt x="2752" y="1376"/>
                        </a:lnTo>
                        <a:cubicBezTo>
                          <a:pt x="2752" y="2136"/>
                          <a:pt x="2136" y="2752"/>
                          <a:pt x="1376" y="2752"/>
                        </a:cubicBezTo>
                        <a:lnTo>
                          <a:pt x="1376" y="2752"/>
                        </a:lnTo>
                        <a:cubicBezTo>
                          <a:pt x="616" y="2752"/>
                          <a:pt x="0" y="2136"/>
                          <a:pt x="0" y="1376"/>
                        </a:cubicBezTo>
                        <a:lnTo>
                          <a:pt x="0" y="1376"/>
                        </a:lnTo>
                        <a:cubicBezTo>
                          <a:pt x="0" y="616"/>
                          <a:pt x="616" y="0"/>
                          <a:pt x="1376" y="0"/>
                        </a:cubicBezTo>
                      </a:path>
                    </a:pathLst>
                  </a:custGeom>
                  <a:solidFill>
                    <a:srgbClr val="79B144"/>
                  </a:solidFill>
                  <a:ln>
                    <a:noFill/>
                  </a:ln>
                </p:spPr>
                <p:txBody>
                  <a:bodyPr spcFirstLastPara="1" wrap="square" lIns="68570" tIns="34275" rIns="68570" bIns="34275" anchor="ctr" anchorCtr="0">
                    <a:noAutofit/>
                  </a:bodyPr>
                  <a:lstStyle/>
                  <a:p>
                    <a:pPr>
                      <a:buSzPts val="6530"/>
                    </a:pPr>
                    <a:endParaRPr sz="6000">
                      <a:solidFill>
                        <a:schemeClr val="dk1"/>
                      </a:solidFill>
                    </a:endParaRPr>
                  </a:p>
                </p:txBody>
              </p:sp>
              <p:sp>
                <p:nvSpPr>
                  <p:cNvPr id="44" name="Google Shape;1934;p35">
                    <a:extLst>
                      <a:ext uri="{FF2B5EF4-FFF2-40B4-BE49-F238E27FC236}">
                        <a16:creationId xmlns:a16="http://schemas.microsoft.com/office/drawing/2014/main" id="{347BCD9B-AE0F-99C2-DA95-C7241F4680C8}"/>
                      </a:ext>
                    </a:extLst>
                  </p:cNvPr>
                  <p:cNvSpPr/>
                  <p:nvPr/>
                </p:nvSpPr>
                <p:spPr>
                  <a:xfrm>
                    <a:off x="987765" y="2611188"/>
                    <a:ext cx="1004234" cy="1004233"/>
                  </a:xfrm>
                  <a:custGeom>
                    <a:avLst/>
                    <a:gdLst/>
                    <a:ahLst/>
                    <a:cxnLst/>
                    <a:rect l="l" t="t" r="r" b="b"/>
                    <a:pathLst>
                      <a:path w="1938" h="1937" extrusionOk="0">
                        <a:moveTo>
                          <a:pt x="968" y="0"/>
                        </a:moveTo>
                        <a:lnTo>
                          <a:pt x="968" y="0"/>
                        </a:lnTo>
                        <a:cubicBezTo>
                          <a:pt x="1503" y="0"/>
                          <a:pt x="1937" y="433"/>
                          <a:pt x="1937" y="968"/>
                        </a:cubicBezTo>
                        <a:lnTo>
                          <a:pt x="1937" y="968"/>
                        </a:lnTo>
                        <a:cubicBezTo>
                          <a:pt x="1937" y="1502"/>
                          <a:pt x="1503" y="1936"/>
                          <a:pt x="968" y="1936"/>
                        </a:cubicBezTo>
                        <a:lnTo>
                          <a:pt x="968" y="1936"/>
                        </a:lnTo>
                        <a:cubicBezTo>
                          <a:pt x="433" y="1936"/>
                          <a:pt x="0" y="1502"/>
                          <a:pt x="0" y="968"/>
                        </a:cubicBezTo>
                        <a:lnTo>
                          <a:pt x="0" y="968"/>
                        </a:lnTo>
                        <a:cubicBezTo>
                          <a:pt x="0" y="433"/>
                          <a:pt x="433" y="0"/>
                          <a:pt x="968" y="0"/>
                        </a:cubicBezTo>
                      </a:path>
                    </a:pathLst>
                  </a:custGeom>
                  <a:solidFill>
                    <a:schemeClr val="lt1"/>
                  </a:solidFill>
                  <a:ln>
                    <a:noFill/>
                  </a:ln>
                </p:spPr>
                <p:txBody>
                  <a:bodyPr spcFirstLastPara="1" wrap="square" lIns="68570" tIns="34275" rIns="68570" bIns="34275" anchor="ctr" anchorCtr="0">
                    <a:noAutofit/>
                  </a:bodyPr>
                  <a:lstStyle/>
                  <a:p>
                    <a:pPr>
                      <a:buSzPts val="6530"/>
                    </a:pPr>
                    <a:endParaRPr sz="6000">
                      <a:solidFill>
                        <a:schemeClr val="dk1"/>
                      </a:solidFill>
                    </a:endParaRPr>
                  </a:p>
                </p:txBody>
              </p:sp>
            </p:grpSp>
          </p:grpSp>
          <p:grpSp>
            <p:nvGrpSpPr>
              <p:cNvPr id="21" name="Group 20">
                <a:extLst>
                  <a:ext uri="{FF2B5EF4-FFF2-40B4-BE49-F238E27FC236}">
                    <a16:creationId xmlns:a16="http://schemas.microsoft.com/office/drawing/2014/main" id="{ED4F02D9-FFB8-8654-37B2-EEB1B09CBA38}"/>
                  </a:ext>
                </a:extLst>
              </p:cNvPr>
              <p:cNvGrpSpPr/>
              <p:nvPr/>
            </p:nvGrpSpPr>
            <p:grpSpPr>
              <a:xfrm>
                <a:off x="1798835" y="4168917"/>
                <a:ext cx="650490" cy="1938978"/>
                <a:chOff x="3332788" y="1666949"/>
                <a:chExt cx="1427427" cy="4254869"/>
              </a:xfrm>
            </p:grpSpPr>
            <p:sp>
              <p:nvSpPr>
                <p:cNvPr id="33" name="Google Shape;1936;p35">
                  <a:extLst>
                    <a:ext uri="{FF2B5EF4-FFF2-40B4-BE49-F238E27FC236}">
                      <a16:creationId xmlns:a16="http://schemas.microsoft.com/office/drawing/2014/main" id="{8837E65B-4EEE-B28E-90FA-F71F61DAFD14}"/>
                    </a:ext>
                  </a:extLst>
                </p:cNvPr>
                <p:cNvSpPr/>
                <p:nvPr/>
              </p:nvSpPr>
              <p:spPr>
                <a:xfrm>
                  <a:off x="4027274" y="3024370"/>
                  <a:ext cx="32962" cy="2823747"/>
                </a:xfrm>
                <a:custGeom>
                  <a:avLst/>
                  <a:gdLst/>
                  <a:ahLst/>
                  <a:cxnLst/>
                  <a:rect l="l" t="t" r="r" b="b"/>
                  <a:pathLst>
                    <a:path w="53" h="4261" extrusionOk="0">
                      <a:moveTo>
                        <a:pt x="0" y="0"/>
                      </a:moveTo>
                      <a:lnTo>
                        <a:pt x="52" y="0"/>
                      </a:lnTo>
                      <a:lnTo>
                        <a:pt x="52" y="4260"/>
                      </a:lnTo>
                      <a:lnTo>
                        <a:pt x="0" y="4260"/>
                      </a:lnTo>
                      <a:lnTo>
                        <a:pt x="0" y="0"/>
                      </a:lnTo>
                    </a:path>
                  </a:pathLst>
                </a:custGeom>
                <a:solidFill>
                  <a:srgbClr val="FF9147"/>
                </a:solidFill>
                <a:ln>
                  <a:solidFill>
                    <a:srgbClr val="FF9147"/>
                  </a:solidFill>
                </a:ln>
              </p:spPr>
              <p:txBody>
                <a:bodyPr spcFirstLastPara="1" wrap="square" lIns="68570" tIns="34275" rIns="68570" bIns="34275" anchor="ctr" anchorCtr="0">
                  <a:noAutofit/>
                </a:bodyPr>
                <a:lstStyle/>
                <a:p>
                  <a:pPr>
                    <a:buSzPts val="6530"/>
                  </a:pPr>
                  <a:endParaRPr sz="6000">
                    <a:solidFill>
                      <a:schemeClr val="dk1"/>
                    </a:solidFill>
                  </a:endParaRPr>
                </a:p>
              </p:txBody>
            </p:sp>
            <p:sp>
              <p:nvSpPr>
                <p:cNvPr id="34" name="Google Shape;1937;p35">
                  <a:extLst>
                    <a:ext uri="{FF2B5EF4-FFF2-40B4-BE49-F238E27FC236}">
                      <a16:creationId xmlns:a16="http://schemas.microsoft.com/office/drawing/2014/main" id="{DF9681FB-3527-439C-C20E-2D2C7E5FEB2A}"/>
                    </a:ext>
                  </a:extLst>
                </p:cNvPr>
                <p:cNvSpPr/>
                <p:nvPr/>
              </p:nvSpPr>
              <p:spPr>
                <a:xfrm>
                  <a:off x="3968218" y="5737781"/>
                  <a:ext cx="184036" cy="184037"/>
                </a:xfrm>
                <a:custGeom>
                  <a:avLst/>
                  <a:gdLst/>
                  <a:ahLst/>
                  <a:cxnLst/>
                  <a:rect l="l" t="t" r="r" b="b"/>
                  <a:pathLst>
                    <a:path w="297" h="296" extrusionOk="0">
                      <a:moveTo>
                        <a:pt x="148" y="0"/>
                      </a:moveTo>
                      <a:lnTo>
                        <a:pt x="148" y="0"/>
                      </a:lnTo>
                      <a:cubicBezTo>
                        <a:pt x="229" y="0"/>
                        <a:pt x="296" y="66"/>
                        <a:pt x="296" y="147"/>
                      </a:cubicBezTo>
                      <a:lnTo>
                        <a:pt x="296" y="147"/>
                      </a:lnTo>
                      <a:cubicBezTo>
                        <a:pt x="296" y="229"/>
                        <a:pt x="229" y="295"/>
                        <a:pt x="148" y="295"/>
                      </a:cubicBezTo>
                      <a:lnTo>
                        <a:pt x="148" y="295"/>
                      </a:lnTo>
                      <a:cubicBezTo>
                        <a:pt x="67" y="295"/>
                        <a:pt x="0" y="229"/>
                        <a:pt x="0" y="147"/>
                      </a:cubicBezTo>
                      <a:lnTo>
                        <a:pt x="0" y="147"/>
                      </a:lnTo>
                      <a:cubicBezTo>
                        <a:pt x="0" y="66"/>
                        <a:pt x="67" y="0"/>
                        <a:pt x="148" y="0"/>
                      </a:cubicBezTo>
                    </a:path>
                  </a:pathLst>
                </a:custGeom>
                <a:solidFill>
                  <a:srgbClr val="FF9147"/>
                </a:solidFill>
                <a:ln>
                  <a:solidFill>
                    <a:srgbClr val="FF9147"/>
                  </a:solidFill>
                </a:ln>
              </p:spPr>
              <p:txBody>
                <a:bodyPr spcFirstLastPara="1" wrap="square" lIns="68570" tIns="34275" rIns="68570" bIns="34275" anchor="ctr" anchorCtr="0">
                  <a:noAutofit/>
                </a:bodyPr>
                <a:lstStyle/>
                <a:p>
                  <a:pPr>
                    <a:buSzPts val="6000"/>
                  </a:pPr>
                  <a:endParaRPr sz="5400">
                    <a:solidFill>
                      <a:schemeClr val="dk1"/>
                    </a:solidFill>
                  </a:endParaRPr>
                </a:p>
              </p:txBody>
            </p:sp>
            <p:grpSp>
              <p:nvGrpSpPr>
                <p:cNvPr id="35" name="Group 34">
                  <a:extLst>
                    <a:ext uri="{FF2B5EF4-FFF2-40B4-BE49-F238E27FC236}">
                      <a16:creationId xmlns:a16="http://schemas.microsoft.com/office/drawing/2014/main" id="{F0B02D0F-53BF-7376-6FEF-00F91D4D390E}"/>
                    </a:ext>
                  </a:extLst>
                </p:cNvPr>
                <p:cNvGrpSpPr/>
                <p:nvPr/>
              </p:nvGrpSpPr>
              <p:grpSpPr>
                <a:xfrm>
                  <a:off x="3332788" y="1666949"/>
                  <a:ext cx="1427427" cy="1427427"/>
                  <a:chOff x="3332788" y="1666949"/>
                  <a:chExt cx="1427427" cy="1427427"/>
                </a:xfrm>
              </p:grpSpPr>
              <p:sp>
                <p:nvSpPr>
                  <p:cNvPr id="36" name="Google Shape;1938;p35">
                    <a:extLst>
                      <a:ext uri="{FF2B5EF4-FFF2-40B4-BE49-F238E27FC236}">
                        <a16:creationId xmlns:a16="http://schemas.microsoft.com/office/drawing/2014/main" id="{7EFE9C25-2937-239A-3819-A34AFABEB6B5}"/>
                      </a:ext>
                    </a:extLst>
                  </p:cNvPr>
                  <p:cNvSpPr/>
                  <p:nvPr/>
                </p:nvSpPr>
                <p:spPr>
                  <a:xfrm>
                    <a:off x="3332788" y="1666949"/>
                    <a:ext cx="1427427" cy="1427427"/>
                  </a:xfrm>
                  <a:custGeom>
                    <a:avLst/>
                    <a:gdLst/>
                    <a:ahLst/>
                    <a:cxnLst/>
                    <a:rect l="l" t="t" r="r" b="b"/>
                    <a:pathLst>
                      <a:path w="2753" h="2753" extrusionOk="0">
                        <a:moveTo>
                          <a:pt x="1376" y="0"/>
                        </a:moveTo>
                        <a:lnTo>
                          <a:pt x="1376" y="0"/>
                        </a:lnTo>
                        <a:cubicBezTo>
                          <a:pt x="2136" y="0"/>
                          <a:pt x="2752" y="616"/>
                          <a:pt x="2752" y="1376"/>
                        </a:cubicBezTo>
                        <a:lnTo>
                          <a:pt x="2752" y="1376"/>
                        </a:lnTo>
                        <a:cubicBezTo>
                          <a:pt x="2752" y="2136"/>
                          <a:pt x="2136" y="2752"/>
                          <a:pt x="1376" y="2752"/>
                        </a:cubicBezTo>
                        <a:lnTo>
                          <a:pt x="1376" y="2752"/>
                        </a:lnTo>
                        <a:cubicBezTo>
                          <a:pt x="617" y="2752"/>
                          <a:pt x="0" y="2136"/>
                          <a:pt x="0" y="1376"/>
                        </a:cubicBezTo>
                        <a:lnTo>
                          <a:pt x="0" y="1376"/>
                        </a:lnTo>
                        <a:cubicBezTo>
                          <a:pt x="0" y="616"/>
                          <a:pt x="617" y="0"/>
                          <a:pt x="1376" y="0"/>
                        </a:cubicBezTo>
                      </a:path>
                    </a:pathLst>
                  </a:custGeom>
                  <a:solidFill>
                    <a:srgbClr val="FF9147"/>
                  </a:solidFill>
                  <a:ln>
                    <a:noFill/>
                  </a:ln>
                </p:spPr>
                <p:txBody>
                  <a:bodyPr spcFirstLastPara="1" wrap="square" lIns="68570" tIns="34275" rIns="68570" bIns="34275" anchor="ctr" anchorCtr="0">
                    <a:noAutofit/>
                  </a:bodyPr>
                  <a:lstStyle/>
                  <a:p>
                    <a:pPr>
                      <a:buSzPts val="6530"/>
                    </a:pPr>
                    <a:endParaRPr sz="6000">
                      <a:solidFill>
                        <a:schemeClr val="dk1"/>
                      </a:solidFill>
                    </a:endParaRPr>
                  </a:p>
                </p:txBody>
              </p:sp>
              <p:grpSp>
                <p:nvGrpSpPr>
                  <p:cNvPr id="37" name="Group 36">
                    <a:extLst>
                      <a:ext uri="{FF2B5EF4-FFF2-40B4-BE49-F238E27FC236}">
                        <a16:creationId xmlns:a16="http://schemas.microsoft.com/office/drawing/2014/main" id="{70CB1684-7F8D-5953-185F-560CEE2AE000}"/>
                      </a:ext>
                    </a:extLst>
                  </p:cNvPr>
                  <p:cNvGrpSpPr/>
                  <p:nvPr/>
                </p:nvGrpSpPr>
                <p:grpSpPr>
                  <a:xfrm>
                    <a:off x="3543244" y="1879691"/>
                    <a:ext cx="1004233" cy="1004233"/>
                    <a:chOff x="3543244" y="1879691"/>
                    <a:chExt cx="1004233" cy="1004233"/>
                  </a:xfrm>
                </p:grpSpPr>
                <p:sp>
                  <p:nvSpPr>
                    <p:cNvPr id="38" name="Google Shape;1939;p35">
                      <a:extLst>
                        <a:ext uri="{FF2B5EF4-FFF2-40B4-BE49-F238E27FC236}">
                          <a16:creationId xmlns:a16="http://schemas.microsoft.com/office/drawing/2014/main" id="{66775EDE-C435-A3BF-6059-5C69AE0F8801}"/>
                        </a:ext>
                      </a:extLst>
                    </p:cNvPr>
                    <p:cNvSpPr/>
                    <p:nvPr/>
                  </p:nvSpPr>
                  <p:spPr>
                    <a:xfrm>
                      <a:off x="3543244" y="1879691"/>
                      <a:ext cx="1004233" cy="1004233"/>
                    </a:xfrm>
                    <a:custGeom>
                      <a:avLst/>
                      <a:gdLst/>
                      <a:ahLst/>
                      <a:cxnLst/>
                      <a:rect l="l" t="t" r="r" b="b"/>
                      <a:pathLst>
                        <a:path w="1938" h="1937" extrusionOk="0">
                          <a:moveTo>
                            <a:pt x="968" y="0"/>
                          </a:moveTo>
                          <a:lnTo>
                            <a:pt x="968" y="0"/>
                          </a:lnTo>
                          <a:cubicBezTo>
                            <a:pt x="1503" y="0"/>
                            <a:pt x="1937" y="433"/>
                            <a:pt x="1937" y="968"/>
                          </a:cubicBezTo>
                          <a:lnTo>
                            <a:pt x="1937" y="968"/>
                          </a:lnTo>
                          <a:cubicBezTo>
                            <a:pt x="1937" y="1502"/>
                            <a:pt x="1503" y="1936"/>
                            <a:pt x="968" y="1936"/>
                          </a:cubicBezTo>
                          <a:lnTo>
                            <a:pt x="968" y="1936"/>
                          </a:lnTo>
                          <a:cubicBezTo>
                            <a:pt x="434" y="1936"/>
                            <a:pt x="0" y="1502"/>
                            <a:pt x="0" y="968"/>
                          </a:cubicBezTo>
                          <a:lnTo>
                            <a:pt x="0" y="968"/>
                          </a:lnTo>
                          <a:cubicBezTo>
                            <a:pt x="0" y="433"/>
                            <a:pt x="434" y="0"/>
                            <a:pt x="968" y="0"/>
                          </a:cubicBezTo>
                        </a:path>
                      </a:pathLst>
                    </a:custGeom>
                    <a:solidFill>
                      <a:schemeClr val="lt1"/>
                    </a:solidFill>
                    <a:ln>
                      <a:noFill/>
                    </a:ln>
                  </p:spPr>
                  <p:txBody>
                    <a:bodyPr spcFirstLastPara="1" wrap="square" lIns="68570" tIns="34275" rIns="68570" bIns="34275" anchor="ctr" anchorCtr="0">
                      <a:noAutofit/>
                    </a:bodyPr>
                    <a:lstStyle/>
                    <a:p>
                      <a:pPr>
                        <a:buSzPts val="6530"/>
                      </a:pPr>
                      <a:endParaRPr sz="6000">
                        <a:solidFill>
                          <a:schemeClr val="dk1"/>
                        </a:solidFill>
                      </a:endParaRPr>
                    </a:p>
                  </p:txBody>
                </p:sp>
                <p:pic>
                  <p:nvPicPr>
                    <p:cNvPr id="39" name="Graphic 28" descr="Clipboard outline">
                      <a:extLst>
                        <a:ext uri="{FF2B5EF4-FFF2-40B4-BE49-F238E27FC236}">
                          <a16:creationId xmlns:a16="http://schemas.microsoft.com/office/drawing/2014/main" id="{4C12BDD2-07E1-EEE5-3ED0-7770D813465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745382" y="2097390"/>
                      <a:ext cx="594000" cy="594000"/>
                    </a:xfrm>
                    <a:prstGeom prst="rect">
                      <a:avLst/>
                    </a:prstGeom>
                  </p:spPr>
                </p:pic>
              </p:grpSp>
            </p:grpSp>
          </p:grpSp>
          <p:grpSp>
            <p:nvGrpSpPr>
              <p:cNvPr id="22" name="Group 21">
                <a:extLst>
                  <a:ext uri="{FF2B5EF4-FFF2-40B4-BE49-F238E27FC236}">
                    <a16:creationId xmlns:a16="http://schemas.microsoft.com/office/drawing/2014/main" id="{20BA632E-8C94-97D1-7AB7-7E459FFFCE42}"/>
                  </a:ext>
                </a:extLst>
              </p:cNvPr>
              <p:cNvGrpSpPr/>
              <p:nvPr/>
            </p:nvGrpSpPr>
            <p:grpSpPr>
              <a:xfrm>
                <a:off x="3144707" y="4502266"/>
                <a:ext cx="650490" cy="1613976"/>
                <a:chOff x="5888268" y="2398446"/>
                <a:chExt cx="1427427" cy="3541688"/>
              </a:xfrm>
            </p:grpSpPr>
            <p:sp>
              <p:nvSpPr>
                <p:cNvPr id="26" name="Google Shape;1942;p35">
                  <a:extLst>
                    <a:ext uri="{FF2B5EF4-FFF2-40B4-BE49-F238E27FC236}">
                      <a16:creationId xmlns:a16="http://schemas.microsoft.com/office/drawing/2014/main" id="{0C6C6206-CDFF-A478-3BDB-4E5A1E62013A}"/>
                    </a:ext>
                  </a:extLst>
                </p:cNvPr>
                <p:cNvSpPr/>
                <p:nvPr/>
              </p:nvSpPr>
              <p:spPr>
                <a:xfrm>
                  <a:off x="6506040" y="5756097"/>
                  <a:ext cx="184036" cy="184037"/>
                </a:xfrm>
                <a:custGeom>
                  <a:avLst/>
                  <a:gdLst/>
                  <a:ahLst/>
                  <a:cxnLst/>
                  <a:rect l="l" t="t" r="r" b="b"/>
                  <a:pathLst>
                    <a:path w="297" h="296" extrusionOk="0">
                      <a:moveTo>
                        <a:pt x="148" y="0"/>
                      </a:moveTo>
                      <a:lnTo>
                        <a:pt x="148" y="0"/>
                      </a:lnTo>
                      <a:cubicBezTo>
                        <a:pt x="230" y="0"/>
                        <a:pt x="296" y="66"/>
                        <a:pt x="296" y="147"/>
                      </a:cubicBezTo>
                      <a:lnTo>
                        <a:pt x="296" y="147"/>
                      </a:lnTo>
                      <a:cubicBezTo>
                        <a:pt x="296" y="229"/>
                        <a:pt x="230" y="295"/>
                        <a:pt x="148" y="295"/>
                      </a:cubicBezTo>
                      <a:lnTo>
                        <a:pt x="148" y="295"/>
                      </a:lnTo>
                      <a:cubicBezTo>
                        <a:pt x="66" y="295"/>
                        <a:pt x="0" y="229"/>
                        <a:pt x="0" y="147"/>
                      </a:cubicBezTo>
                      <a:lnTo>
                        <a:pt x="0" y="147"/>
                      </a:lnTo>
                      <a:cubicBezTo>
                        <a:pt x="0" y="66"/>
                        <a:pt x="66" y="0"/>
                        <a:pt x="148" y="0"/>
                      </a:cubicBezTo>
                    </a:path>
                  </a:pathLst>
                </a:custGeom>
                <a:solidFill>
                  <a:schemeClr val="accent1"/>
                </a:solidFill>
                <a:ln>
                  <a:noFill/>
                </a:ln>
              </p:spPr>
              <p:txBody>
                <a:bodyPr spcFirstLastPara="1" wrap="square" lIns="68570" tIns="34275" rIns="68570" bIns="34275" anchor="ctr" anchorCtr="0">
                  <a:noAutofit/>
                </a:bodyPr>
                <a:lstStyle/>
                <a:p>
                  <a:pPr>
                    <a:buSzPts val="6000"/>
                  </a:pPr>
                  <a:endParaRPr sz="5400">
                    <a:solidFill>
                      <a:schemeClr val="dk1"/>
                    </a:solidFill>
                  </a:endParaRPr>
                </a:p>
              </p:txBody>
            </p:sp>
            <p:grpSp>
              <p:nvGrpSpPr>
                <p:cNvPr id="27" name="Group 26">
                  <a:extLst>
                    <a:ext uri="{FF2B5EF4-FFF2-40B4-BE49-F238E27FC236}">
                      <a16:creationId xmlns:a16="http://schemas.microsoft.com/office/drawing/2014/main" id="{027B03A4-829A-CEB4-25BB-F08BBF8BC495}"/>
                    </a:ext>
                  </a:extLst>
                </p:cNvPr>
                <p:cNvGrpSpPr/>
                <p:nvPr/>
              </p:nvGrpSpPr>
              <p:grpSpPr>
                <a:xfrm>
                  <a:off x="5888268" y="2398446"/>
                  <a:ext cx="1427427" cy="3449672"/>
                  <a:chOff x="5888268" y="2398446"/>
                  <a:chExt cx="1427427" cy="3449672"/>
                </a:xfrm>
              </p:grpSpPr>
              <p:sp>
                <p:nvSpPr>
                  <p:cNvPr id="28" name="Google Shape;1941;p35">
                    <a:extLst>
                      <a:ext uri="{FF2B5EF4-FFF2-40B4-BE49-F238E27FC236}">
                        <a16:creationId xmlns:a16="http://schemas.microsoft.com/office/drawing/2014/main" id="{FC2C8C9C-5B0B-A575-91E5-7A3010A453C7}"/>
                      </a:ext>
                    </a:extLst>
                  </p:cNvPr>
                  <p:cNvSpPr/>
                  <p:nvPr/>
                </p:nvSpPr>
                <p:spPr>
                  <a:xfrm>
                    <a:off x="6582754" y="3024371"/>
                    <a:ext cx="32962" cy="2823747"/>
                  </a:xfrm>
                  <a:custGeom>
                    <a:avLst/>
                    <a:gdLst/>
                    <a:ahLst/>
                    <a:cxnLst/>
                    <a:rect l="l" t="t" r="r" b="b"/>
                    <a:pathLst>
                      <a:path w="51" h="4261" extrusionOk="0">
                        <a:moveTo>
                          <a:pt x="0" y="0"/>
                        </a:moveTo>
                        <a:lnTo>
                          <a:pt x="50" y="0"/>
                        </a:lnTo>
                        <a:lnTo>
                          <a:pt x="50" y="4260"/>
                        </a:lnTo>
                        <a:lnTo>
                          <a:pt x="0" y="4260"/>
                        </a:lnTo>
                        <a:lnTo>
                          <a:pt x="0" y="0"/>
                        </a:lnTo>
                      </a:path>
                    </a:pathLst>
                  </a:custGeom>
                  <a:solidFill>
                    <a:schemeClr val="accent1"/>
                  </a:solidFill>
                  <a:ln>
                    <a:noFill/>
                  </a:ln>
                </p:spPr>
                <p:txBody>
                  <a:bodyPr spcFirstLastPara="1" wrap="square" lIns="68570" tIns="34275" rIns="68570" bIns="34275" anchor="ctr" anchorCtr="0">
                    <a:noAutofit/>
                  </a:bodyPr>
                  <a:lstStyle/>
                  <a:p>
                    <a:pPr>
                      <a:buSzPts val="6530"/>
                    </a:pPr>
                    <a:endParaRPr sz="6000">
                      <a:solidFill>
                        <a:schemeClr val="dk1"/>
                      </a:solidFill>
                    </a:endParaRPr>
                  </a:p>
                </p:txBody>
              </p:sp>
              <p:sp>
                <p:nvSpPr>
                  <p:cNvPr id="29" name="Google Shape;1943;p35">
                    <a:extLst>
                      <a:ext uri="{FF2B5EF4-FFF2-40B4-BE49-F238E27FC236}">
                        <a16:creationId xmlns:a16="http://schemas.microsoft.com/office/drawing/2014/main" id="{592A5C0F-E66F-5AEF-C85B-F419C1ACBA6F}"/>
                      </a:ext>
                    </a:extLst>
                  </p:cNvPr>
                  <p:cNvSpPr/>
                  <p:nvPr/>
                </p:nvSpPr>
                <p:spPr>
                  <a:xfrm>
                    <a:off x="5888268" y="2398446"/>
                    <a:ext cx="1427427" cy="1427427"/>
                  </a:xfrm>
                  <a:custGeom>
                    <a:avLst/>
                    <a:gdLst/>
                    <a:ahLst/>
                    <a:cxnLst/>
                    <a:rect l="l" t="t" r="r" b="b"/>
                    <a:pathLst>
                      <a:path w="2753" h="2753" extrusionOk="0">
                        <a:moveTo>
                          <a:pt x="1376" y="0"/>
                        </a:moveTo>
                        <a:lnTo>
                          <a:pt x="1376" y="0"/>
                        </a:lnTo>
                        <a:cubicBezTo>
                          <a:pt x="2136" y="0"/>
                          <a:pt x="2752" y="616"/>
                          <a:pt x="2752" y="1376"/>
                        </a:cubicBezTo>
                        <a:lnTo>
                          <a:pt x="2752" y="1376"/>
                        </a:lnTo>
                        <a:cubicBezTo>
                          <a:pt x="2752" y="2136"/>
                          <a:pt x="2136" y="2752"/>
                          <a:pt x="1376" y="2752"/>
                        </a:cubicBezTo>
                        <a:lnTo>
                          <a:pt x="1376" y="2752"/>
                        </a:lnTo>
                        <a:cubicBezTo>
                          <a:pt x="616" y="2752"/>
                          <a:pt x="0" y="2136"/>
                          <a:pt x="0" y="1376"/>
                        </a:cubicBezTo>
                        <a:lnTo>
                          <a:pt x="0" y="1376"/>
                        </a:lnTo>
                        <a:cubicBezTo>
                          <a:pt x="0" y="616"/>
                          <a:pt x="616" y="0"/>
                          <a:pt x="1376" y="0"/>
                        </a:cubicBezTo>
                      </a:path>
                    </a:pathLst>
                  </a:custGeom>
                  <a:solidFill>
                    <a:schemeClr val="accent1"/>
                  </a:solidFill>
                  <a:ln>
                    <a:solidFill>
                      <a:schemeClr val="accent1"/>
                    </a:solidFill>
                  </a:ln>
                </p:spPr>
                <p:txBody>
                  <a:bodyPr spcFirstLastPara="1" wrap="square" lIns="68570" tIns="34275" rIns="68570" bIns="34275" anchor="ctr" anchorCtr="0">
                    <a:noAutofit/>
                  </a:bodyPr>
                  <a:lstStyle/>
                  <a:p>
                    <a:pPr>
                      <a:buSzPts val="6530"/>
                    </a:pPr>
                    <a:endParaRPr sz="6000">
                      <a:solidFill>
                        <a:schemeClr val="dk1"/>
                      </a:solidFill>
                    </a:endParaRPr>
                  </a:p>
                </p:txBody>
              </p:sp>
              <p:grpSp>
                <p:nvGrpSpPr>
                  <p:cNvPr id="30" name="Group 29">
                    <a:extLst>
                      <a:ext uri="{FF2B5EF4-FFF2-40B4-BE49-F238E27FC236}">
                        <a16:creationId xmlns:a16="http://schemas.microsoft.com/office/drawing/2014/main" id="{053F8FEB-68E6-046B-A706-D157FBDB4293}"/>
                      </a:ext>
                    </a:extLst>
                  </p:cNvPr>
                  <p:cNvGrpSpPr/>
                  <p:nvPr/>
                </p:nvGrpSpPr>
                <p:grpSpPr>
                  <a:xfrm>
                    <a:off x="6101011" y="2611188"/>
                    <a:ext cx="1004231" cy="1004233"/>
                    <a:chOff x="6101011" y="2611188"/>
                    <a:chExt cx="1004231" cy="1004233"/>
                  </a:xfrm>
                </p:grpSpPr>
                <p:sp>
                  <p:nvSpPr>
                    <p:cNvPr id="31" name="Google Shape;1944;p35">
                      <a:extLst>
                        <a:ext uri="{FF2B5EF4-FFF2-40B4-BE49-F238E27FC236}">
                          <a16:creationId xmlns:a16="http://schemas.microsoft.com/office/drawing/2014/main" id="{D9AD2337-FC51-9861-03BE-1ED39D42F11E}"/>
                        </a:ext>
                      </a:extLst>
                    </p:cNvPr>
                    <p:cNvSpPr/>
                    <p:nvPr/>
                  </p:nvSpPr>
                  <p:spPr>
                    <a:xfrm>
                      <a:off x="6101011" y="2611188"/>
                      <a:ext cx="1004231" cy="1004233"/>
                    </a:xfrm>
                    <a:custGeom>
                      <a:avLst/>
                      <a:gdLst/>
                      <a:ahLst/>
                      <a:cxnLst/>
                      <a:rect l="l" t="t" r="r" b="b"/>
                      <a:pathLst>
                        <a:path w="1937" h="1937" extrusionOk="0">
                          <a:moveTo>
                            <a:pt x="968" y="0"/>
                          </a:moveTo>
                          <a:lnTo>
                            <a:pt x="968" y="0"/>
                          </a:lnTo>
                          <a:cubicBezTo>
                            <a:pt x="1503" y="0"/>
                            <a:pt x="1936" y="433"/>
                            <a:pt x="1936" y="968"/>
                          </a:cubicBezTo>
                          <a:lnTo>
                            <a:pt x="1936" y="968"/>
                          </a:lnTo>
                          <a:cubicBezTo>
                            <a:pt x="1936" y="1502"/>
                            <a:pt x="1503" y="1936"/>
                            <a:pt x="968" y="1936"/>
                          </a:cubicBezTo>
                          <a:lnTo>
                            <a:pt x="968" y="1936"/>
                          </a:lnTo>
                          <a:cubicBezTo>
                            <a:pt x="433" y="1936"/>
                            <a:pt x="0" y="1502"/>
                            <a:pt x="0" y="968"/>
                          </a:cubicBezTo>
                          <a:lnTo>
                            <a:pt x="0" y="968"/>
                          </a:lnTo>
                          <a:cubicBezTo>
                            <a:pt x="0" y="433"/>
                            <a:pt x="433" y="0"/>
                            <a:pt x="968" y="0"/>
                          </a:cubicBezTo>
                        </a:path>
                      </a:pathLst>
                    </a:custGeom>
                    <a:solidFill>
                      <a:schemeClr val="lt1"/>
                    </a:solidFill>
                    <a:ln>
                      <a:solidFill>
                        <a:schemeClr val="accent1"/>
                      </a:solidFill>
                    </a:ln>
                  </p:spPr>
                  <p:txBody>
                    <a:bodyPr spcFirstLastPara="1" wrap="square" lIns="68570" tIns="34275" rIns="68570" bIns="34275" anchor="ctr" anchorCtr="0">
                      <a:noAutofit/>
                    </a:bodyPr>
                    <a:lstStyle/>
                    <a:p>
                      <a:pPr>
                        <a:buSzPts val="6530"/>
                      </a:pPr>
                      <a:endParaRPr sz="6000">
                        <a:solidFill>
                          <a:schemeClr val="dk1"/>
                        </a:solidFill>
                      </a:endParaRPr>
                    </a:p>
                  </p:txBody>
                </p:sp>
                <p:sp>
                  <p:nvSpPr>
                    <p:cNvPr id="32" name="Google Shape;478;p13">
                      <a:extLst>
                        <a:ext uri="{FF2B5EF4-FFF2-40B4-BE49-F238E27FC236}">
                          <a16:creationId xmlns:a16="http://schemas.microsoft.com/office/drawing/2014/main" id="{EA00E3B5-D57C-854D-371D-A78EF71C5D47}"/>
                        </a:ext>
                      </a:extLst>
                    </p:cNvPr>
                    <p:cNvSpPr/>
                    <p:nvPr/>
                  </p:nvSpPr>
                  <p:spPr>
                    <a:xfrm>
                      <a:off x="6329235" y="2802647"/>
                      <a:ext cx="540000" cy="612000"/>
                    </a:xfrm>
                    <a:custGeom>
                      <a:avLst/>
                      <a:gdLst/>
                      <a:ahLst/>
                      <a:cxnLst/>
                      <a:rect l="l" t="t" r="r" b="b"/>
                      <a:pathLst>
                        <a:path w="96" h="104" extrusionOk="0">
                          <a:moveTo>
                            <a:pt x="59" y="12"/>
                          </a:moveTo>
                          <a:cubicBezTo>
                            <a:pt x="60" y="17"/>
                            <a:pt x="65" y="21"/>
                            <a:pt x="70" y="21"/>
                          </a:cubicBezTo>
                          <a:cubicBezTo>
                            <a:pt x="70" y="21"/>
                            <a:pt x="70" y="21"/>
                            <a:pt x="70" y="21"/>
                          </a:cubicBezTo>
                          <a:cubicBezTo>
                            <a:pt x="76" y="21"/>
                            <a:pt x="80" y="16"/>
                            <a:pt x="80" y="10"/>
                          </a:cubicBezTo>
                          <a:cubicBezTo>
                            <a:pt x="80" y="4"/>
                            <a:pt x="76" y="0"/>
                            <a:pt x="70" y="0"/>
                          </a:cubicBezTo>
                          <a:cubicBezTo>
                            <a:pt x="70" y="0"/>
                            <a:pt x="70" y="0"/>
                            <a:pt x="70" y="0"/>
                          </a:cubicBezTo>
                          <a:cubicBezTo>
                            <a:pt x="65" y="0"/>
                            <a:pt x="60" y="3"/>
                            <a:pt x="59" y="8"/>
                          </a:cubicBezTo>
                          <a:cubicBezTo>
                            <a:pt x="48" y="8"/>
                            <a:pt x="48" y="8"/>
                            <a:pt x="48" y="8"/>
                          </a:cubicBezTo>
                          <a:cubicBezTo>
                            <a:pt x="48" y="46"/>
                            <a:pt x="48" y="46"/>
                            <a:pt x="48" y="46"/>
                          </a:cubicBezTo>
                          <a:cubicBezTo>
                            <a:pt x="36" y="46"/>
                            <a:pt x="36" y="46"/>
                            <a:pt x="36" y="46"/>
                          </a:cubicBezTo>
                          <a:cubicBezTo>
                            <a:pt x="36" y="37"/>
                            <a:pt x="36" y="37"/>
                            <a:pt x="36" y="37"/>
                          </a:cubicBezTo>
                          <a:cubicBezTo>
                            <a:pt x="36" y="33"/>
                            <a:pt x="34" y="31"/>
                            <a:pt x="32" y="29"/>
                          </a:cubicBezTo>
                          <a:cubicBezTo>
                            <a:pt x="27" y="28"/>
                            <a:pt x="27" y="28"/>
                            <a:pt x="27" y="28"/>
                          </a:cubicBezTo>
                          <a:cubicBezTo>
                            <a:pt x="28" y="25"/>
                            <a:pt x="29" y="22"/>
                            <a:pt x="29" y="20"/>
                          </a:cubicBezTo>
                          <a:cubicBezTo>
                            <a:pt x="29" y="14"/>
                            <a:pt x="24" y="10"/>
                            <a:pt x="18" y="10"/>
                          </a:cubicBezTo>
                          <a:cubicBezTo>
                            <a:pt x="18" y="10"/>
                            <a:pt x="18" y="10"/>
                            <a:pt x="18" y="10"/>
                          </a:cubicBezTo>
                          <a:cubicBezTo>
                            <a:pt x="12" y="10"/>
                            <a:pt x="8" y="14"/>
                            <a:pt x="8" y="20"/>
                          </a:cubicBezTo>
                          <a:cubicBezTo>
                            <a:pt x="8" y="23"/>
                            <a:pt x="8" y="25"/>
                            <a:pt x="10" y="28"/>
                          </a:cubicBezTo>
                          <a:cubicBezTo>
                            <a:pt x="5" y="30"/>
                            <a:pt x="5" y="30"/>
                            <a:pt x="5" y="30"/>
                          </a:cubicBezTo>
                          <a:cubicBezTo>
                            <a:pt x="2" y="31"/>
                            <a:pt x="0" y="33"/>
                            <a:pt x="0" y="36"/>
                          </a:cubicBezTo>
                          <a:cubicBezTo>
                            <a:pt x="0" y="56"/>
                            <a:pt x="0" y="56"/>
                            <a:pt x="0" y="56"/>
                          </a:cubicBezTo>
                          <a:cubicBezTo>
                            <a:pt x="0" y="58"/>
                            <a:pt x="1" y="60"/>
                            <a:pt x="3" y="62"/>
                          </a:cubicBezTo>
                          <a:cubicBezTo>
                            <a:pt x="7" y="64"/>
                            <a:pt x="7" y="64"/>
                            <a:pt x="7" y="64"/>
                          </a:cubicBezTo>
                          <a:cubicBezTo>
                            <a:pt x="7" y="65"/>
                            <a:pt x="8" y="66"/>
                            <a:pt x="8" y="66"/>
                          </a:cubicBezTo>
                          <a:cubicBezTo>
                            <a:pt x="12" y="99"/>
                            <a:pt x="12" y="99"/>
                            <a:pt x="12" y="99"/>
                          </a:cubicBezTo>
                          <a:cubicBezTo>
                            <a:pt x="12" y="102"/>
                            <a:pt x="14" y="104"/>
                            <a:pt x="17" y="104"/>
                          </a:cubicBezTo>
                          <a:cubicBezTo>
                            <a:pt x="17" y="104"/>
                            <a:pt x="17" y="104"/>
                            <a:pt x="17" y="104"/>
                          </a:cubicBezTo>
                          <a:cubicBezTo>
                            <a:pt x="19" y="104"/>
                            <a:pt x="19" y="104"/>
                            <a:pt x="19" y="104"/>
                          </a:cubicBezTo>
                          <a:cubicBezTo>
                            <a:pt x="19" y="104"/>
                            <a:pt x="19" y="104"/>
                            <a:pt x="19" y="104"/>
                          </a:cubicBezTo>
                          <a:cubicBezTo>
                            <a:pt x="22" y="104"/>
                            <a:pt x="25" y="101"/>
                            <a:pt x="25" y="98"/>
                          </a:cubicBezTo>
                          <a:cubicBezTo>
                            <a:pt x="28" y="66"/>
                            <a:pt x="28" y="66"/>
                            <a:pt x="28" y="66"/>
                          </a:cubicBezTo>
                          <a:cubicBezTo>
                            <a:pt x="28" y="66"/>
                            <a:pt x="29" y="65"/>
                            <a:pt x="30" y="64"/>
                          </a:cubicBezTo>
                          <a:cubicBezTo>
                            <a:pt x="33" y="62"/>
                            <a:pt x="33" y="62"/>
                            <a:pt x="33" y="62"/>
                          </a:cubicBezTo>
                          <a:cubicBezTo>
                            <a:pt x="35" y="60"/>
                            <a:pt x="36" y="58"/>
                            <a:pt x="36" y="56"/>
                          </a:cubicBezTo>
                          <a:cubicBezTo>
                            <a:pt x="36" y="50"/>
                            <a:pt x="36" y="50"/>
                            <a:pt x="36" y="50"/>
                          </a:cubicBezTo>
                          <a:cubicBezTo>
                            <a:pt x="48" y="50"/>
                            <a:pt x="48" y="50"/>
                            <a:pt x="48" y="50"/>
                          </a:cubicBezTo>
                          <a:cubicBezTo>
                            <a:pt x="48" y="87"/>
                            <a:pt x="48" y="87"/>
                            <a:pt x="48" y="87"/>
                          </a:cubicBezTo>
                          <a:cubicBezTo>
                            <a:pt x="59" y="87"/>
                            <a:pt x="59" y="87"/>
                            <a:pt x="59" y="87"/>
                          </a:cubicBezTo>
                          <a:cubicBezTo>
                            <a:pt x="60" y="92"/>
                            <a:pt x="65" y="96"/>
                            <a:pt x="70" y="96"/>
                          </a:cubicBezTo>
                          <a:cubicBezTo>
                            <a:pt x="70" y="96"/>
                            <a:pt x="70" y="96"/>
                            <a:pt x="70" y="96"/>
                          </a:cubicBezTo>
                          <a:cubicBezTo>
                            <a:pt x="76" y="96"/>
                            <a:pt x="80" y="91"/>
                            <a:pt x="80" y="85"/>
                          </a:cubicBezTo>
                          <a:cubicBezTo>
                            <a:pt x="80" y="79"/>
                            <a:pt x="76" y="74"/>
                            <a:pt x="70" y="74"/>
                          </a:cubicBezTo>
                          <a:cubicBezTo>
                            <a:pt x="70" y="74"/>
                            <a:pt x="70" y="74"/>
                            <a:pt x="70" y="74"/>
                          </a:cubicBezTo>
                          <a:cubicBezTo>
                            <a:pt x="65" y="74"/>
                            <a:pt x="60" y="78"/>
                            <a:pt x="59" y="83"/>
                          </a:cubicBezTo>
                          <a:cubicBezTo>
                            <a:pt x="53" y="83"/>
                            <a:pt x="53" y="83"/>
                            <a:pt x="53" y="83"/>
                          </a:cubicBezTo>
                          <a:cubicBezTo>
                            <a:pt x="53" y="62"/>
                            <a:pt x="53" y="62"/>
                            <a:pt x="53" y="62"/>
                          </a:cubicBezTo>
                          <a:cubicBezTo>
                            <a:pt x="59" y="62"/>
                            <a:pt x="59" y="62"/>
                            <a:pt x="59" y="62"/>
                          </a:cubicBezTo>
                          <a:cubicBezTo>
                            <a:pt x="60" y="64"/>
                            <a:pt x="61" y="66"/>
                            <a:pt x="62" y="68"/>
                          </a:cubicBezTo>
                          <a:cubicBezTo>
                            <a:pt x="64" y="70"/>
                            <a:pt x="67" y="71"/>
                            <a:pt x="70" y="71"/>
                          </a:cubicBezTo>
                          <a:cubicBezTo>
                            <a:pt x="70" y="71"/>
                            <a:pt x="70" y="71"/>
                            <a:pt x="70" y="71"/>
                          </a:cubicBezTo>
                          <a:cubicBezTo>
                            <a:pt x="76" y="71"/>
                            <a:pt x="80" y="66"/>
                            <a:pt x="80" y="60"/>
                          </a:cubicBezTo>
                          <a:cubicBezTo>
                            <a:pt x="80" y="57"/>
                            <a:pt x="79" y="55"/>
                            <a:pt x="77" y="53"/>
                          </a:cubicBezTo>
                          <a:cubicBezTo>
                            <a:pt x="75" y="51"/>
                            <a:pt x="73" y="50"/>
                            <a:pt x="70" y="50"/>
                          </a:cubicBezTo>
                          <a:cubicBezTo>
                            <a:pt x="70" y="50"/>
                            <a:pt x="70" y="50"/>
                            <a:pt x="70" y="50"/>
                          </a:cubicBezTo>
                          <a:cubicBezTo>
                            <a:pt x="65" y="50"/>
                            <a:pt x="60" y="53"/>
                            <a:pt x="59" y="58"/>
                          </a:cubicBezTo>
                          <a:cubicBezTo>
                            <a:pt x="53" y="58"/>
                            <a:pt x="53" y="58"/>
                            <a:pt x="53" y="58"/>
                          </a:cubicBezTo>
                          <a:cubicBezTo>
                            <a:pt x="53" y="37"/>
                            <a:pt x="53" y="37"/>
                            <a:pt x="53" y="37"/>
                          </a:cubicBezTo>
                          <a:cubicBezTo>
                            <a:pt x="59" y="37"/>
                            <a:pt x="59" y="37"/>
                            <a:pt x="59" y="37"/>
                          </a:cubicBezTo>
                          <a:cubicBezTo>
                            <a:pt x="60" y="42"/>
                            <a:pt x="65" y="46"/>
                            <a:pt x="70" y="46"/>
                          </a:cubicBezTo>
                          <a:cubicBezTo>
                            <a:pt x="70" y="46"/>
                            <a:pt x="70" y="46"/>
                            <a:pt x="70" y="46"/>
                          </a:cubicBezTo>
                          <a:cubicBezTo>
                            <a:pt x="75" y="46"/>
                            <a:pt x="79" y="42"/>
                            <a:pt x="80" y="37"/>
                          </a:cubicBezTo>
                          <a:cubicBezTo>
                            <a:pt x="92" y="37"/>
                            <a:pt x="92" y="37"/>
                            <a:pt x="92" y="37"/>
                          </a:cubicBezTo>
                          <a:cubicBezTo>
                            <a:pt x="92" y="40"/>
                            <a:pt x="92" y="40"/>
                            <a:pt x="92" y="40"/>
                          </a:cubicBezTo>
                          <a:cubicBezTo>
                            <a:pt x="96" y="40"/>
                            <a:pt x="96" y="40"/>
                            <a:pt x="96" y="40"/>
                          </a:cubicBezTo>
                          <a:cubicBezTo>
                            <a:pt x="96" y="31"/>
                            <a:pt x="96" y="31"/>
                            <a:pt x="96" y="31"/>
                          </a:cubicBezTo>
                          <a:cubicBezTo>
                            <a:pt x="92" y="31"/>
                            <a:pt x="92" y="31"/>
                            <a:pt x="92" y="31"/>
                          </a:cubicBezTo>
                          <a:cubicBezTo>
                            <a:pt x="92" y="33"/>
                            <a:pt x="92" y="33"/>
                            <a:pt x="92" y="33"/>
                          </a:cubicBezTo>
                          <a:cubicBezTo>
                            <a:pt x="80" y="33"/>
                            <a:pt x="80" y="33"/>
                            <a:pt x="80" y="33"/>
                          </a:cubicBezTo>
                          <a:cubicBezTo>
                            <a:pt x="79" y="28"/>
                            <a:pt x="75" y="25"/>
                            <a:pt x="70" y="25"/>
                          </a:cubicBezTo>
                          <a:cubicBezTo>
                            <a:pt x="65" y="25"/>
                            <a:pt x="60" y="28"/>
                            <a:pt x="59" y="33"/>
                          </a:cubicBezTo>
                          <a:cubicBezTo>
                            <a:pt x="53" y="33"/>
                            <a:pt x="53" y="33"/>
                            <a:pt x="53" y="33"/>
                          </a:cubicBezTo>
                          <a:cubicBezTo>
                            <a:pt x="53" y="12"/>
                            <a:pt x="53" y="12"/>
                            <a:pt x="53" y="12"/>
                          </a:cubicBezTo>
                          <a:lnTo>
                            <a:pt x="59" y="12"/>
                          </a:lnTo>
                          <a:close/>
                          <a:moveTo>
                            <a:pt x="63" y="10"/>
                          </a:moveTo>
                          <a:cubicBezTo>
                            <a:pt x="63" y="9"/>
                            <a:pt x="64" y="7"/>
                            <a:pt x="65" y="6"/>
                          </a:cubicBezTo>
                          <a:cubicBezTo>
                            <a:pt x="66" y="4"/>
                            <a:pt x="68" y="4"/>
                            <a:pt x="70" y="4"/>
                          </a:cubicBezTo>
                          <a:cubicBezTo>
                            <a:pt x="70" y="4"/>
                            <a:pt x="70" y="4"/>
                            <a:pt x="70" y="4"/>
                          </a:cubicBezTo>
                          <a:cubicBezTo>
                            <a:pt x="73" y="4"/>
                            <a:pt x="76" y="7"/>
                            <a:pt x="76" y="10"/>
                          </a:cubicBezTo>
                          <a:cubicBezTo>
                            <a:pt x="76" y="14"/>
                            <a:pt x="73" y="17"/>
                            <a:pt x="70" y="17"/>
                          </a:cubicBezTo>
                          <a:cubicBezTo>
                            <a:pt x="70" y="17"/>
                            <a:pt x="70" y="17"/>
                            <a:pt x="70" y="17"/>
                          </a:cubicBezTo>
                          <a:cubicBezTo>
                            <a:pt x="66" y="17"/>
                            <a:pt x="63" y="14"/>
                            <a:pt x="63" y="10"/>
                          </a:cubicBezTo>
                          <a:close/>
                          <a:moveTo>
                            <a:pt x="12" y="31"/>
                          </a:moveTo>
                          <a:cubicBezTo>
                            <a:pt x="14" y="33"/>
                            <a:pt x="16" y="34"/>
                            <a:pt x="18" y="34"/>
                          </a:cubicBezTo>
                          <a:cubicBezTo>
                            <a:pt x="20" y="34"/>
                            <a:pt x="23" y="33"/>
                            <a:pt x="24" y="31"/>
                          </a:cubicBezTo>
                          <a:cubicBezTo>
                            <a:pt x="30" y="33"/>
                            <a:pt x="30" y="33"/>
                            <a:pt x="30" y="33"/>
                          </a:cubicBezTo>
                          <a:cubicBezTo>
                            <a:pt x="31" y="34"/>
                            <a:pt x="32" y="35"/>
                            <a:pt x="32" y="37"/>
                          </a:cubicBezTo>
                          <a:cubicBezTo>
                            <a:pt x="32" y="56"/>
                            <a:pt x="32" y="56"/>
                            <a:pt x="32" y="56"/>
                          </a:cubicBezTo>
                          <a:cubicBezTo>
                            <a:pt x="32" y="57"/>
                            <a:pt x="32" y="58"/>
                            <a:pt x="31" y="58"/>
                          </a:cubicBezTo>
                          <a:cubicBezTo>
                            <a:pt x="27" y="61"/>
                            <a:pt x="27" y="61"/>
                            <a:pt x="27" y="61"/>
                          </a:cubicBezTo>
                          <a:cubicBezTo>
                            <a:pt x="26" y="62"/>
                            <a:pt x="25" y="64"/>
                            <a:pt x="24" y="66"/>
                          </a:cubicBezTo>
                          <a:cubicBezTo>
                            <a:pt x="21" y="98"/>
                            <a:pt x="21" y="98"/>
                            <a:pt x="21" y="98"/>
                          </a:cubicBezTo>
                          <a:cubicBezTo>
                            <a:pt x="21" y="99"/>
                            <a:pt x="20" y="100"/>
                            <a:pt x="19" y="100"/>
                          </a:cubicBezTo>
                          <a:cubicBezTo>
                            <a:pt x="19" y="100"/>
                            <a:pt x="19" y="100"/>
                            <a:pt x="19" y="100"/>
                          </a:cubicBezTo>
                          <a:cubicBezTo>
                            <a:pt x="17" y="100"/>
                            <a:pt x="17" y="100"/>
                            <a:pt x="17" y="100"/>
                          </a:cubicBezTo>
                          <a:cubicBezTo>
                            <a:pt x="16" y="100"/>
                            <a:pt x="16" y="99"/>
                            <a:pt x="16" y="99"/>
                          </a:cubicBezTo>
                          <a:cubicBezTo>
                            <a:pt x="12" y="66"/>
                            <a:pt x="12" y="66"/>
                            <a:pt x="12" y="66"/>
                          </a:cubicBezTo>
                          <a:cubicBezTo>
                            <a:pt x="12" y="64"/>
                            <a:pt x="11" y="62"/>
                            <a:pt x="9" y="61"/>
                          </a:cubicBezTo>
                          <a:cubicBezTo>
                            <a:pt x="5" y="58"/>
                            <a:pt x="5" y="58"/>
                            <a:pt x="5" y="58"/>
                          </a:cubicBezTo>
                          <a:cubicBezTo>
                            <a:pt x="5" y="58"/>
                            <a:pt x="4" y="57"/>
                            <a:pt x="4" y="56"/>
                          </a:cubicBezTo>
                          <a:cubicBezTo>
                            <a:pt x="4" y="37"/>
                            <a:pt x="4" y="37"/>
                            <a:pt x="4" y="37"/>
                          </a:cubicBezTo>
                          <a:cubicBezTo>
                            <a:pt x="4" y="35"/>
                            <a:pt x="5" y="34"/>
                            <a:pt x="6" y="33"/>
                          </a:cubicBezTo>
                          <a:lnTo>
                            <a:pt x="12" y="31"/>
                          </a:lnTo>
                          <a:close/>
                          <a:moveTo>
                            <a:pt x="18" y="30"/>
                          </a:moveTo>
                          <a:cubicBezTo>
                            <a:pt x="15" y="30"/>
                            <a:pt x="12" y="24"/>
                            <a:pt x="12" y="20"/>
                          </a:cubicBezTo>
                          <a:cubicBezTo>
                            <a:pt x="12" y="17"/>
                            <a:pt x="15" y="14"/>
                            <a:pt x="18" y="14"/>
                          </a:cubicBezTo>
                          <a:cubicBezTo>
                            <a:pt x="22" y="14"/>
                            <a:pt x="25" y="17"/>
                            <a:pt x="25" y="20"/>
                          </a:cubicBezTo>
                          <a:cubicBezTo>
                            <a:pt x="25" y="24"/>
                            <a:pt x="21" y="30"/>
                            <a:pt x="18" y="30"/>
                          </a:cubicBezTo>
                          <a:close/>
                          <a:moveTo>
                            <a:pt x="63" y="85"/>
                          </a:moveTo>
                          <a:cubicBezTo>
                            <a:pt x="63" y="83"/>
                            <a:pt x="64" y="82"/>
                            <a:pt x="65" y="81"/>
                          </a:cubicBezTo>
                          <a:cubicBezTo>
                            <a:pt x="66" y="79"/>
                            <a:pt x="68" y="79"/>
                            <a:pt x="70" y="79"/>
                          </a:cubicBezTo>
                          <a:cubicBezTo>
                            <a:pt x="70" y="79"/>
                            <a:pt x="70" y="79"/>
                            <a:pt x="70" y="79"/>
                          </a:cubicBezTo>
                          <a:cubicBezTo>
                            <a:pt x="73" y="79"/>
                            <a:pt x="76" y="82"/>
                            <a:pt x="76" y="85"/>
                          </a:cubicBezTo>
                          <a:cubicBezTo>
                            <a:pt x="76" y="89"/>
                            <a:pt x="73" y="92"/>
                            <a:pt x="70" y="92"/>
                          </a:cubicBezTo>
                          <a:cubicBezTo>
                            <a:pt x="70" y="92"/>
                            <a:pt x="70" y="92"/>
                            <a:pt x="70" y="92"/>
                          </a:cubicBezTo>
                          <a:cubicBezTo>
                            <a:pt x="66" y="92"/>
                            <a:pt x="63" y="89"/>
                            <a:pt x="63" y="85"/>
                          </a:cubicBezTo>
                          <a:close/>
                          <a:moveTo>
                            <a:pt x="63" y="60"/>
                          </a:moveTo>
                          <a:cubicBezTo>
                            <a:pt x="63" y="58"/>
                            <a:pt x="64" y="57"/>
                            <a:pt x="65" y="56"/>
                          </a:cubicBezTo>
                          <a:cubicBezTo>
                            <a:pt x="66" y="54"/>
                            <a:pt x="68" y="54"/>
                            <a:pt x="70" y="54"/>
                          </a:cubicBezTo>
                          <a:cubicBezTo>
                            <a:pt x="70" y="54"/>
                            <a:pt x="70" y="54"/>
                            <a:pt x="70" y="54"/>
                          </a:cubicBezTo>
                          <a:cubicBezTo>
                            <a:pt x="73" y="54"/>
                            <a:pt x="76" y="57"/>
                            <a:pt x="76" y="60"/>
                          </a:cubicBezTo>
                          <a:cubicBezTo>
                            <a:pt x="76" y="64"/>
                            <a:pt x="73" y="67"/>
                            <a:pt x="70" y="67"/>
                          </a:cubicBezTo>
                          <a:cubicBezTo>
                            <a:pt x="70" y="67"/>
                            <a:pt x="70" y="67"/>
                            <a:pt x="70" y="67"/>
                          </a:cubicBezTo>
                          <a:cubicBezTo>
                            <a:pt x="66" y="67"/>
                            <a:pt x="63" y="64"/>
                            <a:pt x="63" y="60"/>
                          </a:cubicBezTo>
                          <a:close/>
                          <a:moveTo>
                            <a:pt x="63" y="35"/>
                          </a:moveTo>
                          <a:cubicBezTo>
                            <a:pt x="63" y="32"/>
                            <a:pt x="66" y="29"/>
                            <a:pt x="69" y="29"/>
                          </a:cubicBezTo>
                          <a:cubicBezTo>
                            <a:pt x="70" y="29"/>
                            <a:pt x="70" y="29"/>
                            <a:pt x="70" y="29"/>
                          </a:cubicBezTo>
                          <a:cubicBezTo>
                            <a:pt x="73" y="29"/>
                            <a:pt x="76" y="32"/>
                            <a:pt x="76" y="35"/>
                          </a:cubicBezTo>
                          <a:cubicBezTo>
                            <a:pt x="76" y="39"/>
                            <a:pt x="73" y="42"/>
                            <a:pt x="70" y="42"/>
                          </a:cubicBezTo>
                          <a:cubicBezTo>
                            <a:pt x="66" y="42"/>
                            <a:pt x="63" y="39"/>
                            <a:pt x="63" y="35"/>
                          </a:cubicBezTo>
                          <a:close/>
                        </a:path>
                      </a:pathLst>
                    </a:custGeom>
                    <a:solidFill>
                      <a:schemeClr val="accent1"/>
                    </a:solidFill>
                    <a:ln>
                      <a:solidFill>
                        <a:schemeClr val="accent1"/>
                      </a:solidFill>
                    </a:ln>
                  </p:spPr>
                  <p:txBody>
                    <a:bodyPr spcFirstLastPara="1" wrap="square" lIns="68570" tIns="34275" rIns="68570" bIns="34275" anchor="t" anchorCtr="0">
                      <a:noAutofit/>
                    </a:bodyPr>
                    <a:lstStyle/>
                    <a:p>
                      <a:pPr>
                        <a:buSzPts val="1400"/>
                      </a:pPr>
                      <a:endParaRPr sz="1200">
                        <a:latin typeface="Calibri"/>
                        <a:ea typeface="Calibri"/>
                        <a:cs typeface="Calibri"/>
                        <a:sym typeface="Calibri"/>
                      </a:endParaRPr>
                    </a:p>
                  </p:txBody>
                </p:sp>
              </p:grpSp>
            </p:grpSp>
          </p:grpSp>
          <p:grpSp>
            <p:nvGrpSpPr>
              <p:cNvPr id="23" name="Group 22">
                <a:extLst>
                  <a:ext uri="{FF2B5EF4-FFF2-40B4-BE49-F238E27FC236}">
                    <a16:creationId xmlns:a16="http://schemas.microsoft.com/office/drawing/2014/main" id="{3C884DA7-8312-8618-106C-89116FB2697A}"/>
                  </a:ext>
                </a:extLst>
              </p:cNvPr>
              <p:cNvGrpSpPr/>
              <p:nvPr/>
            </p:nvGrpSpPr>
            <p:grpSpPr>
              <a:xfrm>
                <a:off x="3571913" y="5191822"/>
                <a:ext cx="1235150" cy="392440"/>
                <a:chOff x="4100059" y="5175939"/>
                <a:chExt cx="1451306" cy="461118"/>
              </a:xfrm>
            </p:grpSpPr>
            <p:sp>
              <p:nvSpPr>
                <p:cNvPr id="24" name="Google Shape;1955;p35">
                  <a:extLst>
                    <a:ext uri="{FF2B5EF4-FFF2-40B4-BE49-F238E27FC236}">
                      <a16:creationId xmlns:a16="http://schemas.microsoft.com/office/drawing/2014/main" id="{8F97CB33-600F-4457-FB76-D2591DDEB164}"/>
                    </a:ext>
                  </a:extLst>
                </p:cNvPr>
                <p:cNvSpPr txBox="1"/>
                <p:nvPr/>
              </p:nvSpPr>
              <p:spPr>
                <a:xfrm>
                  <a:off x="4100059" y="5338376"/>
                  <a:ext cx="1451306" cy="298681"/>
                </a:xfrm>
                <a:prstGeom prst="rect">
                  <a:avLst/>
                </a:prstGeom>
                <a:noFill/>
                <a:ln>
                  <a:noFill/>
                </a:ln>
              </p:spPr>
              <p:txBody>
                <a:bodyPr spcFirstLastPara="1" wrap="square" lIns="68570" tIns="34275" rIns="68570" bIns="34275" anchor="t" anchorCtr="0">
                  <a:noAutofit/>
                </a:bodyPr>
                <a:lstStyle/>
                <a:p>
                  <a:pPr>
                    <a:lnSpc>
                      <a:spcPct val="175000"/>
                    </a:lnSpc>
                    <a:buClr>
                      <a:schemeClr val="dk1"/>
                    </a:buClr>
                    <a:buSzPts val="2000"/>
                  </a:pPr>
                  <a:r>
                    <a:rPr lang="en-US" sz="1650" dirty="0">
                      <a:solidFill>
                        <a:schemeClr val="dk1"/>
                      </a:solidFill>
                      <a:latin typeface="Arial" panose="020B0604020202020204" pitchFamily="34" charset="0"/>
                      <a:cs typeface="Arial" panose="020B0604020202020204" pitchFamily="34" charset="0"/>
                    </a:rPr>
                    <a:t>Oct 2023 – Dec 2023</a:t>
                  </a:r>
                  <a:endParaRPr lang="en-ZA" sz="1350" dirty="0">
                    <a:solidFill>
                      <a:schemeClr val="dk1"/>
                    </a:solidFill>
                    <a:latin typeface="Arial" panose="020B0604020202020204" pitchFamily="34" charset="0"/>
                    <a:cs typeface="Arial" panose="020B0604020202020204" pitchFamily="34" charset="0"/>
                  </a:endParaRPr>
                </a:p>
              </p:txBody>
            </p:sp>
            <p:sp>
              <p:nvSpPr>
                <p:cNvPr id="25" name="Google Shape;1956;p35">
                  <a:extLst>
                    <a:ext uri="{FF2B5EF4-FFF2-40B4-BE49-F238E27FC236}">
                      <a16:creationId xmlns:a16="http://schemas.microsoft.com/office/drawing/2014/main" id="{210120C6-8D75-B394-7432-E90FA0F77486}"/>
                    </a:ext>
                  </a:extLst>
                </p:cNvPr>
                <p:cNvSpPr txBox="1"/>
                <p:nvPr/>
              </p:nvSpPr>
              <p:spPr>
                <a:xfrm>
                  <a:off x="4100059" y="5175939"/>
                  <a:ext cx="916088" cy="247391"/>
                </a:xfrm>
                <a:prstGeom prst="rect">
                  <a:avLst/>
                </a:prstGeom>
                <a:noFill/>
                <a:ln>
                  <a:noFill/>
                </a:ln>
              </p:spPr>
              <p:txBody>
                <a:bodyPr spcFirstLastPara="1" wrap="square" lIns="68570" tIns="34275" rIns="68570" bIns="34275" anchor="b" anchorCtr="0">
                  <a:noAutofit/>
                </a:bodyPr>
                <a:lstStyle/>
                <a:p>
                  <a:pPr>
                    <a:buSzPts val="3200"/>
                  </a:pPr>
                  <a:r>
                    <a:rPr lang="en-US" sz="2700" b="1" dirty="0">
                      <a:solidFill>
                        <a:schemeClr val="dk2"/>
                      </a:solidFill>
                      <a:latin typeface="Arial" panose="020B0604020202020204" pitchFamily="34" charset="0"/>
                      <a:cs typeface="Arial" panose="020B0604020202020204" pitchFamily="34" charset="0"/>
                    </a:rPr>
                    <a:t>Round 3</a:t>
                  </a:r>
                  <a:endParaRPr sz="1200" dirty="0">
                    <a:latin typeface="Arial" panose="020B0604020202020204" pitchFamily="34" charset="0"/>
                    <a:cs typeface="Arial" panose="020B0604020202020204" pitchFamily="34" charset="0"/>
                  </a:endParaRPr>
                </a:p>
              </p:txBody>
            </p:sp>
          </p:grpSp>
        </p:grpSp>
        <p:pic>
          <p:nvPicPr>
            <p:cNvPr id="16" name="Graphic 1" descr="Needle with solid fill">
              <a:extLst>
                <a:ext uri="{FF2B5EF4-FFF2-40B4-BE49-F238E27FC236}">
                  <a16:creationId xmlns:a16="http://schemas.microsoft.com/office/drawing/2014/main" id="{82BC9DD8-A0D6-61E2-15C8-5C1E5309286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744134" y="4092222"/>
              <a:ext cx="508530" cy="541644"/>
            </a:xfrm>
            <a:prstGeom prst="rect">
              <a:avLst/>
            </a:prstGeom>
          </p:spPr>
        </p:pic>
      </p:grpSp>
      <p:pic>
        <p:nvPicPr>
          <p:cNvPr id="51" name="Picture 50">
            <a:extLst>
              <a:ext uri="{FF2B5EF4-FFF2-40B4-BE49-F238E27FC236}">
                <a16:creationId xmlns:a16="http://schemas.microsoft.com/office/drawing/2014/main" id="{8C334EAF-D631-EB90-7FF6-8C399D57479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6865" r="10944"/>
          <a:stretch/>
        </p:blipFill>
        <p:spPr>
          <a:xfrm>
            <a:off x="11597841" y="2697453"/>
            <a:ext cx="5776351" cy="5091369"/>
          </a:xfrm>
          <a:prstGeom prst="rect">
            <a:avLst/>
          </a:prstGeom>
        </p:spPr>
      </p:pic>
      <p:sp>
        <p:nvSpPr>
          <p:cNvPr id="52" name="TextBox 51">
            <a:extLst>
              <a:ext uri="{FF2B5EF4-FFF2-40B4-BE49-F238E27FC236}">
                <a16:creationId xmlns:a16="http://schemas.microsoft.com/office/drawing/2014/main" id="{18652260-561E-6664-164E-992B13750555}"/>
              </a:ext>
            </a:extLst>
          </p:cNvPr>
          <p:cNvSpPr txBox="1"/>
          <p:nvPr/>
        </p:nvSpPr>
        <p:spPr>
          <a:xfrm>
            <a:off x="1227007" y="2529378"/>
            <a:ext cx="9262250" cy="2724368"/>
          </a:xfrm>
          <a:prstGeom prst="rect">
            <a:avLst/>
          </a:prstGeom>
          <a:noFill/>
          <a:effectLst/>
        </p:spPr>
        <p:txBody>
          <a:bodyPr wrap="square" lIns="121500" tIns="68850" rIns="121500" bIns="68850" rtlCol="0" anchor="ctr">
            <a:spAutoFit/>
          </a:bodyPr>
          <a:lstStyle/>
          <a:p>
            <a:pPr marL="342900" indent="-342900" defTabSz="1028700">
              <a:lnSpc>
                <a:spcPct val="150000"/>
              </a:lnSpc>
              <a:buSzPct val="150000"/>
              <a:buFont typeface="Arial" panose="020B0604020202020204" pitchFamily="34" charset="0"/>
              <a:buChar char="•"/>
              <a:defRPr/>
            </a:pPr>
            <a:r>
              <a:rPr lang="en-US" sz="2400" dirty="0">
                <a:cs typeface="Arial" panose="020B0604020202020204" pitchFamily="34" charset="0"/>
                <a:sym typeface="Arial"/>
              </a:rPr>
              <a:t>Three </a:t>
            </a:r>
            <a:r>
              <a:rPr lang="en-US" sz="2400" dirty="0" err="1">
                <a:cs typeface="Arial" panose="020B0604020202020204" pitchFamily="34" charset="0"/>
                <a:sym typeface="Arial"/>
              </a:rPr>
              <a:t>serosurveys</a:t>
            </a:r>
            <a:r>
              <a:rPr lang="en-US" sz="2400" dirty="0">
                <a:cs typeface="Arial" panose="020B0604020202020204" pitchFamily="34" charset="0"/>
                <a:sym typeface="Arial"/>
              </a:rPr>
              <a:t> conducted on a cohort of individuals in two South African </a:t>
            </a:r>
            <a:r>
              <a:rPr lang="en-US" sz="2400" dirty="0" smtClean="0">
                <a:cs typeface="Arial" panose="020B0604020202020204" pitchFamily="34" charset="0"/>
                <a:sym typeface="Arial"/>
              </a:rPr>
              <a:t>provinces:</a:t>
            </a:r>
          </a:p>
          <a:p>
            <a:pPr marL="800100" lvl="1" indent="-342900" defTabSz="1028700">
              <a:lnSpc>
                <a:spcPct val="150000"/>
              </a:lnSpc>
              <a:buSzPct val="150000"/>
              <a:buFontTx/>
              <a:buChar char="-"/>
              <a:defRPr/>
            </a:pPr>
            <a:r>
              <a:rPr lang="en-US" sz="2400" dirty="0" smtClean="0">
                <a:cs typeface="Arial" panose="020B0604020202020204" pitchFamily="34" charset="0"/>
                <a:sym typeface="Arial"/>
              </a:rPr>
              <a:t>Eastern </a:t>
            </a:r>
            <a:r>
              <a:rPr lang="en-US" sz="2400" dirty="0">
                <a:cs typeface="Arial" panose="020B0604020202020204" pitchFamily="34" charset="0"/>
                <a:sym typeface="Arial"/>
              </a:rPr>
              <a:t>Cape (predominantly rural) </a:t>
            </a:r>
            <a:endParaRPr lang="en-US" sz="2400" dirty="0">
              <a:cs typeface="Arial" panose="020B0604020202020204" pitchFamily="34" charset="0"/>
              <a:sym typeface="Arial"/>
            </a:endParaRPr>
          </a:p>
          <a:p>
            <a:pPr marL="800100" lvl="1" indent="-342900" defTabSz="1028700">
              <a:lnSpc>
                <a:spcPct val="150000"/>
              </a:lnSpc>
              <a:buSzPct val="150000"/>
              <a:buFontTx/>
              <a:buChar char="-"/>
              <a:defRPr/>
            </a:pPr>
            <a:r>
              <a:rPr lang="en-US" sz="2400" dirty="0" smtClean="0">
                <a:cs typeface="Arial" panose="020B0604020202020204" pitchFamily="34" charset="0"/>
                <a:sym typeface="Arial"/>
              </a:rPr>
              <a:t>Gauteng </a:t>
            </a:r>
            <a:r>
              <a:rPr lang="en-US" sz="2400" dirty="0">
                <a:cs typeface="Arial" panose="020B0604020202020204" pitchFamily="34" charset="0"/>
                <a:sym typeface="Arial"/>
              </a:rPr>
              <a:t>(predominantly urban)</a:t>
            </a:r>
          </a:p>
          <a:p>
            <a:pPr lvl="1" defTabSz="1028700">
              <a:buClr>
                <a:srgbClr val="006D3F"/>
              </a:buClr>
              <a:buSzPct val="150000"/>
              <a:defRPr/>
            </a:pPr>
            <a:endParaRPr lang="en-US" sz="2400" dirty="0">
              <a:cs typeface="Arial" panose="020B0604020202020204" pitchFamily="34" charset="0"/>
              <a:sym typeface="Arial"/>
            </a:endParaRPr>
          </a:p>
        </p:txBody>
      </p:sp>
    </p:spTree>
    <p:extLst>
      <p:ext uri="{BB962C8B-B14F-4D97-AF65-F5344CB8AC3E}">
        <p14:creationId xmlns:p14="http://schemas.microsoft.com/office/powerpoint/2010/main" val="633693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111</TotalTime>
  <Words>1083</Words>
  <Application>Microsoft Office PowerPoint</Application>
  <PresentationFormat>Custom</PresentationFormat>
  <Paragraphs>159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Josefin Sans</vt:lpstr>
      <vt:lpstr>Lato Light</vt:lpstr>
      <vt:lpstr>Arial</vt:lpstr>
      <vt:lpstr>Montserrat Ultra-Bold</vt:lpstr>
      <vt:lpstr>Calibri</vt:lpstr>
      <vt:lpstr>Office Theme</vt:lpstr>
      <vt:lpstr>SARS-CoV-2 seroprevalence in a cohort of individuals from Gauteng and Eastern Cape,  2022 - 2023</vt:lpstr>
      <vt:lpstr>Introduction</vt:lpstr>
      <vt:lpstr>PowerPoint Presentation</vt:lpstr>
      <vt:lpstr>PowerPoint Presentation</vt:lpstr>
      <vt:lpstr>PowerPoint Presentation</vt:lpstr>
      <vt:lpstr>PowerPoint Presentation</vt:lpstr>
      <vt:lpstr>PowerPoint Presentation</vt:lpstr>
      <vt:lpstr>PowerPoint Presentation</vt:lpstr>
      <vt:lpstr>Study Design</vt:lpstr>
      <vt:lpstr>PowerPoint Presentation</vt:lpstr>
      <vt:lpstr>PowerPoint Presentation</vt:lpstr>
      <vt:lpstr>Materials and Methods</vt:lpstr>
      <vt:lpstr>Results</vt:lpstr>
      <vt:lpstr>Results</vt:lpstr>
      <vt:lpstr>Results</vt:lpstr>
      <vt:lpstr>Results</vt:lpstr>
      <vt:lpstr>Results</vt:lpstr>
      <vt:lpstr>Challenges and Lessons Learned</vt:lpstr>
      <vt:lpstr>Challenges and Lessons Learned</vt:lpstr>
      <vt:lpstr>Conclusions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Caitlyn Slabbert</dc:creator>
  <cp:lastModifiedBy>Caitlyn Slabbert</cp:lastModifiedBy>
  <cp:revision>17</cp:revision>
  <dcterms:created xsi:type="dcterms:W3CDTF">2006-08-16T00:00:00Z</dcterms:created>
  <dcterms:modified xsi:type="dcterms:W3CDTF">2024-08-27T11:28:26Z</dcterms:modified>
  <dc:identifier>DAGBbZIf2EI</dc:identifier>
</cp:coreProperties>
</file>