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4"/>
  </p:notesMasterIdLst>
  <p:sldIdLst>
    <p:sldId id="256" r:id="rId2"/>
    <p:sldId id="303" r:id="rId3"/>
    <p:sldId id="323" r:id="rId4"/>
    <p:sldId id="324" r:id="rId5"/>
    <p:sldId id="325" r:id="rId6"/>
    <p:sldId id="322" r:id="rId7"/>
    <p:sldId id="327" r:id="rId8"/>
    <p:sldId id="330" r:id="rId9"/>
    <p:sldId id="328" r:id="rId10"/>
    <p:sldId id="329" r:id="rId11"/>
    <p:sldId id="280" r:id="rId12"/>
    <p:sldId id="32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Matthew" initials="FM" lastIdx="11" clrIdx="0">
    <p:extLst>
      <p:ext uri="{19B8F6BF-5375-455C-9EA6-DF929625EA0E}">
        <p15:presenceInfo xmlns:p15="http://schemas.microsoft.com/office/powerpoint/2012/main" userId="S-1-5-21-848115496-1524922173-1168901340-52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8"/>
    <p:restoredTop sz="78974" autoAdjust="0"/>
  </p:normalViewPr>
  <p:slideViewPr>
    <p:cSldViewPr snapToGrid="0">
      <p:cViewPr varScale="1">
        <p:scale>
          <a:sx n="61" d="100"/>
          <a:sy n="61" d="100"/>
        </p:scale>
        <p:origin x="9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3E79E-B9F5-5F44-AEE9-B82866F6E73D}"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01738-298D-1A48-B620-6DC20FBF7DEC}" type="slidenum">
              <a:rPr lang="en-US" smtClean="0"/>
              <a:t>‹#›</a:t>
            </a:fld>
            <a:endParaRPr lang="en-US"/>
          </a:p>
        </p:txBody>
      </p:sp>
    </p:spTree>
    <p:extLst>
      <p:ext uri="{BB962C8B-B14F-4D97-AF65-F5344CB8AC3E}">
        <p14:creationId xmlns:p14="http://schemas.microsoft.com/office/powerpoint/2010/main" val="189545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Amy Zheng and I am excited to present this work on behalf of my co-authors.</a:t>
            </a:r>
          </a:p>
        </p:txBody>
      </p:sp>
      <p:sp>
        <p:nvSpPr>
          <p:cNvPr id="4" name="Slide Number Placeholder 3"/>
          <p:cNvSpPr>
            <a:spLocks noGrp="1"/>
          </p:cNvSpPr>
          <p:nvPr>
            <p:ph type="sldNum" sz="quarter" idx="5"/>
          </p:nvPr>
        </p:nvSpPr>
        <p:spPr/>
        <p:txBody>
          <a:bodyPr/>
          <a:lstStyle/>
          <a:p>
            <a:fld id="{99401738-298D-1A48-B620-6DC20FBF7DEC}" type="slidenum">
              <a:rPr lang="en-US" smtClean="0"/>
              <a:t>1</a:t>
            </a:fld>
            <a:endParaRPr lang="en-US"/>
          </a:p>
        </p:txBody>
      </p:sp>
    </p:spTree>
    <p:extLst>
      <p:ext uri="{BB962C8B-B14F-4D97-AF65-F5344CB8AC3E}">
        <p14:creationId xmlns:p14="http://schemas.microsoft.com/office/powerpoint/2010/main" val="77054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22222"/>
                </a:solidFill>
                <a:effectLst/>
                <a:latin typeface="Calibri" panose="020F0502020204030204" pitchFamily="34" charset="0"/>
                <a:ea typeface="Calibri" panose="020F0502020204030204" pitchFamily="34" charset="0"/>
              </a:rPr>
              <a:t>The final dimension of violence was sexual violence which encompasses sexual activity such as demanding sex and intercourse, oral, and anal sex against the person’s will</a:t>
            </a:r>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10</a:t>
            </a:fld>
            <a:endParaRPr lang="en-US"/>
          </a:p>
        </p:txBody>
      </p:sp>
    </p:spTree>
    <p:extLst>
      <p:ext uri="{BB962C8B-B14F-4D97-AF65-F5344CB8AC3E}">
        <p14:creationId xmlns:p14="http://schemas.microsoft.com/office/powerpoint/2010/main" val="135340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these results we found that SVAWS was appropriate to use within the South African context despite initially being created for a US context. It was able to identify three key constructs of how violence is perpetrated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Calibri" panose="020F0502020204030204" pitchFamily="34" charset="0"/>
                <a:ea typeface="Calibri" panose="020F0502020204030204" pitchFamily="34" charset="0"/>
              </a:rPr>
              <a:t>This is especially important as gun ownership within South Africa is highly prevalence and the literature demonstrates a clear link between gun ownership and increased risk of violence against women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11</a:t>
            </a:fld>
            <a:endParaRPr lang="en-US"/>
          </a:p>
        </p:txBody>
      </p:sp>
    </p:spTree>
    <p:extLst>
      <p:ext uri="{BB962C8B-B14F-4D97-AF65-F5344CB8AC3E}">
        <p14:creationId xmlns:p14="http://schemas.microsoft.com/office/powerpoint/2010/main" val="255154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12</a:t>
            </a:fld>
            <a:endParaRPr lang="en-US"/>
          </a:p>
        </p:txBody>
      </p:sp>
    </p:spTree>
    <p:extLst>
      <p:ext uri="{BB962C8B-B14F-4D97-AF65-F5344CB8AC3E}">
        <p14:creationId xmlns:p14="http://schemas.microsoft.com/office/powerpoint/2010/main" val="2534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22222"/>
                </a:solidFill>
                <a:effectLst/>
                <a:latin typeface="Calibri" panose="020F0502020204030204" pitchFamily="34" charset="0"/>
                <a:ea typeface="Calibri" panose="020F0502020204030204" pitchFamily="34" charset="0"/>
              </a:rPr>
              <a:t>Intimate partner violence (IPV) is defined as physical, sexual, emotional, and/or psychological abuse and violence within a partnership. Specifically in the context of South Africa 50% of women have ever reported experiencing IPV and 18% have reported experiencing IPV within the last 12 months. </a:t>
            </a:r>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2</a:t>
            </a:fld>
            <a:endParaRPr lang="en-US"/>
          </a:p>
        </p:txBody>
      </p:sp>
    </p:spTree>
    <p:extLst>
      <p:ext uri="{BB962C8B-B14F-4D97-AF65-F5344CB8AC3E}">
        <p14:creationId xmlns:p14="http://schemas.microsoft.com/office/powerpoint/2010/main" val="318698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highlight>
                  <a:srgbClr val="FFFFFF"/>
                </a:highlight>
                <a:latin typeface="Calibri" panose="020F0502020204030204" pitchFamily="34" charset="0"/>
                <a:ea typeface="Calibri" panose="020F0502020204030204" pitchFamily="34" charset="0"/>
              </a:rPr>
              <a:t>However IPV is frequently underreported for a variety of reasons</a:t>
            </a:r>
            <a:endParaRPr lang="en-US" sz="1800" dirty="0">
              <a:effectLst/>
              <a:highlight>
                <a:srgbClr val="FFFFFF"/>
              </a:highligh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9401738-298D-1A48-B620-6DC20FBF7DEC}" type="slidenum">
              <a:rPr lang="en-US" smtClean="0"/>
              <a:t>3</a:t>
            </a:fld>
            <a:endParaRPr lang="en-US"/>
          </a:p>
        </p:txBody>
      </p:sp>
    </p:spTree>
    <p:extLst>
      <p:ext uri="{BB962C8B-B14F-4D97-AF65-F5344CB8AC3E}">
        <p14:creationId xmlns:p14="http://schemas.microsoft.com/office/powerpoint/2010/main" val="191291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Calibri" panose="020F0502020204030204" pitchFamily="34" charset="0"/>
                <a:ea typeface="Calibri" panose="020F0502020204030204" pitchFamily="34" charset="0"/>
              </a:rPr>
              <a:t>As part of the UN’s SDGs, Goal 5 is achievement of gender equality. </a:t>
            </a:r>
            <a:r>
              <a:rPr lang="en-US" sz="1800" dirty="0">
                <a:solidFill>
                  <a:srgbClr val="222222"/>
                </a:solidFill>
                <a:effectLst/>
                <a:highlight>
                  <a:srgbClr val="FFFFFF"/>
                </a:highlight>
                <a:latin typeface="Calibri" panose="020F0502020204030204" pitchFamily="34" charset="0"/>
                <a:ea typeface="Calibri" panose="020F0502020204030204" pitchFamily="34" charset="0"/>
              </a:rPr>
              <a:t>Given these factors, accurate identification and assessment of IPV is key to helping women reduce their experiences of IPV, which will be </a:t>
            </a:r>
            <a:r>
              <a:rPr lang="en-US" sz="1800" dirty="0">
                <a:solidFill>
                  <a:srgbClr val="222222"/>
                </a:solidFill>
                <a:effectLst/>
                <a:latin typeface="Calibri" panose="020F0502020204030204" pitchFamily="34" charset="0"/>
                <a:ea typeface="Calibri" panose="020F0502020204030204" pitchFamily="34" charset="0"/>
              </a:rPr>
              <a:t>instrumental in achieving this goal. </a:t>
            </a:r>
            <a:endParaRPr lang="en-US" sz="1800" dirty="0">
              <a:effectLst/>
              <a:highlight>
                <a:srgbClr val="FFFFFF"/>
              </a:highligh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9401738-298D-1A48-B620-6DC20FBF7DEC}" type="slidenum">
              <a:rPr lang="en-US" smtClean="0"/>
              <a:t>4</a:t>
            </a:fld>
            <a:endParaRPr lang="en-US"/>
          </a:p>
        </p:txBody>
      </p:sp>
    </p:spTree>
    <p:extLst>
      <p:ext uri="{BB962C8B-B14F-4D97-AF65-F5344CB8AC3E}">
        <p14:creationId xmlns:p14="http://schemas.microsoft.com/office/powerpoint/2010/main" val="44293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Calibri" panose="020F0502020204030204" pitchFamily="34" charset="0"/>
                <a:ea typeface="Calibri" panose="020F0502020204030204" pitchFamily="34" charset="0"/>
              </a:rPr>
              <a:t>One such tool to identify and assess IPV is </a:t>
            </a:r>
            <a:r>
              <a:rPr lang="en-US" sz="1800" dirty="0">
                <a:solidFill>
                  <a:srgbClr val="222222"/>
                </a:solidFill>
                <a:effectLst/>
                <a:highlight>
                  <a:srgbClr val="FFFFFF"/>
                </a:highlight>
                <a:latin typeface="Calibri" panose="020F0502020204030204" pitchFamily="34" charset="0"/>
                <a:ea typeface="Calibri" panose="020F0502020204030204" pitchFamily="34" charset="0"/>
              </a:rPr>
              <a:t>the SVAWS. It is a 46-item questionnaire that evaluates the frequency of threats and violence perpetrated by a woman’s partner over the past year. For context, this scale was created in the US and the experiences of IPV is highly dependent on cultural context. Therefore, our goal was to evaluate whether this scale would be appropriate to use within the South African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highlight>
                <a:srgbClr val="FFFFFF"/>
              </a:highligh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9401738-298D-1A48-B620-6DC20FBF7DEC}" type="slidenum">
              <a:rPr lang="en-US" smtClean="0"/>
              <a:t>5</a:t>
            </a:fld>
            <a:endParaRPr lang="en-US"/>
          </a:p>
        </p:txBody>
      </p:sp>
    </p:spTree>
    <p:extLst>
      <p:ext uri="{BB962C8B-B14F-4D97-AF65-F5344CB8AC3E}">
        <p14:creationId xmlns:p14="http://schemas.microsoft.com/office/powerpoint/2010/main" val="26112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6</a:t>
            </a:fld>
            <a:endParaRPr lang="en-US"/>
          </a:p>
        </p:txBody>
      </p:sp>
    </p:spTree>
    <p:extLst>
      <p:ext uri="{BB962C8B-B14F-4D97-AF65-F5344CB8AC3E}">
        <p14:creationId xmlns:p14="http://schemas.microsoft.com/office/powerpoint/2010/main" val="326837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7</a:t>
            </a:fld>
            <a:endParaRPr lang="en-US"/>
          </a:p>
        </p:txBody>
      </p:sp>
    </p:spTree>
    <p:extLst>
      <p:ext uri="{BB962C8B-B14F-4D97-AF65-F5344CB8AC3E}">
        <p14:creationId xmlns:p14="http://schemas.microsoft.com/office/powerpoint/2010/main" val="368712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analysis, we found 3 sub-types of violence. The first dimension we defined as “simple assault” therefore women who reported instances of being threatened were also more likely to report instances of being grabbed, hit, punched, etc.</a:t>
            </a:r>
          </a:p>
        </p:txBody>
      </p:sp>
      <p:sp>
        <p:nvSpPr>
          <p:cNvPr id="4" name="Slide Number Placeholder 3"/>
          <p:cNvSpPr>
            <a:spLocks noGrp="1"/>
          </p:cNvSpPr>
          <p:nvPr>
            <p:ph type="sldNum" sz="quarter" idx="5"/>
          </p:nvPr>
        </p:nvSpPr>
        <p:spPr/>
        <p:txBody>
          <a:bodyPr/>
          <a:lstStyle/>
          <a:p>
            <a:fld id="{99401738-298D-1A48-B620-6DC20FBF7DEC}" type="slidenum">
              <a:rPr lang="en-US" smtClean="0"/>
              <a:t>8</a:t>
            </a:fld>
            <a:endParaRPr lang="en-US"/>
          </a:p>
        </p:txBody>
      </p:sp>
    </p:spTree>
    <p:extLst>
      <p:ext uri="{BB962C8B-B14F-4D97-AF65-F5344CB8AC3E}">
        <p14:creationId xmlns:p14="http://schemas.microsoft.com/office/powerpoint/2010/main" val="324033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dimension of violence was</a:t>
            </a:r>
            <a:r>
              <a:rPr lang="en-US" sz="1800" dirty="0">
                <a:solidFill>
                  <a:srgbClr val="222222"/>
                </a:solidFill>
                <a:effectLst/>
                <a:latin typeface="Calibri" panose="020F0502020204030204" pitchFamily="34" charset="0"/>
                <a:ea typeface="Calibri" panose="020F0502020204030204" pitchFamily="34" charset="0"/>
              </a:rPr>
              <a:t> “Aggravated Assault” which largely encompasses the threat and violent acts with objects like sticks or weapons. So women who reported being threatened with an object were more likely report their partner using a weapon such as a gun on them. </a:t>
            </a:r>
            <a:endParaRPr lang="en-US" dirty="0"/>
          </a:p>
        </p:txBody>
      </p:sp>
      <p:sp>
        <p:nvSpPr>
          <p:cNvPr id="4" name="Slide Number Placeholder 3"/>
          <p:cNvSpPr>
            <a:spLocks noGrp="1"/>
          </p:cNvSpPr>
          <p:nvPr>
            <p:ph type="sldNum" sz="quarter" idx="5"/>
          </p:nvPr>
        </p:nvSpPr>
        <p:spPr/>
        <p:txBody>
          <a:bodyPr/>
          <a:lstStyle/>
          <a:p>
            <a:fld id="{99401738-298D-1A48-B620-6DC20FBF7DEC}" type="slidenum">
              <a:rPr lang="en-US" smtClean="0"/>
              <a:t>9</a:t>
            </a:fld>
            <a:endParaRPr lang="en-US"/>
          </a:p>
        </p:txBody>
      </p:sp>
    </p:spTree>
    <p:extLst>
      <p:ext uri="{BB962C8B-B14F-4D97-AF65-F5344CB8AC3E}">
        <p14:creationId xmlns:p14="http://schemas.microsoft.com/office/powerpoint/2010/main" val="157086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5B6A39-954C-478B-999A-82191651C57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228991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AD11F-C28B-410A-8603-6E17BA0EE86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102346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1807D5-973B-4138-9C0D-9BFB3CCA905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224879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61E63-6D3A-4C80-9B20-AC2107A934CD}"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33800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586DA-FCDE-467E-827F-81254ACA174F}"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236257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90A394-7048-467F-B50D-5F8624847FA6}"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119730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301B46-5E24-44BC-8812-F78F1457849B}"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45224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E32F2-885E-4CD4-9494-92657CA4B6F1}"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394348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D4256-B3AD-4C73-A122-C7AECB2F8FCA}"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338057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6E13A-8F1F-4FE9-98CA-2F24135B4563}"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426869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96B437-8813-436F-B17F-DAD29316C031}"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FE1B-D813-C340-8300-EA5BBB855483}" type="slidenum">
              <a:rPr lang="en-US" smtClean="0"/>
              <a:t>‹#›</a:t>
            </a:fld>
            <a:endParaRPr lang="en-US"/>
          </a:p>
        </p:txBody>
      </p:sp>
    </p:spTree>
    <p:extLst>
      <p:ext uri="{BB962C8B-B14F-4D97-AF65-F5344CB8AC3E}">
        <p14:creationId xmlns:p14="http://schemas.microsoft.com/office/powerpoint/2010/main" val="30382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7154F-E26F-477A-A7A9-6B9D7266E73B}" type="datetime1">
              <a:rPr lang="en-US" smtClean="0"/>
              <a:t>8/23/2024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FE1B-D813-C340-8300-EA5BBB855483}" type="slidenum">
              <a:rPr lang="en-US" smtClean="0"/>
              <a:t>‹#›</a:t>
            </a:fld>
            <a:endParaRPr lang="en-US"/>
          </a:p>
        </p:txBody>
      </p:sp>
    </p:spTree>
    <p:extLst>
      <p:ext uri="{BB962C8B-B14F-4D97-AF65-F5344CB8AC3E}">
        <p14:creationId xmlns:p14="http://schemas.microsoft.com/office/powerpoint/2010/main" val="3298147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DDA75-4B68-47E9-0106-A2D32C0FA721}"/>
              </a:ext>
            </a:extLst>
          </p:cNvPr>
          <p:cNvSpPr>
            <a:spLocks noGrp="1"/>
          </p:cNvSpPr>
          <p:nvPr>
            <p:ph type="ctrTitle"/>
          </p:nvPr>
        </p:nvSpPr>
        <p:spPr>
          <a:xfrm>
            <a:off x="578651" y="1122363"/>
            <a:ext cx="11034695" cy="3174690"/>
          </a:xfrm>
        </p:spPr>
        <p:txBody>
          <a:bodyPr>
            <a:normAutofit/>
          </a:bodyPr>
          <a:lstStyle/>
          <a:p>
            <a:pPr algn="l"/>
            <a:r>
              <a:rPr lang="en-US" sz="4800" b="1" dirty="0">
                <a:latin typeface="+mn-lt"/>
              </a:rPr>
              <a:t>Factor Structure and Concurrent Validity of the Severity of Violence Against Women Scale in South Africa</a:t>
            </a:r>
          </a:p>
        </p:txBody>
      </p:sp>
      <p:sp>
        <p:nvSpPr>
          <p:cNvPr id="3" name="Subtitle 2">
            <a:extLst>
              <a:ext uri="{FF2B5EF4-FFF2-40B4-BE49-F238E27FC236}">
                <a16:creationId xmlns:a16="http://schemas.microsoft.com/office/drawing/2014/main" id="{61D9F029-1971-B132-B5AA-2D8C6C767EA7}"/>
              </a:ext>
            </a:extLst>
          </p:cNvPr>
          <p:cNvSpPr>
            <a:spLocks noGrp="1"/>
          </p:cNvSpPr>
          <p:nvPr>
            <p:ph type="subTitle" idx="1"/>
          </p:nvPr>
        </p:nvSpPr>
        <p:spPr>
          <a:xfrm>
            <a:off x="578651" y="4723636"/>
            <a:ext cx="11034695" cy="1792565"/>
          </a:xfrm>
        </p:spPr>
        <p:txBody>
          <a:bodyPr>
            <a:normAutofit fontScale="85000" lnSpcReduction="20000"/>
          </a:bodyPr>
          <a:lstStyle/>
          <a:p>
            <a:pPr marL="0" marR="0" algn="l">
              <a:lnSpc>
                <a:spcPct val="107000"/>
              </a:lnSpc>
              <a:spcBef>
                <a:spcPts val="0"/>
              </a:spcBef>
              <a:spcAft>
                <a:spcPts val="800"/>
              </a:spcAft>
            </a:pPr>
            <a:r>
              <a:rPr lang="en-US" sz="2700" dirty="0"/>
              <a:t>Amy Zheng, </a:t>
            </a:r>
            <a:r>
              <a:rPr lang="en-US" sz="2700" dirty="0">
                <a:effectLst/>
                <a:latin typeface="Calibri" panose="020F0502020204030204" pitchFamily="34" charset="0"/>
                <a:ea typeface="Calibri" panose="020F0502020204030204" pitchFamily="34" charset="0"/>
                <a:cs typeface="Times New Roman" panose="02020603050405020304" pitchFamily="18" charset="0"/>
              </a:rPr>
              <a:t>Anthony J. </a:t>
            </a:r>
            <a:r>
              <a:rPr lang="en-US" sz="2700" dirty="0" err="1">
                <a:effectLst/>
                <a:latin typeface="Calibri" panose="020F0502020204030204" pitchFamily="34" charset="0"/>
                <a:ea typeface="Calibri" panose="020F0502020204030204" pitchFamily="34" charset="0"/>
                <a:cs typeface="Times New Roman" panose="02020603050405020304" pitchFamily="18" charset="0"/>
              </a:rPr>
              <a:t>Rosellini</a:t>
            </a:r>
            <a:r>
              <a:rPr lang="en-US" sz="2700" dirty="0">
                <a:effectLst/>
                <a:latin typeface="Calibri" panose="020F0502020204030204" pitchFamily="34" charset="0"/>
                <a:ea typeface="Calibri" panose="020F0502020204030204" pitchFamily="34" charset="0"/>
                <a:cs typeface="Times New Roman" panose="02020603050405020304" pitchFamily="18" charset="0"/>
              </a:rPr>
              <a:t>, Jeremy C. Kane, Kristina Metz, Srishti Sardana, Ross Greener, </a:t>
            </a:r>
            <a:r>
              <a:rPr lang="en-US" sz="2700" dirty="0" err="1">
                <a:effectLst/>
                <a:latin typeface="Calibri" panose="020F0502020204030204" pitchFamily="34" charset="0"/>
                <a:ea typeface="Calibri" panose="020F0502020204030204" pitchFamily="34" charset="0"/>
                <a:cs typeface="Times New Roman" panose="02020603050405020304" pitchFamily="18" charset="0"/>
              </a:rPr>
              <a:t>Sithabile</a:t>
            </a:r>
            <a:r>
              <a:rPr lang="en-US" sz="27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dirty="0" err="1">
                <a:effectLst/>
                <a:latin typeface="Calibri" panose="020F0502020204030204" pitchFamily="34" charset="0"/>
                <a:ea typeface="Calibri" panose="020F0502020204030204" pitchFamily="34" charset="0"/>
                <a:cs typeface="Times New Roman" panose="02020603050405020304" pitchFamily="18" charset="0"/>
              </a:rPr>
              <a:t>Mngadi</a:t>
            </a:r>
            <a:r>
              <a:rPr lang="en-US" sz="27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dirty="0" err="1">
                <a:effectLst/>
                <a:latin typeface="Calibri" panose="020F0502020204030204" pitchFamily="34" charset="0"/>
                <a:ea typeface="Calibri" panose="020F0502020204030204" pitchFamily="34" charset="0"/>
                <a:cs typeface="Times New Roman" panose="02020603050405020304" pitchFamily="18" charset="0"/>
              </a:rPr>
              <a:t>Pertunia</a:t>
            </a:r>
            <a:r>
              <a:rPr lang="en-US" sz="27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dirty="0" err="1">
                <a:effectLst/>
                <a:latin typeface="Calibri" panose="020F0502020204030204" pitchFamily="34" charset="0"/>
                <a:ea typeface="Calibri" panose="020F0502020204030204" pitchFamily="34" charset="0"/>
                <a:cs typeface="Times New Roman" panose="02020603050405020304" pitchFamily="18" charset="0"/>
              </a:rPr>
              <a:t>Manganye</a:t>
            </a:r>
            <a:r>
              <a:rPr lang="en-US" sz="2700" dirty="0">
                <a:effectLst/>
                <a:latin typeface="Calibri" panose="020F0502020204030204" pitchFamily="34" charset="0"/>
                <a:ea typeface="Calibri" panose="020F0502020204030204" pitchFamily="34" charset="0"/>
                <a:cs typeface="Times New Roman" panose="02020603050405020304" pitchFamily="18" charset="0"/>
              </a:rPr>
              <a:t>, Lawrence C. Long, Donald M. Thea, Laura Murray, Matthew Fox, Mwamba Mwenge, Saphira Munthali-</a:t>
            </a:r>
            <a:r>
              <a:rPr lang="en-US" sz="2700" dirty="0" err="1">
                <a:effectLst/>
                <a:latin typeface="Calibri" panose="020F0502020204030204" pitchFamily="34" charset="0"/>
                <a:ea typeface="Calibri" panose="020F0502020204030204" pitchFamily="34" charset="0"/>
                <a:cs typeface="Times New Roman" panose="02020603050405020304" pitchFamily="18" charset="0"/>
              </a:rPr>
              <a:t>Mulemba</a:t>
            </a:r>
            <a:r>
              <a:rPr lang="en-US" sz="2700" dirty="0">
                <a:effectLst/>
                <a:latin typeface="Calibri" panose="020F0502020204030204" pitchFamily="34" charset="0"/>
                <a:ea typeface="Calibri" panose="020F0502020204030204" pitchFamily="34" charset="0"/>
                <a:cs typeface="Times New Roman" panose="02020603050405020304" pitchFamily="18" charset="0"/>
              </a:rPr>
              <a:t>, Sophie Pascoe</a:t>
            </a:r>
          </a:p>
          <a:p>
            <a:pPr marL="0" marR="0" algn="l">
              <a:lnSpc>
                <a:spcPct val="107000"/>
              </a:lnSpc>
              <a:spcBef>
                <a:spcPts val="0"/>
              </a:spcBef>
              <a:spcAft>
                <a:spcPts val="80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Bef>
                <a:spcPts val="0"/>
              </a:spcBef>
            </a:pPr>
            <a:r>
              <a:rPr lang="en-US" i="1" dirty="0"/>
              <a:t>Johannesburg Health District Research Conference</a:t>
            </a:r>
          </a:p>
          <a:p>
            <a:pPr algn="l"/>
            <a:endParaRPr lang="en-US" sz="2800" dirty="0"/>
          </a:p>
        </p:txBody>
      </p:sp>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Slide Number Placeholder 5">
            <a:extLst>
              <a:ext uri="{FF2B5EF4-FFF2-40B4-BE49-F238E27FC236}">
                <a16:creationId xmlns:a16="http://schemas.microsoft.com/office/drawing/2014/main" id="{B146A6FB-09BF-466B-B98F-C6C8CCB46BF5}"/>
              </a:ext>
            </a:extLst>
          </p:cNvPr>
          <p:cNvSpPr>
            <a:spLocks noGrp="1"/>
          </p:cNvSpPr>
          <p:nvPr>
            <p:ph type="sldNum" sz="quarter" idx="12"/>
          </p:nvPr>
        </p:nvSpPr>
        <p:spPr>
          <a:xfrm>
            <a:off x="9238399" y="114722"/>
            <a:ext cx="2743200" cy="365125"/>
          </a:xfrm>
        </p:spPr>
        <p:txBody>
          <a:bodyPr/>
          <a:lstStyle/>
          <a:p>
            <a:fld id="{464AFE1B-D813-C340-8300-EA5BBB855483}" type="slidenum">
              <a:rPr lang="en-US" smtClean="0"/>
              <a:t>1</a:t>
            </a:fld>
            <a:endParaRPr lang="en-US" dirty="0"/>
          </a:p>
        </p:txBody>
      </p:sp>
      <p:grpSp>
        <p:nvGrpSpPr>
          <p:cNvPr id="7" name="Group 6">
            <a:extLst>
              <a:ext uri="{FF2B5EF4-FFF2-40B4-BE49-F238E27FC236}">
                <a16:creationId xmlns:a16="http://schemas.microsoft.com/office/drawing/2014/main" id="{F9863816-4DDB-48AA-2822-0E931B888E81}"/>
              </a:ext>
            </a:extLst>
          </p:cNvPr>
          <p:cNvGrpSpPr/>
          <p:nvPr/>
        </p:nvGrpSpPr>
        <p:grpSpPr>
          <a:xfrm>
            <a:off x="6095998" y="6035666"/>
            <a:ext cx="6046283" cy="822334"/>
            <a:chOff x="11202399" y="20028649"/>
            <a:chExt cx="11952300" cy="1622428"/>
          </a:xfrm>
        </p:grpSpPr>
        <p:pic>
          <p:nvPicPr>
            <p:cNvPr id="9" name="Picture 8">
              <a:extLst>
                <a:ext uri="{FF2B5EF4-FFF2-40B4-BE49-F238E27FC236}">
                  <a16:creationId xmlns:a16="http://schemas.microsoft.com/office/drawing/2014/main" id="{3DACE526-BBAA-47CD-D20D-A30036C86DF7}"/>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1" name="Picture 10">
              <a:extLst>
                <a:ext uri="{FF2B5EF4-FFF2-40B4-BE49-F238E27FC236}">
                  <a16:creationId xmlns:a16="http://schemas.microsoft.com/office/drawing/2014/main" id="{35A8B4E6-3EEC-F650-00FA-2A7069388444}"/>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3" name="Picture 12">
              <a:extLst>
                <a:ext uri="{FF2B5EF4-FFF2-40B4-BE49-F238E27FC236}">
                  <a16:creationId xmlns:a16="http://schemas.microsoft.com/office/drawing/2014/main" id="{6111F9D6-75AA-439C-FBA9-EC7770ED4F30}"/>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4" name="Picture 13">
              <a:extLst>
                <a:ext uri="{FF2B5EF4-FFF2-40B4-BE49-F238E27FC236}">
                  <a16:creationId xmlns:a16="http://schemas.microsoft.com/office/drawing/2014/main" id="{E226260F-7558-A2FC-EBAC-ED6F08F7CAE0}"/>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5" name="Picture 14">
              <a:extLst>
                <a:ext uri="{FF2B5EF4-FFF2-40B4-BE49-F238E27FC236}">
                  <a16:creationId xmlns:a16="http://schemas.microsoft.com/office/drawing/2014/main" id="{6CA27315-89A6-CDC6-7C9D-995BC2712C33}"/>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6" name="Picture 15">
              <a:extLst>
                <a:ext uri="{FF2B5EF4-FFF2-40B4-BE49-F238E27FC236}">
                  <a16:creationId xmlns:a16="http://schemas.microsoft.com/office/drawing/2014/main" id="{2D10A161-3EFC-3596-9CE3-2A19CC44A5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63621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Findings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959513" y="1744316"/>
            <a:ext cx="10888497" cy="4806766"/>
          </a:xfrm>
        </p:spPr>
        <p:txBody>
          <a:bodyPr>
            <a:normAutofit/>
          </a:bodyPr>
          <a:lstStyle/>
          <a:p>
            <a:pPr marL="742950" indent="-742950">
              <a:buFont typeface="+mj-lt"/>
              <a:buAutoNum type="arabicPeriod"/>
            </a:pPr>
            <a:r>
              <a:rPr lang="en-US" sz="3800" b="1" dirty="0"/>
              <a:t>“Simple Assault” </a:t>
            </a:r>
            <a:r>
              <a:rPr lang="en-US" sz="3800" dirty="0"/>
              <a:t>– Actions of mild assault/threats</a:t>
            </a:r>
          </a:p>
          <a:p>
            <a:pPr lvl="2"/>
            <a:r>
              <a:rPr lang="en-US" sz="2200" dirty="0"/>
              <a:t>Threatening you, property, etc.</a:t>
            </a:r>
          </a:p>
          <a:p>
            <a:pPr lvl="2"/>
            <a:r>
              <a:rPr lang="en-US" sz="2200" dirty="0"/>
              <a:t>Grabbing, hitting, punching, etc.</a:t>
            </a:r>
          </a:p>
          <a:p>
            <a:pPr marL="742950" indent="-742950">
              <a:buFont typeface="+mj-lt"/>
              <a:buAutoNum type="arabicPeriod"/>
            </a:pPr>
            <a:r>
              <a:rPr lang="en-US" sz="3800" b="1" dirty="0"/>
              <a:t>“Aggravated Assault” </a:t>
            </a:r>
            <a:r>
              <a:rPr lang="en-US" sz="3800" dirty="0"/>
              <a:t>– Acts of violence with objects like sticks or weapons</a:t>
            </a:r>
          </a:p>
          <a:p>
            <a:pPr lvl="2"/>
            <a:r>
              <a:rPr lang="en-US" sz="3000" dirty="0"/>
              <a:t>Threatening you with an object</a:t>
            </a:r>
          </a:p>
          <a:p>
            <a:pPr lvl="2"/>
            <a:r>
              <a:rPr lang="en-US" sz="3000" dirty="0"/>
              <a:t>Using a knife or gun</a:t>
            </a:r>
          </a:p>
          <a:p>
            <a:pPr marL="742950" indent="-742950">
              <a:buFont typeface="+mj-lt"/>
              <a:buAutoNum type="arabicPeriod"/>
            </a:pPr>
            <a:r>
              <a:rPr lang="en-US" sz="3800" b="1" dirty="0"/>
              <a:t>Sexual Violence</a:t>
            </a:r>
            <a:r>
              <a:rPr lang="en-US" sz="3800" dirty="0"/>
              <a:t> </a:t>
            </a:r>
          </a:p>
        </p:txBody>
      </p:sp>
      <p:sp>
        <p:nvSpPr>
          <p:cNvPr id="4" name="Slide Number Placeholder 3">
            <a:extLst>
              <a:ext uri="{FF2B5EF4-FFF2-40B4-BE49-F238E27FC236}">
                <a16:creationId xmlns:a16="http://schemas.microsoft.com/office/drawing/2014/main" id="{55EA15D9-E2DC-4F7B-8E8A-1CAA21AFF549}"/>
              </a:ext>
            </a:extLst>
          </p:cNvPr>
          <p:cNvSpPr>
            <a:spLocks noGrp="1"/>
          </p:cNvSpPr>
          <p:nvPr>
            <p:ph type="sldNum" sz="quarter" idx="12"/>
          </p:nvPr>
        </p:nvSpPr>
        <p:spPr>
          <a:xfrm>
            <a:off x="9309844" y="90012"/>
            <a:ext cx="2743200" cy="365125"/>
          </a:xfrm>
        </p:spPr>
        <p:txBody>
          <a:bodyPr/>
          <a:lstStyle/>
          <a:p>
            <a:fld id="{464AFE1B-D813-C340-8300-EA5BBB855483}" type="slidenum">
              <a:rPr lang="en-US" smtClean="0"/>
              <a:t>10</a:t>
            </a:fld>
            <a:endParaRPr lang="en-US"/>
          </a:p>
        </p:txBody>
      </p:sp>
      <p:grpSp>
        <p:nvGrpSpPr>
          <p:cNvPr id="5" name="Group 4">
            <a:extLst>
              <a:ext uri="{FF2B5EF4-FFF2-40B4-BE49-F238E27FC236}">
                <a16:creationId xmlns:a16="http://schemas.microsoft.com/office/drawing/2014/main" id="{9D9AA3D9-C814-10E1-04C1-1E7247657A7F}"/>
              </a:ext>
            </a:extLst>
          </p:cNvPr>
          <p:cNvGrpSpPr/>
          <p:nvPr/>
        </p:nvGrpSpPr>
        <p:grpSpPr>
          <a:xfrm>
            <a:off x="7829666" y="6282723"/>
            <a:ext cx="4229776" cy="575277"/>
            <a:chOff x="11202399" y="20028649"/>
            <a:chExt cx="11952300" cy="1622428"/>
          </a:xfrm>
        </p:grpSpPr>
        <p:pic>
          <p:nvPicPr>
            <p:cNvPr id="6" name="Picture 5">
              <a:extLst>
                <a:ext uri="{FF2B5EF4-FFF2-40B4-BE49-F238E27FC236}">
                  <a16:creationId xmlns:a16="http://schemas.microsoft.com/office/drawing/2014/main" id="{77F01784-BBAB-1E4F-8427-1E3E2A58D926}"/>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C18B32A8-9E1E-FA21-EC05-B3F848243E58}"/>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35D1DDB1-D237-A949-389A-532C2D13A466}"/>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F678D998-9A26-61B8-BDFE-2DA4FB904D28}"/>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240C1595-5536-E590-8A35-A227A23D30B2}"/>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90BE4DE8-AFA5-F97B-327E-BD103B03F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359676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Key Takeaways </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1053075" y="1926266"/>
            <a:ext cx="9221347" cy="4025172"/>
          </a:xfrm>
        </p:spPr>
        <p:txBody>
          <a:bodyPr>
            <a:normAutofit/>
          </a:bodyPr>
          <a:lstStyle/>
          <a:p>
            <a:pPr>
              <a:buFont typeface="Wingdings" panose="05000000000000000000" pitchFamily="2" charset="2"/>
              <a:buChar char="§"/>
            </a:pPr>
            <a:r>
              <a:rPr lang="en-US" dirty="0"/>
              <a:t>Findings suggest SVAWS is appropriate to use within the South African context and able to capture how violence is acted out and defined </a:t>
            </a:r>
          </a:p>
          <a:p>
            <a:pPr>
              <a:buFont typeface="Wingdings" panose="05000000000000000000" pitchFamily="2" charset="2"/>
              <a:buChar char="§"/>
            </a:pPr>
            <a:r>
              <a:rPr lang="en-US" dirty="0"/>
              <a:t>SVAWS could be used as a potential tool to help identify women who are experiencing intimate partner violence and link them to services</a:t>
            </a:r>
          </a:p>
          <a:p>
            <a:pPr>
              <a:buFont typeface="Wingdings" panose="05000000000000000000" pitchFamily="2" charset="2"/>
              <a:buChar char="§"/>
            </a:pPr>
            <a:r>
              <a:rPr lang="en-US" dirty="0"/>
              <a:t>“Aggravated Assault” as a construct is important given South Africa’s high rates of gun ownership</a:t>
            </a:r>
          </a:p>
        </p:txBody>
      </p:sp>
      <p:sp>
        <p:nvSpPr>
          <p:cNvPr id="4" name="Slide Number Placeholder 3">
            <a:extLst>
              <a:ext uri="{FF2B5EF4-FFF2-40B4-BE49-F238E27FC236}">
                <a16:creationId xmlns:a16="http://schemas.microsoft.com/office/drawing/2014/main" id="{B9D94794-6AA6-4ED1-949D-B39F8DCD1C03}"/>
              </a:ext>
            </a:extLst>
          </p:cNvPr>
          <p:cNvSpPr>
            <a:spLocks noGrp="1"/>
          </p:cNvSpPr>
          <p:nvPr>
            <p:ph type="sldNum" sz="quarter" idx="12"/>
          </p:nvPr>
        </p:nvSpPr>
        <p:spPr>
          <a:xfrm>
            <a:off x="9276844" y="141621"/>
            <a:ext cx="2743200" cy="365125"/>
          </a:xfrm>
        </p:spPr>
        <p:txBody>
          <a:bodyPr/>
          <a:lstStyle/>
          <a:p>
            <a:fld id="{464AFE1B-D813-C340-8300-EA5BBB855483}" type="slidenum">
              <a:rPr lang="en-US" smtClean="0"/>
              <a:t>11</a:t>
            </a:fld>
            <a:endParaRPr lang="en-US"/>
          </a:p>
        </p:txBody>
      </p:sp>
      <p:grpSp>
        <p:nvGrpSpPr>
          <p:cNvPr id="5" name="Group 4">
            <a:extLst>
              <a:ext uri="{FF2B5EF4-FFF2-40B4-BE49-F238E27FC236}">
                <a16:creationId xmlns:a16="http://schemas.microsoft.com/office/drawing/2014/main" id="{C12C5DC6-F4C4-7485-C9D1-99EC9F85A7AE}"/>
              </a:ext>
            </a:extLst>
          </p:cNvPr>
          <p:cNvGrpSpPr/>
          <p:nvPr/>
        </p:nvGrpSpPr>
        <p:grpSpPr>
          <a:xfrm>
            <a:off x="7829666" y="6282723"/>
            <a:ext cx="4229776" cy="575277"/>
            <a:chOff x="11202399" y="20028649"/>
            <a:chExt cx="11952300" cy="1622428"/>
          </a:xfrm>
        </p:grpSpPr>
        <p:pic>
          <p:nvPicPr>
            <p:cNvPr id="6" name="Picture 5">
              <a:extLst>
                <a:ext uri="{FF2B5EF4-FFF2-40B4-BE49-F238E27FC236}">
                  <a16:creationId xmlns:a16="http://schemas.microsoft.com/office/drawing/2014/main" id="{24AF1A00-3CFB-D539-EA02-0A670D2DD6BB}"/>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5A838FB1-E993-8046-7F2F-41F6FE725F9C}"/>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40AB8F49-2813-6E62-285A-E50EE658051F}"/>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DF273C68-21A5-7006-73D0-0AD772DA876E}"/>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945EA816-48AA-8CAE-2A89-B0A035A3AFE9}"/>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E58A1B41-EF67-B5AE-CB2B-F1514E0A30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376896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84DA747-3291-60FD-F01B-88052C10FC55}"/>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b="1" kern="1200" dirty="0">
                <a:solidFill>
                  <a:schemeClr val="tx1"/>
                </a:solidFill>
                <a:ea typeface="+mj-ea"/>
                <a:cs typeface="+mj-cs"/>
              </a:rPr>
              <a:t>Thank you!</a:t>
            </a:r>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D18B654-8B17-4F4B-BAED-D0B2D5B28D00}"/>
              </a:ext>
            </a:extLst>
          </p:cNvPr>
          <p:cNvSpPr>
            <a:spLocks noGrp="1"/>
          </p:cNvSpPr>
          <p:nvPr>
            <p:ph type="sldNum" sz="quarter" idx="12"/>
          </p:nvPr>
        </p:nvSpPr>
        <p:spPr>
          <a:xfrm>
            <a:off x="9276844" y="181769"/>
            <a:ext cx="2743200" cy="365125"/>
          </a:xfrm>
        </p:spPr>
        <p:txBody>
          <a:bodyPr/>
          <a:lstStyle/>
          <a:p>
            <a:fld id="{464AFE1B-D813-C340-8300-EA5BBB855483}" type="slidenum">
              <a:rPr lang="en-US" smtClean="0"/>
              <a:t>12</a:t>
            </a:fld>
            <a:endParaRPr lang="en-US"/>
          </a:p>
        </p:txBody>
      </p:sp>
      <p:grpSp>
        <p:nvGrpSpPr>
          <p:cNvPr id="3" name="Group 2">
            <a:extLst>
              <a:ext uri="{FF2B5EF4-FFF2-40B4-BE49-F238E27FC236}">
                <a16:creationId xmlns:a16="http://schemas.microsoft.com/office/drawing/2014/main" id="{B30E46CE-50A1-0C32-0209-CCD69FB4F529}"/>
              </a:ext>
            </a:extLst>
          </p:cNvPr>
          <p:cNvGrpSpPr/>
          <p:nvPr/>
        </p:nvGrpSpPr>
        <p:grpSpPr>
          <a:xfrm>
            <a:off x="7829666" y="6282723"/>
            <a:ext cx="4229776" cy="575277"/>
            <a:chOff x="11202399" y="20028649"/>
            <a:chExt cx="11952300" cy="1622428"/>
          </a:xfrm>
        </p:grpSpPr>
        <p:pic>
          <p:nvPicPr>
            <p:cNvPr id="5" name="Picture 4">
              <a:extLst>
                <a:ext uri="{FF2B5EF4-FFF2-40B4-BE49-F238E27FC236}">
                  <a16:creationId xmlns:a16="http://schemas.microsoft.com/office/drawing/2014/main" id="{09187E19-AB20-E4BF-01EB-C7F51C169946}"/>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1" name="Picture 10">
              <a:extLst>
                <a:ext uri="{FF2B5EF4-FFF2-40B4-BE49-F238E27FC236}">
                  <a16:creationId xmlns:a16="http://schemas.microsoft.com/office/drawing/2014/main" id="{6043099D-D459-45F2-A7D6-701BD91641D8}"/>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3" name="Picture 12">
              <a:extLst>
                <a:ext uri="{FF2B5EF4-FFF2-40B4-BE49-F238E27FC236}">
                  <a16:creationId xmlns:a16="http://schemas.microsoft.com/office/drawing/2014/main" id="{756AC246-A791-D03B-1F37-AB24BEF643C1}"/>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5" name="Picture 14">
              <a:extLst>
                <a:ext uri="{FF2B5EF4-FFF2-40B4-BE49-F238E27FC236}">
                  <a16:creationId xmlns:a16="http://schemas.microsoft.com/office/drawing/2014/main" id="{3E93FCD0-E947-A11A-FB8E-23EDF6B54F7C}"/>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6" name="Picture 15">
              <a:extLst>
                <a:ext uri="{FF2B5EF4-FFF2-40B4-BE49-F238E27FC236}">
                  <a16:creationId xmlns:a16="http://schemas.microsoft.com/office/drawing/2014/main" id="{507049C7-4DC7-7031-96C3-FE0BF80B4421}"/>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7" name="Picture 16">
              <a:extLst>
                <a:ext uri="{FF2B5EF4-FFF2-40B4-BE49-F238E27FC236}">
                  <a16:creationId xmlns:a16="http://schemas.microsoft.com/office/drawing/2014/main" id="{62D5B54A-DA57-980F-FE11-4C59A9C70B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92198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Background</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841248" y="1926265"/>
            <a:ext cx="10680191" cy="4675703"/>
          </a:xfrm>
        </p:spPr>
        <p:txBody>
          <a:bodyPr>
            <a:normAutofit/>
          </a:bodyPr>
          <a:lstStyle/>
          <a:p>
            <a:pPr marL="198882" indent="-198882" defTabSz="795528">
              <a:spcBef>
                <a:spcPts val="870"/>
              </a:spcBef>
            </a:pPr>
            <a:r>
              <a:rPr lang="en-US" sz="4000" b="1" dirty="0"/>
              <a:t>Intimate Partner Violence</a:t>
            </a:r>
          </a:p>
          <a:p>
            <a:pPr marL="656082" lvl="1" indent="-198882" defTabSz="795528">
              <a:spcBef>
                <a:spcPts val="870"/>
              </a:spcBef>
            </a:pPr>
            <a:r>
              <a:rPr lang="en-US" sz="3600" dirty="0"/>
              <a:t>50% of women in South Africa have reported lifetime experiences of physical and/or sexual intimate partner violence</a:t>
            </a:r>
          </a:p>
          <a:p>
            <a:pPr marL="656082" lvl="1" indent="-198882" defTabSz="795528">
              <a:spcBef>
                <a:spcPts val="870"/>
              </a:spcBef>
            </a:pPr>
            <a:r>
              <a:rPr lang="en-US" sz="3600" kern="1200" dirty="0">
                <a:solidFill>
                  <a:schemeClr val="tx1"/>
                </a:solidFill>
              </a:rPr>
              <a:t>18% of women in South Africa have reported intimate partner violence in the last 12 months</a:t>
            </a:r>
          </a:p>
          <a:p>
            <a:pPr marL="656082" lvl="1" indent="-198882" defTabSz="795528">
              <a:spcBef>
                <a:spcPts val="870"/>
              </a:spcBef>
            </a:pPr>
            <a:endParaRPr lang="en-US" sz="3600" kern="1200" dirty="0">
              <a:solidFill>
                <a:schemeClr val="tx1"/>
              </a:solidFill>
            </a:endParaRPr>
          </a:p>
        </p:txBody>
      </p:sp>
      <p:sp>
        <p:nvSpPr>
          <p:cNvPr id="4" name="Slide Number Placeholder 3">
            <a:extLst>
              <a:ext uri="{FF2B5EF4-FFF2-40B4-BE49-F238E27FC236}">
                <a16:creationId xmlns:a16="http://schemas.microsoft.com/office/drawing/2014/main" id="{1CD23803-8804-4975-8067-1C3F0A14F221}"/>
              </a:ext>
            </a:extLst>
          </p:cNvPr>
          <p:cNvSpPr>
            <a:spLocks noGrp="1"/>
          </p:cNvSpPr>
          <p:nvPr>
            <p:ph type="sldNum" sz="quarter" idx="12"/>
          </p:nvPr>
        </p:nvSpPr>
        <p:spPr>
          <a:xfrm>
            <a:off x="9265258" y="141621"/>
            <a:ext cx="2743200" cy="365125"/>
          </a:xfrm>
        </p:spPr>
        <p:txBody>
          <a:bodyPr/>
          <a:lstStyle/>
          <a:p>
            <a:fld id="{464AFE1B-D813-C340-8300-EA5BBB855483}" type="slidenum">
              <a:rPr lang="en-US" smtClean="0"/>
              <a:t>2</a:t>
            </a:fld>
            <a:endParaRPr lang="en-US" dirty="0"/>
          </a:p>
        </p:txBody>
      </p:sp>
      <p:grpSp>
        <p:nvGrpSpPr>
          <p:cNvPr id="5" name="Group 4">
            <a:extLst>
              <a:ext uri="{FF2B5EF4-FFF2-40B4-BE49-F238E27FC236}">
                <a16:creationId xmlns:a16="http://schemas.microsoft.com/office/drawing/2014/main" id="{0823AE77-4FC6-84A6-4E2F-A00B43FA1F23}"/>
              </a:ext>
            </a:extLst>
          </p:cNvPr>
          <p:cNvGrpSpPr/>
          <p:nvPr/>
        </p:nvGrpSpPr>
        <p:grpSpPr>
          <a:xfrm>
            <a:off x="6095998" y="6035666"/>
            <a:ext cx="6046283" cy="822334"/>
            <a:chOff x="11202399" y="20028649"/>
            <a:chExt cx="11952300" cy="1622428"/>
          </a:xfrm>
        </p:grpSpPr>
        <p:pic>
          <p:nvPicPr>
            <p:cNvPr id="8" name="Picture 7">
              <a:extLst>
                <a:ext uri="{FF2B5EF4-FFF2-40B4-BE49-F238E27FC236}">
                  <a16:creationId xmlns:a16="http://schemas.microsoft.com/office/drawing/2014/main" id="{6B71280C-DE3F-6296-0A5E-BD88AE9049A3}"/>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8E939C83-97B3-19F8-2734-D15470BA984E}"/>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F522029B-DF95-30C5-6B97-2D3CC968E6E0}"/>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7ABE5721-4912-71CB-4D4C-8BA8616E281E}"/>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F503A8E6-B371-8937-CAE5-15999983288F}"/>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D0FA2FCA-549D-0729-D3A6-5B52A80FB8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275923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Background</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841248" y="1926265"/>
            <a:ext cx="10680191" cy="4675703"/>
          </a:xfrm>
        </p:spPr>
        <p:txBody>
          <a:bodyPr>
            <a:normAutofit/>
          </a:bodyPr>
          <a:lstStyle/>
          <a:p>
            <a:pPr marL="198882" indent="-198882" defTabSz="795528">
              <a:spcBef>
                <a:spcPts val="870"/>
              </a:spcBef>
            </a:pPr>
            <a:r>
              <a:rPr lang="en-US" sz="4000" b="1" dirty="0"/>
              <a:t>Underreporting of intimate partner violence</a:t>
            </a:r>
          </a:p>
          <a:p>
            <a:pPr marL="656082" lvl="1" indent="-198882" defTabSz="795528">
              <a:spcBef>
                <a:spcPts val="870"/>
              </a:spcBef>
            </a:pPr>
            <a:r>
              <a:rPr lang="en-US" sz="3600" dirty="0"/>
              <a:t>Sensitive nature of the topic</a:t>
            </a:r>
          </a:p>
          <a:p>
            <a:pPr marL="656082" lvl="1" indent="-198882" defTabSz="795528">
              <a:spcBef>
                <a:spcPts val="870"/>
              </a:spcBef>
            </a:pPr>
            <a:r>
              <a:rPr lang="en-US" sz="3600" dirty="0"/>
              <a:t>Stigma</a:t>
            </a:r>
          </a:p>
          <a:p>
            <a:pPr marL="656082" lvl="1" indent="-198882" defTabSz="795528">
              <a:spcBef>
                <a:spcPts val="870"/>
              </a:spcBef>
            </a:pPr>
            <a:r>
              <a:rPr lang="en-US" sz="3600" dirty="0"/>
              <a:t>Lack of services available leading to missed diagnoses</a:t>
            </a:r>
            <a:r>
              <a:rPr lang="en-US" sz="3600" b="1" dirty="0"/>
              <a:t>  </a:t>
            </a:r>
          </a:p>
        </p:txBody>
      </p:sp>
      <p:sp>
        <p:nvSpPr>
          <p:cNvPr id="4" name="Slide Number Placeholder 3">
            <a:extLst>
              <a:ext uri="{FF2B5EF4-FFF2-40B4-BE49-F238E27FC236}">
                <a16:creationId xmlns:a16="http://schemas.microsoft.com/office/drawing/2014/main" id="{1CD23803-8804-4975-8067-1C3F0A14F221}"/>
              </a:ext>
            </a:extLst>
          </p:cNvPr>
          <p:cNvSpPr>
            <a:spLocks noGrp="1"/>
          </p:cNvSpPr>
          <p:nvPr>
            <p:ph type="sldNum" sz="quarter" idx="12"/>
          </p:nvPr>
        </p:nvSpPr>
        <p:spPr>
          <a:xfrm>
            <a:off x="9265258" y="141621"/>
            <a:ext cx="2743200" cy="365125"/>
          </a:xfrm>
        </p:spPr>
        <p:txBody>
          <a:bodyPr/>
          <a:lstStyle/>
          <a:p>
            <a:fld id="{464AFE1B-D813-C340-8300-EA5BBB855483}" type="slidenum">
              <a:rPr lang="en-US" smtClean="0"/>
              <a:t>3</a:t>
            </a:fld>
            <a:endParaRPr lang="en-US" dirty="0"/>
          </a:p>
        </p:txBody>
      </p:sp>
      <p:grpSp>
        <p:nvGrpSpPr>
          <p:cNvPr id="5" name="Group 4">
            <a:extLst>
              <a:ext uri="{FF2B5EF4-FFF2-40B4-BE49-F238E27FC236}">
                <a16:creationId xmlns:a16="http://schemas.microsoft.com/office/drawing/2014/main" id="{0823AE77-4FC6-84A6-4E2F-A00B43FA1F23}"/>
              </a:ext>
            </a:extLst>
          </p:cNvPr>
          <p:cNvGrpSpPr/>
          <p:nvPr/>
        </p:nvGrpSpPr>
        <p:grpSpPr>
          <a:xfrm>
            <a:off x="6095998" y="6035666"/>
            <a:ext cx="6046283" cy="822334"/>
            <a:chOff x="11202399" y="20028649"/>
            <a:chExt cx="11952300" cy="1622428"/>
          </a:xfrm>
        </p:grpSpPr>
        <p:pic>
          <p:nvPicPr>
            <p:cNvPr id="8" name="Picture 7">
              <a:extLst>
                <a:ext uri="{FF2B5EF4-FFF2-40B4-BE49-F238E27FC236}">
                  <a16:creationId xmlns:a16="http://schemas.microsoft.com/office/drawing/2014/main" id="{6B71280C-DE3F-6296-0A5E-BD88AE9049A3}"/>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8E939C83-97B3-19F8-2734-D15470BA984E}"/>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F522029B-DF95-30C5-6B97-2D3CC968E6E0}"/>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7ABE5721-4912-71CB-4D4C-8BA8616E281E}"/>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F503A8E6-B371-8937-CAE5-15999983288F}"/>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D0FA2FCA-549D-0729-D3A6-5B52A80FB8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426042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Background</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841248" y="1926265"/>
            <a:ext cx="10680191" cy="4675703"/>
          </a:xfrm>
        </p:spPr>
        <p:txBody>
          <a:bodyPr>
            <a:noAutofit/>
          </a:bodyPr>
          <a:lstStyle/>
          <a:p>
            <a:pPr marL="198882" indent="-198882" defTabSz="795528">
              <a:spcBef>
                <a:spcPts val="870"/>
              </a:spcBef>
            </a:pPr>
            <a:r>
              <a:rPr lang="en-US" sz="3200" b="1" dirty="0"/>
              <a:t>Underreporting of intimate partner violence because…</a:t>
            </a:r>
          </a:p>
          <a:p>
            <a:pPr marL="656082" lvl="1" indent="-198882" defTabSz="795528">
              <a:spcBef>
                <a:spcPts val="870"/>
              </a:spcBef>
            </a:pPr>
            <a:r>
              <a:rPr lang="en-US" sz="2800" dirty="0"/>
              <a:t>Sensitive nature of the topic</a:t>
            </a:r>
          </a:p>
          <a:p>
            <a:pPr marL="656082" lvl="1" indent="-198882" defTabSz="795528">
              <a:spcBef>
                <a:spcPts val="870"/>
              </a:spcBef>
            </a:pPr>
            <a:r>
              <a:rPr lang="en-US" sz="2800" dirty="0"/>
              <a:t>Stigma</a:t>
            </a:r>
          </a:p>
          <a:p>
            <a:pPr marL="656082" lvl="1" indent="-198882" defTabSz="795528">
              <a:spcBef>
                <a:spcPts val="870"/>
              </a:spcBef>
            </a:pPr>
            <a:r>
              <a:rPr lang="en-US" sz="2800" dirty="0"/>
              <a:t>Lack of services available leading to missed diagnoses</a:t>
            </a:r>
            <a:r>
              <a:rPr lang="en-US" sz="2800" b="1" dirty="0"/>
              <a:t>  </a:t>
            </a:r>
          </a:p>
          <a:p>
            <a:pPr marL="457200" lvl="1" indent="0" defTabSz="795528">
              <a:spcBef>
                <a:spcPts val="870"/>
              </a:spcBef>
              <a:buNone/>
            </a:pPr>
            <a:endParaRPr lang="en-US" sz="300" b="1" dirty="0"/>
          </a:p>
          <a:p>
            <a:pPr marL="198882" indent="-198882" defTabSz="795528">
              <a:spcBef>
                <a:spcPts val="870"/>
              </a:spcBef>
            </a:pPr>
            <a:r>
              <a:rPr lang="en-US" sz="3200" b="1" dirty="0"/>
              <a:t>United Nations Sustainable Development Goal 5:</a:t>
            </a:r>
            <a:r>
              <a:rPr lang="en-US" sz="3200" dirty="0"/>
              <a:t> Achieving gender equality ad empowering women and girls by 2030</a:t>
            </a:r>
          </a:p>
          <a:p>
            <a:pPr marL="656082" lvl="1" indent="-198882" defTabSz="795528">
              <a:spcBef>
                <a:spcPts val="870"/>
              </a:spcBef>
            </a:pPr>
            <a:r>
              <a:rPr lang="en-US" sz="2800" dirty="0"/>
              <a:t>Reducing intimate partner violence is key to achieving this goal</a:t>
            </a:r>
            <a:r>
              <a:rPr lang="en-US" sz="2800" b="1" dirty="0"/>
              <a:t> </a:t>
            </a:r>
            <a:endParaRPr lang="en-US" sz="3200" b="1" dirty="0"/>
          </a:p>
        </p:txBody>
      </p:sp>
      <p:sp>
        <p:nvSpPr>
          <p:cNvPr id="4" name="Slide Number Placeholder 3">
            <a:extLst>
              <a:ext uri="{FF2B5EF4-FFF2-40B4-BE49-F238E27FC236}">
                <a16:creationId xmlns:a16="http://schemas.microsoft.com/office/drawing/2014/main" id="{1CD23803-8804-4975-8067-1C3F0A14F221}"/>
              </a:ext>
            </a:extLst>
          </p:cNvPr>
          <p:cNvSpPr>
            <a:spLocks noGrp="1"/>
          </p:cNvSpPr>
          <p:nvPr>
            <p:ph type="sldNum" sz="quarter" idx="12"/>
          </p:nvPr>
        </p:nvSpPr>
        <p:spPr>
          <a:xfrm>
            <a:off x="9265258" y="141621"/>
            <a:ext cx="2743200" cy="365125"/>
          </a:xfrm>
        </p:spPr>
        <p:txBody>
          <a:bodyPr/>
          <a:lstStyle/>
          <a:p>
            <a:fld id="{464AFE1B-D813-C340-8300-EA5BBB855483}" type="slidenum">
              <a:rPr lang="en-US" smtClean="0"/>
              <a:t>4</a:t>
            </a:fld>
            <a:endParaRPr lang="en-US" dirty="0"/>
          </a:p>
        </p:txBody>
      </p:sp>
      <p:grpSp>
        <p:nvGrpSpPr>
          <p:cNvPr id="5" name="Group 4">
            <a:extLst>
              <a:ext uri="{FF2B5EF4-FFF2-40B4-BE49-F238E27FC236}">
                <a16:creationId xmlns:a16="http://schemas.microsoft.com/office/drawing/2014/main" id="{0823AE77-4FC6-84A6-4E2F-A00B43FA1F23}"/>
              </a:ext>
            </a:extLst>
          </p:cNvPr>
          <p:cNvGrpSpPr/>
          <p:nvPr/>
        </p:nvGrpSpPr>
        <p:grpSpPr>
          <a:xfrm>
            <a:off x="6095998" y="6035666"/>
            <a:ext cx="6046283" cy="822334"/>
            <a:chOff x="11202399" y="20028649"/>
            <a:chExt cx="11952300" cy="1622428"/>
          </a:xfrm>
        </p:grpSpPr>
        <p:pic>
          <p:nvPicPr>
            <p:cNvPr id="8" name="Picture 7">
              <a:extLst>
                <a:ext uri="{FF2B5EF4-FFF2-40B4-BE49-F238E27FC236}">
                  <a16:creationId xmlns:a16="http://schemas.microsoft.com/office/drawing/2014/main" id="{6B71280C-DE3F-6296-0A5E-BD88AE9049A3}"/>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8E939C83-97B3-19F8-2734-D15470BA984E}"/>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F522029B-DF95-30C5-6B97-2D3CC968E6E0}"/>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7ABE5721-4912-71CB-4D4C-8BA8616E281E}"/>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F503A8E6-B371-8937-CAE5-15999983288F}"/>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D0FA2FCA-549D-0729-D3A6-5B52A80FB8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205150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612648" y="1097280"/>
            <a:ext cx="11274552" cy="1536192"/>
          </a:xfrm>
        </p:spPr>
        <p:txBody>
          <a:bodyPr anchor="b">
            <a:normAutofit/>
          </a:bodyPr>
          <a:lstStyle/>
          <a:p>
            <a:r>
              <a:rPr lang="en-US" sz="4800" b="1" dirty="0">
                <a:latin typeface="+mn-lt"/>
              </a:rPr>
              <a:t>Severity of Violence Against Women Scale</a:t>
            </a:r>
          </a:p>
        </p:txBody>
      </p:sp>
      <p:sp>
        <p:nvSpPr>
          <p:cNvPr id="29" name="Rectangle 28">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5DB6A1D-10F2-196B-DC40-9AC1C489CC50}"/>
              </a:ext>
            </a:extLst>
          </p:cNvPr>
          <p:cNvPicPr>
            <a:picLocks noChangeAspect="1"/>
          </p:cNvPicPr>
          <p:nvPr/>
        </p:nvPicPr>
        <p:blipFill rotWithShape="1">
          <a:blip r:embed="rId3"/>
          <a:srcRect l="4310" t="4445"/>
          <a:stretch/>
        </p:blipFill>
        <p:spPr>
          <a:xfrm>
            <a:off x="4586117" y="3266360"/>
            <a:ext cx="7539586" cy="2879837"/>
          </a:xfrm>
          <a:prstGeom prst="rect">
            <a:avLst/>
          </a:prstGeom>
        </p:spPr>
      </p:pic>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522741" y="3266361"/>
            <a:ext cx="4150462" cy="2825496"/>
          </a:xfrm>
        </p:spPr>
        <p:txBody>
          <a:bodyPr>
            <a:normAutofit/>
          </a:bodyPr>
          <a:lstStyle/>
          <a:p>
            <a:pPr marL="198882" indent="-198882" defTabSz="795528">
              <a:spcBef>
                <a:spcPts val="870"/>
              </a:spcBef>
            </a:pPr>
            <a:r>
              <a:rPr lang="en-US" dirty="0"/>
              <a:t>46-item questionnaire</a:t>
            </a:r>
          </a:p>
          <a:p>
            <a:pPr marL="198882" indent="-198882" defTabSz="795528">
              <a:spcBef>
                <a:spcPts val="870"/>
              </a:spcBef>
            </a:pPr>
            <a:r>
              <a:rPr lang="en-US" dirty="0"/>
              <a:t>Evaluates the frequency of threats and violence perpetrated by a woman’s partner over the past year</a:t>
            </a:r>
          </a:p>
        </p:txBody>
      </p:sp>
      <p:sp>
        <p:nvSpPr>
          <p:cNvPr id="4" name="Slide Number Placeholder 3">
            <a:extLst>
              <a:ext uri="{FF2B5EF4-FFF2-40B4-BE49-F238E27FC236}">
                <a16:creationId xmlns:a16="http://schemas.microsoft.com/office/drawing/2014/main" id="{1CD23803-8804-4975-8067-1C3F0A14F221}"/>
              </a:ext>
            </a:extLst>
          </p:cNvPr>
          <p:cNvSpPr>
            <a:spLocks noGrp="1"/>
          </p:cNvSpPr>
          <p:nvPr>
            <p:ph type="sldNum" sz="quarter" idx="12"/>
          </p:nvPr>
        </p:nvSpPr>
        <p:spPr>
          <a:xfrm>
            <a:off x="8811769" y="6356350"/>
            <a:ext cx="2743200" cy="365125"/>
          </a:xfrm>
        </p:spPr>
        <p:txBody>
          <a:bodyPr>
            <a:normAutofit/>
          </a:bodyPr>
          <a:lstStyle/>
          <a:p>
            <a:pPr>
              <a:spcAft>
                <a:spcPts val="600"/>
              </a:spcAft>
            </a:pPr>
            <a:fld id="{464AFE1B-D813-C340-8300-EA5BBB855483}"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grpSp>
        <p:nvGrpSpPr>
          <p:cNvPr id="5" name="Group 4">
            <a:extLst>
              <a:ext uri="{FF2B5EF4-FFF2-40B4-BE49-F238E27FC236}">
                <a16:creationId xmlns:a16="http://schemas.microsoft.com/office/drawing/2014/main" id="{0823AE77-4FC6-84A6-4E2F-A00B43FA1F23}"/>
              </a:ext>
            </a:extLst>
          </p:cNvPr>
          <p:cNvGrpSpPr/>
          <p:nvPr/>
        </p:nvGrpSpPr>
        <p:grpSpPr>
          <a:xfrm>
            <a:off x="7829666" y="6282723"/>
            <a:ext cx="4229776" cy="575277"/>
            <a:chOff x="11202399" y="20028649"/>
            <a:chExt cx="11952300" cy="1622428"/>
          </a:xfrm>
        </p:grpSpPr>
        <p:pic>
          <p:nvPicPr>
            <p:cNvPr id="8" name="Picture 7">
              <a:extLst>
                <a:ext uri="{FF2B5EF4-FFF2-40B4-BE49-F238E27FC236}">
                  <a16:creationId xmlns:a16="http://schemas.microsoft.com/office/drawing/2014/main" id="{6B71280C-DE3F-6296-0A5E-BD88AE9049A3}"/>
                </a:ext>
              </a:extLst>
            </p:cNvPr>
            <p:cNvPicPr>
              <a:picLocks noChangeAspect="1"/>
            </p:cNvPicPr>
            <p:nvPr/>
          </p:nvPicPr>
          <p:blipFill rotWithShape="1">
            <a:blip r:embed="rId4"/>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8E939C83-97B3-19F8-2734-D15470BA984E}"/>
                </a:ext>
              </a:extLst>
            </p:cNvPr>
            <p:cNvPicPr>
              <a:picLocks noChangeAspect="1"/>
            </p:cNvPicPr>
            <p:nvPr/>
          </p:nvPicPr>
          <p:blipFill>
            <a:blip r:embed="rId5"/>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F522029B-DF95-30C5-6B97-2D3CC968E6E0}"/>
                </a:ext>
              </a:extLst>
            </p:cNvPr>
            <p:cNvPicPr>
              <a:picLocks noChangeAspect="1"/>
            </p:cNvPicPr>
            <p:nvPr/>
          </p:nvPicPr>
          <p:blipFill>
            <a:blip r:embed="rId6"/>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7ABE5721-4912-71CB-4D4C-8BA8616E281E}"/>
                </a:ext>
              </a:extLst>
            </p:cNvPr>
            <p:cNvPicPr>
              <a:picLocks noChangeAspect="1"/>
            </p:cNvPicPr>
            <p:nvPr/>
          </p:nvPicPr>
          <p:blipFill>
            <a:blip r:embed="rId7"/>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F503A8E6-B371-8937-CAE5-15999983288F}"/>
                </a:ext>
              </a:extLst>
            </p:cNvPr>
            <p:cNvPicPr>
              <a:picLocks noChangeAspect="1"/>
            </p:cNvPicPr>
            <p:nvPr/>
          </p:nvPicPr>
          <p:blipFill>
            <a:blip r:embed="rId8"/>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D0FA2FCA-549D-0729-D3A6-5B52A80FB8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158938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Methods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959514" y="1744316"/>
            <a:ext cx="10264470" cy="4806766"/>
          </a:xfrm>
        </p:spPr>
        <p:txBody>
          <a:bodyPr>
            <a:normAutofit/>
          </a:bodyPr>
          <a:lstStyle/>
          <a:p>
            <a:r>
              <a:rPr lang="en-US" sz="4000" b="1" dirty="0"/>
              <a:t>Study Population</a:t>
            </a:r>
          </a:p>
          <a:p>
            <a:pPr lvl="1"/>
            <a:r>
              <a:rPr lang="en-US" sz="3200" dirty="0"/>
              <a:t>Women</a:t>
            </a:r>
          </a:p>
          <a:p>
            <a:pPr lvl="2"/>
            <a:r>
              <a:rPr lang="en-US" sz="2800" dirty="0"/>
              <a:t>Living with HIV and initiated onto ART</a:t>
            </a:r>
          </a:p>
          <a:p>
            <a:pPr lvl="2"/>
            <a:r>
              <a:rPr lang="en-US" sz="2800" dirty="0"/>
              <a:t>Receiving HIV care from </a:t>
            </a:r>
            <a:r>
              <a:rPr lang="en-US" sz="2800" b="1" dirty="0"/>
              <a:t>Zola Clinic in Soweto and Themba </a:t>
            </a:r>
            <a:r>
              <a:rPr lang="en-US" sz="2800" b="1" dirty="0" err="1"/>
              <a:t>Lethu</a:t>
            </a:r>
            <a:r>
              <a:rPr lang="en-US" sz="2800" b="1" dirty="0"/>
              <a:t> Clinic at Helen Joseph Hospital</a:t>
            </a:r>
            <a:r>
              <a:rPr lang="en-US" sz="2800" dirty="0"/>
              <a:t> </a:t>
            </a:r>
          </a:p>
          <a:p>
            <a:pPr lvl="2"/>
            <a:r>
              <a:rPr lang="en-US" sz="2800" dirty="0"/>
              <a:t>Enrolled in randomized control trial evaluating the effect of a mental health intervention</a:t>
            </a:r>
          </a:p>
          <a:p>
            <a:pPr lvl="2"/>
            <a:endParaRPr lang="en-US" sz="2800" dirty="0"/>
          </a:p>
        </p:txBody>
      </p:sp>
      <p:sp>
        <p:nvSpPr>
          <p:cNvPr id="4" name="Slide Number Placeholder 3">
            <a:extLst>
              <a:ext uri="{FF2B5EF4-FFF2-40B4-BE49-F238E27FC236}">
                <a16:creationId xmlns:a16="http://schemas.microsoft.com/office/drawing/2014/main" id="{55EA15D9-E2DC-4F7B-8E8A-1CAA21AFF549}"/>
              </a:ext>
            </a:extLst>
          </p:cNvPr>
          <p:cNvSpPr>
            <a:spLocks noGrp="1"/>
          </p:cNvSpPr>
          <p:nvPr>
            <p:ph type="sldNum" sz="quarter" idx="12"/>
          </p:nvPr>
        </p:nvSpPr>
        <p:spPr>
          <a:xfrm>
            <a:off x="9309844" y="90012"/>
            <a:ext cx="2743200" cy="365125"/>
          </a:xfrm>
        </p:spPr>
        <p:txBody>
          <a:bodyPr/>
          <a:lstStyle/>
          <a:p>
            <a:fld id="{464AFE1B-D813-C340-8300-EA5BBB855483}" type="slidenum">
              <a:rPr lang="en-US" smtClean="0"/>
              <a:t>6</a:t>
            </a:fld>
            <a:endParaRPr lang="en-US"/>
          </a:p>
        </p:txBody>
      </p:sp>
      <p:grpSp>
        <p:nvGrpSpPr>
          <p:cNvPr id="5" name="Group 4">
            <a:extLst>
              <a:ext uri="{FF2B5EF4-FFF2-40B4-BE49-F238E27FC236}">
                <a16:creationId xmlns:a16="http://schemas.microsoft.com/office/drawing/2014/main" id="{9D9AA3D9-C814-10E1-04C1-1E7247657A7F}"/>
              </a:ext>
            </a:extLst>
          </p:cNvPr>
          <p:cNvGrpSpPr/>
          <p:nvPr/>
        </p:nvGrpSpPr>
        <p:grpSpPr>
          <a:xfrm>
            <a:off x="7829666" y="6282723"/>
            <a:ext cx="4229776" cy="575277"/>
            <a:chOff x="11202399" y="20028649"/>
            <a:chExt cx="11952300" cy="1622428"/>
          </a:xfrm>
        </p:grpSpPr>
        <p:pic>
          <p:nvPicPr>
            <p:cNvPr id="6" name="Picture 5">
              <a:extLst>
                <a:ext uri="{FF2B5EF4-FFF2-40B4-BE49-F238E27FC236}">
                  <a16:creationId xmlns:a16="http://schemas.microsoft.com/office/drawing/2014/main" id="{77F01784-BBAB-1E4F-8427-1E3E2A58D926}"/>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C18B32A8-9E1E-FA21-EC05-B3F848243E58}"/>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35D1DDB1-D237-A949-389A-532C2D13A466}"/>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F678D998-9A26-61B8-BDFE-2DA4FB904D28}"/>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240C1595-5536-E590-8A35-A227A23D30B2}"/>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90BE4DE8-AFA5-F97B-327E-BD103B03F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pic>
        <p:nvPicPr>
          <p:cNvPr id="8" name="Picture 7" descr="A logo with a black background&#10;&#10;Description automatically generated">
            <a:extLst>
              <a:ext uri="{FF2B5EF4-FFF2-40B4-BE49-F238E27FC236}">
                <a16:creationId xmlns:a16="http://schemas.microsoft.com/office/drawing/2014/main" id="{C6D80ABD-BB49-3D63-1FCB-E0D5E7CAB299}"/>
              </a:ext>
            </a:extLst>
          </p:cNvPr>
          <p:cNvPicPr>
            <a:picLocks noChangeAspect="1"/>
          </p:cNvPicPr>
          <p:nvPr/>
        </p:nvPicPr>
        <p:blipFill>
          <a:blip r:embed="rId9"/>
          <a:stretch>
            <a:fillRect/>
          </a:stretch>
        </p:blipFill>
        <p:spPr>
          <a:xfrm>
            <a:off x="4291901" y="5059265"/>
            <a:ext cx="3599695" cy="1575819"/>
          </a:xfrm>
          <a:prstGeom prst="rect">
            <a:avLst/>
          </a:prstGeom>
        </p:spPr>
      </p:pic>
    </p:spTree>
    <p:extLst>
      <p:ext uri="{BB962C8B-B14F-4D97-AF65-F5344CB8AC3E}">
        <p14:creationId xmlns:p14="http://schemas.microsoft.com/office/powerpoint/2010/main" val="153517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Methods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959514" y="1744316"/>
            <a:ext cx="10264470" cy="4806766"/>
          </a:xfrm>
        </p:spPr>
        <p:txBody>
          <a:bodyPr>
            <a:normAutofit/>
          </a:bodyPr>
          <a:lstStyle/>
          <a:p>
            <a:r>
              <a:rPr lang="en-US" sz="4000" b="1" dirty="0"/>
              <a:t>Study Population</a:t>
            </a:r>
          </a:p>
          <a:p>
            <a:pPr lvl="1"/>
            <a:r>
              <a:rPr lang="en-US" sz="3200" dirty="0"/>
              <a:t>Women living with HIV and initiated onto ART</a:t>
            </a:r>
          </a:p>
          <a:p>
            <a:pPr lvl="2"/>
            <a:r>
              <a:rPr lang="en-US" sz="2800" dirty="0"/>
              <a:t>Receiving HIV care from </a:t>
            </a:r>
            <a:r>
              <a:rPr lang="en-US" sz="2800" b="1" dirty="0"/>
              <a:t>Zola Clinic in Soweto and Themba </a:t>
            </a:r>
            <a:r>
              <a:rPr lang="en-US" sz="2800" b="1" dirty="0" err="1"/>
              <a:t>Lethu</a:t>
            </a:r>
            <a:r>
              <a:rPr lang="en-US" sz="2800" b="1" dirty="0"/>
              <a:t> Clinic at Helen Joseph Hospital</a:t>
            </a:r>
            <a:r>
              <a:rPr lang="en-US" sz="2800" dirty="0"/>
              <a:t> </a:t>
            </a:r>
          </a:p>
          <a:p>
            <a:pPr lvl="2"/>
            <a:r>
              <a:rPr lang="en-US" sz="2800" dirty="0"/>
              <a:t>Enrolled in randomized control trial evaluating the effect of a mental health intervention</a:t>
            </a:r>
          </a:p>
          <a:p>
            <a:r>
              <a:rPr lang="en-US" sz="3600" b="1" dirty="0"/>
              <a:t>Exploratory Factor Analysis</a:t>
            </a:r>
            <a:r>
              <a:rPr lang="en-US" sz="3600" dirty="0"/>
              <a:t> – Evaluate how questions are correlated with one another to form sub-scales </a:t>
            </a:r>
            <a:endParaRPr lang="en-US" sz="3600" b="1" dirty="0"/>
          </a:p>
        </p:txBody>
      </p:sp>
      <p:sp>
        <p:nvSpPr>
          <p:cNvPr id="4" name="Slide Number Placeholder 3">
            <a:extLst>
              <a:ext uri="{FF2B5EF4-FFF2-40B4-BE49-F238E27FC236}">
                <a16:creationId xmlns:a16="http://schemas.microsoft.com/office/drawing/2014/main" id="{55EA15D9-E2DC-4F7B-8E8A-1CAA21AFF549}"/>
              </a:ext>
            </a:extLst>
          </p:cNvPr>
          <p:cNvSpPr>
            <a:spLocks noGrp="1"/>
          </p:cNvSpPr>
          <p:nvPr>
            <p:ph type="sldNum" sz="quarter" idx="12"/>
          </p:nvPr>
        </p:nvSpPr>
        <p:spPr>
          <a:xfrm>
            <a:off x="9309844" y="90012"/>
            <a:ext cx="2743200" cy="365125"/>
          </a:xfrm>
        </p:spPr>
        <p:txBody>
          <a:bodyPr/>
          <a:lstStyle/>
          <a:p>
            <a:fld id="{464AFE1B-D813-C340-8300-EA5BBB855483}" type="slidenum">
              <a:rPr lang="en-US" smtClean="0"/>
              <a:t>7</a:t>
            </a:fld>
            <a:endParaRPr lang="en-US"/>
          </a:p>
        </p:txBody>
      </p:sp>
      <p:grpSp>
        <p:nvGrpSpPr>
          <p:cNvPr id="5" name="Group 4">
            <a:extLst>
              <a:ext uri="{FF2B5EF4-FFF2-40B4-BE49-F238E27FC236}">
                <a16:creationId xmlns:a16="http://schemas.microsoft.com/office/drawing/2014/main" id="{9D9AA3D9-C814-10E1-04C1-1E7247657A7F}"/>
              </a:ext>
            </a:extLst>
          </p:cNvPr>
          <p:cNvGrpSpPr/>
          <p:nvPr/>
        </p:nvGrpSpPr>
        <p:grpSpPr>
          <a:xfrm>
            <a:off x="7829666" y="6282723"/>
            <a:ext cx="4229776" cy="575277"/>
            <a:chOff x="11202399" y="20028649"/>
            <a:chExt cx="11952300" cy="1622428"/>
          </a:xfrm>
        </p:grpSpPr>
        <p:pic>
          <p:nvPicPr>
            <p:cNvPr id="6" name="Picture 5">
              <a:extLst>
                <a:ext uri="{FF2B5EF4-FFF2-40B4-BE49-F238E27FC236}">
                  <a16:creationId xmlns:a16="http://schemas.microsoft.com/office/drawing/2014/main" id="{77F01784-BBAB-1E4F-8427-1E3E2A58D926}"/>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C18B32A8-9E1E-FA21-EC05-B3F848243E58}"/>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35D1DDB1-D237-A949-389A-532C2D13A466}"/>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F678D998-9A26-61B8-BDFE-2DA4FB904D28}"/>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240C1595-5536-E590-8A35-A227A23D30B2}"/>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90BE4DE8-AFA5-F97B-327E-BD103B03F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246288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Findings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959513" y="1744316"/>
            <a:ext cx="10888497" cy="4806766"/>
          </a:xfrm>
        </p:spPr>
        <p:txBody>
          <a:bodyPr>
            <a:normAutofit/>
          </a:bodyPr>
          <a:lstStyle/>
          <a:p>
            <a:pPr marL="742950" indent="-742950">
              <a:buFont typeface="+mj-lt"/>
              <a:buAutoNum type="arabicPeriod"/>
            </a:pPr>
            <a:r>
              <a:rPr lang="en-US" sz="3800" b="1" dirty="0"/>
              <a:t>“Simple Assault” </a:t>
            </a:r>
            <a:r>
              <a:rPr lang="en-US" sz="3800" dirty="0"/>
              <a:t>– Actions of mild assault/threats</a:t>
            </a:r>
          </a:p>
          <a:p>
            <a:pPr lvl="2"/>
            <a:r>
              <a:rPr lang="en-US" sz="3000" dirty="0"/>
              <a:t>Threatening you, property, etc.</a:t>
            </a:r>
          </a:p>
          <a:p>
            <a:pPr lvl="2"/>
            <a:r>
              <a:rPr lang="en-US" sz="3000" dirty="0"/>
              <a:t>Grabbing, hitting, punching, etc.</a:t>
            </a:r>
          </a:p>
        </p:txBody>
      </p:sp>
      <p:sp>
        <p:nvSpPr>
          <p:cNvPr id="4" name="Slide Number Placeholder 3">
            <a:extLst>
              <a:ext uri="{FF2B5EF4-FFF2-40B4-BE49-F238E27FC236}">
                <a16:creationId xmlns:a16="http://schemas.microsoft.com/office/drawing/2014/main" id="{55EA15D9-E2DC-4F7B-8E8A-1CAA21AFF549}"/>
              </a:ext>
            </a:extLst>
          </p:cNvPr>
          <p:cNvSpPr>
            <a:spLocks noGrp="1"/>
          </p:cNvSpPr>
          <p:nvPr>
            <p:ph type="sldNum" sz="quarter" idx="12"/>
          </p:nvPr>
        </p:nvSpPr>
        <p:spPr>
          <a:xfrm>
            <a:off x="9309844" y="90012"/>
            <a:ext cx="2743200" cy="365125"/>
          </a:xfrm>
        </p:spPr>
        <p:txBody>
          <a:bodyPr/>
          <a:lstStyle/>
          <a:p>
            <a:fld id="{464AFE1B-D813-C340-8300-EA5BBB855483}" type="slidenum">
              <a:rPr lang="en-US" smtClean="0"/>
              <a:t>8</a:t>
            </a:fld>
            <a:endParaRPr lang="en-US"/>
          </a:p>
        </p:txBody>
      </p:sp>
      <p:grpSp>
        <p:nvGrpSpPr>
          <p:cNvPr id="5" name="Group 4">
            <a:extLst>
              <a:ext uri="{FF2B5EF4-FFF2-40B4-BE49-F238E27FC236}">
                <a16:creationId xmlns:a16="http://schemas.microsoft.com/office/drawing/2014/main" id="{9D9AA3D9-C814-10E1-04C1-1E7247657A7F}"/>
              </a:ext>
            </a:extLst>
          </p:cNvPr>
          <p:cNvGrpSpPr/>
          <p:nvPr/>
        </p:nvGrpSpPr>
        <p:grpSpPr>
          <a:xfrm>
            <a:off x="7829666" y="6282723"/>
            <a:ext cx="4229776" cy="575277"/>
            <a:chOff x="11202399" y="20028649"/>
            <a:chExt cx="11952300" cy="1622428"/>
          </a:xfrm>
        </p:grpSpPr>
        <p:pic>
          <p:nvPicPr>
            <p:cNvPr id="6" name="Picture 5">
              <a:extLst>
                <a:ext uri="{FF2B5EF4-FFF2-40B4-BE49-F238E27FC236}">
                  <a16:creationId xmlns:a16="http://schemas.microsoft.com/office/drawing/2014/main" id="{77F01784-BBAB-1E4F-8427-1E3E2A58D926}"/>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C18B32A8-9E1E-FA21-EC05-B3F848243E58}"/>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35D1DDB1-D237-A949-389A-532C2D13A466}"/>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F678D998-9A26-61B8-BDFE-2DA4FB904D28}"/>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240C1595-5536-E590-8A35-A227A23D30B2}"/>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90BE4DE8-AFA5-F97B-327E-BD103B03F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282141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4CB14-4E64-6316-A274-6E71DAA2B18D}"/>
              </a:ext>
            </a:extLst>
          </p:cNvPr>
          <p:cNvSpPr>
            <a:spLocks noGrp="1"/>
          </p:cNvSpPr>
          <p:nvPr>
            <p:ph type="title"/>
          </p:nvPr>
        </p:nvSpPr>
        <p:spPr>
          <a:xfrm>
            <a:off x="841248" y="256032"/>
            <a:ext cx="10506456" cy="1014984"/>
          </a:xfrm>
        </p:spPr>
        <p:txBody>
          <a:bodyPr anchor="b">
            <a:normAutofit/>
          </a:bodyPr>
          <a:lstStyle/>
          <a:p>
            <a:r>
              <a:rPr lang="en-US" b="1" dirty="0">
                <a:latin typeface="+mn-lt"/>
              </a:rPr>
              <a:t>Findings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CD5CA13-D1A8-7685-87BF-C513299C6EEC}"/>
              </a:ext>
            </a:extLst>
          </p:cNvPr>
          <p:cNvSpPr>
            <a:spLocks noGrp="1"/>
          </p:cNvSpPr>
          <p:nvPr>
            <p:ph idx="1"/>
          </p:nvPr>
        </p:nvSpPr>
        <p:spPr>
          <a:xfrm>
            <a:off x="959513" y="1744316"/>
            <a:ext cx="10888497" cy="4806766"/>
          </a:xfrm>
        </p:spPr>
        <p:txBody>
          <a:bodyPr>
            <a:normAutofit/>
          </a:bodyPr>
          <a:lstStyle/>
          <a:p>
            <a:pPr marL="742950" indent="-742950">
              <a:buFont typeface="+mj-lt"/>
              <a:buAutoNum type="arabicPeriod"/>
            </a:pPr>
            <a:r>
              <a:rPr lang="en-US" sz="3800" b="1" dirty="0"/>
              <a:t>“Simple Assault” </a:t>
            </a:r>
            <a:r>
              <a:rPr lang="en-US" sz="3800" dirty="0"/>
              <a:t>– Actions of mild assault/threats</a:t>
            </a:r>
          </a:p>
          <a:p>
            <a:pPr lvl="2"/>
            <a:r>
              <a:rPr lang="en-US" sz="3000" dirty="0"/>
              <a:t>Threatening you, property, etc.</a:t>
            </a:r>
          </a:p>
          <a:p>
            <a:pPr lvl="2"/>
            <a:r>
              <a:rPr lang="en-US" sz="3000" dirty="0"/>
              <a:t>Grabbing, hitting, punching, etc.</a:t>
            </a:r>
          </a:p>
          <a:p>
            <a:pPr marL="742950" indent="-742950">
              <a:buFont typeface="+mj-lt"/>
              <a:buAutoNum type="arabicPeriod"/>
            </a:pPr>
            <a:r>
              <a:rPr lang="en-US" sz="3800" b="1" dirty="0"/>
              <a:t>“Aggravated Assault” </a:t>
            </a:r>
            <a:r>
              <a:rPr lang="en-US" sz="3800" dirty="0"/>
              <a:t>– Acts of violence with objects like sticks or weapons</a:t>
            </a:r>
          </a:p>
          <a:p>
            <a:pPr lvl="2"/>
            <a:r>
              <a:rPr lang="en-US" sz="3000" dirty="0"/>
              <a:t>Threatening you with an object</a:t>
            </a:r>
          </a:p>
          <a:p>
            <a:pPr lvl="2"/>
            <a:r>
              <a:rPr lang="en-US" sz="3000" dirty="0"/>
              <a:t>Using a knife or gun</a:t>
            </a:r>
          </a:p>
        </p:txBody>
      </p:sp>
      <p:sp>
        <p:nvSpPr>
          <p:cNvPr id="4" name="Slide Number Placeholder 3">
            <a:extLst>
              <a:ext uri="{FF2B5EF4-FFF2-40B4-BE49-F238E27FC236}">
                <a16:creationId xmlns:a16="http://schemas.microsoft.com/office/drawing/2014/main" id="{55EA15D9-E2DC-4F7B-8E8A-1CAA21AFF549}"/>
              </a:ext>
            </a:extLst>
          </p:cNvPr>
          <p:cNvSpPr>
            <a:spLocks noGrp="1"/>
          </p:cNvSpPr>
          <p:nvPr>
            <p:ph type="sldNum" sz="quarter" idx="12"/>
          </p:nvPr>
        </p:nvSpPr>
        <p:spPr>
          <a:xfrm>
            <a:off x="9309844" y="90012"/>
            <a:ext cx="2743200" cy="365125"/>
          </a:xfrm>
        </p:spPr>
        <p:txBody>
          <a:bodyPr/>
          <a:lstStyle/>
          <a:p>
            <a:fld id="{464AFE1B-D813-C340-8300-EA5BBB855483}" type="slidenum">
              <a:rPr lang="en-US" smtClean="0"/>
              <a:t>9</a:t>
            </a:fld>
            <a:endParaRPr lang="en-US"/>
          </a:p>
        </p:txBody>
      </p:sp>
      <p:grpSp>
        <p:nvGrpSpPr>
          <p:cNvPr id="5" name="Group 4">
            <a:extLst>
              <a:ext uri="{FF2B5EF4-FFF2-40B4-BE49-F238E27FC236}">
                <a16:creationId xmlns:a16="http://schemas.microsoft.com/office/drawing/2014/main" id="{9D9AA3D9-C814-10E1-04C1-1E7247657A7F}"/>
              </a:ext>
            </a:extLst>
          </p:cNvPr>
          <p:cNvGrpSpPr/>
          <p:nvPr/>
        </p:nvGrpSpPr>
        <p:grpSpPr>
          <a:xfrm>
            <a:off x="7829666" y="6282723"/>
            <a:ext cx="4229776" cy="575277"/>
            <a:chOff x="11202399" y="20028649"/>
            <a:chExt cx="11952300" cy="1622428"/>
          </a:xfrm>
        </p:grpSpPr>
        <p:pic>
          <p:nvPicPr>
            <p:cNvPr id="6" name="Picture 5">
              <a:extLst>
                <a:ext uri="{FF2B5EF4-FFF2-40B4-BE49-F238E27FC236}">
                  <a16:creationId xmlns:a16="http://schemas.microsoft.com/office/drawing/2014/main" id="{77F01784-BBAB-1E4F-8427-1E3E2A58D926}"/>
                </a:ext>
              </a:extLst>
            </p:cNvPr>
            <p:cNvPicPr>
              <a:picLocks noChangeAspect="1"/>
            </p:cNvPicPr>
            <p:nvPr/>
          </p:nvPicPr>
          <p:blipFill rotWithShape="1">
            <a:blip r:embed="rId3"/>
            <a:srcRect l="15879"/>
            <a:stretch/>
          </p:blipFill>
          <p:spPr>
            <a:xfrm>
              <a:off x="11202399" y="20028649"/>
              <a:ext cx="1838853" cy="1317175"/>
            </a:xfrm>
            <a:prstGeom prst="rect">
              <a:avLst/>
            </a:prstGeom>
          </p:spPr>
        </p:pic>
        <p:pic>
          <p:nvPicPr>
            <p:cNvPr id="12" name="Picture 11">
              <a:extLst>
                <a:ext uri="{FF2B5EF4-FFF2-40B4-BE49-F238E27FC236}">
                  <a16:creationId xmlns:a16="http://schemas.microsoft.com/office/drawing/2014/main" id="{C18B32A8-9E1E-FA21-EC05-B3F848243E58}"/>
                </a:ext>
              </a:extLst>
            </p:cNvPr>
            <p:cNvPicPr>
              <a:picLocks noChangeAspect="1"/>
            </p:cNvPicPr>
            <p:nvPr/>
          </p:nvPicPr>
          <p:blipFill>
            <a:blip r:embed="rId4"/>
            <a:stretch>
              <a:fillRect/>
            </a:stretch>
          </p:blipFill>
          <p:spPr>
            <a:xfrm>
              <a:off x="12766417" y="20040853"/>
              <a:ext cx="2187613" cy="1343820"/>
            </a:xfrm>
            <a:prstGeom prst="rect">
              <a:avLst/>
            </a:prstGeom>
          </p:spPr>
        </p:pic>
        <p:pic>
          <p:nvPicPr>
            <p:cNvPr id="14" name="Picture 13">
              <a:extLst>
                <a:ext uri="{FF2B5EF4-FFF2-40B4-BE49-F238E27FC236}">
                  <a16:creationId xmlns:a16="http://schemas.microsoft.com/office/drawing/2014/main" id="{35D1DDB1-D237-A949-389A-532C2D13A466}"/>
                </a:ext>
              </a:extLst>
            </p:cNvPr>
            <p:cNvPicPr>
              <a:picLocks noChangeAspect="1"/>
            </p:cNvPicPr>
            <p:nvPr/>
          </p:nvPicPr>
          <p:blipFill>
            <a:blip r:embed="rId5"/>
            <a:stretch>
              <a:fillRect/>
            </a:stretch>
          </p:blipFill>
          <p:spPr>
            <a:xfrm>
              <a:off x="15046312" y="20158236"/>
              <a:ext cx="1244375" cy="1146804"/>
            </a:xfrm>
            <a:prstGeom prst="rect">
              <a:avLst/>
            </a:prstGeom>
          </p:spPr>
        </p:pic>
        <p:pic>
          <p:nvPicPr>
            <p:cNvPr id="16" name="Picture 15">
              <a:extLst>
                <a:ext uri="{FF2B5EF4-FFF2-40B4-BE49-F238E27FC236}">
                  <a16:creationId xmlns:a16="http://schemas.microsoft.com/office/drawing/2014/main" id="{F678D998-9A26-61B8-BDFE-2DA4FB904D28}"/>
                </a:ext>
              </a:extLst>
            </p:cNvPr>
            <p:cNvPicPr>
              <a:picLocks noChangeAspect="1"/>
            </p:cNvPicPr>
            <p:nvPr/>
          </p:nvPicPr>
          <p:blipFill>
            <a:blip r:embed="rId6"/>
            <a:stretch>
              <a:fillRect/>
            </a:stretch>
          </p:blipFill>
          <p:spPr>
            <a:xfrm>
              <a:off x="18206680" y="20042190"/>
              <a:ext cx="2847186" cy="1608887"/>
            </a:xfrm>
            <a:prstGeom prst="rect">
              <a:avLst/>
            </a:prstGeom>
          </p:spPr>
        </p:pic>
        <p:pic>
          <p:nvPicPr>
            <p:cNvPr id="17" name="Picture 16">
              <a:extLst>
                <a:ext uri="{FF2B5EF4-FFF2-40B4-BE49-F238E27FC236}">
                  <a16:creationId xmlns:a16="http://schemas.microsoft.com/office/drawing/2014/main" id="{240C1595-5536-E590-8A35-A227A23D30B2}"/>
                </a:ext>
              </a:extLst>
            </p:cNvPr>
            <p:cNvPicPr>
              <a:picLocks noChangeAspect="1"/>
            </p:cNvPicPr>
            <p:nvPr/>
          </p:nvPicPr>
          <p:blipFill>
            <a:blip r:embed="rId7"/>
            <a:stretch>
              <a:fillRect/>
            </a:stretch>
          </p:blipFill>
          <p:spPr>
            <a:xfrm>
              <a:off x="20681744" y="20571384"/>
              <a:ext cx="2472955" cy="813289"/>
            </a:xfrm>
            <a:prstGeom prst="rect">
              <a:avLst/>
            </a:prstGeom>
          </p:spPr>
        </p:pic>
        <p:pic>
          <p:nvPicPr>
            <p:cNvPr id="18" name="Picture 17">
              <a:extLst>
                <a:ext uri="{FF2B5EF4-FFF2-40B4-BE49-F238E27FC236}">
                  <a16:creationId xmlns:a16="http://schemas.microsoft.com/office/drawing/2014/main" id="{90BE4DE8-AFA5-F97B-327E-BD103B03F4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352" y="20519351"/>
              <a:ext cx="1928976" cy="865322"/>
            </a:xfrm>
            <a:prstGeom prst="rect">
              <a:avLst/>
            </a:prstGeom>
          </p:spPr>
        </p:pic>
      </p:grpSp>
    </p:spTree>
    <p:extLst>
      <p:ext uri="{BB962C8B-B14F-4D97-AF65-F5344CB8AC3E}">
        <p14:creationId xmlns:p14="http://schemas.microsoft.com/office/powerpoint/2010/main" val="322962794"/>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15716</TotalTime>
  <Words>929</Words>
  <Application>Microsoft Office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Factor Structure and Concurrent Validity of the Severity of Violence Against Women Scale in South Africa</vt:lpstr>
      <vt:lpstr>Background</vt:lpstr>
      <vt:lpstr>Background</vt:lpstr>
      <vt:lpstr>Background</vt:lpstr>
      <vt:lpstr>Severity of Violence Against Women Scale</vt:lpstr>
      <vt:lpstr>Methods</vt:lpstr>
      <vt:lpstr>Methods</vt:lpstr>
      <vt:lpstr>Findings</vt:lpstr>
      <vt:lpstr>Findings</vt:lpstr>
      <vt:lpstr>Findings</vt:lpstr>
      <vt:lpstr>Key Takeaways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Non-differential Misclassification of a Confounder: When Does it Matter?</dc:title>
  <dc:creator>Smith-Webb, Rashida, Shavine</dc:creator>
  <cp:lastModifiedBy>Zheng, Amy</cp:lastModifiedBy>
  <cp:revision>73</cp:revision>
  <dcterms:created xsi:type="dcterms:W3CDTF">2023-04-25T02:08:48Z</dcterms:created>
  <dcterms:modified xsi:type="dcterms:W3CDTF">2024-08-23T09:41:29Z</dcterms:modified>
</cp:coreProperties>
</file>