
<file path=[Content_Types].xml><?xml version="1.0" encoding="utf-8"?>
<Types xmlns="http://schemas.openxmlformats.org/package/2006/content-types">
  <Default Extension="1" ContentType="image/jpeg"/>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9" r:id="rId4"/>
    <p:sldId id="260" r:id="rId5"/>
    <p:sldId id="261" r:id="rId6"/>
    <p:sldId id="265" r:id="rId7"/>
    <p:sldId id="264" r:id="rId8"/>
    <p:sldId id="263" r:id="rId9"/>
    <p:sldId id="258" r:id="rId10"/>
  </p:sldIdLst>
  <p:sldSz cx="18288000" cy="10287000"/>
  <p:notesSz cx="6858000" cy="9144000"/>
  <p:embeddedFontLst>
    <p:embeddedFont>
      <p:font typeface="Josefin Sans" pitchFamily="2" charset="0"/>
      <p:regular r:id="rId11"/>
      <p:bold r:id="rId12"/>
    </p:embeddedFont>
    <p:embeddedFont>
      <p:font typeface="Montserrat Ultra-Bold" panose="020B0604020202020204" charset="0"/>
      <p:regular r:id="rId13"/>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4181CD-48A0-91E8-E328-1E965AA59FD6}" name="Sibongile Ramotshela" initials="SR" userId="56e5803b668a9e1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59652-EDD0-4AC1-8E81-84A90D3CD481}" v="5" dt="2024-08-27T09:52:14.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89" autoAdjust="0"/>
  </p:normalViewPr>
  <p:slideViewPr>
    <p:cSldViewPr>
      <p:cViewPr varScale="1">
        <p:scale>
          <a:sx n="30" d="100"/>
          <a:sy n="30" d="100"/>
        </p:scale>
        <p:origin x="490"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bongile Ramotshela" userId="56e5803b668a9e1a" providerId="LiveId" clId="{13E59652-EDD0-4AC1-8E81-84A90D3CD481}"/>
    <pc:docChg chg="custSel modSld">
      <pc:chgData name="Sibongile Ramotshela" userId="56e5803b668a9e1a" providerId="LiveId" clId="{13E59652-EDD0-4AC1-8E81-84A90D3CD481}" dt="2024-08-27T09:53:18.283" v="32" actId="1076"/>
      <pc:docMkLst>
        <pc:docMk/>
      </pc:docMkLst>
      <pc:sldChg chg="addSp delSp modSp mod">
        <pc:chgData name="Sibongile Ramotshela" userId="56e5803b668a9e1a" providerId="LiveId" clId="{13E59652-EDD0-4AC1-8E81-84A90D3CD481}" dt="2024-08-27T09:45:00.673" v="14" actId="14100"/>
        <pc:sldMkLst>
          <pc:docMk/>
          <pc:sldMk cId="1945999597" sldId="263"/>
        </pc:sldMkLst>
        <pc:picChg chg="add del">
          <ac:chgData name="Sibongile Ramotshela" userId="56e5803b668a9e1a" providerId="LiveId" clId="{13E59652-EDD0-4AC1-8E81-84A90D3CD481}" dt="2024-08-27T09:42:55.038" v="1" actId="478"/>
          <ac:picMkLst>
            <pc:docMk/>
            <pc:sldMk cId="1945999597" sldId="263"/>
            <ac:picMk id="11" creationId="{8D3A64C9-547F-7F6D-6410-919C750DABB3}"/>
          </ac:picMkLst>
        </pc:picChg>
        <pc:picChg chg="add mod">
          <ac:chgData name="Sibongile Ramotshela" userId="56e5803b668a9e1a" providerId="LiveId" clId="{13E59652-EDD0-4AC1-8E81-84A90D3CD481}" dt="2024-08-27T09:43:42.993" v="7" actId="1076"/>
          <ac:picMkLst>
            <pc:docMk/>
            <pc:sldMk cId="1945999597" sldId="263"/>
            <ac:picMk id="12" creationId="{81CC9D6D-1643-2D76-E349-F6C05D325E27}"/>
          </ac:picMkLst>
        </pc:picChg>
        <pc:picChg chg="add mod">
          <ac:chgData name="Sibongile Ramotshela" userId="56e5803b668a9e1a" providerId="LiveId" clId="{13E59652-EDD0-4AC1-8E81-84A90D3CD481}" dt="2024-08-27T09:45:00.673" v="14" actId="14100"/>
          <ac:picMkLst>
            <pc:docMk/>
            <pc:sldMk cId="1945999597" sldId="263"/>
            <ac:picMk id="13" creationId="{F4F6E0C9-C48D-7F8E-F524-97141988F451}"/>
          </ac:picMkLst>
        </pc:picChg>
      </pc:sldChg>
      <pc:sldChg chg="addSp modSp mod">
        <pc:chgData name="Sibongile Ramotshela" userId="56e5803b668a9e1a" providerId="LiveId" clId="{13E59652-EDD0-4AC1-8E81-84A90D3CD481}" dt="2024-08-27T09:53:18.283" v="32" actId="1076"/>
        <pc:sldMkLst>
          <pc:docMk/>
          <pc:sldMk cId="2389292928" sldId="264"/>
        </pc:sldMkLst>
        <pc:picChg chg="add mod">
          <ac:chgData name="Sibongile Ramotshela" userId="56e5803b668a9e1a" providerId="LiveId" clId="{13E59652-EDD0-4AC1-8E81-84A90D3CD481}" dt="2024-08-27T09:53:13.771" v="31" actId="1076"/>
          <ac:picMkLst>
            <pc:docMk/>
            <pc:sldMk cId="2389292928" sldId="264"/>
            <ac:picMk id="11" creationId="{C3AB53C0-D946-40F4-BCF1-3C26D3FDC1B8}"/>
          </ac:picMkLst>
        </pc:picChg>
        <pc:picChg chg="add mod">
          <ac:chgData name="Sibongile Ramotshela" userId="56e5803b668a9e1a" providerId="LiveId" clId="{13E59652-EDD0-4AC1-8E81-84A90D3CD481}" dt="2024-08-27T09:53:18.283" v="32" actId="1076"/>
          <ac:picMkLst>
            <pc:docMk/>
            <pc:sldMk cId="2389292928" sldId="264"/>
            <ac:picMk id="12" creationId="{F67096FA-859D-BB23-DE14-4B9A42D731A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1380A-9D59-4EEC-A601-06B72933CE3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39486C4-B559-4E8D-B394-53C05BAACF1F}">
      <dgm:prSet/>
      <dgm:spPr/>
      <dgm:t>
        <a:bodyPr/>
        <a:lstStyle/>
        <a:p>
          <a:r>
            <a:rPr lang="en-ZA"/>
            <a:t>Cancer is a leading cause of death globally, with an estimated 19.3 million new cases and nearly 10 million deaths in 2022 alone. </a:t>
          </a:r>
          <a:endParaRPr lang="en-US"/>
        </a:p>
      </dgm:t>
    </dgm:pt>
    <dgm:pt modelId="{E7D920FD-1176-4202-9610-DAE8B41F71D0}" type="parTrans" cxnId="{6C839FB4-252D-4675-8EA1-EE5587436E4A}">
      <dgm:prSet/>
      <dgm:spPr/>
      <dgm:t>
        <a:bodyPr/>
        <a:lstStyle/>
        <a:p>
          <a:endParaRPr lang="en-US"/>
        </a:p>
      </dgm:t>
    </dgm:pt>
    <dgm:pt modelId="{77523301-BF89-4986-B968-8AAA00ED9A95}" type="sibTrans" cxnId="{6C839FB4-252D-4675-8EA1-EE5587436E4A}">
      <dgm:prSet/>
      <dgm:spPr/>
      <dgm:t>
        <a:bodyPr/>
        <a:lstStyle/>
        <a:p>
          <a:endParaRPr lang="en-US"/>
        </a:p>
      </dgm:t>
    </dgm:pt>
    <dgm:pt modelId="{09332316-8B4B-4575-AC6E-ACD67E1C27A2}">
      <dgm:prSet/>
      <dgm:spPr/>
      <dgm:t>
        <a:bodyPr/>
        <a:lstStyle/>
        <a:p>
          <a:r>
            <a:rPr lang="en-ZA"/>
            <a:t>The disease burden is not uniformly distributed; low- and middle-income countries (LMICs) like SA  bear the brunt of the global cancer burden, accounting for approximately 70% of cancer deaths. </a:t>
          </a:r>
          <a:endParaRPr lang="en-US"/>
        </a:p>
      </dgm:t>
    </dgm:pt>
    <dgm:pt modelId="{7F722A56-7341-4239-B8E3-BBFAD61DCCBB}" type="parTrans" cxnId="{C9DCB44D-B782-430A-A371-F9954E92DD7E}">
      <dgm:prSet/>
      <dgm:spPr/>
      <dgm:t>
        <a:bodyPr/>
        <a:lstStyle/>
        <a:p>
          <a:endParaRPr lang="en-US"/>
        </a:p>
      </dgm:t>
    </dgm:pt>
    <dgm:pt modelId="{21F8035F-0F37-47E3-9CC2-CE4D50DC391C}" type="sibTrans" cxnId="{C9DCB44D-B782-430A-A371-F9954E92DD7E}">
      <dgm:prSet/>
      <dgm:spPr/>
      <dgm:t>
        <a:bodyPr/>
        <a:lstStyle/>
        <a:p>
          <a:endParaRPr lang="en-US"/>
        </a:p>
      </dgm:t>
    </dgm:pt>
    <dgm:pt modelId="{41CC9910-51CC-4E53-923B-4FBB18D62B05}">
      <dgm:prSet/>
      <dgm:spPr/>
      <dgm:t>
        <a:bodyPr/>
        <a:lstStyle/>
        <a:p>
          <a:r>
            <a:rPr lang="en-ZA"/>
            <a:t>The need for effective cancer control measures, including prevention, early detection, and treatment, is critical in reducing the global cancer burden.</a:t>
          </a:r>
          <a:endParaRPr lang="en-US"/>
        </a:p>
      </dgm:t>
    </dgm:pt>
    <dgm:pt modelId="{D20E5887-8F5B-4CB7-8D50-92C482537754}" type="parTrans" cxnId="{B019CF72-C895-4773-9C34-312E64F5D1CB}">
      <dgm:prSet/>
      <dgm:spPr/>
      <dgm:t>
        <a:bodyPr/>
        <a:lstStyle/>
        <a:p>
          <a:endParaRPr lang="en-US"/>
        </a:p>
      </dgm:t>
    </dgm:pt>
    <dgm:pt modelId="{2C6EEFB9-BA9E-476C-8F01-39C4FA3C7427}" type="sibTrans" cxnId="{B019CF72-C895-4773-9C34-312E64F5D1CB}">
      <dgm:prSet/>
      <dgm:spPr/>
      <dgm:t>
        <a:bodyPr/>
        <a:lstStyle/>
        <a:p>
          <a:endParaRPr lang="en-US"/>
        </a:p>
      </dgm:t>
    </dgm:pt>
    <dgm:pt modelId="{616CE33B-9868-4BCE-BBB4-6A3B0F970FAF}">
      <dgm:prSet/>
      <dgm:spPr/>
      <dgm:t>
        <a:bodyPr/>
        <a:lstStyle/>
        <a:p>
          <a:r>
            <a:rPr lang="en-ZA"/>
            <a:t>However, significant disparities exist in the availability and accessibility of these services, particularly in resource-limited settings.</a:t>
          </a:r>
          <a:endParaRPr lang="en-US"/>
        </a:p>
      </dgm:t>
    </dgm:pt>
    <dgm:pt modelId="{3B64B2BF-01E0-4B04-B003-AB87D3245BBA}" type="parTrans" cxnId="{8A947BBF-90EC-47C9-8C3D-32EB9E13FFCF}">
      <dgm:prSet/>
      <dgm:spPr/>
      <dgm:t>
        <a:bodyPr/>
        <a:lstStyle/>
        <a:p>
          <a:endParaRPr lang="en-US"/>
        </a:p>
      </dgm:t>
    </dgm:pt>
    <dgm:pt modelId="{BE35484F-9E59-4130-908A-8BFB5E7D2BEB}" type="sibTrans" cxnId="{8A947BBF-90EC-47C9-8C3D-32EB9E13FFCF}">
      <dgm:prSet/>
      <dgm:spPr/>
      <dgm:t>
        <a:bodyPr/>
        <a:lstStyle/>
        <a:p>
          <a:endParaRPr lang="en-US"/>
        </a:p>
      </dgm:t>
    </dgm:pt>
    <dgm:pt modelId="{B1D1AE4A-F29E-466A-8989-5C8C2B545147}" type="pres">
      <dgm:prSet presAssocID="{2831380A-9D59-4EEC-A601-06B72933CE3A}" presName="vert0" presStyleCnt="0">
        <dgm:presLayoutVars>
          <dgm:dir/>
          <dgm:animOne val="branch"/>
          <dgm:animLvl val="lvl"/>
        </dgm:presLayoutVars>
      </dgm:prSet>
      <dgm:spPr/>
    </dgm:pt>
    <dgm:pt modelId="{78C3AEAA-12F9-40B1-AA98-1B61421D61FB}" type="pres">
      <dgm:prSet presAssocID="{E39486C4-B559-4E8D-B394-53C05BAACF1F}" presName="thickLine" presStyleLbl="alignNode1" presStyleIdx="0" presStyleCnt="4"/>
      <dgm:spPr/>
    </dgm:pt>
    <dgm:pt modelId="{B533DFEC-3D34-4CC5-B0F7-2FC201DA0445}" type="pres">
      <dgm:prSet presAssocID="{E39486C4-B559-4E8D-B394-53C05BAACF1F}" presName="horz1" presStyleCnt="0"/>
      <dgm:spPr/>
    </dgm:pt>
    <dgm:pt modelId="{F7F362B1-6C48-4170-B220-6464AE70C99C}" type="pres">
      <dgm:prSet presAssocID="{E39486C4-B559-4E8D-B394-53C05BAACF1F}" presName="tx1" presStyleLbl="revTx" presStyleIdx="0" presStyleCnt="4"/>
      <dgm:spPr/>
    </dgm:pt>
    <dgm:pt modelId="{21CBFD4B-00A5-4301-A097-9875CAF0DA55}" type="pres">
      <dgm:prSet presAssocID="{E39486C4-B559-4E8D-B394-53C05BAACF1F}" presName="vert1" presStyleCnt="0"/>
      <dgm:spPr/>
    </dgm:pt>
    <dgm:pt modelId="{6EC536E7-89A1-4053-85CF-A008BF9F553F}" type="pres">
      <dgm:prSet presAssocID="{09332316-8B4B-4575-AC6E-ACD67E1C27A2}" presName="thickLine" presStyleLbl="alignNode1" presStyleIdx="1" presStyleCnt="4"/>
      <dgm:spPr/>
    </dgm:pt>
    <dgm:pt modelId="{89D5DD8E-51E4-4353-A5E2-7FC535A14AA7}" type="pres">
      <dgm:prSet presAssocID="{09332316-8B4B-4575-AC6E-ACD67E1C27A2}" presName="horz1" presStyleCnt="0"/>
      <dgm:spPr/>
    </dgm:pt>
    <dgm:pt modelId="{CE2656B0-DD8A-4398-8A39-F3D78696A8D9}" type="pres">
      <dgm:prSet presAssocID="{09332316-8B4B-4575-AC6E-ACD67E1C27A2}" presName="tx1" presStyleLbl="revTx" presStyleIdx="1" presStyleCnt="4"/>
      <dgm:spPr/>
    </dgm:pt>
    <dgm:pt modelId="{07B77F83-602E-4C37-B114-1D685D912545}" type="pres">
      <dgm:prSet presAssocID="{09332316-8B4B-4575-AC6E-ACD67E1C27A2}" presName="vert1" presStyleCnt="0"/>
      <dgm:spPr/>
    </dgm:pt>
    <dgm:pt modelId="{C8BE283D-17EF-49E6-A5D5-BBF049834C9A}" type="pres">
      <dgm:prSet presAssocID="{41CC9910-51CC-4E53-923B-4FBB18D62B05}" presName="thickLine" presStyleLbl="alignNode1" presStyleIdx="2" presStyleCnt="4"/>
      <dgm:spPr/>
    </dgm:pt>
    <dgm:pt modelId="{4DF893F6-3B64-41A6-A153-8BB98B0A1FFC}" type="pres">
      <dgm:prSet presAssocID="{41CC9910-51CC-4E53-923B-4FBB18D62B05}" presName="horz1" presStyleCnt="0"/>
      <dgm:spPr/>
    </dgm:pt>
    <dgm:pt modelId="{000D98C5-45FB-450E-8D25-D30679212FA7}" type="pres">
      <dgm:prSet presAssocID="{41CC9910-51CC-4E53-923B-4FBB18D62B05}" presName="tx1" presStyleLbl="revTx" presStyleIdx="2" presStyleCnt="4"/>
      <dgm:spPr/>
    </dgm:pt>
    <dgm:pt modelId="{7C7973E4-C22D-408A-83B0-4E4E75FBD8F8}" type="pres">
      <dgm:prSet presAssocID="{41CC9910-51CC-4E53-923B-4FBB18D62B05}" presName="vert1" presStyleCnt="0"/>
      <dgm:spPr/>
    </dgm:pt>
    <dgm:pt modelId="{EE5B8B6F-637D-4876-BBA5-2B640D23C2B8}" type="pres">
      <dgm:prSet presAssocID="{616CE33B-9868-4BCE-BBB4-6A3B0F970FAF}" presName="thickLine" presStyleLbl="alignNode1" presStyleIdx="3" presStyleCnt="4"/>
      <dgm:spPr/>
    </dgm:pt>
    <dgm:pt modelId="{A953C9FA-7D37-4DD0-A778-13BF2B848E29}" type="pres">
      <dgm:prSet presAssocID="{616CE33B-9868-4BCE-BBB4-6A3B0F970FAF}" presName="horz1" presStyleCnt="0"/>
      <dgm:spPr/>
    </dgm:pt>
    <dgm:pt modelId="{609ACA4D-B978-4B2F-8497-5B6639AEEDFA}" type="pres">
      <dgm:prSet presAssocID="{616CE33B-9868-4BCE-BBB4-6A3B0F970FAF}" presName="tx1" presStyleLbl="revTx" presStyleIdx="3" presStyleCnt="4"/>
      <dgm:spPr/>
    </dgm:pt>
    <dgm:pt modelId="{F0A59169-74DF-4E26-AEE0-038B9BD700B5}" type="pres">
      <dgm:prSet presAssocID="{616CE33B-9868-4BCE-BBB4-6A3B0F970FAF}" presName="vert1" presStyleCnt="0"/>
      <dgm:spPr/>
    </dgm:pt>
  </dgm:ptLst>
  <dgm:cxnLst>
    <dgm:cxn modelId="{D957CF04-EE28-4E14-91B0-1A3679A030E9}" type="presOf" srcId="{E39486C4-B559-4E8D-B394-53C05BAACF1F}" destId="{F7F362B1-6C48-4170-B220-6464AE70C99C}" srcOrd="0" destOrd="0" presId="urn:microsoft.com/office/officeart/2008/layout/LinedList"/>
    <dgm:cxn modelId="{8B61F80F-08F5-4C33-A499-289C31CF08FA}" type="presOf" srcId="{09332316-8B4B-4575-AC6E-ACD67E1C27A2}" destId="{CE2656B0-DD8A-4398-8A39-F3D78696A8D9}" srcOrd="0" destOrd="0" presId="urn:microsoft.com/office/officeart/2008/layout/LinedList"/>
    <dgm:cxn modelId="{B7F51F2E-70C4-40DA-82BF-47C04C6FAFF0}" type="presOf" srcId="{2831380A-9D59-4EEC-A601-06B72933CE3A}" destId="{B1D1AE4A-F29E-466A-8989-5C8C2B545147}" srcOrd="0" destOrd="0" presId="urn:microsoft.com/office/officeart/2008/layout/LinedList"/>
    <dgm:cxn modelId="{C9DCB44D-B782-430A-A371-F9954E92DD7E}" srcId="{2831380A-9D59-4EEC-A601-06B72933CE3A}" destId="{09332316-8B4B-4575-AC6E-ACD67E1C27A2}" srcOrd="1" destOrd="0" parTransId="{7F722A56-7341-4239-B8E3-BBFAD61DCCBB}" sibTransId="{21F8035F-0F37-47E3-9CC2-CE4D50DC391C}"/>
    <dgm:cxn modelId="{B019CF72-C895-4773-9C34-312E64F5D1CB}" srcId="{2831380A-9D59-4EEC-A601-06B72933CE3A}" destId="{41CC9910-51CC-4E53-923B-4FBB18D62B05}" srcOrd="2" destOrd="0" parTransId="{D20E5887-8F5B-4CB7-8D50-92C482537754}" sibTransId="{2C6EEFB9-BA9E-476C-8F01-39C4FA3C7427}"/>
    <dgm:cxn modelId="{6C839FB4-252D-4675-8EA1-EE5587436E4A}" srcId="{2831380A-9D59-4EEC-A601-06B72933CE3A}" destId="{E39486C4-B559-4E8D-B394-53C05BAACF1F}" srcOrd="0" destOrd="0" parTransId="{E7D920FD-1176-4202-9610-DAE8B41F71D0}" sibTransId="{77523301-BF89-4986-B968-8AAA00ED9A95}"/>
    <dgm:cxn modelId="{8A947BBF-90EC-47C9-8C3D-32EB9E13FFCF}" srcId="{2831380A-9D59-4EEC-A601-06B72933CE3A}" destId="{616CE33B-9868-4BCE-BBB4-6A3B0F970FAF}" srcOrd="3" destOrd="0" parTransId="{3B64B2BF-01E0-4B04-B003-AB87D3245BBA}" sibTransId="{BE35484F-9E59-4130-908A-8BFB5E7D2BEB}"/>
    <dgm:cxn modelId="{9B9E8CCF-4645-4474-93A5-5074BB10A56B}" type="presOf" srcId="{616CE33B-9868-4BCE-BBB4-6A3B0F970FAF}" destId="{609ACA4D-B978-4B2F-8497-5B6639AEEDFA}" srcOrd="0" destOrd="0" presId="urn:microsoft.com/office/officeart/2008/layout/LinedList"/>
    <dgm:cxn modelId="{AC3D94F9-F79D-4521-88AA-C8422A1E8F83}" type="presOf" srcId="{41CC9910-51CC-4E53-923B-4FBB18D62B05}" destId="{000D98C5-45FB-450E-8D25-D30679212FA7}" srcOrd="0" destOrd="0" presId="urn:microsoft.com/office/officeart/2008/layout/LinedList"/>
    <dgm:cxn modelId="{5DAD4954-28E9-402C-B106-73647A50651D}" type="presParOf" srcId="{B1D1AE4A-F29E-466A-8989-5C8C2B545147}" destId="{78C3AEAA-12F9-40B1-AA98-1B61421D61FB}" srcOrd="0" destOrd="0" presId="urn:microsoft.com/office/officeart/2008/layout/LinedList"/>
    <dgm:cxn modelId="{6EBD2916-2A75-410E-B920-94BDAA7A3CCE}" type="presParOf" srcId="{B1D1AE4A-F29E-466A-8989-5C8C2B545147}" destId="{B533DFEC-3D34-4CC5-B0F7-2FC201DA0445}" srcOrd="1" destOrd="0" presId="urn:microsoft.com/office/officeart/2008/layout/LinedList"/>
    <dgm:cxn modelId="{3D505CA3-1802-4FAA-92C6-FFBB42A94DD9}" type="presParOf" srcId="{B533DFEC-3D34-4CC5-B0F7-2FC201DA0445}" destId="{F7F362B1-6C48-4170-B220-6464AE70C99C}" srcOrd="0" destOrd="0" presId="urn:microsoft.com/office/officeart/2008/layout/LinedList"/>
    <dgm:cxn modelId="{9AB772BF-1179-45E6-B469-A793455C0162}" type="presParOf" srcId="{B533DFEC-3D34-4CC5-B0F7-2FC201DA0445}" destId="{21CBFD4B-00A5-4301-A097-9875CAF0DA55}" srcOrd="1" destOrd="0" presId="urn:microsoft.com/office/officeart/2008/layout/LinedList"/>
    <dgm:cxn modelId="{A0458FF7-E6B8-4AC1-8270-EE16F727F300}" type="presParOf" srcId="{B1D1AE4A-F29E-466A-8989-5C8C2B545147}" destId="{6EC536E7-89A1-4053-85CF-A008BF9F553F}" srcOrd="2" destOrd="0" presId="urn:microsoft.com/office/officeart/2008/layout/LinedList"/>
    <dgm:cxn modelId="{B0B2E049-907C-469B-A5AE-5B970DA9AE7B}" type="presParOf" srcId="{B1D1AE4A-F29E-466A-8989-5C8C2B545147}" destId="{89D5DD8E-51E4-4353-A5E2-7FC535A14AA7}" srcOrd="3" destOrd="0" presId="urn:microsoft.com/office/officeart/2008/layout/LinedList"/>
    <dgm:cxn modelId="{2C7A9BF0-26A1-4CAF-B900-A83826DEFF61}" type="presParOf" srcId="{89D5DD8E-51E4-4353-A5E2-7FC535A14AA7}" destId="{CE2656B0-DD8A-4398-8A39-F3D78696A8D9}" srcOrd="0" destOrd="0" presId="urn:microsoft.com/office/officeart/2008/layout/LinedList"/>
    <dgm:cxn modelId="{717DC3A4-833F-46D8-BAC2-EA44AC9C4D5D}" type="presParOf" srcId="{89D5DD8E-51E4-4353-A5E2-7FC535A14AA7}" destId="{07B77F83-602E-4C37-B114-1D685D912545}" srcOrd="1" destOrd="0" presId="urn:microsoft.com/office/officeart/2008/layout/LinedList"/>
    <dgm:cxn modelId="{62E80AF5-A83E-47E9-837F-54DFC1363AF1}" type="presParOf" srcId="{B1D1AE4A-F29E-466A-8989-5C8C2B545147}" destId="{C8BE283D-17EF-49E6-A5D5-BBF049834C9A}" srcOrd="4" destOrd="0" presId="urn:microsoft.com/office/officeart/2008/layout/LinedList"/>
    <dgm:cxn modelId="{962D8BFD-3F9D-4B06-A46A-C21D51704417}" type="presParOf" srcId="{B1D1AE4A-F29E-466A-8989-5C8C2B545147}" destId="{4DF893F6-3B64-41A6-A153-8BB98B0A1FFC}" srcOrd="5" destOrd="0" presId="urn:microsoft.com/office/officeart/2008/layout/LinedList"/>
    <dgm:cxn modelId="{1C0B12BC-4C2B-421D-B092-BC1BD412C9CF}" type="presParOf" srcId="{4DF893F6-3B64-41A6-A153-8BB98B0A1FFC}" destId="{000D98C5-45FB-450E-8D25-D30679212FA7}" srcOrd="0" destOrd="0" presId="urn:microsoft.com/office/officeart/2008/layout/LinedList"/>
    <dgm:cxn modelId="{96591DB4-8DF2-4AA0-8394-0ED90629839A}" type="presParOf" srcId="{4DF893F6-3B64-41A6-A153-8BB98B0A1FFC}" destId="{7C7973E4-C22D-408A-83B0-4E4E75FBD8F8}" srcOrd="1" destOrd="0" presId="urn:microsoft.com/office/officeart/2008/layout/LinedList"/>
    <dgm:cxn modelId="{4B69CC34-EC7B-425D-AB5D-A2C4272C41B1}" type="presParOf" srcId="{B1D1AE4A-F29E-466A-8989-5C8C2B545147}" destId="{EE5B8B6F-637D-4876-BBA5-2B640D23C2B8}" srcOrd="6" destOrd="0" presId="urn:microsoft.com/office/officeart/2008/layout/LinedList"/>
    <dgm:cxn modelId="{6C9F6375-B9AF-476C-B24C-20E1F84A779F}" type="presParOf" srcId="{B1D1AE4A-F29E-466A-8989-5C8C2B545147}" destId="{A953C9FA-7D37-4DD0-A778-13BF2B848E29}" srcOrd="7" destOrd="0" presId="urn:microsoft.com/office/officeart/2008/layout/LinedList"/>
    <dgm:cxn modelId="{FB0A2401-A3C4-4418-B72C-800DCCD8A372}" type="presParOf" srcId="{A953C9FA-7D37-4DD0-A778-13BF2B848E29}" destId="{609ACA4D-B978-4B2F-8497-5B6639AEEDFA}" srcOrd="0" destOrd="0" presId="urn:microsoft.com/office/officeart/2008/layout/LinedList"/>
    <dgm:cxn modelId="{1C881F89-A24C-4A75-9672-22CDF1EE9B14}" type="presParOf" srcId="{A953C9FA-7D37-4DD0-A778-13BF2B848E29}" destId="{F0A59169-74DF-4E26-AEE0-038B9BD700B5}"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3AEAA-12F9-40B1-AA98-1B61421D61FB}">
      <dsp:nvSpPr>
        <dsp:cNvPr id="0" name=""/>
        <dsp:cNvSpPr/>
      </dsp:nvSpPr>
      <dsp:spPr>
        <a:xfrm>
          <a:off x="0" y="0"/>
          <a:ext cx="135996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362B1-6C48-4170-B220-6464AE70C99C}">
      <dsp:nvSpPr>
        <dsp:cNvPr id="0" name=""/>
        <dsp:cNvSpPr/>
      </dsp:nvSpPr>
      <dsp:spPr>
        <a:xfrm>
          <a:off x="0" y="0"/>
          <a:ext cx="13599609" cy="153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ZA" sz="3000" kern="1200"/>
            <a:t>Cancer is a leading cause of death globally, with an estimated 19.3 million new cases and nearly 10 million deaths in 2022 alone. </a:t>
          </a:r>
          <a:endParaRPr lang="en-US" sz="3000" kern="1200"/>
        </a:p>
      </dsp:txBody>
      <dsp:txXfrm>
        <a:off x="0" y="0"/>
        <a:ext cx="13599609" cy="1531114"/>
      </dsp:txXfrm>
    </dsp:sp>
    <dsp:sp modelId="{6EC536E7-89A1-4053-85CF-A008BF9F553F}">
      <dsp:nvSpPr>
        <dsp:cNvPr id="0" name=""/>
        <dsp:cNvSpPr/>
      </dsp:nvSpPr>
      <dsp:spPr>
        <a:xfrm>
          <a:off x="0" y="1531114"/>
          <a:ext cx="135996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2656B0-DD8A-4398-8A39-F3D78696A8D9}">
      <dsp:nvSpPr>
        <dsp:cNvPr id="0" name=""/>
        <dsp:cNvSpPr/>
      </dsp:nvSpPr>
      <dsp:spPr>
        <a:xfrm>
          <a:off x="0" y="1531114"/>
          <a:ext cx="13599609" cy="153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ZA" sz="3000" kern="1200"/>
            <a:t>The disease burden is not uniformly distributed; low- and middle-income countries (LMICs) like SA  bear the brunt of the global cancer burden, accounting for approximately 70% of cancer deaths. </a:t>
          </a:r>
          <a:endParaRPr lang="en-US" sz="3000" kern="1200"/>
        </a:p>
      </dsp:txBody>
      <dsp:txXfrm>
        <a:off x="0" y="1531114"/>
        <a:ext cx="13599609" cy="1531114"/>
      </dsp:txXfrm>
    </dsp:sp>
    <dsp:sp modelId="{C8BE283D-17EF-49E6-A5D5-BBF049834C9A}">
      <dsp:nvSpPr>
        <dsp:cNvPr id="0" name=""/>
        <dsp:cNvSpPr/>
      </dsp:nvSpPr>
      <dsp:spPr>
        <a:xfrm>
          <a:off x="0" y="3062228"/>
          <a:ext cx="135996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D98C5-45FB-450E-8D25-D30679212FA7}">
      <dsp:nvSpPr>
        <dsp:cNvPr id="0" name=""/>
        <dsp:cNvSpPr/>
      </dsp:nvSpPr>
      <dsp:spPr>
        <a:xfrm>
          <a:off x="0" y="3062228"/>
          <a:ext cx="13599609" cy="153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ZA" sz="3000" kern="1200"/>
            <a:t>The need for effective cancer control measures, including prevention, early detection, and treatment, is critical in reducing the global cancer burden.</a:t>
          </a:r>
          <a:endParaRPr lang="en-US" sz="3000" kern="1200"/>
        </a:p>
      </dsp:txBody>
      <dsp:txXfrm>
        <a:off x="0" y="3062228"/>
        <a:ext cx="13599609" cy="1531114"/>
      </dsp:txXfrm>
    </dsp:sp>
    <dsp:sp modelId="{EE5B8B6F-637D-4876-BBA5-2B640D23C2B8}">
      <dsp:nvSpPr>
        <dsp:cNvPr id="0" name=""/>
        <dsp:cNvSpPr/>
      </dsp:nvSpPr>
      <dsp:spPr>
        <a:xfrm>
          <a:off x="0" y="4593342"/>
          <a:ext cx="1359960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ACA4D-B978-4B2F-8497-5B6639AEEDFA}">
      <dsp:nvSpPr>
        <dsp:cNvPr id="0" name=""/>
        <dsp:cNvSpPr/>
      </dsp:nvSpPr>
      <dsp:spPr>
        <a:xfrm>
          <a:off x="0" y="4593342"/>
          <a:ext cx="13599609" cy="153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ZA" sz="3000" kern="1200"/>
            <a:t>However, significant disparities exist in the availability and accessibility of these services, particularly in resource-limited settings.</a:t>
          </a:r>
          <a:endParaRPr lang="en-US" sz="3000" kern="1200"/>
        </a:p>
      </dsp:txBody>
      <dsp:txXfrm>
        <a:off x="0" y="4593342"/>
        <a:ext cx="13599609" cy="15311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image" Target="../media/image9.svg"/><Relationship Id="rId12"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QuickStyle" Target="../diagrams/quickStyle1.xml"/><Relationship Id="rId5" Type="http://schemas.openxmlformats.org/officeDocument/2006/relationships/image" Target="../media/image3.jpeg"/><Relationship Id="rId10" Type="http://schemas.openxmlformats.org/officeDocument/2006/relationships/diagramLayout" Target="../diagrams/layout1.xml"/><Relationship Id="rId4" Type="http://schemas.openxmlformats.org/officeDocument/2006/relationships/image" Target="../media/image8.svg"/><Relationship Id="rId9" Type="http://schemas.openxmlformats.org/officeDocument/2006/relationships/diagramData" Target="../diagrams/data1.xml"/><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8.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6.png"/><Relationship Id="rId4" Type="http://schemas.openxmlformats.org/officeDocument/2006/relationships/image" Target="../media/image8.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8.png"/><Relationship Id="rId4" Type="http://schemas.openxmlformats.org/officeDocument/2006/relationships/image" Target="../media/image8.sv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www.rawpixel.com/image/494728/free-illustration-image-thank-you-black-calligraphy" TargetMode="External"/><Relationship Id="rId2" Type="http://schemas.openxmlformats.org/officeDocument/2006/relationships/image" Target="../media/image19.1"/><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8230"/>
            <a:ext cx="16225843" cy="1153795"/>
          </a:xfrm>
          <a:prstGeom prst="rect">
            <a:avLst/>
          </a:prstGeom>
        </p:spPr>
        <p:txBody>
          <a:bodyPr lIns="0" tIns="0" rIns="0" bIns="0" rtlCol="0" anchor="t">
            <a:spAutoFit/>
          </a:bodyPr>
          <a:lstStyle/>
          <a:p>
            <a:pPr marL="0" marR="0" lvl="0" indent="0" algn="l" defTabSz="914400" rtl="0" eaLnBrk="1" fontAlgn="auto" latinLnBrk="0" hangingPunct="1">
              <a:lnSpc>
                <a:spcPts val="9379"/>
              </a:lnSpc>
              <a:spcBef>
                <a:spcPts val="0"/>
              </a:spcBef>
              <a:spcAft>
                <a:spcPts val="0"/>
              </a:spcAft>
              <a:buClrTx/>
              <a:buSzTx/>
              <a:buFontTx/>
              <a:buNone/>
              <a:tabLst/>
              <a:defRPr/>
            </a:pPr>
            <a:r>
              <a:rPr kumimoji="0" lang="en-US" sz="6699" b="0" i="0" u="none" strike="noStrike" kern="1200" cap="none" spc="0" normalizeH="0" baseline="0" noProof="0">
                <a:ln>
                  <a:noFill/>
                </a:ln>
                <a:solidFill>
                  <a:srgbClr val="DCB05B"/>
                </a:solidFill>
                <a:effectLst/>
                <a:uLnTx/>
                <a:uFillTx/>
                <a:latin typeface="Montserrat Ultra-Bold"/>
                <a:ea typeface="+mn-ea"/>
                <a:cs typeface="+mn-cs"/>
              </a:rPr>
              <a:t>JOHANNESBURG HEALTH DISTRICT </a:t>
            </a:r>
          </a:p>
        </p:txBody>
      </p:sp>
      <p:sp>
        <p:nvSpPr>
          <p:cNvPr id="3" name="TextBox 3"/>
          <p:cNvSpPr txBox="1"/>
          <p:nvPr/>
        </p:nvSpPr>
        <p:spPr>
          <a:xfrm>
            <a:off x="2160225" y="2088932"/>
            <a:ext cx="13962793" cy="1153795"/>
          </a:xfrm>
          <a:prstGeom prst="rect">
            <a:avLst/>
          </a:prstGeom>
        </p:spPr>
        <p:txBody>
          <a:bodyPr lIns="0" tIns="0" rIns="0" bIns="0" rtlCol="0" anchor="t">
            <a:spAutoFit/>
          </a:bodyPr>
          <a:lstStyle/>
          <a:p>
            <a:pPr marL="0" marR="0" lvl="0" indent="0" algn="r" defTabSz="914400" rtl="0" eaLnBrk="1" fontAlgn="auto" latinLnBrk="0" hangingPunct="1">
              <a:lnSpc>
                <a:spcPts val="9379"/>
              </a:lnSpc>
              <a:spcBef>
                <a:spcPts val="0"/>
              </a:spcBef>
              <a:spcAft>
                <a:spcPts val="0"/>
              </a:spcAft>
              <a:buClrTx/>
              <a:buSzTx/>
              <a:buFontTx/>
              <a:buNone/>
              <a:tabLst/>
              <a:defRPr/>
            </a:pPr>
            <a:r>
              <a:rPr kumimoji="0" lang="en-US" sz="6699" b="0" i="0" u="none" strike="noStrike" kern="1200" cap="none" spc="0" normalizeH="0" baseline="0" noProof="0">
                <a:ln>
                  <a:noFill/>
                </a:ln>
                <a:solidFill>
                  <a:srgbClr val="0063A0"/>
                </a:solidFill>
                <a:effectLst/>
                <a:uLnTx/>
                <a:uFillTx/>
                <a:latin typeface="Montserrat Ultra-Bold"/>
                <a:ea typeface="+mn-ea"/>
                <a:cs typeface="+mn-cs"/>
              </a:rPr>
              <a:t>2024 RESEARCH CONFERENCE</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2">
              <a:alphaModFix amt="37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4"/>
              <a:stretch>
                <a:fillRect t="-22720" r="-160054" b="-227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5">
              <a:alphaModFix amt="43999"/>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kumimoji="0" lang="en-US" sz="4200" b="0" i="0" u="none" strike="noStrike" kern="1200" cap="none" spc="0" normalizeH="0" baseline="0" noProof="0">
                <a:ln>
                  <a:noFill/>
                </a:ln>
                <a:solidFill>
                  <a:srgbClr val="DCB05B"/>
                </a:solidFill>
                <a:effectLst/>
                <a:uLnTx/>
                <a:uFillTx/>
                <a:latin typeface="Josefin Sans"/>
                <a:ea typeface="+mn-ea"/>
                <a:cs typeface="+mn-cs"/>
              </a:rPr>
              <a:t>#JoburgResearch2024</a:t>
            </a:r>
          </a:p>
        </p:txBody>
      </p:sp>
      <p:sp>
        <p:nvSpPr>
          <p:cNvPr id="11" name="Title 10">
            <a:extLst>
              <a:ext uri="{FF2B5EF4-FFF2-40B4-BE49-F238E27FC236}">
                <a16:creationId xmlns:a16="http://schemas.microsoft.com/office/drawing/2014/main" id="{ED3E32D4-2941-4187-1E23-42A1CE7EFAB7}"/>
              </a:ext>
            </a:extLst>
          </p:cNvPr>
          <p:cNvSpPr>
            <a:spLocks noGrp="1"/>
          </p:cNvSpPr>
          <p:nvPr>
            <p:ph type="ctrTitle"/>
          </p:nvPr>
        </p:nvSpPr>
        <p:spPr>
          <a:xfrm>
            <a:off x="1043544" y="3086100"/>
            <a:ext cx="12933150" cy="2259287"/>
          </a:xfrm>
        </p:spPr>
        <p:txBody>
          <a:bodyPr>
            <a:normAutofit/>
          </a:bodyPr>
          <a:lstStyle/>
          <a:p>
            <a:r>
              <a:rPr lang="en-ZA" b="1" dirty="0">
                <a:latin typeface="Calibri" panose="020F0502020204030204" pitchFamily="34" charset="0"/>
                <a:ea typeface="Calibri" panose="020F0502020204030204" pitchFamily="34" charset="0"/>
              </a:rPr>
              <a:t>“Improving Cancer Awareness and Knowledge in Johannesburg and iLembe Districts through a Tailored Community-Based Educational Intervention ”</a:t>
            </a:r>
            <a:endParaRPr lang="en-US" dirty="0"/>
          </a:p>
        </p:txBody>
      </p:sp>
      <p:sp>
        <p:nvSpPr>
          <p:cNvPr id="12" name="Subtitle 11">
            <a:extLst>
              <a:ext uri="{FF2B5EF4-FFF2-40B4-BE49-F238E27FC236}">
                <a16:creationId xmlns:a16="http://schemas.microsoft.com/office/drawing/2014/main" id="{F1F19105-7E69-742F-8A31-59279A138F5E}"/>
              </a:ext>
            </a:extLst>
          </p:cNvPr>
          <p:cNvSpPr>
            <a:spLocks noGrp="1"/>
          </p:cNvSpPr>
          <p:nvPr>
            <p:ph type="subTitle" idx="1"/>
          </p:nvPr>
        </p:nvSpPr>
        <p:spPr>
          <a:xfrm>
            <a:off x="4800600" y="5996070"/>
            <a:ext cx="6400800" cy="1752600"/>
          </a:xfrm>
        </p:spPr>
        <p:txBody>
          <a:bodyPr/>
          <a:lstStyle/>
          <a:p>
            <a:pPr marL="0" indent="0" algn="ctr">
              <a:buNone/>
            </a:pPr>
            <a:r>
              <a:rPr lang="en-US" dirty="0"/>
              <a:t>Sr.</a:t>
            </a:r>
            <a:r>
              <a:rPr lang="en-ZA" dirty="0"/>
              <a:t> Sibongile Ramotshela </a:t>
            </a:r>
          </a:p>
          <a:p>
            <a:pPr marL="0" indent="0" algn="ctr">
              <a:buNone/>
            </a:pPr>
            <a:r>
              <a:rPr lang="en-ZA" dirty="0"/>
              <a:t>Date : 28 August 2024</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2877800" y="1547067"/>
            <a:ext cx="835346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306799" y="301323"/>
            <a:ext cx="9993713"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8" name="Title 1">
            <a:extLst>
              <a:ext uri="{FF2B5EF4-FFF2-40B4-BE49-F238E27FC236}">
                <a16:creationId xmlns:a16="http://schemas.microsoft.com/office/drawing/2014/main" id="{A06DB69B-B377-7333-132A-0E03EABCB2F2}"/>
              </a:ext>
            </a:extLst>
          </p:cNvPr>
          <p:cNvSpPr>
            <a:spLocks noGrp="1"/>
          </p:cNvSpPr>
          <p:nvPr>
            <p:ph type="title"/>
          </p:nvPr>
        </p:nvSpPr>
        <p:spPr>
          <a:xfrm>
            <a:off x="809625" y="1547813"/>
            <a:ext cx="16640175" cy="1143000"/>
          </a:xfrm>
        </p:spPr>
        <p:txBody>
          <a:bodyPr>
            <a:normAutofit fontScale="90000"/>
          </a:bodyPr>
          <a:lstStyle/>
          <a:p>
            <a:r>
              <a:rPr lang="en-ZA" b="1" dirty="0"/>
              <a:t>Context: Global challenge of cancer and its  impact worldwide</a:t>
            </a:r>
            <a:br>
              <a:rPr lang="en-ZA" b="1" dirty="0"/>
            </a:br>
            <a:endParaRPr lang="en-ZA" dirty="0"/>
          </a:p>
        </p:txBody>
      </p:sp>
      <p:graphicFrame>
        <p:nvGraphicFramePr>
          <p:cNvPr id="25" name="Content Placeholder 2">
            <a:extLst>
              <a:ext uri="{FF2B5EF4-FFF2-40B4-BE49-F238E27FC236}">
                <a16:creationId xmlns:a16="http://schemas.microsoft.com/office/drawing/2014/main" id="{108690DF-EE8D-3F88-2813-745F3DD135EB}"/>
              </a:ext>
            </a:extLst>
          </p:cNvPr>
          <p:cNvGraphicFramePr>
            <a:graphicFrameLocks noGrp="1"/>
          </p:cNvGraphicFramePr>
          <p:nvPr>
            <p:ph idx="1"/>
          </p:nvPr>
        </p:nvGraphicFramePr>
        <p:xfrm>
          <a:off x="725990" y="2552700"/>
          <a:ext cx="13599609" cy="61244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3" name="Picture 22">
            <a:extLst>
              <a:ext uri="{FF2B5EF4-FFF2-40B4-BE49-F238E27FC236}">
                <a16:creationId xmlns:a16="http://schemas.microsoft.com/office/drawing/2014/main" id="{2A303374-B89A-BF94-4EC0-76BDED2AABB3}"/>
              </a:ext>
            </a:extLst>
          </p:cNvPr>
          <p:cNvPicPr>
            <a:picLocks noChangeAspect="1"/>
          </p:cNvPicPr>
          <p:nvPr/>
        </p:nvPicPr>
        <p:blipFill>
          <a:blip r:embed="rId14"/>
          <a:stretch>
            <a:fillRect/>
          </a:stretch>
        </p:blipFill>
        <p:spPr>
          <a:xfrm>
            <a:off x="15007252" y="3543300"/>
            <a:ext cx="6561496" cy="39407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306799" y="301323"/>
            <a:ext cx="9993713"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5" name="Title 1">
            <a:extLst>
              <a:ext uri="{FF2B5EF4-FFF2-40B4-BE49-F238E27FC236}">
                <a16:creationId xmlns:a16="http://schemas.microsoft.com/office/drawing/2014/main" id="{064B6B41-31CF-FFA0-049E-27361BC5BF28}"/>
              </a:ext>
            </a:extLst>
          </p:cNvPr>
          <p:cNvSpPr>
            <a:spLocks noGrp="1"/>
          </p:cNvSpPr>
          <p:nvPr>
            <p:ph type="title"/>
          </p:nvPr>
        </p:nvSpPr>
        <p:spPr>
          <a:xfrm>
            <a:off x="3057525" y="1373188"/>
            <a:ext cx="11440238" cy="1143000"/>
          </a:xfrm>
        </p:spPr>
        <p:txBody>
          <a:bodyPr>
            <a:normAutofit fontScale="90000"/>
          </a:bodyPr>
          <a:lstStyle/>
          <a:p>
            <a:r>
              <a:rPr lang="en-ZA" b="1" dirty="0"/>
              <a:t> The role of PHC and disparities in cancer care</a:t>
            </a:r>
            <a:br>
              <a:rPr lang="en-ZA" b="1" dirty="0"/>
            </a:br>
            <a:endParaRPr lang="en-ZA" dirty="0"/>
          </a:p>
        </p:txBody>
      </p:sp>
      <p:sp>
        <p:nvSpPr>
          <p:cNvPr id="16" name="Content Placeholder 2">
            <a:extLst>
              <a:ext uri="{FF2B5EF4-FFF2-40B4-BE49-F238E27FC236}">
                <a16:creationId xmlns:a16="http://schemas.microsoft.com/office/drawing/2014/main" id="{460082FE-CAAF-02A0-E8AB-5478D341D7B1}"/>
              </a:ext>
            </a:extLst>
          </p:cNvPr>
          <p:cNvSpPr>
            <a:spLocks noGrp="1"/>
          </p:cNvSpPr>
          <p:nvPr>
            <p:ph idx="1"/>
          </p:nvPr>
        </p:nvSpPr>
        <p:spPr>
          <a:xfrm>
            <a:off x="707571" y="2247901"/>
            <a:ext cx="14693427" cy="6665912"/>
          </a:xfrm>
        </p:spPr>
        <p:txBody>
          <a:bodyPr>
            <a:normAutofit/>
          </a:bodyPr>
          <a:lstStyle/>
          <a:p>
            <a:r>
              <a:rPr lang="en-ZA" dirty="0"/>
              <a:t>In South Africa, cancer presents a significant public health challenge, exacerbated by the country's socio-economic disparities. </a:t>
            </a:r>
          </a:p>
          <a:p>
            <a:r>
              <a:rPr lang="en-ZA" dirty="0"/>
              <a:t>The healthcare system, heavily relies on Primary Health Care (PHC) which faces challenges in providing comprehensive cancer care. </a:t>
            </a:r>
          </a:p>
          <a:p>
            <a:r>
              <a:rPr lang="en-ZA" dirty="0"/>
              <a:t>PHC services are the frontline of healthcare delivery, especially in rural and underserved areas, making them crucial for early detection of cancer. </a:t>
            </a:r>
          </a:p>
          <a:p>
            <a:r>
              <a:rPr lang="en-ZA" dirty="0"/>
              <a:t>However, disparities in cancer care, such as limited access to screening, diagnostic services, and specialized treatment, are prevalent. </a:t>
            </a:r>
          </a:p>
          <a:p>
            <a:r>
              <a:rPr lang="en-ZA" dirty="0"/>
              <a:t>Addressing these disparities through community-based interventions is essential to improving cancer outcomes in South Africa.</a:t>
            </a:r>
          </a:p>
          <a:p>
            <a:endParaRPr lang="en-ZA" dirty="0"/>
          </a:p>
        </p:txBody>
      </p:sp>
    </p:spTree>
    <p:extLst>
      <p:ext uri="{BB962C8B-B14F-4D97-AF65-F5344CB8AC3E}">
        <p14:creationId xmlns:p14="http://schemas.microsoft.com/office/powerpoint/2010/main" val="54602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306799" y="301323"/>
            <a:ext cx="9993713"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7" name="Title 1">
            <a:extLst>
              <a:ext uri="{FF2B5EF4-FFF2-40B4-BE49-F238E27FC236}">
                <a16:creationId xmlns:a16="http://schemas.microsoft.com/office/drawing/2014/main" id="{7BB417BB-0E66-5570-3EC8-8B14C6702520}"/>
              </a:ext>
            </a:extLst>
          </p:cNvPr>
          <p:cNvSpPr>
            <a:spLocks noGrp="1"/>
          </p:cNvSpPr>
          <p:nvPr>
            <p:ph type="title"/>
          </p:nvPr>
        </p:nvSpPr>
        <p:spPr>
          <a:xfrm>
            <a:off x="1960563" y="1255713"/>
            <a:ext cx="8229600" cy="1143000"/>
          </a:xfrm>
        </p:spPr>
        <p:txBody>
          <a:bodyPr>
            <a:normAutofit fontScale="90000"/>
          </a:bodyPr>
          <a:lstStyle/>
          <a:p>
            <a:r>
              <a:rPr lang="en-ZA" b="1" dirty="0"/>
              <a:t>Study Objective</a:t>
            </a:r>
            <a:br>
              <a:rPr lang="en-ZA" b="1" dirty="0"/>
            </a:br>
            <a:endParaRPr lang="en-ZA" dirty="0"/>
          </a:p>
        </p:txBody>
      </p:sp>
      <p:sp>
        <p:nvSpPr>
          <p:cNvPr id="18" name="Content Placeholder 2">
            <a:extLst>
              <a:ext uri="{FF2B5EF4-FFF2-40B4-BE49-F238E27FC236}">
                <a16:creationId xmlns:a16="http://schemas.microsoft.com/office/drawing/2014/main" id="{904B6DF1-F132-148C-AE36-164BC986C873}"/>
              </a:ext>
            </a:extLst>
          </p:cNvPr>
          <p:cNvSpPr>
            <a:spLocks noGrp="1"/>
          </p:cNvSpPr>
          <p:nvPr>
            <p:ph idx="1"/>
          </p:nvPr>
        </p:nvSpPr>
        <p:spPr>
          <a:xfrm>
            <a:off x="725990" y="1943100"/>
            <a:ext cx="14292841" cy="7001064"/>
          </a:xfrm>
        </p:spPr>
        <p:txBody>
          <a:bodyPr>
            <a:normAutofit/>
          </a:bodyPr>
          <a:lstStyle/>
          <a:p>
            <a:r>
              <a:rPr lang="en-ZA" dirty="0"/>
              <a:t>This study aimed to bridge the cancer care gap by adapting the Georgia </a:t>
            </a:r>
            <a:r>
              <a:rPr lang="en-ZA" dirty="0" err="1"/>
              <a:t>Centers’</a:t>
            </a:r>
            <a:r>
              <a:rPr lang="en-ZA" dirty="0"/>
              <a:t> Cancer-Community Awareness Access Research &amp; Education (c-CARE) module to the South African context. </a:t>
            </a:r>
          </a:p>
          <a:p>
            <a:pPr marL="0" indent="0">
              <a:buNone/>
            </a:pPr>
            <a:endParaRPr lang="en-ZA" dirty="0"/>
          </a:p>
          <a:p>
            <a:r>
              <a:rPr lang="en-ZA" dirty="0"/>
              <a:t>The c-CARE module, originally developed to improve cancer awareness and access to care in the United States, was tailored to meet the unique cultural, linguistic, and healthcare needs of communities in Johannesburg and iLembe Districts. </a:t>
            </a:r>
          </a:p>
          <a:p>
            <a:endParaRPr lang="en-ZA" dirty="0"/>
          </a:p>
          <a:p>
            <a:r>
              <a:rPr lang="en-ZA" dirty="0"/>
              <a:t>By training traditional health practitioners, community health workers, and faith-based leaders and traditional health practitioner's, the study sought to enhance cancer awareness, promote early detection, and improve access to cancer care services at the community level. </a:t>
            </a:r>
          </a:p>
          <a:p>
            <a:endParaRPr lang="en-ZA" dirty="0"/>
          </a:p>
        </p:txBody>
      </p:sp>
      <p:pic>
        <p:nvPicPr>
          <p:cNvPr id="20" name="Picture 19">
            <a:extLst>
              <a:ext uri="{FF2B5EF4-FFF2-40B4-BE49-F238E27FC236}">
                <a16:creationId xmlns:a16="http://schemas.microsoft.com/office/drawing/2014/main" id="{6DC61C82-9B36-B573-F911-31B9A7A3500F}"/>
              </a:ext>
            </a:extLst>
          </p:cNvPr>
          <p:cNvPicPr>
            <a:picLocks noChangeAspect="1"/>
          </p:cNvPicPr>
          <p:nvPr/>
        </p:nvPicPr>
        <p:blipFill>
          <a:blip r:embed="rId9"/>
          <a:stretch>
            <a:fillRect/>
          </a:stretch>
        </p:blipFill>
        <p:spPr>
          <a:xfrm>
            <a:off x="15363688" y="2274444"/>
            <a:ext cx="3962743" cy="5688456"/>
          </a:xfrm>
          <a:prstGeom prst="rect">
            <a:avLst/>
          </a:prstGeom>
        </p:spPr>
      </p:pic>
    </p:spTree>
    <p:extLst>
      <p:ext uri="{BB962C8B-B14F-4D97-AF65-F5344CB8AC3E}">
        <p14:creationId xmlns:p14="http://schemas.microsoft.com/office/powerpoint/2010/main" val="16577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306799" y="301323"/>
            <a:ext cx="9993713"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2" name="Title 11">
            <a:extLst>
              <a:ext uri="{FF2B5EF4-FFF2-40B4-BE49-F238E27FC236}">
                <a16:creationId xmlns:a16="http://schemas.microsoft.com/office/drawing/2014/main" id="{29EBB56E-B104-AB9C-F676-F75984223665}"/>
              </a:ext>
            </a:extLst>
          </p:cNvPr>
          <p:cNvSpPr>
            <a:spLocks noGrp="1"/>
          </p:cNvSpPr>
          <p:nvPr>
            <p:ph type="title"/>
          </p:nvPr>
        </p:nvSpPr>
        <p:spPr>
          <a:xfrm>
            <a:off x="3258315" y="1241727"/>
            <a:ext cx="8229600" cy="1143000"/>
          </a:xfrm>
        </p:spPr>
        <p:txBody>
          <a:bodyPr/>
          <a:lstStyle/>
          <a:p>
            <a:r>
              <a:rPr lang="en-ZA" b="1" dirty="0"/>
              <a:t>Methods</a:t>
            </a:r>
            <a:endParaRPr lang="en-US" dirty="0"/>
          </a:p>
        </p:txBody>
      </p:sp>
      <p:sp>
        <p:nvSpPr>
          <p:cNvPr id="15" name="Content Placeholder 2">
            <a:extLst>
              <a:ext uri="{FF2B5EF4-FFF2-40B4-BE49-F238E27FC236}">
                <a16:creationId xmlns:a16="http://schemas.microsoft.com/office/drawing/2014/main" id="{030B3A35-2188-6AF1-B692-F181B8BD5BFE}"/>
              </a:ext>
            </a:extLst>
          </p:cNvPr>
          <p:cNvSpPr>
            <a:spLocks noGrp="1"/>
          </p:cNvSpPr>
          <p:nvPr>
            <p:ph idx="1"/>
          </p:nvPr>
        </p:nvSpPr>
        <p:spPr>
          <a:xfrm>
            <a:off x="384174" y="2274443"/>
            <a:ext cx="14645511" cy="6465489"/>
          </a:xfrm>
        </p:spPr>
        <p:txBody>
          <a:bodyPr>
            <a:normAutofit lnSpcReduction="10000"/>
          </a:bodyPr>
          <a:lstStyle/>
          <a:p>
            <a:r>
              <a:rPr lang="en-ZA" dirty="0"/>
              <a:t>The adaptation process employed a seven-step approach to tailor the program for use in new contexts. </a:t>
            </a:r>
          </a:p>
          <a:p>
            <a:pPr marL="0" indent="0">
              <a:buNone/>
            </a:pPr>
            <a:endParaRPr lang="en-ZA" dirty="0"/>
          </a:p>
          <a:p>
            <a:r>
              <a:rPr lang="en-ZA" dirty="0"/>
              <a:t>Structured surveys were administered before the training sessions to evaluate participants' knowledge both prior to and following the training with the adapted module. </a:t>
            </a:r>
          </a:p>
          <a:p>
            <a:pPr marL="0" indent="0">
              <a:buNone/>
            </a:pPr>
            <a:endParaRPr lang="en-ZA" dirty="0"/>
          </a:p>
          <a:p>
            <a:r>
              <a:rPr lang="en-ZA" dirty="0"/>
              <a:t>Data collection was facilitated through </a:t>
            </a:r>
            <a:r>
              <a:rPr lang="en-ZA" dirty="0" err="1"/>
              <a:t>REDCap</a:t>
            </a:r>
            <a:r>
              <a:rPr lang="en-ZA" dirty="0"/>
              <a:t> tools, and the analysis was performed using Stata 13.1. </a:t>
            </a:r>
          </a:p>
          <a:p>
            <a:pPr marL="0" indent="0">
              <a:buNone/>
            </a:pPr>
            <a:endParaRPr lang="en-ZA" dirty="0"/>
          </a:p>
          <a:p>
            <a:r>
              <a:rPr lang="en-ZA" dirty="0"/>
              <a:t>The survey encompassed 107 participants, with a median age of 48 years for females and 51 years for males. </a:t>
            </a:r>
          </a:p>
          <a:p>
            <a:endParaRPr lang="en-ZA" dirty="0"/>
          </a:p>
        </p:txBody>
      </p:sp>
    </p:spTree>
    <p:extLst>
      <p:ext uri="{BB962C8B-B14F-4D97-AF65-F5344CB8AC3E}">
        <p14:creationId xmlns:p14="http://schemas.microsoft.com/office/powerpoint/2010/main" val="158265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EB5616-0E4E-3842-3A9D-EF74FB642FE3}"/>
              </a:ext>
            </a:extLst>
          </p:cNvPr>
          <p:cNvPicPr>
            <a:picLocks noChangeAspect="1"/>
          </p:cNvPicPr>
          <p:nvPr/>
        </p:nvPicPr>
        <p:blipFill>
          <a:blip r:embed="rId2"/>
          <a:srcRect l="6654" r="8554" b="4"/>
          <a:stretch/>
        </p:blipFill>
        <p:spPr>
          <a:xfrm>
            <a:off x="12793982" y="15"/>
            <a:ext cx="5494020" cy="5102337"/>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a:extLst>
              <a:ext uri="{FF2B5EF4-FFF2-40B4-BE49-F238E27FC236}">
                <a16:creationId xmlns:a16="http://schemas.microsoft.com/office/drawing/2014/main" id="{130C092F-6558-9B62-0F23-31B91CE48E73}"/>
              </a:ext>
            </a:extLst>
          </p:cNvPr>
          <p:cNvPicPr>
            <a:picLocks noChangeAspect="1"/>
          </p:cNvPicPr>
          <p:nvPr/>
        </p:nvPicPr>
        <p:blipFill>
          <a:blip r:embed="rId3"/>
          <a:srcRect l="424" r="-1" b="-1"/>
          <a:stretch/>
        </p:blipFill>
        <p:spPr>
          <a:xfrm>
            <a:off x="7672971" y="15"/>
            <a:ext cx="6177165" cy="5102337"/>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F8982D2B-C051-7ED9-D41E-50BE0BFEBD8D}"/>
              </a:ext>
            </a:extLst>
          </p:cNvPr>
          <p:cNvPicPr>
            <a:picLocks noChangeAspect="1"/>
          </p:cNvPicPr>
          <p:nvPr/>
        </p:nvPicPr>
        <p:blipFill>
          <a:blip r:embed="rId4"/>
          <a:srcRect t="19318" b="196"/>
          <a:stretch/>
        </p:blipFill>
        <p:spPr>
          <a:xfrm>
            <a:off x="7752530" y="5184648"/>
            <a:ext cx="10535469" cy="5102352"/>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E4CF8FAD-0ED8-4DC8-A1B4-A88BFF43927E}"/>
              </a:ext>
            </a:extLst>
          </p:cNvPr>
          <p:cNvSpPr>
            <a:spLocks noGrp="1"/>
          </p:cNvSpPr>
          <p:nvPr>
            <p:ph type="title"/>
          </p:nvPr>
        </p:nvSpPr>
        <p:spPr>
          <a:xfrm>
            <a:off x="192024" y="211429"/>
            <a:ext cx="7863567" cy="1523480"/>
          </a:xfrm>
        </p:spPr>
        <p:txBody>
          <a:bodyPr>
            <a:normAutofit/>
          </a:bodyPr>
          <a:lstStyle/>
          <a:p>
            <a:r>
              <a:rPr lang="en-US" sz="5100" dirty="0"/>
              <a:t>Training and mentorship </a:t>
            </a:r>
            <a:endParaRPr lang="en-ZA" sz="5100" dirty="0"/>
          </a:p>
        </p:txBody>
      </p:sp>
      <p:sp>
        <p:nvSpPr>
          <p:cNvPr id="3" name="Content Placeholder 2">
            <a:extLst>
              <a:ext uri="{FF2B5EF4-FFF2-40B4-BE49-F238E27FC236}">
                <a16:creationId xmlns:a16="http://schemas.microsoft.com/office/drawing/2014/main" id="{952F1041-241D-4B37-A248-36902CCE95B7}"/>
              </a:ext>
            </a:extLst>
          </p:cNvPr>
          <p:cNvSpPr>
            <a:spLocks noGrp="1"/>
          </p:cNvSpPr>
          <p:nvPr>
            <p:ph idx="1"/>
          </p:nvPr>
        </p:nvSpPr>
        <p:spPr>
          <a:xfrm>
            <a:off x="192024" y="1946321"/>
            <a:ext cx="7863567" cy="8129252"/>
          </a:xfrm>
        </p:spPr>
        <p:txBody>
          <a:bodyPr>
            <a:noAutofit/>
          </a:bodyPr>
          <a:lstStyle/>
          <a:p>
            <a:r>
              <a:rPr lang="en-ZA" sz="2700" dirty="0"/>
              <a:t>From January 2023 to February 2024, the project trained 107 participants, including traditional health practitioners (THPs), community health workers (CHWs), faith-based organizations (FBOs), and health professionals. </a:t>
            </a:r>
          </a:p>
          <a:p>
            <a:pPr marL="0" indent="0">
              <a:buNone/>
            </a:pPr>
            <a:endParaRPr lang="en-ZA" sz="2700" dirty="0"/>
          </a:p>
          <a:p>
            <a:r>
              <a:rPr lang="en-ZA" sz="2700" dirty="0"/>
              <a:t>Of these, 73 participants implemented the project, conducting community awareness activities and receiving mentorship. </a:t>
            </a:r>
          </a:p>
          <a:p>
            <a:pPr marL="0" indent="0">
              <a:buNone/>
            </a:pPr>
            <a:endParaRPr lang="en-ZA" sz="2700" dirty="0"/>
          </a:p>
          <a:p>
            <a:r>
              <a:rPr lang="en-ZA" sz="2700" dirty="0"/>
              <a:t>A total of 31 mentorship sessions were held in various settings, including churches, schools, old age homes, and clinics, reaching 19,537 people. </a:t>
            </a:r>
          </a:p>
          <a:p>
            <a:endParaRPr lang="en-ZA" sz="2700" dirty="0"/>
          </a:p>
          <a:p>
            <a:r>
              <a:rPr lang="en-ZA" sz="2700" dirty="0"/>
              <a:t>These sessions led to 4,133 screenings for PSA, Pap smears, and breast tests, with 512 individuals referred to health facilities for further care.</a:t>
            </a:r>
          </a:p>
        </p:txBody>
      </p:sp>
    </p:spTree>
    <p:extLst>
      <p:ext uri="{BB962C8B-B14F-4D97-AF65-F5344CB8AC3E}">
        <p14:creationId xmlns:p14="http://schemas.microsoft.com/office/powerpoint/2010/main" val="124181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306799" y="301323"/>
            <a:ext cx="9993713"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20" name="Title 19">
            <a:extLst>
              <a:ext uri="{FF2B5EF4-FFF2-40B4-BE49-F238E27FC236}">
                <a16:creationId xmlns:a16="http://schemas.microsoft.com/office/drawing/2014/main" id="{9F1B2BB5-1EAF-2DBA-B469-EE11695D5FE7}"/>
              </a:ext>
            </a:extLst>
          </p:cNvPr>
          <p:cNvSpPr>
            <a:spLocks noGrp="1"/>
          </p:cNvSpPr>
          <p:nvPr>
            <p:ph type="title"/>
          </p:nvPr>
        </p:nvSpPr>
        <p:spPr>
          <a:xfrm>
            <a:off x="3582924" y="1146810"/>
            <a:ext cx="8229600" cy="891104"/>
          </a:xfrm>
        </p:spPr>
        <p:txBody>
          <a:bodyPr/>
          <a:lstStyle/>
          <a:p>
            <a:r>
              <a:rPr lang="en-US" dirty="0"/>
              <a:t>Results</a:t>
            </a:r>
          </a:p>
        </p:txBody>
      </p:sp>
      <p:sp>
        <p:nvSpPr>
          <p:cNvPr id="21" name="Content Placeholder 2">
            <a:extLst>
              <a:ext uri="{FF2B5EF4-FFF2-40B4-BE49-F238E27FC236}">
                <a16:creationId xmlns:a16="http://schemas.microsoft.com/office/drawing/2014/main" id="{37265CE7-ABE7-2C17-43EC-F5F5CC93D950}"/>
              </a:ext>
            </a:extLst>
          </p:cNvPr>
          <p:cNvSpPr>
            <a:spLocks noGrp="1"/>
          </p:cNvSpPr>
          <p:nvPr>
            <p:ph idx="1"/>
          </p:nvPr>
        </p:nvSpPr>
        <p:spPr>
          <a:xfrm>
            <a:off x="457200" y="2324100"/>
            <a:ext cx="16002000" cy="6415833"/>
          </a:xfrm>
        </p:spPr>
        <p:txBody>
          <a:bodyPr>
            <a:normAutofit fontScale="92500" lnSpcReduction="20000"/>
          </a:bodyPr>
          <a:lstStyle/>
          <a:p>
            <a:r>
              <a:rPr lang="en-ZA" dirty="0"/>
              <a:t>The c-CARE module was adapted for the South African context, required extensive cultural and linguistic adjustments. </a:t>
            </a:r>
          </a:p>
          <a:p>
            <a:r>
              <a:rPr lang="en-ZA" dirty="0"/>
              <a:t>Key changes included streamlining cancer screening recommendations, restructuring the lung cancer module to incorporate tobacco cessation, simplifying the hormone section in the breast cancer module, and adding cervical cancer and snuff use due to local prevalence.</a:t>
            </a:r>
          </a:p>
          <a:p>
            <a:r>
              <a:rPr lang="en-ZA" dirty="0"/>
              <a:t>A significant proportion of participants had attained secondary or higher education (90.7% of females and 74.6% of males, P&lt;0.001).</a:t>
            </a:r>
          </a:p>
          <a:p>
            <a:r>
              <a:rPr lang="en-ZA" dirty="0"/>
              <a:t>Pre- and post-training surveys revealed significant improvements in cancer awareness and knowledge among participants in Gauteng and KwaZulu-Natal. </a:t>
            </a:r>
          </a:p>
          <a:p>
            <a:r>
              <a:rPr lang="en-ZA" dirty="0"/>
              <a:t>For example, awareness of multiple myeloma increased by 70% (from 26.7% to 96.7%), prostate cancer awareness rose from 52.5% to 98.3%, and lung cancer awareness increased by 22.4% (from 74.3% to 96.7%). </a:t>
            </a:r>
          </a:p>
          <a:p>
            <a:r>
              <a:rPr lang="en-ZA" dirty="0"/>
              <a:t>Breast cancer awareness improved from 93.4% to 98.7%, and cervical cancer awareness grew from 84.8% to 96.0%, with better understanding of HPV. However, despite these gains, there remain persistent fears around cancer screening.</a:t>
            </a:r>
          </a:p>
          <a:p>
            <a:endParaRPr lang="en-ZA" dirty="0"/>
          </a:p>
        </p:txBody>
      </p:sp>
      <p:pic>
        <p:nvPicPr>
          <p:cNvPr id="11" name="Picture 10">
            <a:extLst>
              <a:ext uri="{FF2B5EF4-FFF2-40B4-BE49-F238E27FC236}">
                <a16:creationId xmlns:a16="http://schemas.microsoft.com/office/drawing/2014/main" id="{C3AB53C0-D946-40F4-BCF1-3C26D3FDC1B8}"/>
              </a:ext>
            </a:extLst>
          </p:cNvPr>
          <p:cNvPicPr>
            <a:picLocks noChangeAspect="1"/>
          </p:cNvPicPr>
          <p:nvPr/>
        </p:nvPicPr>
        <p:blipFill>
          <a:blip r:embed="rId9"/>
          <a:stretch>
            <a:fillRect/>
          </a:stretch>
        </p:blipFill>
        <p:spPr>
          <a:xfrm>
            <a:off x="16363188" y="1371948"/>
            <a:ext cx="4482502" cy="3377407"/>
          </a:xfrm>
          <a:prstGeom prst="rect">
            <a:avLst/>
          </a:prstGeom>
        </p:spPr>
      </p:pic>
      <p:pic>
        <p:nvPicPr>
          <p:cNvPr id="12" name="Picture 11">
            <a:extLst>
              <a:ext uri="{FF2B5EF4-FFF2-40B4-BE49-F238E27FC236}">
                <a16:creationId xmlns:a16="http://schemas.microsoft.com/office/drawing/2014/main" id="{F67096FA-859D-BB23-DE14-4B9A42D731AA}"/>
              </a:ext>
            </a:extLst>
          </p:cNvPr>
          <p:cNvPicPr>
            <a:picLocks noChangeAspect="1"/>
          </p:cNvPicPr>
          <p:nvPr/>
        </p:nvPicPr>
        <p:blipFill>
          <a:blip r:embed="rId10"/>
          <a:stretch>
            <a:fillRect/>
          </a:stretch>
        </p:blipFill>
        <p:spPr>
          <a:xfrm>
            <a:off x="16363188" y="4956502"/>
            <a:ext cx="5025360" cy="3769020"/>
          </a:xfrm>
          <a:prstGeom prst="rect">
            <a:avLst/>
          </a:prstGeom>
        </p:spPr>
      </p:pic>
    </p:spTree>
    <p:extLst>
      <p:ext uri="{BB962C8B-B14F-4D97-AF65-F5344CB8AC3E}">
        <p14:creationId xmlns:p14="http://schemas.microsoft.com/office/powerpoint/2010/main" val="238929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306799" y="301323"/>
            <a:ext cx="9993713"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7" name="Content Placeholder 2">
            <a:extLst>
              <a:ext uri="{FF2B5EF4-FFF2-40B4-BE49-F238E27FC236}">
                <a16:creationId xmlns:a16="http://schemas.microsoft.com/office/drawing/2014/main" id="{DEB27C2A-EF29-E8CE-1182-66F4C6616209}"/>
              </a:ext>
            </a:extLst>
          </p:cNvPr>
          <p:cNvSpPr>
            <a:spLocks noGrp="1"/>
          </p:cNvSpPr>
          <p:nvPr>
            <p:ph idx="1"/>
          </p:nvPr>
        </p:nvSpPr>
        <p:spPr>
          <a:xfrm>
            <a:off x="1028700" y="2594277"/>
            <a:ext cx="14181138" cy="5521023"/>
          </a:xfrm>
        </p:spPr>
        <p:txBody>
          <a:bodyPr>
            <a:normAutofit/>
          </a:bodyPr>
          <a:lstStyle/>
          <a:p>
            <a:pPr>
              <a:buFont typeface="Wingdings" panose="05000000000000000000" pitchFamily="2" charset="2"/>
              <a:buChar char="Ø"/>
            </a:pPr>
            <a:r>
              <a:rPr lang="en-ZA" b="1" dirty="0"/>
              <a:t>Strengthen Community-Based Education</a:t>
            </a:r>
            <a:endParaRPr lang="en-ZA" dirty="0"/>
          </a:p>
          <a:p>
            <a:pPr>
              <a:buFont typeface="Wingdings" panose="05000000000000000000" pitchFamily="2" charset="2"/>
              <a:buChar char="Ø"/>
            </a:pPr>
            <a:r>
              <a:rPr lang="en-ZA" b="1" dirty="0"/>
              <a:t>Enhance Training and Mentorship Programs to CHWs. THPs and FBL</a:t>
            </a:r>
          </a:p>
          <a:p>
            <a:pPr>
              <a:buFont typeface="Wingdings" panose="05000000000000000000" pitchFamily="2" charset="2"/>
              <a:buChar char="Ø"/>
            </a:pPr>
            <a:r>
              <a:rPr lang="en-ZA" b="1" dirty="0"/>
              <a:t>Incorporate cancer screening to CHWs data collection tools.</a:t>
            </a:r>
            <a:endParaRPr lang="en-ZA" dirty="0"/>
          </a:p>
          <a:p>
            <a:pPr>
              <a:buFont typeface="Wingdings" panose="05000000000000000000" pitchFamily="2" charset="2"/>
              <a:buChar char="Ø"/>
            </a:pPr>
            <a:r>
              <a:rPr lang="en-ZA" b="1" dirty="0"/>
              <a:t>Address Persistent Fears, stigma and Stigmas related to cancer at community level.</a:t>
            </a:r>
            <a:endParaRPr lang="en-ZA" dirty="0"/>
          </a:p>
          <a:p>
            <a:pPr>
              <a:buFont typeface="Wingdings" panose="05000000000000000000" pitchFamily="2" charset="2"/>
              <a:buChar char="Ø"/>
            </a:pPr>
            <a:r>
              <a:rPr lang="en-ZA" b="1" dirty="0"/>
              <a:t>PHC Facilities</a:t>
            </a:r>
            <a:r>
              <a:rPr lang="en-ZA" dirty="0"/>
              <a:t>:</a:t>
            </a:r>
          </a:p>
          <a:p>
            <a:pPr lvl="1">
              <a:buFont typeface="Wingdings" panose="05000000000000000000" pitchFamily="2" charset="2"/>
              <a:buChar char="Ø"/>
            </a:pPr>
            <a:r>
              <a:rPr lang="en-ZA" dirty="0"/>
              <a:t>Strengthen partnerships between community-based initiatives and healthcare facilities to ensure seamless referrals and follow-up care for individuals identified during screenings.</a:t>
            </a:r>
          </a:p>
          <a:p>
            <a:pPr>
              <a:buFont typeface="Wingdings" panose="05000000000000000000" pitchFamily="2" charset="2"/>
              <a:buChar char="Ø"/>
            </a:pPr>
            <a:endParaRPr lang="en-ZA" dirty="0"/>
          </a:p>
        </p:txBody>
      </p:sp>
      <p:sp>
        <p:nvSpPr>
          <p:cNvPr id="18" name="Title 1">
            <a:extLst>
              <a:ext uri="{FF2B5EF4-FFF2-40B4-BE49-F238E27FC236}">
                <a16:creationId xmlns:a16="http://schemas.microsoft.com/office/drawing/2014/main" id="{60A9EE87-111C-D990-F05F-E1170513EC87}"/>
              </a:ext>
            </a:extLst>
          </p:cNvPr>
          <p:cNvSpPr>
            <a:spLocks noGrp="1"/>
          </p:cNvSpPr>
          <p:nvPr>
            <p:ph type="title"/>
          </p:nvPr>
        </p:nvSpPr>
        <p:spPr>
          <a:xfrm>
            <a:off x="3567113" y="1241425"/>
            <a:ext cx="10930650" cy="838946"/>
          </a:xfrm>
        </p:spPr>
        <p:txBody>
          <a:bodyPr>
            <a:normAutofit fontScale="90000"/>
          </a:bodyPr>
          <a:lstStyle/>
          <a:p>
            <a:br>
              <a:rPr lang="en-ZA" b="1" dirty="0"/>
            </a:br>
            <a:r>
              <a:rPr lang="en-ZA" b="1" dirty="0"/>
              <a:t>Recommendations for the Johannesburg District</a:t>
            </a:r>
            <a:br>
              <a:rPr lang="en-ZA" b="1" dirty="0"/>
            </a:br>
            <a:endParaRPr lang="en-ZA" dirty="0"/>
          </a:p>
        </p:txBody>
      </p:sp>
      <p:pic>
        <p:nvPicPr>
          <p:cNvPr id="12" name="Picture 11">
            <a:extLst>
              <a:ext uri="{FF2B5EF4-FFF2-40B4-BE49-F238E27FC236}">
                <a16:creationId xmlns:a16="http://schemas.microsoft.com/office/drawing/2014/main" id="{81CC9D6D-1643-2D76-E349-F6C05D325E27}"/>
              </a:ext>
            </a:extLst>
          </p:cNvPr>
          <p:cNvPicPr>
            <a:picLocks noChangeAspect="1"/>
          </p:cNvPicPr>
          <p:nvPr/>
        </p:nvPicPr>
        <p:blipFill>
          <a:blip r:embed="rId9"/>
          <a:stretch>
            <a:fillRect/>
          </a:stretch>
        </p:blipFill>
        <p:spPr>
          <a:xfrm>
            <a:off x="14720887" y="1746116"/>
            <a:ext cx="8096659" cy="2946506"/>
          </a:xfrm>
          <a:prstGeom prst="rect">
            <a:avLst/>
          </a:prstGeom>
        </p:spPr>
      </p:pic>
      <p:pic>
        <p:nvPicPr>
          <p:cNvPr id="13" name="Picture 12">
            <a:extLst>
              <a:ext uri="{FF2B5EF4-FFF2-40B4-BE49-F238E27FC236}">
                <a16:creationId xmlns:a16="http://schemas.microsoft.com/office/drawing/2014/main" id="{F4F6E0C9-C48D-7F8E-F524-97141988F451}"/>
              </a:ext>
            </a:extLst>
          </p:cNvPr>
          <p:cNvPicPr>
            <a:picLocks noChangeAspect="1"/>
          </p:cNvPicPr>
          <p:nvPr/>
        </p:nvPicPr>
        <p:blipFill>
          <a:blip r:embed="rId10"/>
          <a:stretch>
            <a:fillRect/>
          </a:stretch>
        </p:blipFill>
        <p:spPr>
          <a:xfrm>
            <a:off x="15703475" y="5013235"/>
            <a:ext cx="5725577" cy="2812476"/>
          </a:xfrm>
          <a:prstGeom prst="rect">
            <a:avLst/>
          </a:prstGeom>
        </p:spPr>
      </p:pic>
    </p:spTree>
    <p:extLst>
      <p:ext uri="{BB962C8B-B14F-4D97-AF65-F5344CB8AC3E}">
        <p14:creationId xmlns:p14="http://schemas.microsoft.com/office/powerpoint/2010/main" val="194599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thank you message with red leaves&#10;&#10;Description automatically generated">
            <a:extLst>
              <a:ext uri="{FF2B5EF4-FFF2-40B4-BE49-F238E27FC236}">
                <a16:creationId xmlns:a16="http://schemas.microsoft.com/office/drawing/2014/main" id="{24DBFD91-996B-9500-B3D1-2ED48A3FFDB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65699" y="965199"/>
            <a:ext cx="8356600" cy="8356600"/>
          </a:xfrm>
          <a:prstGeom prst="rect">
            <a:avLst/>
          </a:prstGeom>
        </p:spPr>
      </p:pic>
    </p:spTree>
    <p:extLst>
      <p:ext uri="{BB962C8B-B14F-4D97-AF65-F5344CB8AC3E}">
        <p14:creationId xmlns:p14="http://schemas.microsoft.com/office/powerpoint/2010/main" val="3554801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879</Words>
  <Application>Microsoft Office PowerPoint</Application>
  <PresentationFormat>Custom</PresentationFormat>
  <Paragraphs>71</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Wingdings</vt:lpstr>
      <vt:lpstr>Josefin Sans</vt:lpstr>
      <vt:lpstr>Montserrat Ultra-Bold</vt:lpstr>
      <vt:lpstr>Arial</vt:lpstr>
      <vt:lpstr>Calibri</vt:lpstr>
      <vt:lpstr>Office Theme</vt:lpstr>
      <vt:lpstr>“Improving Cancer Awareness and Knowledge in Johannesburg and iLembe Districts through a Tailored Community-Based Educational Intervention ”</vt:lpstr>
      <vt:lpstr>Context: Global challenge of cancer and its  impact worldwide </vt:lpstr>
      <vt:lpstr> The role of PHC and disparities in cancer care </vt:lpstr>
      <vt:lpstr>Study Objective </vt:lpstr>
      <vt:lpstr>Methods</vt:lpstr>
      <vt:lpstr>Training and mentorship </vt:lpstr>
      <vt:lpstr>Results</vt:lpstr>
      <vt:lpstr> Recommendations for the Johannesburg District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JHD R Conf 2024 PPT General Slide</dc:title>
  <cp:lastModifiedBy>Sibongile Ramotshela</cp:lastModifiedBy>
  <cp:revision>2</cp:revision>
  <dcterms:created xsi:type="dcterms:W3CDTF">2006-08-16T00:00:00Z</dcterms:created>
  <dcterms:modified xsi:type="dcterms:W3CDTF">2024-08-27T09:53:22Z</dcterms:modified>
  <dc:identifier>DAGBbRz9S2I</dc:identifier>
</cp:coreProperties>
</file>