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59" r:id="rId4"/>
    <p:sldId id="260" r:id="rId5"/>
    <p:sldId id="266" r:id="rId6"/>
    <p:sldId id="262" r:id="rId7"/>
    <p:sldId id="263" r:id="rId8"/>
  </p:sldIdLst>
  <p:sldSz cx="18288000" cy="10287000"/>
  <p:notesSz cx="6858000" cy="9144000"/>
  <p:embeddedFontLst>
    <p:embeddedFont>
      <p:font typeface="Josefin Sans" pitchFamily="2" charset="77"/>
      <p:regular r:id="rId10"/>
      <p:bold r:id="rId11"/>
    </p:embeddedFont>
    <p:embeddedFont>
      <p:font typeface="Montserrat Ultra-Bold" pitchFamily="2" charset="77"/>
      <p:regular r:id="rId12"/>
      <p:bold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89" autoAdjust="0"/>
  </p:normalViewPr>
  <p:slideViewPr>
    <p:cSldViewPr>
      <p:cViewPr varScale="1">
        <p:scale>
          <a:sx n="80" d="100"/>
          <a:sy n="80" d="100"/>
        </p:scale>
        <p:origin x="82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obna Sawry" userId="3d36ec30-b343-43a6-9af8-2a64eacd9aed" providerId="ADAL" clId="{ECA721D1-21CF-4E6B-97E0-8513CCA0B5F9}"/>
    <pc:docChg chg="undo redo custSel delSld modSld">
      <pc:chgData name="Shobna Sawry" userId="3d36ec30-b343-43a6-9af8-2a64eacd9aed" providerId="ADAL" clId="{ECA721D1-21CF-4E6B-97E0-8513CCA0B5F9}" dt="2024-08-20T10:00:57.492" v="903" actId="15"/>
      <pc:docMkLst>
        <pc:docMk/>
      </pc:docMkLst>
      <pc:sldChg chg="modSp mod">
        <pc:chgData name="Shobna Sawry" userId="3d36ec30-b343-43a6-9af8-2a64eacd9aed" providerId="ADAL" clId="{ECA721D1-21CF-4E6B-97E0-8513CCA0B5F9}" dt="2024-08-20T09:01:46.611" v="31" actId="115"/>
        <pc:sldMkLst>
          <pc:docMk/>
          <pc:sldMk cId="0" sldId="256"/>
        </pc:sldMkLst>
        <pc:spChg chg="mod">
          <ac:chgData name="Shobna Sawry" userId="3d36ec30-b343-43a6-9af8-2a64eacd9aed" providerId="ADAL" clId="{ECA721D1-21CF-4E6B-97E0-8513CCA0B5F9}" dt="2024-08-20T09:00:35.848" v="5" actId="1076"/>
          <ac:spMkLst>
            <pc:docMk/>
            <pc:sldMk cId="0" sldId="256"/>
            <ac:spMk id="11" creationId="{ED3E32D4-2941-4187-1E23-42A1CE7EFAB7}"/>
          </ac:spMkLst>
        </pc:spChg>
        <pc:spChg chg="mod">
          <ac:chgData name="Shobna Sawry" userId="3d36ec30-b343-43a6-9af8-2a64eacd9aed" providerId="ADAL" clId="{ECA721D1-21CF-4E6B-97E0-8513CCA0B5F9}" dt="2024-08-20T09:01:46.611" v="31" actId="115"/>
          <ac:spMkLst>
            <pc:docMk/>
            <pc:sldMk cId="0" sldId="256"/>
            <ac:spMk id="12" creationId="{F1F19105-7E69-742F-8A31-59279A138F5E}"/>
          </ac:spMkLst>
        </pc:spChg>
      </pc:sldChg>
      <pc:sldChg chg="modSp mod">
        <pc:chgData name="Shobna Sawry" userId="3d36ec30-b343-43a6-9af8-2a64eacd9aed" providerId="ADAL" clId="{ECA721D1-21CF-4E6B-97E0-8513CCA0B5F9}" dt="2024-08-20T09:16:17.516" v="191" actId="20577"/>
        <pc:sldMkLst>
          <pc:docMk/>
          <pc:sldMk cId="0" sldId="258"/>
        </pc:sldMkLst>
        <pc:spChg chg="mod">
          <ac:chgData name="Shobna Sawry" userId="3d36ec30-b343-43a6-9af8-2a64eacd9aed" providerId="ADAL" clId="{ECA721D1-21CF-4E6B-97E0-8513CCA0B5F9}" dt="2024-08-20T09:16:17.516" v="191" actId="20577"/>
          <ac:spMkLst>
            <pc:docMk/>
            <pc:sldMk cId="0" sldId="258"/>
            <ac:spMk id="12" creationId="{26A4406C-3ECD-0A0C-2CC0-A2565277C341}"/>
          </ac:spMkLst>
        </pc:spChg>
      </pc:sldChg>
      <pc:sldChg chg="modSp mod">
        <pc:chgData name="Shobna Sawry" userId="3d36ec30-b343-43a6-9af8-2a64eacd9aed" providerId="ADAL" clId="{ECA721D1-21CF-4E6B-97E0-8513CCA0B5F9}" dt="2024-08-20T09:21:12.187" v="234" actId="115"/>
        <pc:sldMkLst>
          <pc:docMk/>
          <pc:sldMk cId="0" sldId="259"/>
        </pc:sldMkLst>
        <pc:spChg chg="mod">
          <ac:chgData name="Shobna Sawry" userId="3d36ec30-b343-43a6-9af8-2a64eacd9aed" providerId="ADAL" clId="{ECA721D1-21CF-4E6B-97E0-8513CCA0B5F9}" dt="2024-08-20T09:21:12.187" v="234" actId="115"/>
          <ac:spMkLst>
            <pc:docMk/>
            <pc:sldMk cId="0" sldId="259"/>
            <ac:spMk id="12" creationId="{26A4406C-3ECD-0A0C-2CC0-A2565277C341}"/>
          </ac:spMkLst>
        </pc:spChg>
      </pc:sldChg>
      <pc:sldChg chg="addSp delSp modSp mod">
        <pc:chgData name="Shobna Sawry" userId="3d36ec30-b343-43a6-9af8-2a64eacd9aed" providerId="ADAL" clId="{ECA721D1-21CF-4E6B-97E0-8513CCA0B5F9}" dt="2024-08-20T09:53:45.266" v="587" actId="6549"/>
        <pc:sldMkLst>
          <pc:docMk/>
          <pc:sldMk cId="0" sldId="260"/>
        </pc:sldMkLst>
        <pc:spChg chg="mod">
          <ac:chgData name="Shobna Sawry" userId="3d36ec30-b343-43a6-9af8-2a64eacd9aed" providerId="ADAL" clId="{ECA721D1-21CF-4E6B-97E0-8513CCA0B5F9}" dt="2024-08-20T09:52:53.905" v="573" actId="1076"/>
          <ac:spMkLst>
            <pc:docMk/>
            <pc:sldMk cId="0" sldId="260"/>
            <ac:spMk id="2" creationId="{00000000-0000-0000-0000-000000000000}"/>
          </ac:spMkLst>
        </pc:spChg>
        <pc:spChg chg="mod">
          <ac:chgData name="Shobna Sawry" userId="3d36ec30-b343-43a6-9af8-2a64eacd9aed" providerId="ADAL" clId="{ECA721D1-21CF-4E6B-97E0-8513CCA0B5F9}" dt="2024-08-20T09:52:58.879" v="575" actId="1076"/>
          <ac:spMkLst>
            <pc:docMk/>
            <pc:sldMk cId="0" sldId="260"/>
            <ac:spMk id="8" creationId="{00000000-0000-0000-0000-000000000000}"/>
          </ac:spMkLst>
        </pc:spChg>
        <pc:spChg chg="mod">
          <ac:chgData name="Shobna Sawry" userId="3d36ec30-b343-43a6-9af8-2a64eacd9aed" providerId="ADAL" clId="{ECA721D1-21CF-4E6B-97E0-8513CCA0B5F9}" dt="2024-08-20T09:52:56.533" v="574" actId="1076"/>
          <ac:spMkLst>
            <pc:docMk/>
            <pc:sldMk cId="0" sldId="260"/>
            <ac:spMk id="10" creationId="{00000000-0000-0000-0000-000000000000}"/>
          </ac:spMkLst>
        </pc:spChg>
        <pc:spChg chg="mod">
          <ac:chgData name="Shobna Sawry" userId="3d36ec30-b343-43a6-9af8-2a64eacd9aed" providerId="ADAL" clId="{ECA721D1-21CF-4E6B-97E0-8513CCA0B5F9}" dt="2024-08-20T09:53:06.140" v="576" actId="1076"/>
          <ac:spMkLst>
            <pc:docMk/>
            <pc:sldMk cId="0" sldId="260"/>
            <ac:spMk id="11" creationId="{306F2A92-12BC-277D-D55C-4E68BD6641FD}"/>
          </ac:spMkLst>
        </pc:spChg>
        <pc:spChg chg="mod">
          <ac:chgData name="Shobna Sawry" userId="3d36ec30-b343-43a6-9af8-2a64eacd9aed" providerId="ADAL" clId="{ECA721D1-21CF-4E6B-97E0-8513CCA0B5F9}" dt="2024-08-20T09:53:45.266" v="587" actId="6549"/>
          <ac:spMkLst>
            <pc:docMk/>
            <pc:sldMk cId="0" sldId="260"/>
            <ac:spMk id="12" creationId="{26A4406C-3ECD-0A0C-2CC0-A2565277C341}"/>
          </ac:spMkLst>
        </pc:spChg>
        <pc:picChg chg="del">
          <ac:chgData name="Shobna Sawry" userId="3d36ec30-b343-43a6-9af8-2a64eacd9aed" providerId="ADAL" clId="{ECA721D1-21CF-4E6B-97E0-8513CCA0B5F9}" dt="2024-08-20T09:19:29.448" v="200" actId="478"/>
          <ac:picMkLst>
            <pc:docMk/>
            <pc:sldMk cId="0" sldId="260"/>
            <ac:picMk id="14" creationId="{B39F2457-6472-3C6F-B0D0-6935142F786E}"/>
          </ac:picMkLst>
        </pc:picChg>
        <pc:picChg chg="add mod">
          <ac:chgData name="Shobna Sawry" userId="3d36ec30-b343-43a6-9af8-2a64eacd9aed" providerId="ADAL" clId="{ECA721D1-21CF-4E6B-97E0-8513CCA0B5F9}" dt="2024-08-20T09:53:31.370" v="585" actId="14100"/>
          <ac:picMkLst>
            <pc:docMk/>
            <pc:sldMk cId="0" sldId="260"/>
            <ac:picMk id="17" creationId="{FCF0E96D-C683-FD99-2DD5-E4625624C2FE}"/>
          </ac:picMkLst>
        </pc:picChg>
      </pc:sldChg>
      <pc:sldChg chg="del">
        <pc:chgData name="Shobna Sawry" userId="3d36ec30-b343-43a6-9af8-2a64eacd9aed" providerId="ADAL" clId="{ECA721D1-21CF-4E6B-97E0-8513CCA0B5F9}" dt="2024-08-20T09:54:44.128" v="592" actId="47"/>
        <pc:sldMkLst>
          <pc:docMk/>
          <pc:sldMk cId="0" sldId="261"/>
        </pc:sldMkLst>
      </pc:sldChg>
      <pc:sldChg chg="modSp mod">
        <pc:chgData name="Shobna Sawry" userId="3d36ec30-b343-43a6-9af8-2a64eacd9aed" providerId="ADAL" clId="{ECA721D1-21CF-4E6B-97E0-8513CCA0B5F9}" dt="2024-08-20T10:00:57.492" v="903" actId="15"/>
        <pc:sldMkLst>
          <pc:docMk/>
          <pc:sldMk cId="0" sldId="262"/>
        </pc:sldMkLst>
        <pc:spChg chg="mod">
          <ac:chgData name="Shobna Sawry" userId="3d36ec30-b343-43a6-9af8-2a64eacd9aed" providerId="ADAL" clId="{ECA721D1-21CF-4E6B-97E0-8513CCA0B5F9}" dt="2024-08-20T10:00:57.492" v="903" actId="15"/>
          <ac:spMkLst>
            <pc:docMk/>
            <pc:sldMk cId="0" sldId="262"/>
            <ac:spMk id="12" creationId="{26A4406C-3ECD-0A0C-2CC0-A2565277C341}"/>
          </ac:spMkLst>
        </pc:spChg>
      </pc:sldChg>
      <pc:sldChg chg="addSp delSp modSp mod">
        <pc:chgData name="Shobna Sawry" userId="3d36ec30-b343-43a6-9af8-2a64eacd9aed" providerId="ADAL" clId="{ECA721D1-21CF-4E6B-97E0-8513CCA0B5F9}" dt="2024-08-20T09:54:22.927" v="591" actId="1076"/>
        <pc:sldMkLst>
          <pc:docMk/>
          <pc:sldMk cId="3667627840" sldId="266"/>
        </pc:sldMkLst>
        <pc:spChg chg="mod">
          <ac:chgData name="Shobna Sawry" userId="3d36ec30-b343-43a6-9af8-2a64eacd9aed" providerId="ADAL" clId="{ECA721D1-21CF-4E6B-97E0-8513CCA0B5F9}" dt="2024-08-20T09:45:32.942" v="433" actId="20577"/>
          <ac:spMkLst>
            <pc:docMk/>
            <pc:sldMk cId="3667627840" sldId="266"/>
            <ac:spMk id="11" creationId="{306F2A92-12BC-277D-D55C-4E68BD6641FD}"/>
          </ac:spMkLst>
        </pc:spChg>
        <pc:spChg chg="del">
          <ac:chgData name="Shobna Sawry" userId="3d36ec30-b343-43a6-9af8-2a64eacd9aed" providerId="ADAL" clId="{ECA721D1-21CF-4E6B-97E0-8513CCA0B5F9}" dt="2024-08-20T09:43:36.359" v="377" actId="478"/>
          <ac:spMkLst>
            <pc:docMk/>
            <pc:sldMk cId="3667627840" sldId="266"/>
            <ac:spMk id="12" creationId="{26A4406C-3ECD-0A0C-2CC0-A2565277C341}"/>
          </ac:spMkLst>
        </pc:spChg>
        <pc:spChg chg="add del mod">
          <ac:chgData name="Shobna Sawry" userId="3d36ec30-b343-43a6-9af8-2a64eacd9aed" providerId="ADAL" clId="{ECA721D1-21CF-4E6B-97E0-8513CCA0B5F9}" dt="2024-08-20T09:43:54.260" v="379" actId="478"/>
          <ac:spMkLst>
            <pc:docMk/>
            <pc:sldMk cId="3667627840" sldId="266"/>
            <ac:spMk id="18" creationId="{476F8E04-A208-FA75-DB01-F85DDD295262}"/>
          </ac:spMkLst>
        </pc:spChg>
        <pc:spChg chg="add mod">
          <ac:chgData name="Shobna Sawry" userId="3d36ec30-b343-43a6-9af8-2a64eacd9aed" providerId="ADAL" clId="{ECA721D1-21CF-4E6B-97E0-8513CCA0B5F9}" dt="2024-08-20T09:54:22.927" v="591" actId="1076"/>
          <ac:spMkLst>
            <pc:docMk/>
            <pc:sldMk cId="3667627840" sldId="266"/>
            <ac:spMk id="19" creationId="{B987BC09-DCA2-B02F-E755-F2A63FE53034}"/>
          </ac:spMkLst>
        </pc:spChg>
        <pc:graphicFrameChg chg="del">
          <ac:chgData name="Shobna Sawry" userId="3d36ec30-b343-43a6-9af8-2a64eacd9aed" providerId="ADAL" clId="{ECA721D1-21CF-4E6B-97E0-8513CCA0B5F9}" dt="2024-08-20T09:43:05.318" v="371" actId="478"/>
          <ac:graphicFrameMkLst>
            <pc:docMk/>
            <pc:sldMk cId="3667627840" sldId="266"/>
            <ac:graphicFrameMk id="13" creationId="{E4FF1EF2-AB60-81EF-4DE6-46F7C62862B1}"/>
          </ac:graphicFrameMkLst>
        </pc:graphicFrameChg>
        <pc:graphicFrameChg chg="add mod modGraphic">
          <ac:chgData name="Shobna Sawry" userId="3d36ec30-b343-43a6-9af8-2a64eacd9aed" providerId="ADAL" clId="{ECA721D1-21CF-4E6B-97E0-8513CCA0B5F9}" dt="2024-08-20T09:46:16.534" v="437" actId="1076"/>
          <ac:graphicFrameMkLst>
            <pc:docMk/>
            <pc:sldMk cId="3667627840" sldId="266"/>
            <ac:graphicFrameMk id="16" creationId="{222EF13B-F001-38F3-7A9C-7A53F2CEAD54}"/>
          </ac:graphicFrameMkLst>
        </pc:graphicFrameChg>
        <pc:picChg chg="del">
          <ac:chgData name="Shobna Sawry" userId="3d36ec30-b343-43a6-9af8-2a64eacd9aed" providerId="ADAL" clId="{ECA721D1-21CF-4E6B-97E0-8513CCA0B5F9}" dt="2024-08-20T09:45:58.711" v="435" actId="478"/>
          <ac:picMkLst>
            <pc:docMk/>
            <pc:sldMk cId="3667627840" sldId="266"/>
            <ac:picMk id="15" creationId="{17671DE7-CDE5-8FBB-6B4C-1F7894A3499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78F24D-FAF7-4B9D-942F-C5173083D9F8}" type="datetimeFigureOut">
              <a:rPr lang="en-ZA" smtClean="0"/>
              <a:t>2024/08/27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69ED7-DB15-41D5-8A6F-82237D503C3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53345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Perceived advantages of same-day on-site VL POCT included: feeling they were doing very well with their treatment (49%); knowing VL sooner (46%); and providing peace of mind (41%).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/>
              <a:t>These perceptions are further illustrated in the </a:t>
            </a:r>
            <a:r>
              <a:rPr lang="en-GB" sz="1200" b="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Word cloud visualisation of free text responses from participants regarding POC testing for themselves and their infants, indicating frequency of usage of words.</a:t>
            </a:r>
            <a:endParaRPr lang="en-US" sz="1200" b="0" dirty="0"/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69ED7-DB15-41D5-8A6F-82237D503C36}" type="slidenum">
              <a:rPr lang="en-ZA" smtClean="0"/>
              <a:t>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29136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sv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12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0.png"/><Relationship Id="rId5" Type="http://schemas.openxmlformats.org/officeDocument/2006/relationships/image" Target="../media/image3.jpeg"/><Relationship Id="rId10" Type="http://schemas.openxmlformats.org/officeDocument/2006/relationships/image" Target="../media/image9.png"/><Relationship Id="rId4" Type="http://schemas.openxmlformats.org/officeDocument/2006/relationships/image" Target="../media/image2.sv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08230"/>
            <a:ext cx="16225843" cy="1153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379"/>
              </a:lnSpc>
            </a:pPr>
            <a:r>
              <a:rPr lang="en-US" sz="6699" dirty="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160225" y="2088932"/>
            <a:ext cx="13962793" cy="1153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379"/>
              </a:lnSpc>
            </a:pPr>
            <a:r>
              <a:rPr lang="en-US" sz="6699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4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43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003300" y="8963461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5917311" y="8963461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6098135" y="9243442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 dirty="0">
                <a:solidFill>
                  <a:srgbClr val="DCB05B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ED3E32D4-2941-4187-1E23-42A1CE7EFA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700" y="3499481"/>
            <a:ext cx="14211300" cy="2120708"/>
          </a:xfrm>
        </p:spPr>
        <p:txBody>
          <a:bodyPr>
            <a:normAutofit/>
          </a:bodyPr>
          <a:lstStyle/>
          <a:p>
            <a:r>
              <a:rPr lang="en-US" sz="4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HIV treatment adherence challenges in postpartum women living with HIV in the OPPTIM Study, Johannesburg, South Africa</a:t>
            </a: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F1F19105-7E69-742F-8A31-59279A138F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24050" y="5876914"/>
            <a:ext cx="12420600" cy="1752600"/>
          </a:xfrm>
        </p:spPr>
        <p:txBody>
          <a:bodyPr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Lee Fairlie, </a:t>
            </a:r>
            <a:r>
              <a:rPr lang="en-US" sz="28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Shobna Sawry</a:t>
            </a: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800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Sherri Pals, Gayle Sherman, Jean Le Roux, Bernadette Ngeno, Leigh Berrie, Karidia Diallo</a:t>
            </a:r>
            <a:r>
              <a:rPr lang="en-US" sz="2800" kern="1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Mackenzie Hurlston Cox, Mary Mogashoa, Surbhi Modi for the OPPTIM (</a:t>
            </a:r>
            <a:r>
              <a:rPr lang="en-US" sz="2800" u="sng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2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ptimised</a:t>
            </a: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ostpartum </a:t>
            </a:r>
            <a:r>
              <a:rPr lang="en-US" sz="28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MTCT </a:t>
            </a:r>
            <a:r>
              <a:rPr lang="en-US" sz="28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esting for </a:t>
            </a:r>
            <a:r>
              <a:rPr lang="en-US" sz="28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nfants and their </a:t>
            </a:r>
            <a:r>
              <a:rPr lang="en-US" sz="28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others) Study Team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9F3CA55-2D81-3752-9776-0F13E950E3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65236" y="7962900"/>
            <a:ext cx="1364398" cy="7994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8732A61-0DF0-212B-0222-646A1E00A32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73718" y="7962900"/>
            <a:ext cx="1683695" cy="7994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7FA535D-2086-B6F8-3A84-DE97AE42DB8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06833" y="7770306"/>
            <a:ext cx="1103150" cy="103159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269FD7-811E-EE48-FE31-C113C0C6BC1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29444" y="8006576"/>
            <a:ext cx="2346382" cy="79532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4DC3AC5-47F4-4608-7AF0-72A7DB2F5C59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4987" t="24532" r="14495" b="22279"/>
          <a:stretch/>
        </p:blipFill>
        <p:spPr>
          <a:xfrm>
            <a:off x="11658485" y="7730068"/>
            <a:ext cx="2387660" cy="115261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537" y="1193271"/>
            <a:ext cx="16640925" cy="1143000"/>
          </a:xfrm>
        </p:spPr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6A4406C-3ECD-0A0C-2CC0-A2565277C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601" y="2500841"/>
            <a:ext cx="16640925" cy="6176315"/>
          </a:xfrm>
        </p:spPr>
        <p:txBody>
          <a:bodyPr>
            <a:normAutofit fontScale="85000" lnSpcReduction="20000"/>
          </a:bodyPr>
          <a:lstStyle/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Adherence to HIV treatment is challenging for postpartum women living with HIV (WLHIV) and viral load non-suppression and loss to follow-up is frequent.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3200" kern="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kern="100" dirty="0"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US" sz="32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uboptimal adherence results in an increased viral load (VL) with risks for vertical and horizontal HIV transmission to their infant. 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3200" kern="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We used data from the OPPTIM study to describe HIV treatment adherence in postpartum WLHIV. </a:t>
            </a:r>
          </a:p>
          <a:p>
            <a:pPr marL="15240" algn="just">
              <a:lnSpc>
                <a:spcPts val="3000"/>
              </a:lnSpc>
            </a:pPr>
            <a:endParaRPr lang="en-US" dirty="0"/>
          </a:p>
          <a:p>
            <a:pPr marL="15240" algn="just">
              <a:lnSpc>
                <a:spcPts val="3000"/>
              </a:lnSpc>
            </a:pPr>
            <a:r>
              <a:rPr lang="en-GB" sz="3200" dirty="0"/>
              <a:t>The OPPTIM (Optimised Postpartum PMTCT Testing for Infants and their Mothers) clinical trial in Johannesburg, South Africa, was designed to evaluate adherenc</a:t>
            </a:r>
            <a:r>
              <a:rPr lang="en-GB" dirty="0"/>
              <a:t>e to ART</a:t>
            </a:r>
            <a:r>
              <a:rPr lang="en-GB" sz="3200" dirty="0"/>
              <a:t> and factors associated with sub-</a:t>
            </a:r>
            <a:r>
              <a:rPr lang="en-GB" dirty="0"/>
              <a:t>optimal adherence, </a:t>
            </a:r>
            <a:r>
              <a:rPr lang="en-GB" sz="3200" dirty="0"/>
              <a:t>to improve postnatal PMTCT outcomes. </a:t>
            </a:r>
          </a:p>
          <a:p>
            <a:pPr marL="15240" algn="just">
              <a:lnSpc>
                <a:spcPts val="3000"/>
              </a:lnSpc>
            </a:pPr>
            <a:endParaRPr lang="en-GB" sz="3200" dirty="0"/>
          </a:p>
          <a:p>
            <a:pPr marL="15240" algn="just">
              <a:lnSpc>
                <a:spcPts val="3000"/>
              </a:lnSpc>
            </a:pPr>
            <a:r>
              <a:rPr lang="en-US" sz="3200" dirty="0"/>
              <a:t>We used PCR point-of-care testing (POCT) in a </a:t>
            </a:r>
            <a:r>
              <a:rPr lang="en-US" sz="3200" dirty="0" err="1"/>
              <a:t>randomised</a:t>
            </a:r>
            <a:r>
              <a:rPr lang="en-US" sz="3200" dirty="0"/>
              <a:t> non-blinded operational clinical trial in two primary health facilities in Johannesburg, South Africa, and describe participants’ adherence to HIV treatment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563" y="1123703"/>
            <a:ext cx="16640925" cy="1143000"/>
          </a:xfrm>
        </p:spPr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6A4406C-3ECD-0A0C-2CC0-A2565277C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906" y="2400300"/>
            <a:ext cx="16933694" cy="6563161"/>
          </a:xfrm>
        </p:spPr>
        <p:txBody>
          <a:bodyPr>
            <a:normAutofit fontScale="70000" lnSpcReduction="20000"/>
          </a:bodyPr>
          <a:lstStyle/>
          <a:p>
            <a:pPr marL="342900" indent="-342900" algn="just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Enrolment:</a:t>
            </a:r>
          </a:p>
          <a:p>
            <a:pPr lvl="1" indent="-342900" algn="just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dirty="0"/>
              <a:t>Between July 2018–April 2019</a:t>
            </a:r>
          </a:p>
          <a:p>
            <a:pPr lvl="1" indent="-342900" algn="just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dirty="0"/>
              <a:t>Sites: </a:t>
            </a:r>
            <a:r>
              <a:rPr lang="en-US" dirty="0" err="1"/>
              <a:t>Esselen</a:t>
            </a:r>
            <a:r>
              <a:rPr lang="en-US" dirty="0"/>
              <a:t> Street Clinic &amp; Hillbrow CHC</a:t>
            </a:r>
          </a:p>
          <a:p>
            <a:pPr lvl="1" indent="-342900" algn="just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dirty="0"/>
              <a:t>405 postpartum WLHIV aged ≥18 years and their HIV-negative infants (PCR-confirmed at enrolment) were enrolled at their 6–14-week immunization visits </a:t>
            </a:r>
          </a:p>
          <a:p>
            <a:pPr algn="just">
              <a:lnSpc>
                <a:spcPts val="3000"/>
              </a:lnSpc>
            </a:pPr>
            <a:r>
              <a:rPr lang="en-US" dirty="0" err="1"/>
              <a:t>Randomisation</a:t>
            </a:r>
            <a:r>
              <a:rPr lang="en-US" dirty="0"/>
              <a:t> - 2 arms.</a:t>
            </a:r>
          </a:p>
          <a:p>
            <a:pPr lvl="1" indent="-342900" algn="just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dirty="0"/>
              <a:t>204 women to Arm 1 - standard-of-care (SOC) laboratory-based VL testing at enrolment, 6, 12 and 18 months.</a:t>
            </a:r>
          </a:p>
          <a:p>
            <a:pPr lvl="1" indent="-342900" algn="just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dirty="0"/>
              <a:t>201 women to Arm 2 - SOC laboratory-based VL testing </a:t>
            </a:r>
            <a:r>
              <a:rPr lang="en-US" u="sng" dirty="0"/>
              <a:t>plus</a:t>
            </a:r>
            <a:r>
              <a:rPr lang="en-US" dirty="0"/>
              <a:t> additional POC GeneXpert HIV-1 VL testing at enrolment, 6, 9, 12, 15 and 18 months.</a:t>
            </a:r>
          </a:p>
          <a:p>
            <a:pPr lvl="1" indent="-342900" algn="just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dirty="0"/>
              <a:t>All infants had SOC HIV tests </a:t>
            </a:r>
            <a:r>
              <a:rPr lang="en-US" u="sng" dirty="0"/>
              <a:t>plus</a:t>
            </a:r>
            <a:r>
              <a:rPr lang="en-US" dirty="0"/>
              <a:t> POC GeneXpert HIV-1 Qual testing (early infant diagnosis (EID) POCT) at 6, 9, 12, 15 and 18 months.</a:t>
            </a:r>
          </a:p>
          <a:p>
            <a:pPr marL="342900" indent="-342900" algn="just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Questionnaire</a:t>
            </a:r>
          </a:p>
          <a:p>
            <a:pPr lvl="1" indent="-342900" algn="just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dirty="0"/>
              <a:t>Sociodemographic and adherence questionnaires (30-day visual analog scale  with </a:t>
            </a:r>
            <a:r>
              <a:rPr lang="en-US" u="sng" dirty="0"/>
              <a:t>&lt;95% considered sub-optimal adherence</a:t>
            </a:r>
            <a:r>
              <a:rPr lang="en-US" dirty="0"/>
              <a:t>) administered at each visit. </a:t>
            </a:r>
          </a:p>
          <a:p>
            <a:pPr algn="just">
              <a:lnSpc>
                <a:spcPts val="3000"/>
              </a:lnSpc>
            </a:pPr>
            <a:r>
              <a:rPr lang="en-US" dirty="0"/>
              <a:t>Analysis </a:t>
            </a:r>
          </a:p>
          <a:p>
            <a:pPr lvl="1" algn="just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dirty="0"/>
              <a:t>Multiple logistic regression model examining risk factors for sub-optimal adherence at each visit, with standard errors for the model adjusted for correlation among multiple visits for each woman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9375" y="9155556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922068" y="9116981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4" y="9353314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 dirty="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383" y="912190"/>
            <a:ext cx="16640925" cy="1143000"/>
          </a:xfrm>
        </p:spPr>
        <p:txBody>
          <a:bodyPr/>
          <a:lstStyle/>
          <a:p>
            <a:r>
              <a:rPr lang="en-US" dirty="0"/>
              <a:t>Results – Sub-optimal adherence (&lt;95%)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6A4406C-3ECD-0A0C-2CC0-A2565277C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383" y="1685095"/>
            <a:ext cx="5994617" cy="7801805"/>
          </a:xfrm>
        </p:spPr>
        <p:txBody>
          <a:bodyPr>
            <a:normAutofit fontScale="62500" lnSpcReduction="20000"/>
          </a:bodyPr>
          <a:lstStyle/>
          <a:p>
            <a:pPr marL="342900" indent="-342900"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405 WLHIV participants, 1445 visits</a:t>
            </a:r>
          </a:p>
          <a:p>
            <a:pPr lvl="1" indent="-342900"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dirty="0"/>
              <a:t>arm 1, 204; arm 2, 201</a:t>
            </a:r>
          </a:p>
          <a:p>
            <a:pPr algn="just">
              <a:lnSpc>
                <a:spcPct val="170000"/>
              </a:lnSpc>
            </a:pPr>
            <a:r>
              <a:rPr lang="en-US" dirty="0"/>
              <a:t>Sub-optimal adherence - at 306 (21.2%) visits, </a:t>
            </a:r>
          </a:p>
          <a:p>
            <a:pPr lvl="1"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dirty="0"/>
              <a:t>no statistically significant difference between arms. </a:t>
            </a:r>
          </a:p>
          <a:p>
            <a:pPr marL="342900" indent="-342900"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Main reasons for &lt;95% adherence at any visit:</a:t>
            </a:r>
          </a:p>
          <a:p>
            <a:pPr lvl="1" indent="-342900"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dirty="0"/>
              <a:t>forgetting (33.1%)</a:t>
            </a:r>
          </a:p>
          <a:p>
            <a:pPr lvl="1" indent="-342900"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dirty="0"/>
              <a:t>work commitments (11.4%)</a:t>
            </a:r>
          </a:p>
          <a:p>
            <a:pPr lvl="1" indent="-342900"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dirty="0"/>
              <a:t>not being at home (9.2%)</a:t>
            </a:r>
          </a:p>
          <a:p>
            <a:pPr lvl="1" indent="-342900"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dirty="0"/>
              <a:t>insufficient time (8.5%)</a:t>
            </a:r>
          </a:p>
          <a:p>
            <a:pPr lvl="1" indent="-342900"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dirty="0"/>
              <a:t>taking medication late (7.7%) (Figure) </a:t>
            </a:r>
          </a:p>
          <a:p>
            <a:pPr marL="342900" indent="-342900"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Visit where &lt;95% adherence reported</a:t>
            </a:r>
          </a:p>
          <a:p>
            <a:pPr lvl="1" indent="-342900"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dirty="0"/>
              <a:t>38/299 (12.7%) had a VL ≥1000 cps/ml</a:t>
            </a:r>
          </a:p>
          <a:p>
            <a:pPr lvl="1" indent="-342900"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dirty="0"/>
              <a:t>114/299 (38.1%) had VL ≥50 copies/ml </a:t>
            </a:r>
          </a:p>
          <a:p>
            <a:pPr algn="just">
              <a:lnSpc>
                <a:spcPct val="170000"/>
              </a:lnSpc>
            </a:pPr>
            <a:r>
              <a:rPr lang="en-US" dirty="0"/>
              <a:t>Visits with ≥95% adherence reported</a:t>
            </a:r>
          </a:p>
          <a:p>
            <a:pPr lvl="1"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dirty="0"/>
              <a:t>63/1123 (5.6%) had VL ≥ 1000copies/ml </a:t>
            </a:r>
          </a:p>
          <a:p>
            <a:pPr lvl="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dirty="0"/>
              <a:t>329/1123 (29.3%) had VL ≥50 copies/ml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CF0E96D-C683-FD99-2DD5-E4625624C2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86600" y="2325570"/>
            <a:ext cx="10509598" cy="635616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7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6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43999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537" y="1211437"/>
            <a:ext cx="16640925" cy="768963"/>
          </a:xfrm>
        </p:spPr>
        <p:txBody>
          <a:bodyPr>
            <a:normAutofit/>
          </a:bodyPr>
          <a:lstStyle/>
          <a:p>
            <a:r>
              <a:rPr lang="en-US" dirty="0"/>
              <a:t>Results – </a:t>
            </a:r>
            <a:r>
              <a:rPr lang="en-GB" sz="4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Risk factors for sub-optimal adherence</a:t>
            </a:r>
            <a:endParaRPr lang="en-US" dirty="0"/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222EF13B-F001-38F3-7A9C-7A53F2CEAD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7373560"/>
              </p:ext>
            </p:extLst>
          </p:nvPr>
        </p:nvGraphicFramePr>
        <p:xfrm>
          <a:off x="9650405" y="1938814"/>
          <a:ext cx="8581273" cy="7926234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836487">
                  <a:extLst>
                    <a:ext uri="{9D8B030D-6E8A-4147-A177-3AD203B41FA5}">
                      <a16:colId xmlns:a16="http://schemas.microsoft.com/office/drawing/2014/main" val="161666492"/>
                    </a:ext>
                  </a:extLst>
                </a:gridCol>
                <a:gridCol w="2010986">
                  <a:extLst>
                    <a:ext uri="{9D8B030D-6E8A-4147-A177-3AD203B41FA5}">
                      <a16:colId xmlns:a16="http://schemas.microsoft.com/office/drawing/2014/main" val="19379795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731329643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1432983629"/>
                    </a:ext>
                  </a:extLst>
                </a:gridCol>
              </a:tblGrid>
              <a:tr h="6337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Variable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 (%) with &lt;95% adherence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Unadjusted OR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(95% CI)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Adjusted OR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(95% CI)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581251443"/>
                  </a:ext>
                </a:extLst>
              </a:tr>
              <a:tr h="2331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Country of birth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0576444"/>
                  </a:ext>
                </a:extLst>
              </a:tr>
              <a:tr h="2331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   South Africa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150 (23.9)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1.36 (0.97, 1.92)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1.35 (0.95, 1.92)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7732945"/>
                  </a:ext>
                </a:extLst>
              </a:tr>
              <a:tr h="2331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   Other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156 (19.1)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ref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ref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2372358"/>
                  </a:ext>
                </a:extLst>
              </a:tr>
              <a:tr h="2331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Married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2244885"/>
                  </a:ext>
                </a:extLst>
              </a:tr>
              <a:tr h="2331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   Yes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109 (17.4)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0.77 (0.53, 1.12)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71124442"/>
                  </a:ext>
                </a:extLst>
              </a:tr>
              <a:tr h="2331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   No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89 (21.6)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ref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8369661"/>
                  </a:ext>
                </a:extLst>
              </a:tr>
              <a:tr h="2331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Employed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9509793"/>
                  </a:ext>
                </a:extLst>
              </a:tr>
              <a:tr h="2331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   Yes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207 (22.8)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1.41 (1.05, 1.90)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1.40 (1.01, 1.94)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771910"/>
                  </a:ext>
                </a:extLst>
              </a:tr>
              <a:tr h="2331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   No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99 (18.4)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ref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ref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089954"/>
                  </a:ext>
                </a:extLst>
              </a:tr>
              <a:tr h="2331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Trimester of antenatal care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2694464"/>
                  </a:ext>
                </a:extLst>
              </a:tr>
              <a:tr h="2331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   First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102 (19.0)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0.46 (0.26, 0.82)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0.44 (0.25, 0.78)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4372929"/>
                  </a:ext>
                </a:extLst>
              </a:tr>
              <a:tr h="2331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   Second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164 (20.9)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0.51 (0.30, 0.88)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0.50 (0.29, 0.86)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3546351"/>
                  </a:ext>
                </a:extLst>
              </a:tr>
              <a:tr h="2331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   Third or none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40 (32.5)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ref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ref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1170757"/>
                  </a:ext>
                </a:extLst>
              </a:tr>
              <a:tr h="2331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Breastfeeding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5440450"/>
                  </a:ext>
                </a:extLst>
              </a:tr>
              <a:tr h="2331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   Yes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250 (20.2)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0.61 (0.43, 0.86)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0.63 (0.43, 0.93)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666045"/>
                  </a:ext>
                </a:extLst>
              </a:tr>
              <a:tr h="2331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   No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56 (27.5)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ref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ref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0887313"/>
                  </a:ext>
                </a:extLst>
              </a:tr>
              <a:tr h="2331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ART before Pregnancy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8528938"/>
                  </a:ext>
                </a:extLst>
              </a:tr>
              <a:tr h="2331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   Yes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131 (17.2)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ref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79385485"/>
                  </a:ext>
                </a:extLst>
              </a:tr>
              <a:tr h="2331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   No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135 (25.6)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1.70 (1.18, 2.45)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8192935"/>
                  </a:ext>
                </a:extLst>
              </a:tr>
              <a:tr h="2331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   Unknown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40 (25.5)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1.62 (0.96, 2.72)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0699122"/>
                  </a:ext>
                </a:extLst>
              </a:tr>
              <a:tr h="2331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Intimate partner violence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4705352"/>
                  </a:ext>
                </a:extLst>
              </a:tr>
              <a:tr h="2331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   Yes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 (32.1)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1.72 (1.07, 2.78)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1.52 (0.92, 2.53)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2500473"/>
                  </a:ext>
                </a:extLst>
              </a:tr>
              <a:tr h="2331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   No or no partner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275 (20.3)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ref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ref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56920199"/>
                  </a:ext>
                </a:extLst>
              </a:tr>
              <a:tr h="2331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Non-monogamous partner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0155675"/>
                  </a:ext>
                </a:extLst>
              </a:tr>
              <a:tr h="2331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   Yes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44 (27.2)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1.42 (0.98, 2.08)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1.60 (1.08, 2.36)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5992611"/>
                  </a:ext>
                </a:extLst>
              </a:tr>
              <a:tr h="2331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   No or no partner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262 (20.4)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ref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ref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8568791"/>
                  </a:ext>
                </a:extLst>
              </a:tr>
            </a:tbl>
          </a:graphicData>
        </a:graphic>
      </p:graphicFrame>
      <p:sp>
        <p:nvSpPr>
          <p:cNvPr id="19" name="Content Placeholder 11">
            <a:extLst>
              <a:ext uri="{FF2B5EF4-FFF2-40B4-BE49-F238E27FC236}">
                <a16:creationId xmlns:a16="http://schemas.microsoft.com/office/drawing/2014/main" id="{B987BC09-DCA2-B02F-E755-F2A63FE53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247" y="3379296"/>
            <a:ext cx="8581274" cy="3667089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Risk factors for sub-optimal adherence:</a:t>
            </a:r>
          </a:p>
          <a:p>
            <a:pPr lvl="1" indent="-342900" algn="just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dirty="0"/>
              <a:t>Being employed </a:t>
            </a:r>
          </a:p>
          <a:p>
            <a:pPr lvl="1" indent="-342900" algn="just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dirty="0"/>
              <a:t>Having a non-monogamous partner. </a:t>
            </a:r>
          </a:p>
          <a:p>
            <a:pPr marL="342900" indent="-342900" algn="just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Protective factors for sub-optimal adherence:</a:t>
            </a:r>
          </a:p>
          <a:p>
            <a:pPr lvl="1" indent="-342900" algn="just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dirty="0"/>
              <a:t>Breastfeeding</a:t>
            </a:r>
          </a:p>
          <a:p>
            <a:pPr lvl="1" indent="-342900" algn="just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dirty="0"/>
              <a:t>first/second trimester ANC first booking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627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8963461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922068" y="8963461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085850" y="9244390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 dirty="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72" y="1224764"/>
            <a:ext cx="16640925" cy="802053"/>
          </a:xfrm>
        </p:spPr>
        <p:txBody>
          <a:bodyPr/>
          <a:lstStyle/>
          <a:p>
            <a:r>
              <a:rPr lang="en-US" dirty="0"/>
              <a:t>Conclusions &amp; Recommendations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6A4406C-3ECD-0A0C-2CC0-A2565277C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907" y="2274444"/>
            <a:ext cx="16438393" cy="6833901"/>
          </a:xfrm>
        </p:spPr>
        <p:txBody>
          <a:bodyPr>
            <a:normAutofit/>
          </a:bodyPr>
          <a:lstStyle/>
          <a:p>
            <a:pPr algn="just">
              <a:lnSpc>
                <a:spcPts val="3000"/>
              </a:lnSpc>
            </a:pPr>
            <a:r>
              <a:rPr lang="en-US" dirty="0"/>
              <a:t>WLHIV reported sub-optimal adherence at 21.2% of visits, with reasons representing complexities faced by postpartum women. </a:t>
            </a:r>
          </a:p>
          <a:p>
            <a:pPr algn="just">
              <a:lnSpc>
                <a:spcPts val="3000"/>
              </a:lnSpc>
            </a:pPr>
            <a:r>
              <a:rPr lang="en-US" dirty="0"/>
              <a:t>Additionally, almost one-third of WLHIV reporting ≥95% adherence had VL≥ 50 copies/ml, which suggests that reliance on self-reported adherence is insufficient. </a:t>
            </a:r>
          </a:p>
          <a:p>
            <a:pPr algn="just">
              <a:lnSpc>
                <a:spcPts val="3000"/>
              </a:lnSpc>
            </a:pPr>
            <a:r>
              <a:rPr lang="en-US" dirty="0"/>
              <a:t>VL monitoring and adherence support is essential in the postpartum period where risks for sub-optimal adherence and VL non-suppression are high. </a:t>
            </a:r>
          </a:p>
          <a:p>
            <a:pPr algn="just">
              <a:lnSpc>
                <a:spcPts val="3000"/>
              </a:lnSpc>
            </a:pPr>
            <a:r>
              <a:rPr lang="en-US" dirty="0"/>
              <a:t>At the time of enrollment, all women were receiving an efavirenz-based regimen. Efavirenz has a low genetic barrier to resistance – need to explore effects of sub-optimal adherence among WLHIV on DTG-based regimens.</a:t>
            </a:r>
          </a:p>
          <a:p>
            <a:pPr algn="just">
              <a:lnSpc>
                <a:spcPts val="3000"/>
              </a:lnSpc>
            </a:pPr>
            <a:r>
              <a:rPr lang="en-US" dirty="0"/>
              <a:t>Efforts to improve adherence, VL suppression, and engagement in care remain important in postpartum women, especially those who seek antenatal care late in pregnancy.</a:t>
            </a:r>
          </a:p>
          <a:p>
            <a:pPr algn="just">
              <a:lnSpc>
                <a:spcPts val="3000"/>
              </a:lnSpc>
            </a:pPr>
            <a:r>
              <a:rPr lang="en-US" dirty="0"/>
              <a:t>Challenges:</a:t>
            </a:r>
          </a:p>
          <a:p>
            <a:pPr lvl="1"/>
            <a:r>
              <a:rPr lang="en-US" dirty="0"/>
              <a:t>H</a:t>
            </a:r>
            <a:r>
              <a:rPr lang="en-US"/>
              <a:t>igh </a:t>
            </a:r>
            <a:r>
              <a:rPr lang="en-US" dirty="0"/>
              <a:t>attrition rate, with 38% of women discontinuing the study before 18 months of follow-up, reducing generalizability of the study findings. It is likely that women who were lost to follow-up were at particularly high risk of virologic </a:t>
            </a:r>
            <a:r>
              <a:rPr lang="en-US" dirty="0" err="1"/>
              <a:t>nonsuppression</a:t>
            </a:r>
            <a:r>
              <a:rPr lang="en-US" dirty="0"/>
              <a:t>, VF, and potentially resistance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74" y="1547067"/>
            <a:ext cx="16640925" cy="1143000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6A4406C-3ECD-0A0C-2CC0-A2565277C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907" y="3009900"/>
            <a:ext cx="16640924" cy="5667257"/>
          </a:xfrm>
        </p:spPr>
        <p:txBody>
          <a:bodyPr/>
          <a:lstStyle/>
          <a:p>
            <a:pPr marL="342900" indent="-342900" algn="just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ZA" sz="3200" dirty="0"/>
              <a:t>The participants and their children who have given their time to participate in the study</a:t>
            </a:r>
          </a:p>
          <a:p>
            <a:pPr marL="342900" indent="-342900" algn="just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ZA" sz="3200" dirty="0"/>
              <a:t>The OPPTIM study team</a:t>
            </a:r>
          </a:p>
          <a:p>
            <a:pPr marL="342900" indent="-342900" algn="just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ZA" dirty="0"/>
              <a:t>Funders</a:t>
            </a:r>
          </a:p>
          <a:p>
            <a:pPr marL="342900" indent="-342900" algn="just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ZA" sz="3200" dirty="0"/>
              <a:t>Co-authors</a:t>
            </a:r>
          </a:p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F42A823-1FA1-7542-1310-A9A5AF8AB1D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54166" y="6179058"/>
            <a:ext cx="1623649" cy="9513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37D130C-FA75-61CB-EEF1-E61ED15FB9D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62649" y="6179058"/>
            <a:ext cx="2003616" cy="95135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7B04DF3-2E0A-ABCA-974A-49DB82938C6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95764" y="5986465"/>
            <a:ext cx="1312760" cy="122760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497A3FF-8E99-42F2-C082-06DA3BDB59F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18375" y="6222735"/>
            <a:ext cx="2792220" cy="94644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6A5C59E-0D75-023C-C4DC-5012A3122459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4987" t="24532" r="14495" b="22279"/>
          <a:stretch/>
        </p:blipFill>
        <p:spPr>
          <a:xfrm>
            <a:off x="10947416" y="5946226"/>
            <a:ext cx="2841342" cy="137162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1204</Words>
  <Application>Microsoft Macintosh PowerPoint</Application>
  <PresentationFormat>Custom</PresentationFormat>
  <Paragraphs>196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Calibri</vt:lpstr>
      <vt:lpstr>Montserrat Ultra-Bold</vt:lpstr>
      <vt:lpstr>Aptos</vt:lpstr>
      <vt:lpstr>Arial</vt:lpstr>
      <vt:lpstr>Josefin Sans</vt:lpstr>
      <vt:lpstr>Office Theme</vt:lpstr>
      <vt:lpstr>HIV treatment adherence challenges in postpartum women living with HIV in the OPPTIM Study, Johannesburg, South Africa</vt:lpstr>
      <vt:lpstr>Background</vt:lpstr>
      <vt:lpstr>Methods</vt:lpstr>
      <vt:lpstr>Results – Sub-optimal adherence (&lt;95%)</vt:lpstr>
      <vt:lpstr>Results – Risk factors for sub-optimal adherence</vt:lpstr>
      <vt:lpstr>Conclusions &amp; Recommendations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JHD R Conf 2024 PPT Title Slide</dc:title>
  <dc:creator>Shobna Sawry</dc:creator>
  <cp:lastModifiedBy>Shabir Moosa</cp:lastModifiedBy>
  <cp:revision>3</cp:revision>
  <dcterms:created xsi:type="dcterms:W3CDTF">2006-08-16T00:00:00Z</dcterms:created>
  <dcterms:modified xsi:type="dcterms:W3CDTF">2024-08-27T09:24:05Z</dcterms:modified>
  <dc:identifier>DAGBbZIf2EI</dc:identifier>
</cp:coreProperties>
</file>