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8" r:id="rId3"/>
    <p:sldId id="259" r:id="rId4"/>
    <p:sldId id="260" r:id="rId5"/>
    <p:sldId id="266" r:id="rId6"/>
    <p:sldId id="261" r:id="rId7"/>
    <p:sldId id="262" r:id="rId8"/>
    <p:sldId id="263" r:id="rId9"/>
  </p:sldIdLst>
  <p:sldSz cx="18288000" cy="10287000"/>
  <p:notesSz cx="6858000" cy="9144000"/>
  <p:embeddedFontLst>
    <p:embeddedFont>
      <p:font typeface="Josefin Sans" pitchFamily="2" charset="0"/>
      <p:regular r:id="rId11"/>
    </p:embeddedFont>
    <p:embeddedFont>
      <p:font typeface="Montserrat Ultra-Bold" panose="020B060402020202020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66" d="100"/>
          <a:sy n="66" d="100"/>
        </p:scale>
        <p:origin x="4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bna Sawry" userId="3d36ec30-b343-43a6-9af8-2a64eacd9aed" providerId="ADAL" clId="{4D3410B8-248F-4983-961B-C03645EB10FF}"/>
    <pc:docChg chg="custSel modSld">
      <pc:chgData name="Shobna Sawry" userId="3d36ec30-b343-43a6-9af8-2a64eacd9aed" providerId="ADAL" clId="{4D3410B8-248F-4983-961B-C03645EB10FF}" dt="2024-08-20T08:58:20.079" v="70" actId="1076"/>
      <pc:docMkLst>
        <pc:docMk/>
      </pc:docMkLst>
      <pc:sldChg chg="modSp mod">
        <pc:chgData name="Shobna Sawry" userId="3d36ec30-b343-43a6-9af8-2a64eacd9aed" providerId="ADAL" clId="{4D3410B8-248F-4983-961B-C03645EB10FF}" dt="2024-08-20T08:58:20.079" v="70" actId="1076"/>
        <pc:sldMkLst>
          <pc:docMk/>
          <pc:sldMk cId="0" sldId="256"/>
        </pc:sldMkLst>
        <pc:spChg chg="mod">
          <ac:chgData name="Shobna Sawry" userId="3d36ec30-b343-43a6-9af8-2a64eacd9aed" providerId="ADAL" clId="{4D3410B8-248F-4983-961B-C03645EB10FF}" dt="2024-08-20T08:58:08.994" v="68" actId="1076"/>
          <ac:spMkLst>
            <pc:docMk/>
            <pc:sldMk cId="0" sldId="256"/>
            <ac:spMk id="8" creationId="{00000000-0000-0000-0000-000000000000}"/>
          </ac:spMkLst>
        </pc:spChg>
        <pc:spChg chg="mod">
          <ac:chgData name="Shobna Sawry" userId="3d36ec30-b343-43a6-9af8-2a64eacd9aed" providerId="ADAL" clId="{4D3410B8-248F-4983-961B-C03645EB10FF}" dt="2024-08-20T08:58:20.079" v="70" actId="1076"/>
          <ac:spMkLst>
            <pc:docMk/>
            <pc:sldMk cId="0" sldId="256"/>
            <ac:spMk id="9" creationId="{00000000-0000-0000-0000-000000000000}"/>
          </ac:spMkLst>
        </pc:spChg>
        <pc:spChg chg="mod">
          <ac:chgData name="Shobna Sawry" userId="3d36ec30-b343-43a6-9af8-2a64eacd9aed" providerId="ADAL" clId="{4D3410B8-248F-4983-961B-C03645EB10FF}" dt="2024-08-20T08:58:15.298" v="69" actId="1076"/>
          <ac:spMkLst>
            <pc:docMk/>
            <pc:sldMk cId="0" sldId="256"/>
            <ac:spMk id="10" creationId="{00000000-0000-0000-0000-000000000000}"/>
          </ac:spMkLst>
        </pc:spChg>
      </pc:sldChg>
      <pc:sldChg chg="modSp mod">
        <pc:chgData name="Shobna Sawry" userId="3d36ec30-b343-43a6-9af8-2a64eacd9aed" providerId="ADAL" clId="{4D3410B8-248F-4983-961B-C03645EB10FF}" dt="2024-08-20T08:57:52.047" v="67" actId="27636"/>
        <pc:sldMkLst>
          <pc:docMk/>
          <pc:sldMk cId="0" sldId="258"/>
        </pc:sldMkLst>
        <pc:spChg chg="mod">
          <ac:chgData name="Shobna Sawry" userId="3d36ec30-b343-43a6-9af8-2a64eacd9aed" providerId="ADAL" clId="{4D3410B8-248F-4983-961B-C03645EB10FF}" dt="2024-08-20T08:57:28.238" v="58" actId="1076"/>
          <ac:spMkLst>
            <pc:docMk/>
            <pc:sldMk cId="0" sldId="258"/>
            <ac:spMk id="11" creationId="{306F2A92-12BC-277D-D55C-4E68BD6641FD}"/>
          </ac:spMkLst>
        </pc:spChg>
        <pc:spChg chg="mod">
          <ac:chgData name="Shobna Sawry" userId="3d36ec30-b343-43a6-9af8-2a64eacd9aed" providerId="ADAL" clId="{4D3410B8-248F-4983-961B-C03645EB10FF}" dt="2024-08-20T08:57:52.047" v="67" actId="27636"/>
          <ac:spMkLst>
            <pc:docMk/>
            <pc:sldMk cId="0" sldId="258"/>
            <ac:spMk id="12" creationId="{26A4406C-3ECD-0A0C-2CC0-A2565277C341}"/>
          </ac:spMkLst>
        </pc:spChg>
      </pc:sldChg>
      <pc:sldChg chg="modSp mod">
        <pc:chgData name="Shobna Sawry" userId="3d36ec30-b343-43a6-9af8-2a64eacd9aed" providerId="ADAL" clId="{4D3410B8-248F-4983-961B-C03645EB10FF}" dt="2024-08-20T08:57:20.657" v="57" actId="1076"/>
        <pc:sldMkLst>
          <pc:docMk/>
          <pc:sldMk cId="0" sldId="259"/>
        </pc:sldMkLst>
        <pc:spChg chg="mod">
          <ac:chgData name="Shobna Sawry" userId="3d36ec30-b343-43a6-9af8-2a64eacd9aed" providerId="ADAL" clId="{4D3410B8-248F-4983-961B-C03645EB10FF}" dt="2024-08-20T08:57:20.657" v="57" actId="1076"/>
          <ac:spMkLst>
            <pc:docMk/>
            <pc:sldMk cId="0" sldId="259"/>
            <ac:spMk id="11" creationId="{306F2A92-12BC-277D-D55C-4E68BD6641FD}"/>
          </ac:spMkLst>
        </pc:spChg>
      </pc:sldChg>
      <pc:sldChg chg="modSp mod">
        <pc:chgData name="Shobna Sawry" userId="3d36ec30-b343-43a6-9af8-2a64eacd9aed" providerId="ADAL" clId="{4D3410B8-248F-4983-961B-C03645EB10FF}" dt="2024-08-20T08:57:14.451" v="56" actId="20577"/>
        <pc:sldMkLst>
          <pc:docMk/>
          <pc:sldMk cId="0" sldId="260"/>
        </pc:sldMkLst>
        <pc:spChg chg="mod">
          <ac:chgData name="Shobna Sawry" userId="3d36ec30-b343-43a6-9af8-2a64eacd9aed" providerId="ADAL" clId="{4D3410B8-248F-4983-961B-C03645EB10FF}" dt="2024-08-20T08:57:14.451" v="56" actId="20577"/>
          <ac:spMkLst>
            <pc:docMk/>
            <pc:sldMk cId="0" sldId="260"/>
            <ac:spMk id="11" creationId="{306F2A92-12BC-277D-D55C-4E68BD6641FD}"/>
          </ac:spMkLst>
        </pc:spChg>
      </pc:sldChg>
      <pc:sldChg chg="modSp mod">
        <pc:chgData name="Shobna Sawry" userId="3d36ec30-b343-43a6-9af8-2a64eacd9aed" providerId="ADAL" clId="{4D3410B8-248F-4983-961B-C03645EB10FF}" dt="2024-08-20T08:56:37.463" v="7" actId="1076"/>
        <pc:sldMkLst>
          <pc:docMk/>
          <pc:sldMk cId="0" sldId="261"/>
        </pc:sldMkLst>
        <pc:spChg chg="mod">
          <ac:chgData name="Shobna Sawry" userId="3d36ec30-b343-43a6-9af8-2a64eacd9aed" providerId="ADAL" clId="{4D3410B8-248F-4983-961B-C03645EB10FF}" dt="2024-08-20T08:56:37.463" v="7" actId="1076"/>
          <ac:spMkLst>
            <pc:docMk/>
            <pc:sldMk cId="0" sldId="261"/>
            <ac:spMk id="11" creationId="{306F2A92-12BC-277D-D55C-4E68BD6641FD}"/>
          </ac:spMkLst>
        </pc:spChg>
      </pc:sldChg>
      <pc:sldChg chg="modSp mod">
        <pc:chgData name="Shobna Sawry" userId="3d36ec30-b343-43a6-9af8-2a64eacd9aed" providerId="ADAL" clId="{4D3410B8-248F-4983-961B-C03645EB10FF}" dt="2024-08-20T08:56:28.431" v="6" actId="14100"/>
        <pc:sldMkLst>
          <pc:docMk/>
          <pc:sldMk cId="0" sldId="262"/>
        </pc:sldMkLst>
        <pc:spChg chg="mod">
          <ac:chgData name="Shobna Sawry" userId="3d36ec30-b343-43a6-9af8-2a64eacd9aed" providerId="ADAL" clId="{4D3410B8-248F-4983-961B-C03645EB10FF}" dt="2024-08-20T08:55:50.375" v="0" actId="1076"/>
          <ac:spMkLst>
            <pc:docMk/>
            <pc:sldMk cId="0" sldId="262"/>
            <ac:spMk id="2" creationId="{00000000-0000-0000-0000-000000000000}"/>
          </ac:spMkLst>
        </pc:spChg>
        <pc:spChg chg="mod">
          <ac:chgData name="Shobna Sawry" userId="3d36ec30-b343-43a6-9af8-2a64eacd9aed" providerId="ADAL" clId="{4D3410B8-248F-4983-961B-C03645EB10FF}" dt="2024-08-20T08:56:01.548" v="2" actId="1076"/>
          <ac:spMkLst>
            <pc:docMk/>
            <pc:sldMk cId="0" sldId="262"/>
            <ac:spMk id="8" creationId="{00000000-0000-0000-0000-000000000000}"/>
          </ac:spMkLst>
        </pc:spChg>
        <pc:spChg chg="mod">
          <ac:chgData name="Shobna Sawry" userId="3d36ec30-b343-43a6-9af8-2a64eacd9aed" providerId="ADAL" clId="{4D3410B8-248F-4983-961B-C03645EB10FF}" dt="2024-08-20T08:55:55.434" v="1" actId="1076"/>
          <ac:spMkLst>
            <pc:docMk/>
            <pc:sldMk cId="0" sldId="262"/>
            <ac:spMk id="10" creationId="{00000000-0000-0000-0000-000000000000}"/>
          </ac:spMkLst>
        </pc:spChg>
        <pc:spChg chg="mod">
          <ac:chgData name="Shobna Sawry" userId="3d36ec30-b343-43a6-9af8-2a64eacd9aed" providerId="ADAL" clId="{4D3410B8-248F-4983-961B-C03645EB10FF}" dt="2024-08-20T08:56:24.245" v="5" actId="14100"/>
          <ac:spMkLst>
            <pc:docMk/>
            <pc:sldMk cId="0" sldId="262"/>
            <ac:spMk id="11" creationId="{306F2A92-12BC-277D-D55C-4E68BD6641FD}"/>
          </ac:spMkLst>
        </pc:spChg>
        <pc:spChg chg="mod">
          <ac:chgData name="Shobna Sawry" userId="3d36ec30-b343-43a6-9af8-2a64eacd9aed" providerId="ADAL" clId="{4D3410B8-248F-4983-961B-C03645EB10FF}" dt="2024-08-20T08:56:28.431" v="6" actId="14100"/>
          <ac:spMkLst>
            <pc:docMk/>
            <pc:sldMk cId="0" sldId="262"/>
            <ac:spMk id="12" creationId="{26A4406C-3ECD-0A0C-2CC0-A2565277C341}"/>
          </ac:spMkLst>
        </pc:spChg>
      </pc:sldChg>
      <pc:sldChg chg="modSp mod">
        <pc:chgData name="Shobna Sawry" userId="3d36ec30-b343-43a6-9af8-2a64eacd9aed" providerId="ADAL" clId="{4D3410B8-248F-4983-961B-C03645EB10FF}" dt="2024-08-20T08:56:47.031" v="11" actId="27636"/>
        <pc:sldMkLst>
          <pc:docMk/>
          <pc:sldMk cId="3667627840" sldId="266"/>
        </pc:sldMkLst>
        <pc:spChg chg="mod">
          <ac:chgData name="Shobna Sawry" userId="3d36ec30-b343-43a6-9af8-2a64eacd9aed" providerId="ADAL" clId="{4D3410B8-248F-4983-961B-C03645EB10FF}" dt="2024-08-20T08:56:47.031" v="11" actId="27636"/>
          <ac:spMkLst>
            <pc:docMk/>
            <pc:sldMk cId="3667627840" sldId="266"/>
            <ac:spMk id="11" creationId="{306F2A92-12BC-277D-D55C-4E68BD6641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F24D-FAF7-4B9D-942F-C5173083D9F8}" type="datetimeFigureOut">
              <a:rPr lang="en-ZA" smtClean="0"/>
              <a:t>20 Aug 2024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69ED7-DB15-41D5-8A6F-82237D503C36}" type="slidenum">
              <a:rPr lang="en-ZA" smtClean="0"/>
              <a:t>‹#›</a:t>
            </a:fld>
            <a:endParaRPr lang="en-ZA"/>
          </a:p>
        </p:txBody>
      </p:sp>
    </p:spTree>
    <p:extLst>
      <p:ext uri="{BB962C8B-B14F-4D97-AF65-F5344CB8AC3E}">
        <p14:creationId xmlns:p14="http://schemas.microsoft.com/office/powerpoint/2010/main" val="415334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Perceived advantages of same-day on-site VL POCT included: feeling they were doing very well with their treatment (49%); knowing VL sooner (46%); and providing peace of mind (41%).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These perceptions are further illustrated in the </a:t>
            </a:r>
            <a:r>
              <a:rPr lang="en-GB" sz="1200" b="0" dirty="0">
                <a:solidFill>
                  <a:schemeClr val="tx1">
                    <a:lumMod val="85000"/>
                    <a:lumOff val="15000"/>
                  </a:schemeClr>
                </a:solidFill>
                <a:cs typeface="Arial" panose="020B0604020202020204" pitchFamily="34" charset="0"/>
              </a:rPr>
              <a:t>Word cloud visualisation of free text responses from participants regarding POC testing for themselves and their infants, indicating frequency of usage of words.</a:t>
            </a:r>
            <a:endParaRPr lang="en-US" sz="1200" b="0" dirty="0"/>
          </a:p>
          <a:p>
            <a:endParaRPr lang="en-ZA" dirty="0"/>
          </a:p>
        </p:txBody>
      </p:sp>
      <p:sp>
        <p:nvSpPr>
          <p:cNvPr id="4" name="Slide Number Placeholder 3"/>
          <p:cNvSpPr>
            <a:spLocks noGrp="1"/>
          </p:cNvSpPr>
          <p:nvPr>
            <p:ph type="sldNum" sz="quarter" idx="5"/>
          </p:nvPr>
        </p:nvSpPr>
        <p:spPr/>
        <p:txBody>
          <a:bodyPr/>
          <a:lstStyle/>
          <a:p>
            <a:fld id="{37D69ED7-DB15-41D5-8A6F-82237D503C36}" type="slidenum">
              <a:rPr lang="en-ZA" smtClean="0"/>
              <a:t>5</a:t>
            </a:fld>
            <a:endParaRPr lang="en-ZA"/>
          </a:p>
        </p:txBody>
      </p:sp>
    </p:spTree>
    <p:extLst>
      <p:ext uri="{BB962C8B-B14F-4D97-AF65-F5344CB8AC3E}">
        <p14:creationId xmlns:p14="http://schemas.microsoft.com/office/powerpoint/2010/main" val="34291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ts val="3000"/>
              </a:lnSpc>
              <a:buFont typeface="Arial" panose="020B0604020202020204" pitchFamily="34" charset="0"/>
              <a:buChar char="•"/>
            </a:pPr>
            <a:r>
              <a:rPr lang="en-US" sz="1200" dirty="0"/>
              <a:t>Most respondents felt comfortable or very comfortable with an onsite VL POCT (130/135, 96%) and infant HIV POCT (255/275, 93%). </a:t>
            </a:r>
          </a:p>
          <a:p>
            <a:pPr marL="342900" indent="-342900" algn="just">
              <a:lnSpc>
                <a:spcPts val="3000"/>
              </a:lnSpc>
              <a:buFont typeface="Arial" panose="020B0604020202020204" pitchFamily="34" charset="0"/>
              <a:buChar char="•"/>
            </a:pPr>
            <a:r>
              <a:rPr lang="en-US" sz="1200" dirty="0"/>
              <a:t>Perceived advantages of same-day on-site VL POCT included: feeling they were doing very well with their treatment (49%); knowing VL sooner (46%); and providing peace of mind (41%) (Table 2). </a:t>
            </a:r>
          </a:p>
          <a:p>
            <a:pPr marL="342900" indent="-342900" algn="just">
              <a:lnSpc>
                <a:spcPts val="3000"/>
              </a:lnSpc>
              <a:buFont typeface="Arial" panose="020B0604020202020204" pitchFamily="34" charset="0"/>
              <a:buChar char="•"/>
            </a:pPr>
            <a:r>
              <a:rPr lang="en-US" sz="1200" dirty="0"/>
              <a:t>For both infant HIV and postpartum VL POCT, &gt;95% agreed or strongly agreed that the time to results was reasonable, were willing to use POCT, and understood test results for themselves and/or their child. </a:t>
            </a:r>
          </a:p>
          <a:p>
            <a:pPr marL="342900" indent="-342900" algn="just">
              <a:lnSpc>
                <a:spcPts val="3000"/>
              </a:lnSpc>
              <a:buFont typeface="Arial" panose="020B0604020202020204" pitchFamily="34" charset="0"/>
              <a:buChar char="•"/>
            </a:pPr>
            <a:r>
              <a:rPr lang="en-GB" sz="1200" dirty="0"/>
              <a:t>There were no significant differences in responses by study site or study arm.</a:t>
            </a:r>
            <a:endParaRPr lang="en-ZA" dirty="0"/>
          </a:p>
        </p:txBody>
      </p:sp>
      <p:sp>
        <p:nvSpPr>
          <p:cNvPr id="4" name="Slide Number Placeholder 3"/>
          <p:cNvSpPr>
            <a:spLocks noGrp="1"/>
          </p:cNvSpPr>
          <p:nvPr>
            <p:ph type="sldNum" sz="quarter" idx="5"/>
          </p:nvPr>
        </p:nvSpPr>
        <p:spPr/>
        <p:txBody>
          <a:bodyPr/>
          <a:lstStyle/>
          <a:p>
            <a:fld id="{37D69ED7-DB15-41D5-8A6F-82237D503C36}" type="slidenum">
              <a:rPr lang="en-ZA" smtClean="0"/>
              <a:t>6</a:t>
            </a:fld>
            <a:endParaRPr lang="en-ZA"/>
          </a:p>
        </p:txBody>
      </p:sp>
    </p:spTree>
    <p:extLst>
      <p:ext uri="{BB962C8B-B14F-4D97-AF65-F5344CB8AC3E}">
        <p14:creationId xmlns:p14="http://schemas.microsoft.com/office/powerpoint/2010/main" val="186080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microsoft.com/office/2007/relationships/hdphoto" Target="../media/hdphoto1.wdp"/><Relationship Id="rId5" Type="http://schemas.openxmlformats.org/officeDocument/2006/relationships/image" Target="../media/image2.sv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03300" y="8963461"/>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17311" y="896346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098135" y="9243442"/>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28700" y="3875362"/>
            <a:ext cx="14211300" cy="2120708"/>
          </a:xfrm>
        </p:spPr>
        <p:txBody>
          <a:bodyPr>
            <a:normAutofit fontScale="90000"/>
          </a:bodyPr>
          <a:lstStyle/>
          <a:p>
            <a:r>
              <a:rPr lang="en-US" sz="4400" u="none" dirty="0"/>
              <a:t>Perception and acceptability of point-of-care HIV viral load and early infant HIV testing among postpartum women living with HIV in Johannesburg, South Africa</a:t>
            </a:r>
            <a:br>
              <a:rPr lang="en-ZA" sz="4400" u="none" kern="0" spc="-110" dirty="0"/>
            </a:b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261694" y="5727165"/>
            <a:ext cx="10134600" cy="1752600"/>
          </a:xfrm>
        </p:spPr>
        <p:txBody>
          <a:bodyPr>
            <a:normAutofit fontScale="92500"/>
          </a:bodyPr>
          <a:lstStyle/>
          <a:p>
            <a:r>
              <a:rPr lang="en-ZA" sz="3200" b="1" i="1" u="sng" spc="-40" dirty="0">
                <a:latin typeface="Arial"/>
                <a:cs typeface="Arial"/>
              </a:rPr>
              <a:t>Shobna Sawry</a:t>
            </a:r>
            <a:r>
              <a:rPr lang="en-ZA" sz="3200" i="1" spc="-40" dirty="0">
                <a:latin typeface="Arial"/>
                <a:cs typeface="Arial"/>
              </a:rPr>
              <a:t>, Jean Le Roux</a:t>
            </a:r>
            <a:r>
              <a:rPr lang="en-ZA" sz="3200" b="1" i="1" spc="-40" dirty="0">
                <a:latin typeface="Arial"/>
                <a:cs typeface="Arial"/>
              </a:rPr>
              <a:t>, </a:t>
            </a:r>
            <a:r>
              <a:rPr lang="en-ZA" sz="3200" i="1" spc="-40" dirty="0">
                <a:latin typeface="Arial"/>
                <a:cs typeface="Arial"/>
              </a:rPr>
              <a:t>Bernadette</a:t>
            </a:r>
            <a:r>
              <a:rPr lang="en-ZA" sz="3200" b="1" i="1" spc="-40" dirty="0">
                <a:latin typeface="Arial"/>
                <a:cs typeface="Arial"/>
              </a:rPr>
              <a:t> </a:t>
            </a:r>
            <a:r>
              <a:rPr lang="en-ZA" sz="3200" i="1" spc="-40" dirty="0" err="1">
                <a:latin typeface="Arial"/>
                <a:cs typeface="Arial"/>
              </a:rPr>
              <a:t>Ng’eno</a:t>
            </a:r>
            <a:r>
              <a:rPr lang="en-ZA" sz="3200" i="1" spc="-40" dirty="0">
                <a:latin typeface="Arial"/>
                <a:cs typeface="Arial"/>
              </a:rPr>
              <a:t>, Sherri Pals, Surbhi Modi, Gayle Sherman, Leigh Berrie, Karidia Diallo, Mackenzie Cox, Mary Mogashoa &amp; Lee Fairlie</a:t>
            </a:r>
            <a:endParaRPr lang="en-ZA" sz="3200" i="1" spc="-40" dirty="0">
              <a:latin typeface="Arial" panose="020B0604020202020204" pitchFamily="34" charset="0"/>
              <a:cs typeface="Arial" panose="020B0604020202020204" pitchFamily="34" charset="0"/>
            </a:endParaRPr>
          </a:p>
          <a:p>
            <a:endParaRPr lang="en-US" dirty="0"/>
          </a:p>
        </p:txBody>
      </p:sp>
      <p:pic>
        <p:nvPicPr>
          <p:cNvPr id="14" name="Picture 13">
            <a:extLst>
              <a:ext uri="{FF2B5EF4-FFF2-40B4-BE49-F238E27FC236}">
                <a16:creationId xmlns:a16="http://schemas.microsoft.com/office/drawing/2014/main" id="{C9F3CA55-2D81-3752-9776-0F13E950E33E}"/>
              </a:ext>
            </a:extLst>
          </p:cNvPr>
          <p:cNvPicPr>
            <a:picLocks noChangeAspect="1"/>
          </p:cNvPicPr>
          <p:nvPr/>
        </p:nvPicPr>
        <p:blipFill>
          <a:blip r:embed="rId9"/>
          <a:stretch>
            <a:fillRect/>
          </a:stretch>
        </p:blipFill>
        <p:spPr>
          <a:xfrm>
            <a:off x="2265236" y="7962900"/>
            <a:ext cx="1364398" cy="799452"/>
          </a:xfrm>
          <a:prstGeom prst="rect">
            <a:avLst/>
          </a:prstGeom>
        </p:spPr>
      </p:pic>
      <p:pic>
        <p:nvPicPr>
          <p:cNvPr id="15" name="Picture 14">
            <a:extLst>
              <a:ext uri="{FF2B5EF4-FFF2-40B4-BE49-F238E27FC236}">
                <a16:creationId xmlns:a16="http://schemas.microsoft.com/office/drawing/2014/main" id="{F8732A61-0DF0-212B-0222-646A1E00A32A}"/>
              </a:ext>
            </a:extLst>
          </p:cNvPr>
          <p:cNvPicPr>
            <a:picLocks noChangeAspect="1"/>
          </p:cNvPicPr>
          <p:nvPr/>
        </p:nvPicPr>
        <p:blipFill>
          <a:blip r:embed="rId10"/>
          <a:stretch>
            <a:fillRect/>
          </a:stretch>
        </p:blipFill>
        <p:spPr>
          <a:xfrm>
            <a:off x="4173718" y="7962900"/>
            <a:ext cx="1683695" cy="799452"/>
          </a:xfrm>
          <a:prstGeom prst="rect">
            <a:avLst/>
          </a:prstGeom>
        </p:spPr>
      </p:pic>
      <p:pic>
        <p:nvPicPr>
          <p:cNvPr id="16" name="Picture 15">
            <a:extLst>
              <a:ext uri="{FF2B5EF4-FFF2-40B4-BE49-F238E27FC236}">
                <a16:creationId xmlns:a16="http://schemas.microsoft.com/office/drawing/2014/main" id="{37FA535D-2086-B6F8-3A84-DE97AE42DB8E}"/>
              </a:ext>
            </a:extLst>
          </p:cNvPr>
          <p:cNvPicPr>
            <a:picLocks noChangeAspect="1"/>
          </p:cNvPicPr>
          <p:nvPr/>
        </p:nvPicPr>
        <p:blipFill>
          <a:blip r:embed="rId11"/>
          <a:stretch>
            <a:fillRect/>
          </a:stretch>
        </p:blipFill>
        <p:spPr>
          <a:xfrm>
            <a:off x="6706833" y="7770306"/>
            <a:ext cx="1103150" cy="1031594"/>
          </a:xfrm>
          <a:prstGeom prst="rect">
            <a:avLst/>
          </a:prstGeom>
        </p:spPr>
      </p:pic>
      <p:pic>
        <p:nvPicPr>
          <p:cNvPr id="17" name="Picture 16">
            <a:extLst>
              <a:ext uri="{FF2B5EF4-FFF2-40B4-BE49-F238E27FC236}">
                <a16:creationId xmlns:a16="http://schemas.microsoft.com/office/drawing/2014/main" id="{CC269FD7-811E-EE48-FE31-C113C0C6BC18}"/>
              </a:ext>
            </a:extLst>
          </p:cNvPr>
          <p:cNvPicPr>
            <a:picLocks noChangeAspect="1"/>
          </p:cNvPicPr>
          <p:nvPr/>
        </p:nvPicPr>
        <p:blipFill>
          <a:blip r:embed="rId12"/>
          <a:stretch>
            <a:fillRect/>
          </a:stretch>
        </p:blipFill>
        <p:spPr>
          <a:xfrm>
            <a:off x="8729444" y="8006576"/>
            <a:ext cx="2346382" cy="795323"/>
          </a:xfrm>
          <a:prstGeom prst="rect">
            <a:avLst/>
          </a:prstGeom>
        </p:spPr>
      </p:pic>
      <p:pic>
        <p:nvPicPr>
          <p:cNvPr id="18" name="Picture 17">
            <a:extLst>
              <a:ext uri="{FF2B5EF4-FFF2-40B4-BE49-F238E27FC236}">
                <a16:creationId xmlns:a16="http://schemas.microsoft.com/office/drawing/2014/main" id="{64DC3AC5-47F4-4608-7AF0-72A7DB2F5C59}"/>
              </a:ext>
            </a:extLst>
          </p:cNvPr>
          <p:cNvPicPr>
            <a:picLocks noChangeAspect="1"/>
          </p:cNvPicPr>
          <p:nvPr/>
        </p:nvPicPr>
        <p:blipFill rotWithShape="1">
          <a:blip r:embed="rId13"/>
          <a:srcRect l="14987" t="24532" r="14495" b="22279"/>
          <a:stretch/>
        </p:blipFill>
        <p:spPr>
          <a:xfrm>
            <a:off x="11658485" y="7730068"/>
            <a:ext cx="2387660" cy="11526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193271"/>
            <a:ext cx="16640925" cy="1143000"/>
          </a:xfrm>
        </p:spPr>
        <p:txBody>
          <a:bodyPr/>
          <a:lstStyle/>
          <a:p>
            <a:r>
              <a:rPr lang="en-US" dirty="0"/>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61601" y="2500841"/>
            <a:ext cx="16640925" cy="6176315"/>
          </a:xfrm>
        </p:spPr>
        <p:txBody>
          <a:bodyPr>
            <a:normAutofit/>
          </a:bodyPr>
          <a:lstStyle/>
          <a:p>
            <a:pPr marL="15240" algn="just">
              <a:lnSpc>
                <a:spcPts val="3000"/>
              </a:lnSpc>
            </a:pPr>
            <a:r>
              <a:rPr lang="en-GB" sz="3200" dirty="0"/>
              <a:t>Although prevention of mother-to-child transmission of HIV (PMTCT) interventions have been remarkably successful in reducing the number of children infected with HIV and improving maternal health, some gaps remain. </a:t>
            </a:r>
          </a:p>
          <a:p>
            <a:pPr marL="15240" algn="just">
              <a:lnSpc>
                <a:spcPts val="3000"/>
              </a:lnSpc>
            </a:pPr>
            <a:endParaRPr lang="en-GB" sz="3200" dirty="0"/>
          </a:p>
          <a:p>
            <a:pPr marL="15240" algn="just">
              <a:lnSpc>
                <a:spcPts val="3000"/>
              </a:lnSpc>
            </a:pPr>
            <a:r>
              <a:rPr lang="en-US" dirty="0"/>
              <a:t>To prevent vertical HIV transmission, </a:t>
            </a:r>
            <a:r>
              <a:rPr lang="en-US" dirty="0" err="1"/>
              <a:t>optimised</a:t>
            </a:r>
            <a:r>
              <a:rPr lang="en-US" dirty="0"/>
              <a:t> viral load (VL) monitoring among postpartum women living with HIV (WLHIV) and infant HIV testing are essential. </a:t>
            </a:r>
          </a:p>
          <a:p>
            <a:pPr marL="15240" algn="just">
              <a:lnSpc>
                <a:spcPts val="3000"/>
              </a:lnSpc>
            </a:pPr>
            <a:endParaRPr lang="en-US" dirty="0"/>
          </a:p>
          <a:p>
            <a:pPr marL="15240" algn="just">
              <a:lnSpc>
                <a:spcPts val="3000"/>
              </a:lnSpc>
            </a:pPr>
            <a:r>
              <a:rPr lang="en-GB" sz="3200" dirty="0"/>
              <a:t>The OPPTIM (Optimised Postpartum PMTCT Testing for Infants and their Mothers) clinical trial in Johannesburg, South Africa, was designed to evaluate approaches to maternal viral load (VL) monitoring and infant HIV testing strategies to improve postnatal PMTCT outcomes. </a:t>
            </a:r>
          </a:p>
          <a:p>
            <a:pPr marL="15240" algn="just">
              <a:lnSpc>
                <a:spcPts val="3000"/>
              </a:lnSpc>
            </a:pPr>
            <a:endParaRPr lang="en-GB" sz="3200" dirty="0"/>
          </a:p>
          <a:p>
            <a:pPr marL="15240" algn="just">
              <a:lnSpc>
                <a:spcPts val="3000"/>
              </a:lnSpc>
            </a:pPr>
            <a:r>
              <a:rPr lang="en-US" sz="3200" dirty="0"/>
              <a:t>We used PCR point-of-care testing (POCT) in a </a:t>
            </a:r>
            <a:r>
              <a:rPr lang="en-US" sz="3200" dirty="0" err="1"/>
              <a:t>randomised</a:t>
            </a:r>
            <a:r>
              <a:rPr lang="en-US" sz="3200" dirty="0"/>
              <a:t> non-blinded operational clinical trial in two primary health facilities in Johannesburg, South Africa, and describe participants’ acceptance, and perception of advantages and usefulness of POCT.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53563" y="1123703"/>
            <a:ext cx="16640925" cy="1143000"/>
          </a:xfrm>
        </p:spPr>
        <p:txBody>
          <a:bodyPr/>
          <a:lstStyle/>
          <a:p>
            <a:r>
              <a:rPr lang="en-US" dirty="0"/>
              <a:t>Methods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6" y="2400300"/>
            <a:ext cx="16933694" cy="6563161"/>
          </a:xfrm>
        </p:spPr>
        <p:txBody>
          <a:bodyPr>
            <a:normAutofit fontScale="92500"/>
          </a:bodyPr>
          <a:lstStyle/>
          <a:p>
            <a:pPr marL="342900" indent="-342900" algn="just">
              <a:lnSpc>
                <a:spcPts val="3000"/>
              </a:lnSpc>
              <a:buFont typeface="Arial" panose="020B0604020202020204" pitchFamily="34" charset="0"/>
              <a:buChar char="•"/>
            </a:pPr>
            <a:r>
              <a:rPr lang="en-US" sz="3200" dirty="0"/>
              <a:t>Enrolment:</a:t>
            </a:r>
          </a:p>
          <a:p>
            <a:pPr lvl="1" indent="-342900" algn="just">
              <a:lnSpc>
                <a:spcPts val="3000"/>
              </a:lnSpc>
              <a:buFont typeface="Arial" panose="020B0604020202020204" pitchFamily="34" charset="0"/>
              <a:buChar char="•"/>
            </a:pPr>
            <a:r>
              <a:rPr lang="en-US" dirty="0"/>
              <a:t>Between July 2018–April 2019</a:t>
            </a:r>
          </a:p>
          <a:p>
            <a:pPr lvl="1" indent="-342900" algn="just">
              <a:lnSpc>
                <a:spcPts val="3000"/>
              </a:lnSpc>
              <a:buFont typeface="Arial" panose="020B0604020202020204" pitchFamily="34" charset="0"/>
              <a:buChar char="•"/>
            </a:pPr>
            <a:r>
              <a:rPr lang="en-US" dirty="0"/>
              <a:t>Sites: </a:t>
            </a:r>
            <a:r>
              <a:rPr lang="en-US" dirty="0" err="1"/>
              <a:t>Esselen</a:t>
            </a:r>
            <a:r>
              <a:rPr lang="en-US" dirty="0"/>
              <a:t> Street Clinic &amp; Hillbrow CHC</a:t>
            </a:r>
          </a:p>
          <a:p>
            <a:pPr lvl="1" indent="-342900" algn="just">
              <a:lnSpc>
                <a:spcPts val="3000"/>
              </a:lnSpc>
              <a:buFont typeface="Arial" panose="020B0604020202020204" pitchFamily="34" charset="0"/>
              <a:buChar char="•"/>
            </a:pPr>
            <a:r>
              <a:rPr lang="en-US" dirty="0"/>
              <a:t>405 postpartum WLHIV aged ≥18 years and their HIV-negative infants (PCR-confirmed at enrolment) were enrolled at their 6–14-week immunization visits </a:t>
            </a:r>
          </a:p>
          <a:p>
            <a:pPr algn="just">
              <a:lnSpc>
                <a:spcPts val="3000"/>
              </a:lnSpc>
            </a:pPr>
            <a:r>
              <a:rPr lang="en-US" dirty="0" err="1"/>
              <a:t>Randomisation</a:t>
            </a:r>
            <a:r>
              <a:rPr lang="en-US" dirty="0"/>
              <a:t> - 2 arms.</a:t>
            </a:r>
          </a:p>
          <a:p>
            <a:pPr lvl="1" indent="-342900" algn="just">
              <a:lnSpc>
                <a:spcPts val="3000"/>
              </a:lnSpc>
              <a:buFont typeface="Arial" panose="020B0604020202020204" pitchFamily="34" charset="0"/>
              <a:buChar char="•"/>
            </a:pPr>
            <a:r>
              <a:rPr lang="en-US" dirty="0"/>
              <a:t>204 women to Arm 1 - standard-of-care (SOC) laboratory-based VL testing at enrolment, 6, 12 and 18 months.</a:t>
            </a:r>
          </a:p>
          <a:p>
            <a:pPr lvl="1" indent="-342900" algn="just">
              <a:lnSpc>
                <a:spcPts val="3000"/>
              </a:lnSpc>
              <a:buFont typeface="Arial" panose="020B0604020202020204" pitchFamily="34" charset="0"/>
              <a:buChar char="•"/>
            </a:pPr>
            <a:r>
              <a:rPr lang="en-US" dirty="0"/>
              <a:t>201 women to Arm 2 - SOC laboratory-based VL testing </a:t>
            </a:r>
            <a:r>
              <a:rPr lang="en-US" u="sng" dirty="0"/>
              <a:t>plus</a:t>
            </a:r>
            <a:r>
              <a:rPr lang="en-US" dirty="0"/>
              <a:t> additional POC GeneXpert HIV-1 VL testing at enrolment, 6, 9, 12, 15 and 18 months.</a:t>
            </a:r>
          </a:p>
          <a:p>
            <a:pPr lvl="1" indent="-342900" algn="just">
              <a:lnSpc>
                <a:spcPts val="3000"/>
              </a:lnSpc>
              <a:buFont typeface="Arial" panose="020B0604020202020204" pitchFamily="34" charset="0"/>
              <a:buChar char="•"/>
            </a:pPr>
            <a:r>
              <a:rPr lang="en-US" dirty="0"/>
              <a:t>All infants had SOC HIV tests </a:t>
            </a:r>
            <a:r>
              <a:rPr lang="en-US" u="sng" dirty="0"/>
              <a:t>plus</a:t>
            </a:r>
            <a:r>
              <a:rPr lang="en-US" dirty="0"/>
              <a:t> POC GeneXpert HIV-1 Qual testing (early infant diagnosis (EID) POCT) at 6, 9, 12, 15 and 18 months.</a:t>
            </a:r>
          </a:p>
          <a:p>
            <a:pPr marL="342900" indent="-342900" algn="just">
              <a:lnSpc>
                <a:spcPts val="3000"/>
              </a:lnSpc>
              <a:buFont typeface="Arial" panose="020B0604020202020204" pitchFamily="34" charset="0"/>
              <a:buChar char="•"/>
            </a:pPr>
            <a:r>
              <a:rPr lang="en-US" sz="3200" dirty="0"/>
              <a:t>Questionnaire</a:t>
            </a:r>
          </a:p>
          <a:p>
            <a:pPr lvl="1" indent="-342900" algn="just">
              <a:lnSpc>
                <a:spcPts val="3000"/>
              </a:lnSpc>
              <a:buFont typeface="Arial" panose="020B0604020202020204" pitchFamily="34" charset="0"/>
              <a:buChar char="•"/>
            </a:pPr>
            <a:r>
              <a:rPr lang="en-US" dirty="0"/>
              <a:t>Structured interviewer-administered questionnaire at their 12-month study visit with 5-point ordinal Likert scale and multiple-choice questions on EID POCT (women in Arm 1 and Arm 2) and maternal VL POCT (women in Arm 2 only). Frequencies of responses are presented.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4536" y="1131444"/>
            <a:ext cx="16640925" cy="1143000"/>
          </a:xfrm>
        </p:spPr>
        <p:txBody>
          <a:bodyPr/>
          <a:lstStyle/>
          <a:p>
            <a:r>
              <a:rPr lang="en-US" dirty="0"/>
              <a:t>Results – Demographic &amp; Clinical Characteristics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0304293" cy="5667257"/>
          </a:xfrm>
        </p:spPr>
        <p:txBody>
          <a:bodyPr/>
          <a:lstStyle/>
          <a:p>
            <a:pPr marL="342900" indent="-342900" algn="just">
              <a:lnSpc>
                <a:spcPts val="3000"/>
              </a:lnSpc>
              <a:buFont typeface="Arial" panose="020B0604020202020204" pitchFamily="34" charset="0"/>
              <a:buChar char="•"/>
            </a:pPr>
            <a:r>
              <a:rPr lang="en-US" sz="3200" dirty="0"/>
              <a:t>Of 405 enrolled WLHIV, </a:t>
            </a:r>
            <a:r>
              <a:rPr lang="en-US" dirty="0"/>
              <a:t>275(68%) completed the questionnaire: </a:t>
            </a:r>
          </a:p>
          <a:p>
            <a:pPr marL="342900" indent="-342900" algn="just">
              <a:lnSpc>
                <a:spcPts val="3000"/>
              </a:lnSpc>
              <a:buFont typeface="Arial" panose="020B0604020202020204" pitchFamily="34" charset="0"/>
              <a:buChar char="•"/>
            </a:pPr>
            <a:r>
              <a:rPr lang="en-US" sz="3200" dirty="0"/>
              <a:t>58% were non-South African</a:t>
            </a:r>
          </a:p>
          <a:p>
            <a:pPr marL="342900" indent="-342900" algn="just">
              <a:lnSpc>
                <a:spcPts val="3000"/>
              </a:lnSpc>
              <a:buFont typeface="Arial" panose="020B0604020202020204" pitchFamily="34" charset="0"/>
              <a:buChar char="•"/>
            </a:pPr>
            <a:r>
              <a:rPr lang="en-US" sz="3200" dirty="0"/>
              <a:t>67% were 18–34 years &amp; 33.1% were ≥35 years. </a:t>
            </a:r>
          </a:p>
          <a:p>
            <a:pPr marL="342900" indent="-342900" algn="just">
              <a:lnSpc>
                <a:spcPts val="3000"/>
              </a:lnSpc>
              <a:buFont typeface="Arial" panose="020B0604020202020204" pitchFamily="34" charset="0"/>
              <a:buChar char="•"/>
            </a:pPr>
            <a:r>
              <a:rPr lang="en-US" sz="3200" dirty="0"/>
              <a:t>The proportion of women with an unsuppressed VL increased from 21% at enrolment to 36% by 12-months postpartum.</a:t>
            </a:r>
          </a:p>
          <a:p>
            <a:pPr marL="342900" indent="-342900" algn="just">
              <a:lnSpc>
                <a:spcPts val="3000"/>
              </a:lnSpc>
              <a:buFont typeface="Arial" panose="020B0604020202020204" pitchFamily="34" charset="0"/>
              <a:buChar char="•"/>
            </a:pPr>
            <a:endParaRPr lang="en-US" dirty="0"/>
          </a:p>
          <a:p>
            <a:pPr algn="just">
              <a:lnSpc>
                <a:spcPts val="3000"/>
              </a:lnSpc>
            </a:pPr>
            <a:r>
              <a:rPr lang="en-US" dirty="0"/>
              <a:t>VL POCT (92%) and infant HIV POCT (90%) results were available within 2 hours. </a:t>
            </a:r>
          </a:p>
          <a:p>
            <a:pPr marL="342900" indent="-342900" algn="just">
              <a:lnSpc>
                <a:spcPts val="3000"/>
              </a:lnSpc>
              <a:buFont typeface="Arial" panose="020B0604020202020204" pitchFamily="34" charset="0"/>
              <a:buChar char="•"/>
            </a:pPr>
            <a:endParaRPr lang="en-US" sz="3200" dirty="0"/>
          </a:p>
          <a:p>
            <a:pPr marL="342900" indent="-342900" algn="just">
              <a:lnSpc>
                <a:spcPts val="3000"/>
              </a:lnSpc>
              <a:buFont typeface="Arial" panose="020B0604020202020204" pitchFamily="34" charset="0"/>
              <a:buChar char="•"/>
            </a:pPr>
            <a:endParaRPr lang="en-US" sz="3200" dirty="0"/>
          </a:p>
          <a:p>
            <a:endParaRPr lang="en-US" dirty="0"/>
          </a:p>
        </p:txBody>
      </p:sp>
      <p:pic>
        <p:nvPicPr>
          <p:cNvPr id="14" name="Picture 13">
            <a:extLst>
              <a:ext uri="{FF2B5EF4-FFF2-40B4-BE49-F238E27FC236}">
                <a16:creationId xmlns:a16="http://schemas.microsoft.com/office/drawing/2014/main" id="{B39F2457-6472-3C6F-B0D0-6935142F786E}"/>
              </a:ext>
            </a:extLst>
          </p:cNvPr>
          <p:cNvPicPr>
            <a:picLocks noChangeAspect="1"/>
          </p:cNvPicPr>
          <p:nvPr/>
        </p:nvPicPr>
        <p:blipFill>
          <a:blip r:embed="rId9"/>
          <a:stretch>
            <a:fillRect/>
          </a:stretch>
        </p:blipFill>
        <p:spPr>
          <a:xfrm>
            <a:off x="11423766" y="2468851"/>
            <a:ext cx="6705600" cy="62173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211437"/>
            <a:ext cx="16640925" cy="768963"/>
          </a:xfrm>
        </p:spPr>
        <p:txBody>
          <a:bodyPr>
            <a:normAutofit/>
          </a:bodyPr>
          <a:lstStyle/>
          <a:p>
            <a:r>
              <a:rPr lang="en-US" dirty="0"/>
              <a:t>Results - </a:t>
            </a:r>
            <a:r>
              <a:rPr lang="en-GB" sz="4400" dirty="0">
                <a:solidFill>
                  <a:schemeClr val="tx1">
                    <a:lumMod val="85000"/>
                    <a:lumOff val="15000"/>
                  </a:schemeClr>
                </a:solidFill>
                <a:cs typeface="Arial" panose="020B0604020202020204" pitchFamily="34" charset="0"/>
              </a:rPr>
              <a:t>Perceived advantages of maternal VL and  infant EID POCT</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6446496" y="8410080"/>
            <a:ext cx="3323495" cy="553381"/>
          </a:xfrm>
        </p:spPr>
        <p:txBody>
          <a:bodyPr>
            <a:noAutofit/>
          </a:bodyPr>
          <a:lstStyle/>
          <a:p>
            <a:pPr marL="0" indent="0" algn="just">
              <a:lnSpc>
                <a:spcPts val="3000"/>
              </a:lnSpc>
              <a:buNone/>
            </a:pPr>
            <a:r>
              <a:rPr lang="en-GB" sz="2400" dirty="0">
                <a:solidFill>
                  <a:schemeClr val="tx1">
                    <a:lumMod val="85000"/>
                    <a:lumOff val="15000"/>
                  </a:schemeClr>
                </a:solidFill>
                <a:cs typeface="Arial" panose="020B0604020202020204" pitchFamily="34" charset="0"/>
              </a:rPr>
              <a:t>multiple options selected</a:t>
            </a:r>
            <a:endParaRPr lang="en-ZA" sz="2400" dirty="0">
              <a:solidFill>
                <a:schemeClr val="tx1">
                  <a:lumMod val="85000"/>
                  <a:lumOff val="15000"/>
                </a:schemeClr>
              </a:solidFill>
            </a:endParaRPr>
          </a:p>
        </p:txBody>
      </p:sp>
      <p:graphicFrame>
        <p:nvGraphicFramePr>
          <p:cNvPr id="13" name="Table 12">
            <a:extLst>
              <a:ext uri="{FF2B5EF4-FFF2-40B4-BE49-F238E27FC236}">
                <a16:creationId xmlns:a16="http://schemas.microsoft.com/office/drawing/2014/main" id="{E4FF1EF2-AB60-81EF-4DE6-46F7C62862B1}"/>
              </a:ext>
            </a:extLst>
          </p:cNvPr>
          <p:cNvGraphicFramePr>
            <a:graphicFrameLocks noGrp="1"/>
          </p:cNvGraphicFramePr>
          <p:nvPr>
            <p:extLst>
              <p:ext uri="{D42A27DB-BD31-4B8C-83A1-F6EECF244321}">
                <p14:modId xmlns:p14="http://schemas.microsoft.com/office/powerpoint/2010/main" val="1659709087"/>
              </p:ext>
            </p:extLst>
          </p:nvPr>
        </p:nvGraphicFramePr>
        <p:xfrm>
          <a:off x="457200" y="2245178"/>
          <a:ext cx="9326639" cy="6125872"/>
        </p:xfrm>
        <a:graphic>
          <a:graphicData uri="http://schemas.openxmlformats.org/drawingml/2006/table">
            <a:tbl>
              <a:tblPr firstRow="1" bandRow="1">
                <a:tableStyleId>{10A1B5D5-9B99-4C35-A422-299274C87663}</a:tableStyleId>
              </a:tblPr>
              <a:tblGrid>
                <a:gridCol w="810587">
                  <a:extLst>
                    <a:ext uri="{9D8B030D-6E8A-4147-A177-3AD203B41FA5}">
                      <a16:colId xmlns:a16="http://schemas.microsoft.com/office/drawing/2014/main" val="793488833"/>
                    </a:ext>
                  </a:extLst>
                </a:gridCol>
                <a:gridCol w="7044544">
                  <a:extLst>
                    <a:ext uri="{9D8B030D-6E8A-4147-A177-3AD203B41FA5}">
                      <a16:colId xmlns:a16="http://schemas.microsoft.com/office/drawing/2014/main" val="208244965"/>
                    </a:ext>
                  </a:extLst>
                </a:gridCol>
                <a:gridCol w="437949">
                  <a:extLst>
                    <a:ext uri="{9D8B030D-6E8A-4147-A177-3AD203B41FA5}">
                      <a16:colId xmlns:a16="http://schemas.microsoft.com/office/drawing/2014/main" val="926293933"/>
                    </a:ext>
                  </a:extLst>
                </a:gridCol>
                <a:gridCol w="1033559">
                  <a:extLst>
                    <a:ext uri="{9D8B030D-6E8A-4147-A177-3AD203B41FA5}">
                      <a16:colId xmlns:a16="http://schemas.microsoft.com/office/drawing/2014/main" val="936375050"/>
                    </a:ext>
                  </a:extLst>
                </a:gridCol>
              </a:tblGrid>
              <a:tr h="361017">
                <a:tc>
                  <a:txBody>
                    <a:bodyPr/>
                    <a:lstStyle/>
                    <a:p>
                      <a:pPr algn="l" fontAlgn="ctr"/>
                      <a:r>
                        <a:rPr lang="en-ZA" sz="2000" u="none" strike="noStrike">
                          <a:effectLst/>
                        </a:rPr>
                        <a:t> </a:t>
                      </a:r>
                      <a:endParaRPr lang="en-ZA" sz="2000" b="0" i="0" u="none" strike="noStrike">
                        <a:solidFill>
                          <a:srgbClr val="000000"/>
                        </a:solidFill>
                        <a:effectLst/>
                        <a:latin typeface="+mn-lt"/>
                      </a:endParaRPr>
                    </a:p>
                  </a:txBody>
                  <a:tcPr marL="6350" marR="6350" marT="6350" marB="0" vert="vert270" anchor="ctr"/>
                </a:tc>
                <a:tc>
                  <a:txBody>
                    <a:bodyPr/>
                    <a:lstStyle/>
                    <a:p>
                      <a:pPr algn="l" fontAlgn="b"/>
                      <a:endParaRPr lang="en-ZA" sz="2000" b="1" i="0" u="none" strike="noStrike" dirty="0">
                        <a:solidFill>
                          <a:srgbClr val="FFFFFF"/>
                        </a:solidFill>
                        <a:effectLst/>
                        <a:latin typeface="+mn-lt"/>
                      </a:endParaRPr>
                    </a:p>
                  </a:txBody>
                  <a:tcPr marL="6350" marR="6350" marT="6350" marB="0" anchor="b"/>
                </a:tc>
                <a:tc>
                  <a:txBody>
                    <a:bodyPr/>
                    <a:lstStyle/>
                    <a:p>
                      <a:pPr algn="r" fontAlgn="b"/>
                      <a:r>
                        <a:rPr lang="en-ZA" sz="2000" u="none" strike="noStrike">
                          <a:effectLst/>
                        </a:rPr>
                        <a:t>n</a:t>
                      </a:r>
                      <a:endParaRPr lang="en-ZA" sz="2000" b="1" i="0" u="none" strike="noStrike">
                        <a:solidFill>
                          <a:srgbClr val="FFFFFF"/>
                        </a:solidFill>
                        <a:effectLst/>
                        <a:latin typeface="+mn-lt"/>
                      </a:endParaRPr>
                    </a:p>
                  </a:txBody>
                  <a:tcPr marL="6350" marR="6350" marT="6350" marB="0" anchor="b"/>
                </a:tc>
                <a:tc>
                  <a:txBody>
                    <a:bodyPr/>
                    <a:lstStyle/>
                    <a:p>
                      <a:pPr algn="l" fontAlgn="b"/>
                      <a:r>
                        <a:rPr lang="en-ZA" sz="2000" u="none" strike="noStrike">
                          <a:effectLst/>
                        </a:rPr>
                        <a:t>(%)</a:t>
                      </a:r>
                      <a:endParaRPr lang="en-ZA" sz="2000" b="1" i="0" u="none" strike="noStrike">
                        <a:solidFill>
                          <a:srgbClr val="FFFFFF"/>
                        </a:solidFill>
                        <a:effectLst/>
                        <a:latin typeface="+mn-lt"/>
                      </a:endParaRPr>
                    </a:p>
                  </a:txBody>
                  <a:tcPr marL="6350" marR="6350" marT="6350" marB="0" anchor="b"/>
                </a:tc>
                <a:extLst>
                  <a:ext uri="{0D108BD9-81ED-4DB2-BD59-A6C34878D82A}">
                    <a16:rowId xmlns:a16="http://schemas.microsoft.com/office/drawing/2014/main" val="162487652"/>
                  </a:ext>
                </a:extLst>
              </a:tr>
              <a:tr h="344301">
                <a:tc rowSpan="7">
                  <a:txBody>
                    <a:bodyPr/>
                    <a:lstStyle/>
                    <a:p>
                      <a:pPr algn="ctr" fontAlgn="ctr"/>
                      <a:r>
                        <a:rPr lang="en-US" sz="2000" u="none" strike="noStrike" dirty="0">
                          <a:effectLst/>
                        </a:rPr>
                        <a:t>Advantages of maternal </a:t>
                      </a:r>
                    </a:p>
                    <a:p>
                      <a:pPr algn="ctr" fontAlgn="ctr"/>
                      <a:r>
                        <a:rPr lang="en-US" sz="2000" u="none" strike="noStrike" dirty="0">
                          <a:effectLst/>
                        </a:rPr>
                        <a:t>VL POCT</a:t>
                      </a:r>
                      <a:endParaRPr lang="en-US" sz="2000" b="0" i="0" u="none" strike="noStrike" dirty="0">
                        <a:solidFill>
                          <a:srgbClr val="000000"/>
                        </a:solidFill>
                        <a:effectLst/>
                        <a:latin typeface="+mn-lt"/>
                      </a:endParaRPr>
                    </a:p>
                  </a:txBody>
                  <a:tcPr marL="6350" marR="6350" marT="6350" marB="0" vert="vert270" anchor="ctr"/>
                </a:tc>
                <a:tc>
                  <a:txBody>
                    <a:bodyPr/>
                    <a:lstStyle/>
                    <a:p>
                      <a:pPr algn="l" fontAlgn="b"/>
                      <a:r>
                        <a:rPr lang="en-US" sz="2000" u="none" strike="noStrike" dirty="0">
                          <a:effectLst/>
                        </a:rPr>
                        <a:t>It made me </a:t>
                      </a:r>
                      <a:r>
                        <a:rPr lang="en-US" sz="2000" u="none" strike="noStrike" dirty="0" err="1">
                          <a:effectLst/>
                        </a:rPr>
                        <a:t>realise</a:t>
                      </a:r>
                      <a:r>
                        <a:rPr lang="en-US" sz="2000" u="none" strike="noStrike" dirty="0">
                          <a:effectLst/>
                        </a:rPr>
                        <a:t> that I was doing very well with my treatment</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66</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(48.9)</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268263696"/>
                  </a:ext>
                </a:extLst>
              </a:tr>
              <a:tr h="361017">
                <a:tc vMerge="1">
                  <a:txBody>
                    <a:bodyPr/>
                    <a:lstStyle/>
                    <a:p>
                      <a:endParaRPr lang="en-ZA"/>
                    </a:p>
                  </a:txBody>
                  <a:tcPr/>
                </a:tc>
                <a:tc>
                  <a:txBody>
                    <a:bodyPr/>
                    <a:lstStyle/>
                    <a:p>
                      <a:pPr algn="l" fontAlgn="b"/>
                      <a:r>
                        <a:rPr lang="en-US" sz="2000" u="none" strike="noStrike" dirty="0">
                          <a:effectLst/>
                        </a:rPr>
                        <a:t>I knew my viral load sooner than usual</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62</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(45.9)</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990212147"/>
                  </a:ext>
                </a:extLst>
              </a:tr>
              <a:tr h="361017">
                <a:tc vMerge="1">
                  <a:txBody>
                    <a:bodyPr/>
                    <a:lstStyle/>
                    <a:p>
                      <a:endParaRPr lang="en-ZA"/>
                    </a:p>
                  </a:txBody>
                  <a:tcPr/>
                </a:tc>
                <a:tc>
                  <a:txBody>
                    <a:bodyPr/>
                    <a:lstStyle/>
                    <a:p>
                      <a:pPr algn="l" fontAlgn="b"/>
                      <a:r>
                        <a:rPr lang="en-ZA" sz="2000" u="none" strike="noStrike">
                          <a:effectLst/>
                        </a:rPr>
                        <a:t>Gives peace of mind</a:t>
                      </a:r>
                      <a:endParaRPr lang="en-ZA" sz="2000" b="0" i="0" u="none" strike="noStrike">
                        <a:solidFill>
                          <a:srgbClr val="000000"/>
                        </a:solidFill>
                        <a:effectLst/>
                        <a:latin typeface="+mn-lt"/>
                      </a:endParaRPr>
                    </a:p>
                  </a:txBody>
                  <a:tcPr marL="6350" marR="6350" marT="6350" marB="0" anchor="b"/>
                </a:tc>
                <a:tc>
                  <a:txBody>
                    <a:bodyPr/>
                    <a:lstStyle/>
                    <a:p>
                      <a:pPr algn="r" fontAlgn="b"/>
                      <a:r>
                        <a:rPr lang="en-ZA" sz="2000" u="none" strike="noStrike">
                          <a:effectLst/>
                        </a:rPr>
                        <a:t>55</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(40.7)</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865220232"/>
                  </a:ext>
                </a:extLst>
              </a:tr>
              <a:tr h="422343">
                <a:tc vMerge="1">
                  <a:txBody>
                    <a:bodyPr/>
                    <a:lstStyle/>
                    <a:p>
                      <a:endParaRPr lang="en-ZA"/>
                    </a:p>
                  </a:txBody>
                  <a:tcPr/>
                </a:tc>
                <a:tc>
                  <a:txBody>
                    <a:bodyPr/>
                    <a:lstStyle/>
                    <a:p>
                      <a:pPr algn="l" fontAlgn="b"/>
                      <a:r>
                        <a:rPr lang="en-US" sz="2000" u="none" strike="noStrike" dirty="0">
                          <a:effectLst/>
                        </a:rPr>
                        <a:t>It made me </a:t>
                      </a:r>
                      <a:r>
                        <a:rPr lang="en-US" sz="2000" u="none" strike="noStrike" dirty="0" err="1">
                          <a:effectLst/>
                        </a:rPr>
                        <a:t>realise</a:t>
                      </a:r>
                      <a:r>
                        <a:rPr lang="en-US" sz="2000" u="none" strike="noStrike" dirty="0">
                          <a:effectLst/>
                        </a:rPr>
                        <a:t> that I needed to take my treatment better</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53</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(39.3)</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78533651"/>
                  </a:ext>
                </a:extLst>
              </a:tr>
              <a:tr h="361017">
                <a:tc vMerge="1">
                  <a:txBody>
                    <a:bodyPr/>
                    <a:lstStyle/>
                    <a:p>
                      <a:endParaRPr lang="en-ZA"/>
                    </a:p>
                  </a:txBody>
                  <a:tcPr/>
                </a:tc>
                <a:tc>
                  <a:txBody>
                    <a:bodyPr/>
                    <a:lstStyle/>
                    <a:p>
                      <a:pPr algn="l" fontAlgn="b"/>
                      <a:r>
                        <a:rPr lang="en-US" sz="2000" u="none" strike="noStrike">
                          <a:effectLst/>
                        </a:rPr>
                        <a:t>Saves time and cost of returning to clinic</a:t>
                      </a:r>
                      <a:endParaRPr lang="en-US" sz="2000" b="0" i="0" u="none" strike="noStrike">
                        <a:solidFill>
                          <a:srgbClr val="000000"/>
                        </a:solidFill>
                        <a:effectLst/>
                        <a:latin typeface="+mn-lt"/>
                      </a:endParaRPr>
                    </a:p>
                  </a:txBody>
                  <a:tcPr marL="6350" marR="6350" marT="6350" marB="0" anchor="b"/>
                </a:tc>
                <a:tc>
                  <a:txBody>
                    <a:bodyPr/>
                    <a:lstStyle/>
                    <a:p>
                      <a:pPr algn="r" fontAlgn="b"/>
                      <a:r>
                        <a:rPr lang="en-ZA" sz="2000" u="none" strike="noStrike">
                          <a:effectLst/>
                        </a:rPr>
                        <a:t>48</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(35.6)</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20321310"/>
                  </a:ext>
                </a:extLst>
              </a:tr>
              <a:tr h="361017">
                <a:tc vMerge="1">
                  <a:txBody>
                    <a:bodyPr/>
                    <a:lstStyle/>
                    <a:p>
                      <a:endParaRPr lang="en-ZA"/>
                    </a:p>
                  </a:txBody>
                  <a:tcPr/>
                </a:tc>
                <a:tc>
                  <a:txBody>
                    <a:bodyPr/>
                    <a:lstStyle/>
                    <a:p>
                      <a:pPr algn="l" fontAlgn="b"/>
                      <a:r>
                        <a:rPr lang="en-US" sz="2000" u="none" strike="noStrike">
                          <a:effectLst/>
                        </a:rPr>
                        <a:t>Useful to share information with family</a:t>
                      </a:r>
                      <a:endParaRPr lang="en-US" sz="2000" b="0" i="0" u="none" strike="noStrike">
                        <a:solidFill>
                          <a:srgbClr val="000000"/>
                        </a:solidFill>
                        <a:effectLst/>
                        <a:latin typeface="+mn-lt"/>
                      </a:endParaRPr>
                    </a:p>
                  </a:txBody>
                  <a:tcPr marL="6350" marR="6350" marT="6350" marB="0" anchor="b"/>
                </a:tc>
                <a:tc>
                  <a:txBody>
                    <a:bodyPr/>
                    <a:lstStyle/>
                    <a:p>
                      <a:pPr algn="r" fontAlgn="b"/>
                      <a:r>
                        <a:rPr lang="en-ZA" sz="2000" u="none" strike="noStrike">
                          <a:effectLst/>
                        </a:rPr>
                        <a:t>19</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(14.1)</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126317086"/>
                  </a:ext>
                </a:extLst>
              </a:tr>
              <a:tr h="715874">
                <a:tc vMerge="1">
                  <a:txBody>
                    <a:bodyPr/>
                    <a:lstStyle/>
                    <a:p>
                      <a:endParaRPr lang="en-ZA"/>
                    </a:p>
                  </a:txBody>
                  <a:tcPr/>
                </a:tc>
                <a:tc>
                  <a:txBody>
                    <a:bodyPr/>
                    <a:lstStyle/>
                    <a:p>
                      <a:pPr algn="l" fontAlgn="b"/>
                      <a:r>
                        <a:rPr lang="en-US" sz="2000" u="none" strike="noStrike" dirty="0">
                          <a:effectLst/>
                        </a:rPr>
                        <a:t>When my VL was high I went to the counsellor for extra adherence counselling</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15</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(11.1)</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267770157"/>
                  </a:ext>
                </a:extLst>
              </a:tr>
              <a:tr h="278762">
                <a:tc>
                  <a:txBody>
                    <a:bodyPr/>
                    <a:lstStyle/>
                    <a:p>
                      <a:pPr algn="l" fontAlgn="b"/>
                      <a:endParaRPr lang="en-ZA" sz="2000" b="0" i="0" u="none" strike="noStrike" dirty="0">
                        <a:solidFill>
                          <a:srgbClr val="000000"/>
                        </a:solidFill>
                        <a:effectLst/>
                        <a:latin typeface="+mn-lt"/>
                      </a:endParaRPr>
                    </a:p>
                  </a:txBody>
                  <a:tcPr marL="6350" marR="6350" marT="6350" marB="0" anchor="b"/>
                </a:tc>
                <a:tc>
                  <a:txBody>
                    <a:bodyPr/>
                    <a:lstStyle/>
                    <a:p>
                      <a:pPr algn="l" fontAlgn="b"/>
                      <a:endParaRPr lang="en-ZA" sz="2000" b="0" i="0" u="none" strike="noStrike" dirty="0">
                        <a:solidFill>
                          <a:srgbClr val="000000"/>
                        </a:solidFill>
                        <a:effectLst/>
                        <a:latin typeface="+mn-lt"/>
                      </a:endParaRPr>
                    </a:p>
                  </a:txBody>
                  <a:tcPr marL="6350" marR="6350" marT="6350" marB="0" anchor="b"/>
                </a:tc>
                <a:tc>
                  <a:txBody>
                    <a:bodyPr/>
                    <a:lstStyle/>
                    <a:p>
                      <a:pPr algn="r" fontAlgn="b"/>
                      <a:endParaRPr lang="en-ZA" sz="2000" b="0" i="0" u="none" strike="noStrike" dirty="0">
                        <a:solidFill>
                          <a:srgbClr val="000000"/>
                        </a:solidFill>
                        <a:effectLst/>
                        <a:latin typeface="+mn-lt"/>
                      </a:endParaRPr>
                    </a:p>
                  </a:txBody>
                  <a:tcPr marL="6350" marR="6350" marT="6350" marB="0" anchor="b"/>
                </a:tc>
                <a:tc>
                  <a:txBody>
                    <a:bodyPr/>
                    <a:lstStyle/>
                    <a:p>
                      <a:pPr algn="l" fontAlgn="b"/>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394418063"/>
                  </a:ext>
                </a:extLst>
              </a:tr>
              <a:tr h="361017">
                <a:tc rowSpan="7">
                  <a:txBody>
                    <a:bodyPr/>
                    <a:lstStyle/>
                    <a:p>
                      <a:pPr algn="ctr" fontAlgn="ctr"/>
                      <a:r>
                        <a:rPr lang="en-US" sz="2000" u="none" strike="noStrike" dirty="0">
                          <a:effectLst/>
                        </a:rPr>
                        <a:t>Advantages of EID POCT</a:t>
                      </a:r>
                      <a:endParaRPr lang="en-US" sz="2000" b="0" i="0" u="none" strike="noStrike" dirty="0">
                        <a:solidFill>
                          <a:srgbClr val="000000"/>
                        </a:solidFill>
                        <a:effectLst/>
                        <a:latin typeface="+mn-lt"/>
                      </a:endParaRPr>
                    </a:p>
                  </a:txBody>
                  <a:tcPr marL="6350" marR="6350" marT="6350" marB="0" vert="vert270" anchor="ctr"/>
                </a:tc>
                <a:tc>
                  <a:txBody>
                    <a:bodyPr/>
                    <a:lstStyle/>
                    <a:p>
                      <a:pPr algn="l" fontAlgn="b"/>
                      <a:r>
                        <a:rPr lang="en-ZA" sz="2000" u="none" strike="noStrike" dirty="0">
                          <a:effectLst/>
                        </a:rPr>
                        <a:t>Gives peace of mind</a:t>
                      </a:r>
                      <a:endParaRPr lang="en-ZA"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140</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(50.9)</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097794483"/>
                  </a:ext>
                </a:extLst>
              </a:tr>
              <a:tr h="361017">
                <a:tc vMerge="1">
                  <a:txBody>
                    <a:bodyPr/>
                    <a:lstStyle/>
                    <a:p>
                      <a:endParaRPr lang="en-ZA"/>
                    </a:p>
                  </a:txBody>
                  <a:tcPr/>
                </a:tc>
                <a:tc>
                  <a:txBody>
                    <a:bodyPr/>
                    <a:lstStyle/>
                    <a:p>
                      <a:pPr algn="l" fontAlgn="b"/>
                      <a:r>
                        <a:rPr lang="en-ZA" sz="2000" u="none" strike="noStrike" dirty="0">
                          <a:effectLst/>
                        </a:rPr>
                        <a:t>Confirms child's HIV sooner</a:t>
                      </a:r>
                      <a:endParaRPr lang="en-ZA"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134</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(48.7)</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110932473"/>
                  </a:ext>
                </a:extLst>
              </a:tr>
              <a:tr h="361017">
                <a:tc vMerge="1">
                  <a:txBody>
                    <a:bodyPr/>
                    <a:lstStyle/>
                    <a:p>
                      <a:endParaRPr lang="en-ZA"/>
                    </a:p>
                  </a:txBody>
                  <a:tcPr/>
                </a:tc>
                <a:tc>
                  <a:txBody>
                    <a:bodyPr/>
                    <a:lstStyle/>
                    <a:p>
                      <a:pPr algn="l" fontAlgn="b"/>
                      <a:r>
                        <a:rPr lang="en-US" sz="2000" u="none" strike="noStrike" dirty="0">
                          <a:effectLst/>
                        </a:rPr>
                        <a:t>Saves time and cost of returning to clinic</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92</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(33.5)</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832844862"/>
                  </a:ext>
                </a:extLst>
              </a:tr>
              <a:tr h="361017">
                <a:tc vMerge="1">
                  <a:txBody>
                    <a:bodyPr/>
                    <a:lstStyle/>
                    <a:p>
                      <a:endParaRPr lang="en-ZA"/>
                    </a:p>
                  </a:txBody>
                  <a:tcPr/>
                </a:tc>
                <a:tc>
                  <a:txBody>
                    <a:bodyPr/>
                    <a:lstStyle/>
                    <a:p>
                      <a:pPr algn="l" fontAlgn="b"/>
                      <a:r>
                        <a:rPr lang="en-US" sz="2000" u="none" strike="noStrike" dirty="0">
                          <a:effectLst/>
                        </a:rPr>
                        <a:t>Helps determine whether its safe to breastfeed baby</a:t>
                      </a:r>
                      <a:endParaRPr lang="en-US"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a:effectLst/>
                        </a:rPr>
                        <a:t>88</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(32.0)</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58786468"/>
                  </a:ext>
                </a:extLst>
              </a:tr>
              <a:tr h="361017">
                <a:tc vMerge="1">
                  <a:txBody>
                    <a:bodyPr/>
                    <a:lstStyle/>
                    <a:p>
                      <a:endParaRPr lang="en-ZA"/>
                    </a:p>
                  </a:txBody>
                  <a:tcPr/>
                </a:tc>
                <a:tc>
                  <a:txBody>
                    <a:bodyPr/>
                    <a:lstStyle/>
                    <a:p>
                      <a:pPr algn="l" fontAlgn="b"/>
                      <a:r>
                        <a:rPr lang="en-US" sz="2000" u="none" strike="noStrike">
                          <a:effectLst/>
                        </a:rPr>
                        <a:t>Allows for opportunistic infection prevention</a:t>
                      </a:r>
                      <a:endParaRPr lang="en-US" sz="2000" b="0" i="0" u="none" strike="noStrike">
                        <a:solidFill>
                          <a:srgbClr val="000000"/>
                        </a:solidFill>
                        <a:effectLst/>
                        <a:latin typeface="+mn-lt"/>
                      </a:endParaRPr>
                    </a:p>
                  </a:txBody>
                  <a:tcPr marL="6350" marR="6350" marT="6350" marB="0" anchor="b"/>
                </a:tc>
                <a:tc>
                  <a:txBody>
                    <a:bodyPr/>
                    <a:lstStyle/>
                    <a:p>
                      <a:pPr algn="r" fontAlgn="b"/>
                      <a:r>
                        <a:rPr lang="en-ZA" sz="2000" u="none" strike="noStrike">
                          <a:effectLst/>
                        </a:rPr>
                        <a:t>77</a:t>
                      </a:r>
                      <a:endParaRPr lang="en-ZA" sz="2000" b="0" i="0" u="none" strike="noStrike">
                        <a:solidFill>
                          <a:srgbClr val="000000"/>
                        </a:solidFill>
                        <a:effectLst/>
                        <a:latin typeface="+mn-lt"/>
                      </a:endParaRPr>
                    </a:p>
                  </a:txBody>
                  <a:tcPr marL="6350" marR="6350" marT="6350" marB="0" anchor="b"/>
                </a:tc>
                <a:tc>
                  <a:txBody>
                    <a:bodyPr/>
                    <a:lstStyle/>
                    <a:p>
                      <a:pPr algn="l" fontAlgn="b"/>
                      <a:r>
                        <a:rPr lang="en-ZA" sz="2000" u="none" strike="noStrike" dirty="0">
                          <a:effectLst/>
                        </a:rPr>
                        <a:t>(28.0)</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287249576"/>
                  </a:ext>
                </a:extLst>
              </a:tr>
              <a:tr h="361017">
                <a:tc vMerge="1">
                  <a:txBody>
                    <a:bodyPr/>
                    <a:lstStyle/>
                    <a:p>
                      <a:endParaRPr lang="en-ZA"/>
                    </a:p>
                  </a:txBody>
                  <a:tcPr/>
                </a:tc>
                <a:tc>
                  <a:txBody>
                    <a:bodyPr/>
                    <a:lstStyle/>
                    <a:p>
                      <a:pPr algn="l" fontAlgn="b"/>
                      <a:r>
                        <a:rPr lang="en-US" sz="2000" u="none" strike="noStrike">
                          <a:effectLst/>
                        </a:rPr>
                        <a:t>Useful to share information with family</a:t>
                      </a:r>
                      <a:endParaRPr lang="en-US" sz="2000" b="0" i="0" u="none" strike="noStrike">
                        <a:solidFill>
                          <a:srgbClr val="000000"/>
                        </a:solidFill>
                        <a:effectLst/>
                        <a:latin typeface="+mn-lt"/>
                      </a:endParaRPr>
                    </a:p>
                  </a:txBody>
                  <a:tcPr marL="6350" marR="6350" marT="6350" marB="0" anchor="b"/>
                </a:tc>
                <a:tc>
                  <a:txBody>
                    <a:bodyPr/>
                    <a:lstStyle/>
                    <a:p>
                      <a:pPr algn="r" fontAlgn="b"/>
                      <a:r>
                        <a:rPr lang="en-ZA" sz="2000" u="none" strike="noStrike" dirty="0">
                          <a:effectLst/>
                        </a:rPr>
                        <a:t>41</a:t>
                      </a:r>
                      <a:endParaRPr lang="en-ZA" sz="2000" b="0" i="0" u="none" strike="noStrike" dirty="0">
                        <a:solidFill>
                          <a:srgbClr val="000000"/>
                        </a:solidFill>
                        <a:effectLst/>
                        <a:latin typeface="+mn-lt"/>
                      </a:endParaRPr>
                    </a:p>
                  </a:txBody>
                  <a:tcPr marL="6350" marR="6350" marT="6350" marB="0" anchor="b"/>
                </a:tc>
                <a:tc>
                  <a:txBody>
                    <a:bodyPr/>
                    <a:lstStyle/>
                    <a:p>
                      <a:pPr algn="l" fontAlgn="b"/>
                      <a:r>
                        <a:rPr lang="en-ZA" sz="2000" u="none" strike="noStrike" dirty="0">
                          <a:effectLst/>
                        </a:rPr>
                        <a:t>(14.9)</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895985306"/>
                  </a:ext>
                </a:extLst>
              </a:tr>
              <a:tr h="361017">
                <a:tc vMerge="1">
                  <a:txBody>
                    <a:bodyPr/>
                    <a:lstStyle/>
                    <a:p>
                      <a:endParaRPr lang="en-ZA"/>
                    </a:p>
                  </a:txBody>
                  <a:tcPr/>
                </a:tc>
                <a:tc>
                  <a:txBody>
                    <a:bodyPr/>
                    <a:lstStyle/>
                    <a:p>
                      <a:pPr algn="l" fontAlgn="b"/>
                      <a:r>
                        <a:rPr lang="en-ZA" sz="2000" u="none" strike="noStrike" dirty="0">
                          <a:effectLst/>
                        </a:rPr>
                        <a:t>Other</a:t>
                      </a:r>
                      <a:endParaRPr lang="en-ZA" sz="2000" b="0" i="0" u="none" strike="noStrike" dirty="0">
                        <a:solidFill>
                          <a:srgbClr val="000000"/>
                        </a:solidFill>
                        <a:effectLst/>
                        <a:latin typeface="+mn-lt"/>
                      </a:endParaRPr>
                    </a:p>
                  </a:txBody>
                  <a:tcPr marL="6350" marR="6350" marT="6350" marB="0" anchor="b"/>
                </a:tc>
                <a:tc>
                  <a:txBody>
                    <a:bodyPr/>
                    <a:lstStyle/>
                    <a:p>
                      <a:pPr algn="r" fontAlgn="b"/>
                      <a:r>
                        <a:rPr lang="en-ZA" sz="2000" u="none" strike="noStrike" dirty="0">
                          <a:effectLst/>
                        </a:rPr>
                        <a:t>2</a:t>
                      </a:r>
                      <a:endParaRPr lang="en-ZA" sz="2000" b="0" i="0" u="none" strike="noStrike" dirty="0">
                        <a:solidFill>
                          <a:srgbClr val="000000"/>
                        </a:solidFill>
                        <a:effectLst/>
                        <a:latin typeface="+mn-lt"/>
                      </a:endParaRPr>
                    </a:p>
                  </a:txBody>
                  <a:tcPr marL="6350" marR="6350" marT="6350" marB="0" anchor="b"/>
                </a:tc>
                <a:tc>
                  <a:txBody>
                    <a:bodyPr/>
                    <a:lstStyle/>
                    <a:p>
                      <a:pPr algn="l" fontAlgn="b"/>
                      <a:r>
                        <a:rPr lang="en-ZA" sz="2000" u="none" strike="noStrike" dirty="0">
                          <a:effectLst/>
                        </a:rPr>
                        <a:t>(0.7)</a:t>
                      </a:r>
                      <a:endParaRPr lang="en-Z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50834365"/>
                  </a:ext>
                </a:extLst>
              </a:tr>
            </a:tbl>
          </a:graphicData>
        </a:graphic>
      </p:graphicFrame>
      <p:pic>
        <p:nvPicPr>
          <p:cNvPr id="15" name="Picture 14" descr="A close up of words&#10;&#10;Description automatically generated">
            <a:extLst>
              <a:ext uri="{FF2B5EF4-FFF2-40B4-BE49-F238E27FC236}">
                <a16:creationId xmlns:a16="http://schemas.microsoft.com/office/drawing/2014/main" id="{17671DE7-CDE5-8FBB-6B4C-1F7894A34996}"/>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l="13443" r="16049"/>
          <a:stretch/>
        </p:blipFill>
        <p:spPr>
          <a:xfrm>
            <a:off x="10972800" y="2455783"/>
            <a:ext cx="6828673" cy="5850817"/>
          </a:xfrm>
          <a:prstGeom prst="rect">
            <a:avLst/>
          </a:prstGeom>
          <a:ln>
            <a:noFill/>
          </a:ln>
          <a:effectLst>
            <a:softEdge rad="112500"/>
          </a:effectLst>
        </p:spPr>
      </p:pic>
    </p:spTree>
    <p:extLst>
      <p:ext uri="{BB962C8B-B14F-4D97-AF65-F5344CB8AC3E}">
        <p14:creationId xmlns:p14="http://schemas.microsoft.com/office/powerpoint/2010/main" val="366762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44134" y="1230734"/>
            <a:ext cx="16640925" cy="1143000"/>
          </a:xfrm>
        </p:spPr>
        <p:txBody>
          <a:bodyPr>
            <a:normAutofit fontScale="90000"/>
          </a:bodyPr>
          <a:lstStyle/>
          <a:p>
            <a:r>
              <a:rPr lang="en-US" dirty="0"/>
              <a:t>Results: Level of agreement with statements on HIV POCT for infants and </a:t>
            </a:r>
            <a:br>
              <a:rPr lang="en-US" dirty="0"/>
            </a:br>
            <a:r>
              <a:rPr lang="en-US" dirty="0"/>
              <a:t>VL POCT in postpartum women</a:t>
            </a:r>
          </a:p>
        </p:txBody>
      </p:sp>
      <p:pic>
        <p:nvPicPr>
          <p:cNvPr id="13" name="Picture 12">
            <a:extLst>
              <a:ext uri="{FF2B5EF4-FFF2-40B4-BE49-F238E27FC236}">
                <a16:creationId xmlns:a16="http://schemas.microsoft.com/office/drawing/2014/main" id="{3D5FAF9F-9149-A413-E328-E692562ACE89}"/>
              </a:ext>
            </a:extLst>
          </p:cNvPr>
          <p:cNvPicPr>
            <a:picLocks noChangeAspect="1"/>
          </p:cNvPicPr>
          <p:nvPr/>
        </p:nvPicPr>
        <p:blipFill>
          <a:blip r:embed="rId10"/>
          <a:stretch>
            <a:fillRect/>
          </a:stretch>
        </p:blipFill>
        <p:spPr>
          <a:xfrm>
            <a:off x="808874" y="2703074"/>
            <a:ext cx="16229062" cy="58558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963461"/>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96346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85850" y="9244390"/>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2" y="1224764"/>
            <a:ext cx="16640925" cy="802053"/>
          </a:xfrm>
        </p:spPr>
        <p:txBody>
          <a:bodyPr/>
          <a:lstStyle/>
          <a:p>
            <a:r>
              <a:rPr lang="en-US" dirty="0"/>
              <a:t>Conclusions &amp; Recommendations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274444"/>
            <a:ext cx="16438393" cy="6833901"/>
          </a:xfrm>
        </p:spPr>
        <p:txBody>
          <a:bodyPr>
            <a:normAutofit fontScale="77500" lnSpcReduction="20000"/>
          </a:bodyPr>
          <a:lstStyle/>
          <a:p>
            <a:pPr algn="just">
              <a:lnSpc>
                <a:spcPts val="3000"/>
              </a:lnSpc>
            </a:pPr>
            <a:r>
              <a:rPr lang="en-US" dirty="0"/>
              <a:t>Unsuppressed VL during postpartum period is a huge concern</a:t>
            </a:r>
          </a:p>
          <a:p>
            <a:pPr lvl="1" algn="just">
              <a:lnSpc>
                <a:spcPts val="3000"/>
              </a:lnSpc>
            </a:pPr>
            <a:r>
              <a:rPr lang="en-US" dirty="0"/>
              <a:t>elevated VL increased from 21% at enrolment to 36% by 12-months postpartum</a:t>
            </a:r>
          </a:p>
          <a:p>
            <a:pPr lvl="1" algn="just">
              <a:lnSpc>
                <a:spcPts val="3000"/>
              </a:lnSpc>
            </a:pPr>
            <a:r>
              <a:rPr lang="en-US" dirty="0"/>
              <a:t>Breastfeeding and subsequent pregnancy increases risk of vertical transmission to infant</a:t>
            </a:r>
          </a:p>
          <a:p>
            <a:pPr marL="342900" indent="-342900" algn="just">
              <a:lnSpc>
                <a:spcPts val="3000"/>
              </a:lnSpc>
              <a:buFont typeface="Arial" panose="020B0604020202020204" pitchFamily="34" charset="0"/>
              <a:buChar char="•"/>
            </a:pPr>
            <a:r>
              <a:rPr lang="en-US" sz="3200" dirty="0"/>
              <a:t>Infant EID &amp; maternal  VL POCT provided majority of respondents with same-day results.</a:t>
            </a:r>
          </a:p>
          <a:p>
            <a:pPr algn="just">
              <a:lnSpc>
                <a:spcPts val="3000"/>
              </a:lnSpc>
            </a:pPr>
            <a:r>
              <a:rPr lang="en-US" dirty="0"/>
              <a:t>WLHIV were receptive to POCT, appreciated same-day results, recognized advantages of POCT and found POCT acceptable.</a:t>
            </a:r>
          </a:p>
          <a:p>
            <a:pPr algn="just">
              <a:lnSpc>
                <a:spcPts val="3000"/>
              </a:lnSpc>
            </a:pPr>
            <a:r>
              <a:rPr lang="en-US" dirty="0"/>
              <a:t>POC PCR testing can be used in a non-research setting to </a:t>
            </a:r>
            <a:r>
              <a:rPr lang="en-US" dirty="0" err="1"/>
              <a:t>optimise</a:t>
            </a:r>
            <a:r>
              <a:rPr lang="en-US" dirty="0"/>
              <a:t> viral load and infant HIV monitoring among postpartum women living with HIV. </a:t>
            </a:r>
          </a:p>
          <a:p>
            <a:pPr algn="just">
              <a:lnSpc>
                <a:spcPts val="3000"/>
              </a:lnSpc>
            </a:pPr>
            <a:r>
              <a:rPr lang="en-US" dirty="0"/>
              <a:t>Given cost, training, throughput (GX-4) and maintenance requirements on GXP instrument, further explore more focused use of POC testing at facilities.</a:t>
            </a:r>
          </a:p>
          <a:p>
            <a:pPr algn="just">
              <a:lnSpc>
                <a:spcPts val="3000"/>
              </a:lnSpc>
            </a:pPr>
            <a:r>
              <a:rPr lang="en-US" dirty="0"/>
              <a:t>Challenges:</a:t>
            </a:r>
          </a:p>
          <a:p>
            <a:pPr lvl="1" algn="just">
              <a:lnSpc>
                <a:spcPts val="3000"/>
              </a:lnSpc>
            </a:pPr>
            <a:r>
              <a:rPr lang="en-US" dirty="0"/>
              <a:t>Space at facility to explore true POC testing. All research activities occurred at Research site linked to facilities (30-50m walk from facility)</a:t>
            </a:r>
          </a:p>
          <a:p>
            <a:pPr lvl="1" algn="just">
              <a:lnSpc>
                <a:spcPts val="3000"/>
              </a:lnSpc>
            </a:pPr>
            <a:r>
              <a:rPr lang="en-US" dirty="0"/>
              <a:t>Retention in study low - women are very mobile, infants are sent back to home country, Women return to work so can’t attend study visits</a:t>
            </a:r>
          </a:p>
          <a:p>
            <a:pPr lvl="1" algn="just">
              <a:lnSpc>
                <a:spcPts val="3000"/>
              </a:lnSpc>
            </a:pPr>
            <a:r>
              <a:rPr lang="en-US" dirty="0"/>
              <a:t>Poor routine care follow-up visits attended, review of NHLS lab results - No unique patient identifier, cross-province migration, spelling issues made linking challenging.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Thank you</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342900" indent="-342900" algn="just">
              <a:lnSpc>
                <a:spcPts val="3000"/>
              </a:lnSpc>
              <a:buFont typeface="Arial" panose="020B0604020202020204" pitchFamily="34" charset="0"/>
              <a:buChar char="•"/>
            </a:pPr>
            <a:r>
              <a:rPr lang="en-ZA" sz="3200" dirty="0"/>
              <a:t>The participants and their children who have given their time to participate in the study</a:t>
            </a:r>
          </a:p>
          <a:p>
            <a:pPr marL="342900" indent="-342900" algn="just">
              <a:lnSpc>
                <a:spcPts val="3000"/>
              </a:lnSpc>
              <a:buFont typeface="Arial" panose="020B0604020202020204" pitchFamily="34" charset="0"/>
              <a:buChar char="•"/>
            </a:pPr>
            <a:r>
              <a:rPr lang="en-ZA" sz="3200" dirty="0"/>
              <a:t>The OPPTIM study team</a:t>
            </a:r>
          </a:p>
          <a:p>
            <a:pPr marL="342900" indent="-342900" algn="just">
              <a:lnSpc>
                <a:spcPts val="3000"/>
              </a:lnSpc>
              <a:buFont typeface="Arial" panose="020B0604020202020204" pitchFamily="34" charset="0"/>
              <a:buChar char="•"/>
            </a:pPr>
            <a:r>
              <a:rPr lang="en-ZA" dirty="0"/>
              <a:t>Funders</a:t>
            </a:r>
          </a:p>
          <a:p>
            <a:pPr marL="342900" indent="-342900" algn="just">
              <a:lnSpc>
                <a:spcPts val="3000"/>
              </a:lnSpc>
              <a:buFont typeface="Arial" panose="020B0604020202020204" pitchFamily="34" charset="0"/>
              <a:buChar char="•"/>
            </a:pPr>
            <a:r>
              <a:rPr lang="en-ZA" sz="3200" dirty="0"/>
              <a:t>Co-authors</a:t>
            </a:r>
          </a:p>
          <a:p>
            <a:endParaRPr lang="en-US" dirty="0"/>
          </a:p>
        </p:txBody>
      </p:sp>
      <p:pic>
        <p:nvPicPr>
          <p:cNvPr id="13" name="Picture 12">
            <a:extLst>
              <a:ext uri="{FF2B5EF4-FFF2-40B4-BE49-F238E27FC236}">
                <a16:creationId xmlns:a16="http://schemas.microsoft.com/office/drawing/2014/main" id="{BF42A823-1FA1-7542-1310-A9A5AF8AB1D7}"/>
              </a:ext>
            </a:extLst>
          </p:cNvPr>
          <p:cNvPicPr>
            <a:picLocks noChangeAspect="1"/>
          </p:cNvPicPr>
          <p:nvPr/>
        </p:nvPicPr>
        <p:blipFill>
          <a:blip r:embed="rId9"/>
          <a:stretch>
            <a:fillRect/>
          </a:stretch>
        </p:blipFill>
        <p:spPr>
          <a:xfrm>
            <a:off x="1554166" y="6179058"/>
            <a:ext cx="1623649" cy="951357"/>
          </a:xfrm>
          <a:prstGeom prst="rect">
            <a:avLst/>
          </a:prstGeom>
        </p:spPr>
      </p:pic>
      <p:pic>
        <p:nvPicPr>
          <p:cNvPr id="14" name="Picture 13">
            <a:extLst>
              <a:ext uri="{FF2B5EF4-FFF2-40B4-BE49-F238E27FC236}">
                <a16:creationId xmlns:a16="http://schemas.microsoft.com/office/drawing/2014/main" id="{637D130C-FA75-61CB-EEF1-E61ED15FB9D3}"/>
              </a:ext>
            </a:extLst>
          </p:cNvPr>
          <p:cNvPicPr>
            <a:picLocks noChangeAspect="1"/>
          </p:cNvPicPr>
          <p:nvPr/>
        </p:nvPicPr>
        <p:blipFill>
          <a:blip r:embed="rId10"/>
          <a:stretch>
            <a:fillRect/>
          </a:stretch>
        </p:blipFill>
        <p:spPr>
          <a:xfrm>
            <a:off x="3462649" y="6179058"/>
            <a:ext cx="2003616" cy="951357"/>
          </a:xfrm>
          <a:prstGeom prst="rect">
            <a:avLst/>
          </a:prstGeom>
        </p:spPr>
      </p:pic>
      <p:pic>
        <p:nvPicPr>
          <p:cNvPr id="15" name="Picture 14">
            <a:extLst>
              <a:ext uri="{FF2B5EF4-FFF2-40B4-BE49-F238E27FC236}">
                <a16:creationId xmlns:a16="http://schemas.microsoft.com/office/drawing/2014/main" id="{67B04DF3-2E0A-ABCA-974A-49DB82938C6B}"/>
              </a:ext>
            </a:extLst>
          </p:cNvPr>
          <p:cNvPicPr>
            <a:picLocks noChangeAspect="1"/>
          </p:cNvPicPr>
          <p:nvPr/>
        </p:nvPicPr>
        <p:blipFill>
          <a:blip r:embed="rId11"/>
          <a:stretch>
            <a:fillRect/>
          </a:stretch>
        </p:blipFill>
        <p:spPr>
          <a:xfrm>
            <a:off x="5995764" y="5986465"/>
            <a:ext cx="1312760" cy="1227608"/>
          </a:xfrm>
          <a:prstGeom prst="rect">
            <a:avLst/>
          </a:prstGeom>
        </p:spPr>
      </p:pic>
      <p:pic>
        <p:nvPicPr>
          <p:cNvPr id="16" name="Picture 15">
            <a:extLst>
              <a:ext uri="{FF2B5EF4-FFF2-40B4-BE49-F238E27FC236}">
                <a16:creationId xmlns:a16="http://schemas.microsoft.com/office/drawing/2014/main" id="{0497A3FF-8E99-42F2-C082-06DA3BDB59F0}"/>
              </a:ext>
            </a:extLst>
          </p:cNvPr>
          <p:cNvPicPr>
            <a:picLocks noChangeAspect="1"/>
          </p:cNvPicPr>
          <p:nvPr/>
        </p:nvPicPr>
        <p:blipFill>
          <a:blip r:embed="rId12"/>
          <a:stretch>
            <a:fillRect/>
          </a:stretch>
        </p:blipFill>
        <p:spPr>
          <a:xfrm>
            <a:off x="8018375" y="6222735"/>
            <a:ext cx="2792220" cy="946443"/>
          </a:xfrm>
          <a:prstGeom prst="rect">
            <a:avLst/>
          </a:prstGeom>
        </p:spPr>
      </p:pic>
      <p:pic>
        <p:nvPicPr>
          <p:cNvPr id="17" name="Picture 16">
            <a:extLst>
              <a:ext uri="{FF2B5EF4-FFF2-40B4-BE49-F238E27FC236}">
                <a16:creationId xmlns:a16="http://schemas.microsoft.com/office/drawing/2014/main" id="{06A5C59E-0D75-023C-C4DC-5012A3122459}"/>
              </a:ext>
            </a:extLst>
          </p:cNvPr>
          <p:cNvPicPr>
            <a:picLocks noChangeAspect="1"/>
          </p:cNvPicPr>
          <p:nvPr/>
        </p:nvPicPr>
        <p:blipFill rotWithShape="1">
          <a:blip r:embed="rId13"/>
          <a:srcRect l="14987" t="24532" r="14495" b="22279"/>
          <a:stretch/>
        </p:blipFill>
        <p:spPr>
          <a:xfrm>
            <a:off x="10947416" y="5946226"/>
            <a:ext cx="2841342" cy="13716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1142</Words>
  <Application>Microsoft Office PowerPoint</Application>
  <PresentationFormat>Custom</PresentationFormat>
  <Paragraphs>129</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Josefin Sans</vt:lpstr>
      <vt:lpstr>Arial</vt:lpstr>
      <vt:lpstr>Calibri</vt:lpstr>
      <vt:lpstr>Montserrat Ultra-Bold</vt:lpstr>
      <vt:lpstr>Aptos</vt:lpstr>
      <vt:lpstr>Office Theme</vt:lpstr>
      <vt:lpstr>Perception and acceptability of point-of-care HIV viral load and early infant HIV testing among postpartum women living with HIV in Johannesburg, South Africa </vt:lpstr>
      <vt:lpstr>Background</vt:lpstr>
      <vt:lpstr>Methods</vt:lpstr>
      <vt:lpstr>Results – Demographic &amp; Clinical Characteristics</vt:lpstr>
      <vt:lpstr>Results - Perceived advantages of maternal VL and  infant EID POCT</vt:lpstr>
      <vt:lpstr>Results: Level of agreement with statements on HIV POCT for infants and  VL POCT in postpartum women</vt:lpstr>
      <vt:lpstr>Conclusions &amp; 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Shobna Sawry</dc:creator>
  <cp:lastModifiedBy>Shobna Sawry</cp:lastModifiedBy>
  <cp:revision>2</cp:revision>
  <dcterms:created xsi:type="dcterms:W3CDTF">2006-08-16T00:00:00Z</dcterms:created>
  <dcterms:modified xsi:type="dcterms:W3CDTF">2024-08-20T08:58:24Z</dcterms:modified>
  <dc:identifier>DAGBbZIf2EI</dc:identifier>
</cp:coreProperties>
</file>