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2" r:id="rId7"/>
    <p:sldId id="263" r:id="rId8"/>
    <p:sldId id="272" r:id="rId9"/>
    <p:sldId id="265" r:id="rId10"/>
    <p:sldId id="266" r:id="rId11"/>
    <p:sldId id="267" r:id="rId12"/>
    <p:sldId id="268" r:id="rId13"/>
    <p:sldId id="270" r:id="rId14"/>
  </p:sldIdLst>
  <p:sldSz cx="18288000" cy="10287000"/>
  <p:notesSz cx="6858000" cy="9144000"/>
  <p:embeddedFontLst>
    <p:embeddedFont>
      <p:font typeface="Josefin Sans" pitchFamily="2" charset="0"/>
      <p:regular r:id="rId15"/>
      <p:bold r:id="rId16"/>
    </p:embeddedFont>
    <p:embeddedFont>
      <p:font typeface="Microsoft Sans Serif" panose="020B0604020202020204" pitchFamily="34" charset="0"/>
      <p:regular r:id="rId17"/>
    </p:embeddedFont>
    <p:embeddedFont>
      <p:font typeface="Montserrat Ultra-Bold" panose="020B0604020202020204"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4FA6F2-85AA-4138-A43F-AA0A96A63D82}" v="40" dt="2024-08-23T16:27:15.0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89" autoAdjust="0"/>
  </p:normalViewPr>
  <p:slideViewPr>
    <p:cSldViewPr>
      <p:cViewPr varScale="1">
        <p:scale>
          <a:sx n="53" d="100"/>
          <a:sy n="53" d="100"/>
        </p:scale>
        <p:origin x="29"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F Ndamba" userId="a7be04d0-94f5-4430-8833-2ae148d8c8b7" providerId="ADAL" clId="{7D4FA6F2-85AA-4138-A43F-AA0A96A63D82}"/>
    <pc:docChg chg="undo custSel addSld delSld modSld">
      <pc:chgData name="Mrs. F Ndamba" userId="a7be04d0-94f5-4430-8833-2ae148d8c8b7" providerId="ADAL" clId="{7D4FA6F2-85AA-4138-A43F-AA0A96A63D82}" dt="2024-08-23T16:32:24.356" v="1698" actId="6549"/>
      <pc:docMkLst>
        <pc:docMk/>
      </pc:docMkLst>
      <pc:sldChg chg="modSp mod">
        <pc:chgData name="Mrs. F Ndamba" userId="a7be04d0-94f5-4430-8833-2ae148d8c8b7" providerId="ADAL" clId="{7D4FA6F2-85AA-4138-A43F-AA0A96A63D82}" dt="2024-08-21T12:58:48.869" v="149" actId="27636"/>
        <pc:sldMkLst>
          <pc:docMk/>
          <pc:sldMk cId="0" sldId="256"/>
        </pc:sldMkLst>
        <pc:spChg chg="mod">
          <ac:chgData name="Mrs. F Ndamba" userId="a7be04d0-94f5-4430-8833-2ae148d8c8b7" providerId="ADAL" clId="{7D4FA6F2-85AA-4138-A43F-AA0A96A63D82}" dt="2024-08-21T12:58:48.869" v="149" actId="27636"/>
          <ac:spMkLst>
            <pc:docMk/>
            <pc:sldMk cId="0" sldId="256"/>
            <ac:spMk id="11" creationId="{ED3E32D4-2941-4187-1E23-42A1CE7EFAB7}"/>
          </ac:spMkLst>
        </pc:spChg>
        <pc:spChg chg="mod">
          <ac:chgData name="Mrs. F Ndamba" userId="a7be04d0-94f5-4430-8833-2ae148d8c8b7" providerId="ADAL" clId="{7D4FA6F2-85AA-4138-A43F-AA0A96A63D82}" dt="2024-08-21T12:56:54.730" v="147" actId="14100"/>
          <ac:spMkLst>
            <pc:docMk/>
            <pc:sldMk cId="0" sldId="256"/>
            <ac:spMk id="12" creationId="{F1F19105-7E69-742F-8A31-59279A138F5E}"/>
          </ac:spMkLst>
        </pc:spChg>
      </pc:sldChg>
      <pc:sldChg chg="addSp delSp modSp mod">
        <pc:chgData name="Mrs. F Ndamba" userId="a7be04d0-94f5-4430-8833-2ae148d8c8b7" providerId="ADAL" clId="{7D4FA6F2-85AA-4138-A43F-AA0A96A63D82}" dt="2024-08-23T16:20:56.347" v="1601" actId="2711"/>
        <pc:sldMkLst>
          <pc:docMk/>
          <pc:sldMk cId="0" sldId="257"/>
        </pc:sldMkLst>
        <pc:spChg chg="mod">
          <ac:chgData name="Mrs. F Ndamba" userId="a7be04d0-94f5-4430-8833-2ae148d8c8b7" providerId="ADAL" clId="{7D4FA6F2-85AA-4138-A43F-AA0A96A63D82}" dt="2024-08-23T16:20:56.347" v="1601" actId="2711"/>
          <ac:spMkLst>
            <pc:docMk/>
            <pc:sldMk cId="0" sldId="257"/>
            <ac:spMk id="11" creationId="{306F2A92-12BC-277D-D55C-4E68BD6641FD}"/>
          </ac:spMkLst>
        </pc:spChg>
        <pc:spChg chg="mod">
          <ac:chgData name="Mrs. F Ndamba" userId="a7be04d0-94f5-4430-8833-2ae148d8c8b7" providerId="ADAL" clId="{7D4FA6F2-85AA-4138-A43F-AA0A96A63D82}" dt="2024-08-21T13:08:43.764" v="421" actId="20577"/>
          <ac:spMkLst>
            <pc:docMk/>
            <pc:sldMk cId="0" sldId="257"/>
            <ac:spMk id="12" creationId="{26A4406C-3ECD-0A0C-2CC0-A2565277C341}"/>
          </ac:spMkLst>
        </pc:spChg>
        <pc:spChg chg="add del">
          <ac:chgData name="Mrs. F Ndamba" userId="a7be04d0-94f5-4430-8833-2ae148d8c8b7" providerId="ADAL" clId="{7D4FA6F2-85AA-4138-A43F-AA0A96A63D82}" dt="2024-08-21T13:00:26.540" v="151" actId="22"/>
          <ac:spMkLst>
            <pc:docMk/>
            <pc:sldMk cId="0" sldId="257"/>
            <ac:spMk id="14" creationId="{EE06A544-CB78-93FD-8DC0-3EFD69D85106}"/>
          </ac:spMkLst>
        </pc:spChg>
      </pc:sldChg>
      <pc:sldChg chg="modSp mod">
        <pc:chgData name="Mrs. F Ndamba" userId="a7be04d0-94f5-4430-8833-2ae148d8c8b7" providerId="ADAL" clId="{7D4FA6F2-85AA-4138-A43F-AA0A96A63D82}" dt="2024-08-23T16:20:46.161" v="1600" actId="2711"/>
        <pc:sldMkLst>
          <pc:docMk/>
          <pc:sldMk cId="1040148292" sldId="258"/>
        </pc:sldMkLst>
        <pc:spChg chg="mod">
          <ac:chgData name="Mrs. F Ndamba" userId="a7be04d0-94f5-4430-8833-2ae148d8c8b7" providerId="ADAL" clId="{7D4FA6F2-85AA-4138-A43F-AA0A96A63D82}" dt="2024-08-23T16:20:46.161" v="1600" actId="2711"/>
          <ac:spMkLst>
            <pc:docMk/>
            <pc:sldMk cId="1040148292" sldId="258"/>
            <ac:spMk id="11" creationId="{306F2A92-12BC-277D-D55C-4E68BD6641FD}"/>
          </ac:spMkLst>
        </pc:spChg>
        <pc:spChg chg="mod">
          <ac:chgData name="Mrs. F Ndamba" userId="a7be04d0-94f5-4430-8833-2ae148d8c8b7" providerId="ADAL" clId="{7D4FA6F2-85AA-4138-A43F-AA0A96A63D82}" dt="2024-08-23T16:20:03.520" v="1587" actId="255"/>
          <ac:spMkLst>
            <pc:docMk/>
            <pc:sldMk cId="1040148292" sldId="258"/>
            <ac:spMk id="12" creationId="{26A4406C-3ECD-0A0C-2CC0-A2565277C341}"/>
          </ac:spMkLst>
        </pc:spChg>
      </pc:sldChg>
      <pc:sldChg chg="addSp modSp mod">
        <pc:chgData name="Mrs. F Ndamba" userId="a7be04d0-94f5-4430-8833-2ae148d8c8b7" providerId="ADAL" clId="{7D4FA6F2-85AA-4138-A43F-AA0A96A63D82}" dt="2024-08-23T16:20:37.138" v="1599" actId="2711"/>
        <pc:sldMkLst>
          <pc:docMk/>
          <pc:sldMk cId="4159237904" sldId="259"/>
        </pc:sldMkLst>
        <pc:spChg chg="mod">
          <ac:chgData name="Mrs. F Ndamba" userId="a7be04d0-94f5-4430-8833-2ae148d8c8b7" providerId="ADAL" clId="{7D4FA6F2-85AA-4138-A43F-AA0A96A63D82}" dt="2024-08-23T16:20:37.138" v="1599" actId="2711"/>
          <ac:spMkLst>
            <pc:docMk/>
            <pc:sldMk cId="4159237904" sldId="259"/>
            <ac:spMk id="11" creationId="{306F2A92-12BC-277D-D55C-4E68BD6641FD}"/>
          </ac:spMkLst>
        </pc:spChg>
        <pc:spChg chg="mod">
          <ac:chgData name="Mrs. F Ndamba" userId="a7be04d0-94f5-4430-8833-2ae148d8c8b7" providerId="ADAL" clId="{7D4FA6F2-85AA-4138-A43F-AA0A96A63D82}" dt="2024-08-23T16:20:29.506" v="1598" actId="27636"/>
          <ac:spMkLst>
            <pc:docMk/>
            <pc:sldMk cId="4159237904" sldId="259"/>
            <ac:spMk id="12" creationId="{26A4406C-3ECD-0A0C-2CC0-A2565277C341}"/>
          </ac:spMkLst>
        </pc:spChg>
        <pc:picChg chg="add mod">
          <ac:chgData name="Mrs. F Ndamba" userId="a7be04d0-94f5-4430-8833-2ae148d8c8b7" providerId="ADAL" clId="{7D4FA6F2-85AA-4138-A43F-AA0A96A63D82}" dt="2024-08-23T13:09:06.332" v="831" actId="14100"/>
          <ac:picMkLst>
            <pc:docMk/>
            <pc:sldMk cId="4159237904" sldId="259"/>
            <ac:picMk id="13" creationId="{08C1151F-12B4-FA5B-8793-1EB24EB3096F}"/>
          </ac:picMkLst>
        </pc:picChg>
        <pc:picChg chg="add mod">
          <ac:chgData name="Mrs. F Ndamba" userId="a7be04d0-94f5-4430-8833-2ae148d8c8b7" providerId="ADAL" clId="{7D4FA6F2-85AA-4138-A43F-AA0A96A63D82}" dt="2024-08-23T13:08:03.163" v="822" actId="1076"/>
          <ac:picMkLst>
            <pc:docMk/>
            <pc:sldMk cId="4159237904" sldId="259"/>
            <ac:picMk id="14" creationId="{C8DBB44A-BFBB-7A5C-CA0A-CE72F990BD57}"/>
          </ac:picMkLst>
        </pc:picChg>
        <pc:picChg chg="add mod">
          <ac:chgData name="Mrs. F Ndamba" userId="a7be04d0-94f5-4430-8833-2ae148d8c8b7" providerId="ADAL" clId="{7D4FA6F2-85AA-4138-A43F-AA0A96A63D82}" dt="2024-08-23T13:08:57.819" v="829" actId="14100"/>
          <ac:picMkLst>
            <pc:docMk/>
            <pc:sldMk cId="4159237904" sldId="259"/>
            <ac:picMk id="15" creationId="{058526F6-C678-8E03-3CF6-75B9CC1CB791}"/>
          </ac:picMkLst>
        </pc:picChg>
      </pc:sldChg>
      <pc:sldChg chg="addSp modSp mod">
        <pc:chgData name="Mrs. F Ndamba" userId="a7be04d0-94f5-4430-8833-2ae148d8c8b7" providerId="ADAL" clId="{7D4FA6F2-85AA-4138-A43F-AA0A96A63D82}" dt="2024-08-23T16:32:24.356" v="1698" actId="6549"/>
        <pc:sldMkLst>
          <pc:docMk/>
          <pc:sldMk cId="2792051597" sldId="260"/>
        </pc:sldMkLst>
        <pc:spChg chg="mod">
          <ac:chgData name="Mrs. F Ndamba" userId="a7be04d0-94f5-4430-8833-2ae148d8c8b7" providerId="ADAL" clId="{7D4FA6F2-85AA-4138-A43F-AA0A96A63D82}" dt="2024-08-23T16:21:13.780" v="1602" actId="2711"/>
          <ac:spMkLst>
            <pc:docMk/>
            <pc:sldMk cId="2792051597" sldId="260"/>
            <ac:spMk id="11" creationId="{306F2A92-12BC-277D-D55C-4E68BD6641FD}"/>
          </ac:spMkLst>
        </pc:spChg>
        <pc:spChg chg="mod">
          <ac:chgData name="Mrs. F Ndamba" userId="a7be04d0-94f5-4430-8833-2ae148d8c8b7" providerId="ADAL" clId="{7D4FA6F2-85AA-4138-A43F-AA0A96A63D82}" dt="2024-08-23T16:32:24.356" v="1698" actId="6549"/>
          <ac:spMkLst>
            <pc:docMk/>
            <pc:sldMk cId="2792051597" sldId="260"/>
            <ac:spMk id="12" creationId="{26A4406C-3ECD-0A0C-2CC0-A2565277C341}"/>
          </ac:spMkLst>
        </pc:spChg>
        <pc:picChg chg="add mod">
          <ac:chgData name="Mrs. F Ndamba" userId="a7be04d0-94f5-4430-8833-2ae148d8c8b7" providerId="ADAL" clId="{7D4FA6F2-85AA-4138-A43F-AA0A96A63D82}" dt="2024-08-23T12:54:42.092" v="655" actId="1076"/>
          <ac:picMkLst>
            <pc:docMk/>
            <pc:sldMk cId="2792051597" sldId="260"/>
            <ac:picMk id="13" creationId="{98FE4639-8459-8CE7-5CEF-79426C25A9F8}"/>
          </ac:picMkLst>
        </pc:picChg>
      </pc:sldChg>
      <pc:sldChg chg="new del">
        <pc:chgData name="Mrs. F Ndamba" userId="a7be04d0-94f5-4430-8833-2ae148d8c8b7" providerId="ADAL" clId="{7D4FA6F2-85AA-4138-A43F-AA0A96A63D82}" dt="2024-08-21T13:10:44.266" v="453" actId="47"/>
        <pc:sldMkLst>
          <pc:docMk/>
          <pc:sldMk cId="1302034060" sldId="261"/>
        </pc:sldMkLst>
      </pc:sldChg>
      <pc:sldChg chg="modSp add mod">
        <pc:chgData name="Mrs. F Ndamba" userId="a7be04d0-94f5-4430-8833-2ae148d8c8b7" providerId="ADAL" clId="{7D4FA6F2-85AA-4138-A43F-AA0A96A63D82}" dt="2024-08-23T16:21:52.370" v="1605" actId="2711"/>
        <pc:sldMkLst>
          <pc:docMk/>
          <pc:sldMk cId="455123320" sldId="262"/>
        </pc:sldMkLst>
        <pc:spChg chg="mod">
          <ac:chgData name="Mrs. F Ndamba" userId="a7be04d0-94f5-4430-8833-2ae148d8c8b7" providerId="ADAL" clId="{7D4FA6F2-85AA-4138-A43F-AA0A96A63D82}" dt="2024-08-23T16:21:42.172" v="1604" actId="2711"/>
          <ac:spMkLst>
            <pc:docMk/>
            <pc:sldMk cId="455123320" sldId="262"/>
            <ac:spMk id="11" creationId="{306F2A92-12BC-277D-D55C-4E68BD6641FD}"/>
          </ac:spMkLst>
        </pc:spChg>
        <pc:spChg chg="mod">
          <ac:chgData name="Mrs. F Ndamba" userId="a7be04d0-94f5-4430-8833-2ae148d8c8b7" providerId="ADAL" clId="{7D4FA6F2-85AA-4138-A43F-AA0A96A63D82}" dt="2024-08-23T16:21:52.370" v="1605" actId="2711"/>
          <ac:spMkLst>
            <pc:docMk/>
            <pc:sldMk cId="455123320" sldId="262"/>
            <ac:spMk id="12" creationId="{26A4406C-3ECD-0A0C-2CC0-A2565277C341}"/>
          </ac:spMkLst>
        </pc:spChg>
      </pc:sldChg>
      <pc:sldChg chg="addSp modSp mod">
        <pc:chgData name="Mrs. F Ndamba" userId="a7be04d0-94f5-4430-8833-2ae148d8c8b7" providerId="ADAL" clId="{7D4FA6F2-85AA-4138-A43F-AA0A96A63D82}" dt="2024-08-23T16:22:24.577" v="1608" actId="255"/>
        <pc:sldMkLst>
          <pc:docMk/>
          <pc:sldMk cId="3426287068" sldId="263"/>
        </pc:sldMkLst>
        <pc:spChg chg="mod">
          <ac:chgData name="Mrs. F Ndamba" userId="a7be04d0-94f5-4430-8833-2ae148d8c8b7" providerId="ADAL" clId="{7D4FA6F2-85AA-4138-A43F-AA0A96A63D82}" dt="2024-08-23T16:22:11.299" v="1606" actId="2711"/>
          <ac:spMkLst>
            <pc:docMk/>
            <pc:sldMk cId="3426287068" sldId="263"/>
            <ac:spMk id="11" creationId="{306F2A92-12BC-277D-D55C-4E68BD6641FD}"/>
          </ac:spMkLst>
        </pc:spChg>
        <pc:spChg chg="mod">
          <ac:chgData name="Mrs. F Ndamba" userId="a7be04d0-94f5-4430-8833-2ae148d8c8b7" providerId="ADAL" clId="{7D4FA6F2-85AA-4138-A43F-AA0A96A63D82}" dt="2024-08-23T16:22:24.577" v="1608" actId="255"/>
          <ac:spMkLst>
            <pc:docMk/>
            <pc:sldMk cId="3426287068" sldId="263"/>
            <ac:spMk id="12" creationId="{26A4406C-3ECD-0A0C-2CC0-A2565277C341}"/>
          </ac:spMkLst>
        </pc:spChg>
        <pc:picChg chg="add mod">
          <ac:chgData name="Mrs. F Ndamba" userId="a7be04d0-94f5-4430-8833-2ae148d8c8b7" providerId="ADAL" clId="{7D4FA6F2-85AA-4138-A43F-AA0A96A63D82}" dt="2024-08-23T13:03:51.651" v="792" actId="1076"/>
          <ac:picMkLst>
            <pc:docMk/>
            <pc:sldMk cId="3426287068" sldId="263"/>
            <ac:picMk id="13" creationId="{3C78ECF7-9D8E-8E27-F447-14C6984E7F24}"/>
          </ac:picMkLst>
        </pc:picChg>
        <pc:picChg chg="add mod">
          <ac:chgData name="Mrs. F Ndamba" userId="a7be04d0-94f5-4430-8833-2ae148d8c8b7" providerId="ADAL" clId="{7D4FA6F2-85AA-4138-A43F-AA0A96A63D82}" dt="2024-08-23T13:06:00.851" v="806" actId="1076"/>
          <ac:picMkLst>
            <pc:docMk/>
            <pc:sldMk cId="3426287068" sldId="263"/>
            <ac:picMk id="14" creationId="{7DDCC7D5-C1AD-2A24-5A6C-12495A466315}"/>
          </ac:picMkLst>
        </pc:picChg>
        <pc:picChg chg="add mod">
          <ac:chgData name="Mrs. F Ndamba" userId="a7be04d0-94f5-4430-8833-2ae148d8c8b7" providerId="ADAL" clId="{7D4FA6F2-85AA-4138-A43F-AA0A96A63D82}" dt="2024-08-23T13:06:10.233" v="808" actId="14100"/>
          <ac:picMkLst>
            <pc:docMk/>
            <pc:sldMk cId="3426287068" sldId="263"/>
            <ac:picMk id="15" creationId="{6C736A71-47E6-5E7E-F6C8-1F85A5486F6C}"/>
          </ac:picMkLst>
        </pc:picChg>
      </pc:sldChg>
      <pc:sldChg chg="new del">
        <pc:chgData name="Mrs. F Ndamba" userId="a7be04d0-94f5-4430-8833-2ae148d8c8b7" providerId="ADAL" clId="{7D4FA6F2-85AA-4138-A43F-AA0A96A63D82}" dt="2024-08-21T13:12:26.587" v="562" actId="47"/>
        <pc:sldMkLst>
          <pc:docMk/>
          <pc:sldMk cId="3338531025" sldId="264"/>
        </pc:sldMkLst>
      </pc:sldChg>
      <pc:sldChg chg="addSp modSp mod">
        <pc:chgData name="Mrs. F Ndamba" userId="a7be04d0-94f5-4430-8833-2ae148d8c8b7" providerId="ADAL" clId="{7D4FA6F2-85AA-4138-A43F-AA0A96A63D82}" dt="2024-08-23T16:24:12.054" v="1623" actId="14100"/>
        <pc:sldMkLst>
          <pc:docMk/>
          <pc:sldMk cId="51368102" sldId="265"/>
        </pc:sldMkLst>
        <pc:spChg chg="mod">
          <ac:chgData name="Mrs. F Ndamba" userId="a7be04d0-94f5-4430-8833-2ae148d8c8b7" providerId="ADAL" clId="{7D4FA6F2-85AA-4138-A43F-AA0A96A63D82}" dt="2024-08-23T16:23:32.614" v="1615" actId="2711"/>
          <ac:spMkLst>
            <pc:docMk/>
            <pc:sldMk cId="51368102" sldId="265"/>
            <ac:spMk id="11" creationId="{306F2A92-12BC-277D-D55C-4E68BD6641FD}"/>
          </ac:spMkLst>
        </pc:spChg>
        <pc:spChg chg="mod">
          <ac:chgData name="Mrs. F Ndamba" userId="a7be04d0-94f5-4430-8833-2ae148d8c8b7" providerId="ADAL" clId="{7D4FA6F2-85AA-4138-A43F-AA0A96A63D82}" dt="2024-08-23T16:23:54.080" v="1619" actId="20577"/>
          <ac:spMkLst>
            <pc:docMk/>
            <pc:sldMk cId="51368102" sldId="265"/>
            <ac:spMk id="12" creationId="{26A4406C-3ECD-0A0C-2CC0-A2565277C341}"/>
          </ac:spMkLst>
        </pc:spChg>
        <pc:picChg chg="add mod">
          <ac:chgData name="Mrs. F Ndamba" userId="a7be04d0-94f5-4430-8833-2ae148d8c8b7" providerId="ADAL" clId="{7D4FA6F2-85AA-4138-A43F-AA0A96A63D82}" dt="2024-08-23T16:24:12.054" v="1623" actId="14100"/>
          <ac:picMkLst>
            <pc:docMk/>
            <pc:sldMk cId="51368102" sldId="265"/>
            <ac:picMk id="13" creationId="{0EA66279-9FC4-CF60-739F-F33A2416C66C}"/>
          </ac:picMkLst>
        </pc:picChg>
      </pc:sldChg>
      <pc:sldChg chg="modSp mod">
        <pc:chgData name="Mrs. F Ndamba" userId="a7be04d0-94f5-4430-8833-2ae148d8c8b7" providerId="ADAL" clId="{7D4FA6F2-85AA-4138-A43F-AA0A96A63D82}" dt="2024-08-23T16:25:01.140" v="1627" actId="14100"/>
        <pc:sldMkLst>
          <pc:docMk/>
          <pc:sldMk cId="2430984152" sldId="266"/>
        </pc:sldMkLst>
        <pc:spChg chg="mod">
          <ac:chgData name="Mrs. F Ndamba" userId="a7be04d0-94f5-4430-8833-2ae148d8c8b7" providerId="ADAL" clId="{7D4FA6F2-85AA-4138-A43F-AA0A96A63D82}" dt="2024-08-23T16:24:30.175" v="1624" actId="2711"/>
          <ac:spMkLst>
            <pc:docMk/>
            <pc:sldMk cId="2430984152" sldId="266"/>
            <ac:spMk id="11" creationId="{306F2A92-12BC-277D-D55C-4E68BD6641FD}"/>
          </ac:spMkLst>
        </pc:spChg>
        <pc:spChg chg="mod">
          <ac:chgData name="Mrs. F Ndamba" userId="a7be04d0-94f5-4430-8833-2ae148d8c8b7" providerId="ADAL" clId="{7D4FA6F2-85AA-4138-A43F-AA0A96A63D82}" dt="2024-08-23T16:25:01.140" v="1627" actId="14100"/>
          <ac:spMkLst>
            <pc:docMk/>
            <pc:sldMk cId="2430984152" sldId="266"/>
            <ac:spMk id="12" creationId="{26A4406C-3ECD-0A0C-2CC0-A2565277C341}"/>
          </ac:spMkLst>
        </pc:spChg>
      </pc:sldChg>
      <pc:sldChg chg="addSp modSp mod">
        <pc:chgData name="Mrs. F Ndamba" userId="a7be04d0-94f5-4430-8833-2ae148d8c8b7" providerId="ADAL" clId="{7D4FA6F2-85AA-4138-A43F-AA0A96A63D82}" dt="2024-08-23T16:26:00.810" v="1634" actId="2711"/>
        <pc:sldMkLst>
          <pc:docMk/>
          <pc:sldMk cId="1082339112" sldId="267"/>
        </pc:sldMkLst>
        <pc:spChg chg="mod">
          <ac:chgData name="Mrs. F Ndamba" userId="a7be04d0-94f5-4430-8833-2ae148d8c8b7" providerId="ADAL" clId="{7D4FA6F2-85AA-4138-A43F-AA0A96A63D82}" dt="2024-08-23T16:25:30.817" v="1629" actId="2711"/>
          <ac:spMkLst>
            <pc:docMk/>
            <pc:sldMk cId="1082339112" sldId="267"/>
            <ac:spMk id="11" creationId="{306F2A92-12BC-277D-D55C-4E68BD6641FD}"/>
          </ac:spMkLst>
        </pc:spChg>
        <pc:spChg chg="mod">
          <ac:chgData name="Mrs. F Ndamba" userId="a7be04d0-94f5-4430-8833-2ae148d8c8b7" providerId="ADAL" clId="{7D4FA6F2-85AA-4138-A43F-AA0A96A63D82}" dt="2024-08-23T16:26:00.810" v="1634" actId="2711"/>
          <ac:spMkLst>
            <pc:docMk/>
            <pc:sldMk cId="1082339112" sldId="267"/>
            <ac:spMk id="12" creationId="{26A4406C-3ECD-0A0C-2CC0-A2565277C341}"/>
          </ac:spMkLst>
        </pc:spChg>
        <pc:picChg chg="add mod">
          <ac:chgData name="Mrs. F Ndamba" userId="a7be04d0-94f5-4430-8833-2ae148d8c8b7" providerId="ADAL" clId="{7D4FA6F2-85AA-4138-A43F-AA0A96A63D82}" dt="2024-08-23T16:25:44.753" v="1631" actId="14100"/>
          <ac:picMkLst>
            <pc:docMk/>
            <pc:sldMk cId="1082339112" sldId="267"/>
            <ac:picMk id="13" creationId="{B06AD772-E2BB-EB66-FBFB-CBAF8AC79700}"/>
          </ac:picMkLst>
        </pc:picChg>
      </pc:sldChg>
      <pc:sldChg chg="modSp mod">
        <pc:chgData name="Mrs. F Ndamba" userId="a7be04d0-94f5-4430-8833-2ae148d8c8b7" providerId="ADAL" clId="{7D4FA6F2-85AA-4138-A43F-AA0A96A63D82}" dt="2024-08-23T16:26:19.380" v="1636" actId="2711"/>
        <pc:sldMkLst>
          <pc:docMk/>
          <pc:sldMk cId="2878928295" sldId="268"/>
        </pc:sldMkLst>
        <pc:spChg chg="mod">
          <ac:chgData name="Mrs. F Ndamba" userId="a7be04d0-94f5-4430-8833-2ae148d8c8b7" providerId="ADAL" clId="{7D4FA6F2-85AA-4138-A43F-AA0A96A63D82}" dt="2024-08-23T16:26:12.723" v="1635" actId="2711"/>
          <ac:spMkLst>
            <pc:docMk/>
            <pc:sldMk cId="2878928295" sldId="268"/>
            <ac:spMk id="11" creationId="{306F2A92-12BC-277D-D55C-4E68BD6641FD}"/>
          </ac:spMkLst>
        </pc:spChg>
        <pc:spChg chg="mod">
          <ac:chgData name="Mrs. F Ndamba" userId="a7be04d0-94f5-4430-8833-2ae148d8c8b7" providerId="ADAL" clId="{7D4FA6F2-85AA-4138-A43F-AA0A96A63D82}" dt="2024-08-23T16:26:19.380" v="1636" actId="2711"/>
          <ac:spMkLst>
            <pc:docMk/>
            <pc:sldMk cId="2878928295" sldId="268"/>
            <ac:spMk id="12" creationId="{26A4406C-3ECD-0A0C-2CC0-A2565277C341}"/>
          </ac:spMkLst>
        </pc:spChg>
      </pc:sldChg>
      <pc:sldChg chg="new del">
        <pc:chgData name="Mrs. F Ndamba" userId="a7be04d0-94f5-4430-8833-2ae148d8c8b7" providerId="ADAL" clId="{7D4FA6F2-85AA-4138-A43F-AA0A96A63D82}" dt="2024-08-21T13:16:16.613" v="628" actId="47"/>
        <pc:sldMkLst>
          <pc:docMk/>
          <pc:sldMk cId="3617387033" sldId="269"/>
        </pc:sldMkLst>
      </pc:sldChg>
      <pc:sldChg chg="addSp delSp modSp mod modClrScheme chgLayout">
        <pc:chgData name="Mrs. F Ndamba" userId="a7be04d0-94f5-4430-8833-2ae148d8c8b7" providerId="ADAL" clId="{7D4FA6F2-85AA-4138-A43F-AA0A96A63D82}" dt="2024-08-23T16:27:15.033" v="1637" actId="14100"/>
        <pc:sldMkLst>
          <pc:docMk/>
          <pc:sldMk cId="2973397547" sldId="270"/>
        </pc:sldMkLst>
        <pc:spChg chg="del mod ord">
          <ac:chgData name="Mrs. F Ndamba" userId="a7be04d0-94f5-4430-8833-2ae148d8c8b7" providerId="ADAL" clId="{7D4FA6F2-85AA-4138-A43F-AA0A96A63D82}" dt="2024-08-21T13:16:37.674" v="630" actId="700"/>
          <ac:spMkLst>
            <pc:docMk/>
            <pc:sldMk cId="2973397547" sldId="270"/>
            <ac:spMk id="11" creationId="{306F2A92-12BC-277D-D55C-4E68BD6641FD}"/>
          </ac:spMkLst>
        </pc:spChg>
        <pc:spChg chg="del">
          <ac:chgData name="Mrs. F Ndamba" userId="a7be04d0-94f5-4430-8833-2ae148d8c8b7" providerId="ADAL" clId="{7D4FA6F2-85AA-4138-A43F-AA0A96A63D82}" dt="2024-08-21T13:16:37.674" v="630" actId="700"/>
          <ac:spMkLst>
            <pc:docMk/>
            <pc:sldMk cId="2973397547" sldId="270"/>
            <ac:spMk id="12" creationId="{26A4406C-3ECD-0A0C-2CC0-A2565277C341}"/>
          </ac:spMkLst>
        </pc:spChg>
        <pc:spChg chg="add mod ord">
          <ac:chgData name="Mrs. F Ndamba" userId="a7be04d0-94f5-4430-8833-2ae148d8c8b7" providerId="ADAL" clId="{7D4FA6F2-85AA-4138-A43F-AA0A96A63D82}" dt="2024-08-21T13:16:54.897" v="635" actId="14100"/>
          <ac:spMkLst>
            <pc:docMk/>
            <pc:sldMk cId="2973397547" sldId="270"/>
            <ac:spMk id="13" creationId="{DF81D3FC-194C-A2F1-D928-DBB3E9BFC3C8}"/>
          </ac:spMkLst>
        </pc:spChg>
        <pc:picChg chg="add mod">
          <ac:chgData name="Mrs. F Ndamba" userId="a7be04d0-94f5-4430-8833-2ae148d8c8b7" providerId="ADAL" clId="{7D4FA6F2-85AA-4138-A43F-AA0A96A63D82}" dt="2024-08-23T16:27:15.033" v="1637" actId="14100"/>
          <ac:picMkLst>
            <pc:docMk/>
            <pc:sldMk cId="2973397547" sldId="270"/>
            <ac:picMk id="14" creationId="{C666B7F1-8782-B48C-ED7D-978CD67215C0}"/>
          </ac:picMkLst>
        </pc:picChg>
      </pc:sldChg>
      <pc:sldChg chg="del">
        <pc:chgData name="Mrs. F Ndamba" userId="a7be04d0-94f5-4430-8833-2ae148d8c8b7" providerId="ADAL" clId="{7D4FA6F2-85AA-4138-A43F-AA0A96A63D82}" dt="2024-08-23T13:33:17.544" v="1461" actId="47"/>
        <pc:sldMkLst>
          <pc:docMk/>
          <pc:sldMk cId="531842394" sldId="271"/>
        </pc:sldMkLst>
      </pc:sldChg>
      <pc:sldChg chg="new del">
        <pc:chgData name="Mrs. F Ndamba" userId="a7be04d0-94f5-4430-8833-2ae148d8c8b7" providerId="ADAL" clId="{7D4FA6F2-85AA-4138-A43F-AA0A96A63D82}" dt="2024-08-23T12:59:28.062" v="661" actId="2696"/>
        <pc:sldMkLst>
          <pc:docMk/>
          <pc:sldMk cId="1464277800" sldId="271"/>
        </pc:sldMkLst>
      </pc:sldChg>
      <pc:sldChg chg="addSp modSp mod">
        <pc:chgData name="Mrs. F Ndamba" userId="a7be04d0-94f5-4430-8833-2ae148d8c8b7" providerId="ADAL" clId="{7D4FA6F2-85AA-4138-A43F-AA0A96A63D82}" dt="2024-08-23T16:23:17.946" v="1614" actId="14100"/>
        <pc:sldMkLst>
          <pc:docMk/>
          <pc:sldMk cId="3104253156" sldId="272"/>
        </pc:sldMkLst>
        <pc:spChg chg="mod">
          <ac:chgData name="Mrs. F Ndamba" userId="a7be04d0-94f5-4430-8833-2ae148d8c8b7" providerId="ADAL" clId="{7D4FA6F2-85AA-4138-A43F-AA0A96A63D82}" dt="2024-08-23T16:22:34.124" v="1609" actId="2711"/>
          <ac:spMkLst>
            <pc:docMk/>
            <pc:sldMk cId="3104253156" sldId="272"/>
            <ac:spMk id="11" creationId="{306F2A92-12BC-277D-D55C-4E68BD6641FD}"/>
          </ac:spMkLst>
        </pc:spChg>
        <pc:spChg chg="mod">
          <ac:chgData name="Mrs. F Ndamba" userId="a7be04d0-94f5-4430-8833-2ae148d8c8b7" providerId="ADAL" clId="{7D4FA6F2-85AA-4138-A43F-AA0A96A63D82}" dt="2024-08-23T16:22:42.258" v="1610" actId="2711"/>
          <ac:spMkLst>
            <pc:docMk/>
            <pc:sldMk cId="3104253156" sldId="272"/>
            <ac:spMk id="12" creationId="{26A4406C-3ECD-0A0C-2CC0-A2565277C341}"/>
          </ac:spMkLst>
        </pc:spChg>
        <pc:picChg chg="add mod">
          <ac:chgData name="Mrs. F Ndamba" userId="a7be04d0-94f5-4430-8833-2ae148d8c8b7" providerId="ADAL" clId="{7D4FA6F2-85AA-4138-A43F-AA0A96A63D82}" dt="2024-08-23T16:23:17.946" v="1614" actId="14100"/>
          <ac:picMkLst>
            <pc:docMk/>
            <pc:sldMk cId="3104253156" sldId="272"/>
            <ac:picMk id="13" creationId="{471AF64B-E729-3789-6FF9-DD37A7A89AB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11.png"/><Relationship Id="rId4" Type="http://schemas.openxmlformats.org/officeDocument/2006/relationships/image" Target="../media/image8.sv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6.png"/><Relationship Id="rId5" Type="http://schemas.openxmlformats.org/officeDocument/2006/relationships/image" Target="../media/image3.jpeg"/><Relationship Id="rId10" Type="http://schemas.openxmlformats.org/officeDocument/2006/relationships/image" Target="../media/image15.png"/><Relationship Id="rId4" Type="http://schemas.openxmlformats.org/officeDocument/2006/relationships/image" Target="../media/image8.sv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8230"/>
            <a:ext cx="16225843" cy="1153795"/>
          </a:xfrm>
          <a:prstGeom prst="rect">
            <a:avLst/>
          </a:prstGeom>
        </p:spPr>
        <p:txBody>
          <a:bodyPr lIns="0" tIns="0" rIns="0" bIns="0" rtlCol="0" anchor="t">
            <a:spAutoFit/>
          </a:bodyPr>
          <a:lstStyle/>
          <a:p>
            <a:pPr algn="l">
              <a:lnSpc>
                <a:spcPts val="9379"/>
              </a:lnSpc>
            </a:pPr>
            <a:r>
              <a:rPr lang="en-US" sz="6699">
                <a:solidFill>
                  <a:srgbClr val="DCB05B"/>
                </a:solidFill>
                <a:latin typeface="Montserrat Ultra-Bold"/>
              </a:rPr>
              <a:t>JOHANNESBURG HEALTH DISTRICT </a:t>
            </a:r>
          </a:p>
        </p:txBody>
      </p:sp>
      <p:sp>
        <p:nvSpPr>
          <p:cNvPr id="3" name="TextBox 3"/>
          <p:cNvSpPr txBox="1"/>
          <p:nvPr/>
        </p:nvSpPr>
        <p:spPr>
          <a:xfrm>
            <a:off x="2160225" y="2088932"/>
            <a:ext cx="13962793" cy="1153795"/>
          </a:xfrm>
          <a:prstGeom prst="rect">
            <a:avLst/>
          </a:prstGeom>
        </p:spPr>
        <p:txBody>
          <a:bodyPr lIns="0" tIns="0" rIns="0" bIns="0" rtlCol="0" anchor="t">
            <a:spAutoFit/>
          </a:bodyPr>
          <a:lstStyle/>
          <a:p>
            <a:pPr algn="r">
              <a:lnSpc>
                <a:spcPts val="9379"/>
              </a:lnSpc>
            </a:pPr>
            <a:r>
              <a:rPr lang="en-US" sz="6699">
                <a:solidFill>
                  <a:srgbClr val="0063A0"/>
                </a:solidFill>
                <a:latin typeface="Montserrat Ultra-Bold"/>
              </a:rPr>
              <a:t>2024 RESEARCH CONFERENCE</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2">
              <a:alphaModFix amt="37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5">
              <a:alphaModFix amt="43999"/>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7"/>
            <a:stretch>
              <a:fillRect/>
            </a:stretch>
          </a:blipFill>
        </p:spPr>
        <p:txBody>
          <a:bodyPr/>
          <a:lstStyle/>
          <a:p>
            <a:endParaRPr lang="en-US"/>
          </a:p>
        </p:txBody>
      </p:sp>
      <p:sp>
        <p:nvSpPr>
          <p:cNvPr id="9" name="Freeform 9"/>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DCB05B"/>
                </a:solidFill>
                <a:latin typeface="Josefin Sans"/>
              </a:rPr>
              <a:t>#JoburgResearch2024</a:t>
            </a:r>
          </a:p>
        </p:txBody>
      </p:sp>
      <p:sp>
        <p:nvSpPr>
          <p:cNvPr id="11" name="Title 10">
            <a:extLst>
              <a:ext uri="{FF2B5EF4-FFF2-40B4-BE49-F238E27FC236}">
                <a16:creationId xmlns:a16="http://schemas.microsoft.com/office/drawing/2014/main" id="{ED3E32D4-2941-4187-1E23-42A1CE7EFAB7}"/>
              </a:ext>
            </a:extLst>
          </p:cNvPr>
          <p:cNvSpPr>
            <a:spLocks noGrp="1"/>
          </p:cNvSpPr>
          <p:nvPr>
            <p:ph type="ctrTitle"/>
          </p:nvPr>
        </p:nvSpPr>
        <p:spPr>
          <a:xfrm>
            <a:off x="762000" y="3875362"/>
            <a:ext cx="14256832" cy="1470025"/>
          </a:xfrm>
        </p:spPr>
        <p:txBody>
          <a:bodyPr>
            <a:normAutofit fontScale="90000"/>
          </a:bodyPr>
          <a:lstStyle/>
          <a:p>
            <a:r>
              <a:rPr lang="en-US" b="1" dirty="0"/>
              <a:t>FAMILY CAREGIVERS OF CANCER PATIENTS’ UNDERSTANDING OF THE DISEASE AND THEIR COPIG STRATEGIES</a:t>
            </a:r>
          </a:p>
        </p:txBody>
      </p:sp>
      <p:sp>
        <p:nvSpPr>
          <p:cNvPr id="12" name="Subtitle 11">
            <a:extLst>
              <a:ext uri="{FF2B5EF4-FFF2-40B4-BE49-F238E27FC236}">
                <a16:creationId xmlns:a16="http://schemas.microsoft.com/office/drawing/2014/main" id="{F1F19105-7E69-742F-8A31-59279A138F5E}"/>
              </a:ext>
            </a:extLst>
          </p:cNvPr>
          <p:cNvSpPr>
            <a:spLocks noGrp="1"/>
          </p:cNvSpPr>
          <p:nvPr>
            <p:ph type="subTitle" idx="1"/>
          </p:nvPr>
        </p:nvSpPr>
        <p:spPr>
          <a:xfrm>
            <a:off x="4419600" y="6860800"/>
            <a:ext cx="6781800" cy="887869"/>
          </a:xfrm>
        </p:spPr>
        <p:txBody>
          <a:bodyPr>
            <a:normAutofit fontScale="85000" lnSpcReduction="20000"/>
          </a:bodyPr>
          <a:lstStyle/>
          <a:p>
            <a:r>
              <a:rPr lang="en-US" dirty="0"/>
              <a:t>DR FELISTUS NDAMBA</a:t>
            </a:r>
          </a:p>
          <a:p>
            <a:r>
              <a:rPr lang="en-US" dirty="0"/>
              <a:t>UNIVERSITY OF PRETORIA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Recommendations</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6" y="3009900"/>
            <a:ext cx="17238493" cy="5667257"/>
          </a:xfrm>
        </p:spPr>
        <p:txBody>
          <a:bodyPr>
            <a:normAutofit fontScale="70000" lnSpcReduction="20000"/>
          </a:bodyPr>
          <a:lstStyle/>
          <a:p>
            <a:pPr marL="342900" indent="-342900">
              <a:buFont typeface="Courier New" panose="02070309020205020404" pitchFamily="49" charset="0"/>
              <a:buChar char="o"/>
            </a:pPr>
            <a:r>
              <a:rPr lang="en-ZA" sz="4600" kern="0" dirty="0">
                <a:effectLst/>
                <a:latin typeface="Microsoft Sans Serif" panose="020B0604020202020204" pitchFamily="34" charset="0"/>
                <a:ea typeface="Microsoft Sans Serif" panose="020B0604020202020204" pitchFamily="34" charset="0"/>
                <a:cs typeface="Microsoft Sans Serif" panose="020B0604020202020204" pitchFamily="34" charset="0"/>
              </a:rPr>
              <a:t>Training workshops can be arranged for caregivers -different types of cancers, treatment methods, caregiving information.</a:t>
            </a:r>
          </a:p>
          <a:p>
            <a:pPr>
              <a:buFont typeface="Courier New" panose="02070309020205020404" pitchFamily="49" charset="0"/>
              <a:buChar char="o"/>
            </a:pPr>
            <a:r>
              <a:rPr lang="en-ZA" sz="46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Share information (cancer </a:t>
            </a:r>
            <a:r>
              <a:rPr lang="en-ZA" sz="4600" dirty="0">
                <a:latin typeface="Microsoft Sans Serif" panose="020B0604020202020204" pitchFamily="34" charset="0"/>
                <a:ea typeface="Microsoft Sans Serif" panose="020B0604020202020204" pitchFamily="34" charset="0"/>
                <a:cs typeface="Microsoft Sans Serif" panose="020B0604020202020204" pitchFamily="34" charset="0"/>
              </a:rPr>
              <a:t>and caregiving) </a:t>
            </a:r>
            <a:r>
              <a:rPr lang="en-ZA" sz="46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through webcasts, podcasts, PowerPoint presentations, video clips and audio-recordings in caregivers’ languages.</a:t>
            </a:r>
          </a:p>
          <a:p>
            <a:pPr marL="342900" indent="-342900">
              <a:buFont typeface="Courier New" panose="02070309020205020404" pitchFamily="49" charset="0"/>
              <a:buChar char="o"/>
            </a:pPr>
            <a:r>
              <a:rPr lang="en-ZA" sz="4600" kern="0" dirty="0">
                <a:effectLst/>
                <a:latin typeface="Microsoft Sans Serif" panose="020B0604020202020204" pitchFamily="34" charset="0"/>
                <a:ea typeface="Microsoft Sans Serif" panose="020B0604020202020204" pitchFamily="34" charset="0"/>
                <a:cs typeface="Microsoft Sans Serif" panose="020B0604020202020204" pitchFamily="34" charset="0"/>
              </a:rPr>
              <a:t>Collaboration of healthcare professional with CANSA to empower individuals, families and communities through awareness campaigns about cancer, importance of cancer screening and where to get help</a:t>
            </a:r>
            <a:endParaRPr lang="en-US" sz="4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buFont typeface="Courier New" panose="02070309020205020404" pitchFamily="49" charset="0"/>
              <a:buChar char="o"/>
            </a:pPr>
            <a:r>
              <a:rPr lang="en-ZA" sz="4600" dirty="0">
                <a:latin typeface="Microsoft Sans Serif" panose="020B0604020202020204" pitchFamily="34" charset="0"/>
                <a:ea typeface="Microsoft Sans Serif" panose="020B0604020202020204" pitchFamily="34" charset="0"/>
                <a:cs typeface="Microsoft Sans Serif" panose="020B0604020202020204" pitchFamily="34" charset="0"/>
              </a:rPr>
              <a:t>Enhance caregiver’s self-care- encourage them to ask for help, regular visits, use mobile application reminder to go for regular check-</a:t>
            </a:r>
            <a:r>
              <a:rPr lang="en-ZA" sz="4600" dirty="0" err="1">
                <a:latin typeface="Microsoft Sans Serif" panose="020B0604020202020204" pitchFamily="34" charset="0"/>
                <a:ea typeface="Microsoft Sans Serif" panose="020B0604020202020204" pitchFamily="34" charset="0"/>
                <a:cs typeface="Microsoft Sans Serif" panose="020B0604020202020204" pitchFamily="34" charset="0"/>
              </a:rPr>
              <a:t>ps</a:t>
            </a:r>
            <a:endParaRPr lang="en-US" sz="4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Courier New" panose="02070309020205020404" pitchFamily="49" charset="0"/>
              <a:buChar char="o"/>
            </a:pPr>
            <a:r>
              <a:rPr lang="en-US" sz="4600" dirty="0">
                <a:latin typeface="Microsoft Sans Serif" panose="020B0604020202020204" pitchFamily="34" charset="0"/>
                <a:ea typeface="Microsoft Sans Serif" panose="020B0604020202020204" pitchFamily="34" charset="0"/>
                <a:cs typeface="Microsoft Sans Serif" panose="020B0604020202020204" pitchFamily="34" charset="0"/>
              </a:rPr>
              <a:t>Provide psychosocial support to enhance caregiver’s well-being- using online platforms such as Microsoft Teams, Zoom or Google Meet.</a:t>
            </a:r>
          </a:p>
          <a:p>
            <a:pPr marL="342900" indent="-342900">
              <a:buFont typeface="Courier New" panose="02070309020205020404" pitchFamily="49" charset="0"/>
              <a:buChar char="o"/>
            </a:pPr>
            <a:endParaRPr lang="en-US" sz="4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Courier New" panose="02070309020205020404" pitchFamily="49" charset="0"/>
              <a:buChar char="o"/>
            </a:pPr>
            <a:endParaRPr lang="en-ZA" dirty="0">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dirty="0"/>
          </a:p>
        </p:txBody>
      </p:sp>
    </p:spTree>
    <p:extLst>
      <p:ext uri="{BB962C8B-B14F-4D97-AF65-F5344CB8AC3E}">
        <p14:creationId xmlns:p14="http://schemas.microsoft.com/office/powerpoint/2010/main" val="2430984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Recommendation…</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cont</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533401" y="3009900"/>
            <a:ext cx="16711056" cy="5667257"/>
          </a:xfrm>
        </p:spPr>
        <p:txBody>
          <a:bodyPr>
            <a:normAutofit/>
          </a:bodyPr>
          <a:lstStyle/>
          <a:p>
            <a:pPr marL="342900" indent="-342900">
              <a:buFont typeface="Courier New" panose="02070309020205020404" pitchFamily="49" charset="0"/>
              <a:buChar char="o"/>
            </a:pPr>
            <a:r>
              <a:rPr lang="en-ZA" dirty="0">
                <a:effectLst/>
                <a:latin typeface="Microsoft Sans Serif" panose="020B0604020202020204" pitchFamily="34" charset="0"/>
                <a:ea typeface="Microsoft Sans Serif" panose="020B0604020202020204" pitchFamily="34" charset="0"/>
                <a:cs typeface="Microsoft Sans Serif" panose="020B0604020202020204" pitchFamily="34" charset="0"/>
              </a:rPr>
              <a:t>Provide face-to-face or virtual caregiving training  and facilitate </a:t>
            </a:r>
            <a:r>
              <a:rPr lang="en-ZA" dirty="0">
                <a:latin typeface="Microsoft Sans Serif" panose="020B0604020202020204" pitchFamily="34" charset="0"/>
                <a:ea typeface="Microsoft Sans Serif" panose="020B0604020202020204" pitchFamily="34" charset="0"/>
                <a:cs typeface="Microsoft Sans Serif" panose="020B0604020202020204" pitchFamily="34" charset="0"/>
              </a:rPr>
              <a:t>support groups </a:t>
            </a:r>
            <a:r>
              <a:rPr lang="en-ZA" dirty="0">
                <a:effectLst/>
                <a:latin typeface="Microsoft Sans Serif" panose="020B0604020202020204" pitchFamily="34" charset="0"/>
                <a:ea typeface="Microsoft Sans Serif" panose="020B0604020202020204" pitchFamily="34" charset="0"/>
                <a:cs typeface="Microsoft Sans Serif" panose="020B0604020202020204" pitchFamily="34" charset="0"/>
              </a:rPr>
              <a:t>to improve caregiver capacity. Use virtual platforms such as Skype, Zoom, Google Meet, Microsoft Teams or WhatsApp video conferencing for networking with caregivers. </a:t>
            </a:r>
          </a:p>
          <a:p>
            <a:pPr>
              <a:buFont typeface="Courier New" panose="02070309020205020404" pitchFamily="49" charset="0"/>
              <a:buChar char="o"/>
            </a:pP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Complimenting caregivers’ unwavering support- </a:t>
            </a:r>
            <a:r>
              <a:rPr lang="en-ZA" dirty="0">
                <a:effectLst/>
                <a:latin typeface="Microsoft Sans Serif" panose="020B0604020202020204" pitchFamily="34" charset="0"/>
                <a:ea typeface="Microsoft Sans Serif" panose="020B0604020202020204" pitchFamily="34" charset="0"/>
                <a:cs typeface="Microsoft Sans Serif" panose="020B0604020202020204" pitchFamily="34" charset="0"/>
              </a:rPr>
              <a:t>have a special day event to appreciate caregivers (Caregiver Appreciation Day) for the unwavering support they provide to patients without receiving any payment.</a:t>
            </a:r>
          </a:p>
          <a:p>
            <a:pPr marL="342900" indent="-342900" algn="just">
              <a:buFont typeface="Courier New" panose="02070309020205020404" pitchFamily="49" charset="0"/>
              <a:buChar char="o"/>
            </a:pPr>
            <a:r>
              <a:rPr lang="en-ZA" dirty="0">
                <a:latin typeface="Microsoft Sans Serif" panose="020B0604020202020204" pitchFamily="34" charset="0"/>
                <a:ea typeface="Microsoft Sans Serif" panose="020B0604020202020204" pitchFamily="34" charset="0"/>
                <a:cs typeface="Microsoft Sans Serif" panose="020B0604020202020204" pitchFamily="34" charset="0"/>
              </a:rPr>
              <a:t>Voluntary initiatives- </a:t>
            </a:r>
            <a:r>
              <a:rPr lang="en-ZA" dirty="0">
                <a:effectLst/>
                <a:latin typeface="Microsoft Sans Serif" panose="020B0604020202020204" pitchFamily="34" charset="0"/>
                <a:ea typeface="Microsoft Sans Serif" panose="020B0604020202020204" pitchFamily="34" charset="0"/>
                <a:cs typeface="Microsoft Sans Serif" panose="020B0604020202020204" pitchFamily="34" charset="0"/>
              </a:rPr>
              <a:t>encourage people to offer their time to help caregivers. Volunteers to receive formal training, to offer for an hour or two of support to caregivers. Volunteers could clean the home and run errands for the family. In compliance with POPI Act</a:t>
            </a:r>
            <a:r>
              <a:rPr lang="en-ZA" dirty="0">
                <a:effectLst/>
                <a:latin typeface="Arial" panose="020B0604020202020204" pitchFamily="34" charset="0"/>
                <a:ea typeface="Calibri" panose="020F0502020204030204" pitchFamily="34" charset="0"/>
                <a:cs typeface="Arial" panose="020B0604020202020204" pitchFamily="34" charset="0"/>
              </a:rPr>
              <a:t>.</a:t>
            </a:r>
          </a:p>
          <a:p>
            <a:pPr>
              <a:buFont typeface="Courier New" panose="02070309020205020404" pitchFamily="49" charset="0"/>
              <a:buChar char="o"/>
            </a:pPr>
            <a:endParaRPr lang="en-US" dirty="0"/>
          </a:p>
        </p:txBody>
      </p:sp>
      <p:pic>
        <p:nvPicPr>
          <p:cNvPr id="13" name="Picture 12">
            <a:extLst>
              <a:ext uri="{FF2B5EF4-FFF2-40B4-BE49-F238E27FC236}">
                <a16:creationId xmlns:a16="http://schemas.microsoft.com/office/drawing/2014/main" id="{B06AD772-E2BB-EB66-FBFB-CBAF8AC79700}"/>
              </a:ext>
            </a:extLst>
          </p:cNvPr>
          <p:cNvPicPr>
            <a:picLocks noChangeAspect="1"/>
          </p:cNvPicPr>
          <p:nvPr/>
        </p:nvPicPr>
        <p:blipFill>
          <a:blip r:embed="rId9"/>
          <a:stretch>
            <a:fillRect/>
          </a:stretch>
        </p:blipFill>
        <p:spPr>
          <a:xfrm>
            <a:off x="17333722" y="1609842"/>
            <a:ext cx="6175783" cy="7800857"/>
          </a:xfrm>
          <a:prstGeom prst="rect">
            <a:avLst/>
          </a:prstGeom>
        </p:spPr>
      </p:pic>
    </p:spTree>
    <p:extLst>
      <p:ext uri="{BB962C8B-B14F-4D97-AF65-F5344CB8AC3E}">
        <p14:creationId xmlns:p14="http://schemas.microsoft.com/office/powerpoint/2010/main" val="1082339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References</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fontScale="92500" lnSpcReduction="10000"/>
          </a:bodyPr>
          <a:lstStyle/>
          <a:p>
            <a:r>
              <a:rPr lang="en-US" sz="3200"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Adelman, R., Tmanova, L.L., Delgado, D., Dion, S. &amp; Lachs, M.S. 2014. Caregiver burden a clinical review.</a:t>
            </a:r>
            <a:r>
              <a:rPr lang="en-US" sz="3200" i="1"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ZA" sz="3200" i="1"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Journal of the American Medical Association</a:t>
            </a:r>
            <a:r>
              <a:rPr lang="en-US" sz="3200" i="1"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(JAMA)</a:t>
            </a:r>
            <a:r>
              <a:rPr lang="en-US" sz="3200"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311(10):1052-1060.</a:t>
            </a:r>
          </a:p>
          <a:p>
            <a:endParaRPr lang="en-US" sz="3200"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ZA" sz="3200" dirty="0">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3200"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Glauber, R. &amp; Day, M.D. 2018. Gender, spousal caregiving, and depression: Does paid work matter? </a:t>
            </a:r>
            <a:r>
              <a:rPr lang="en-US" sz="3200" i="1"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Journal of Marriage and Family, </a:t>
            </a:r>
            <a:r>
              <a:rPr lang="en-US" sz="3200"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80:537-554.</a:t>
            </a:r>
            <a:endParaRPr lang="en-ZA" sz="3200" dirty="0">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ZA" sz="3200" dirty="0">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sz="3200"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3200"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Revenson, T.A., </a:t>
            </a:r>
            <a:r>
              <a:rPr lang="en-US" sz="3200" dirty="0" err="1">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Griva</a:t>
            </a:r>
            <a:r>
              <a:rPr lang="en-US" sz="3200"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K., </a:t>
            </a:r>
            <a:r>
              <a:rPr lang="en-US" sz="3200" dirty="0" err="1">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Luszczynska</a:t>
            </a:r>
            <a:r>
              <a:rPr lang="en-US" sz="3200"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A., </a:t>
            </a:r>
            <a:r>
              <a:rPr lang="en-US" sz="3200" dirty="0" err="1">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Morriso</a:t>
            </a:r>
            <a:r>
              <a:rPr lang="en-US" sz="3200"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V., </a:t>
            </a:r>
            <a:r>
              <a:rPr lang="en-US" sz="3200" dirty="0" err="1">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Panagopoulou</a:t>
            </a:r>
            <a:r>
              <a:rPr lang="en-US" sz="3200"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E.V., Vilchinsky, N. &amp; </a:t>
            </a:r>
            <a:r>
              <a:rPr lang="en-US" sz="3200" dirty="0" err="1">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Hagedoorn</a:t>
            </a:r>
            <a:r>
              <a:rPr lang="en-US" sz="3200"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M. 2016. </a:t>
            </a:r>
            <a:r>
              <a:rPr lang="en-US" sz="3200" i="1"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Caregiving in the illness context. </a:t>
            </a:r>
            <a:r>
              <a:rPr lang="en-ZA" sz="3200"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London Borough of Camden</a:t>
            </a:r>
            <a:r>
              <a:rPr lang="en-US" sz="3200"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UK: Palgrave </a:t>
            </a:r>
            <a:r>
              <a:rPr lang="en-US" sz="32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MacMillan.</a:t>
            </a:r>
          </a:p>
          <a:p>
            <a:endPar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ZA" sz="3200" dirty="0">
              <a:effectLst/>
              <a:latin typeface="Arial" panose="020B060402020202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878928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765944"/>
                </a:solidFill>
                <a:effectLst/>
                <a:uLnTx/>
                <a:uFillTx/>
                <a:latin typeface="Josefin Sans"/>
                <a:ea typeface="+mn-ea"/>
                <a:cs typeface="+mn-cs"/>
              </a:rPr>
              <a:t>#JoburgResearch2024</a:t>
            </a:r>
          </a:p>
        </p:txBody>
      </p:sp>
      <p:sp>
        <p:nvSpPr>
          <p:cNvPr id="13" name="Title 12">
            <a:extLst>
              <a:ext uri="{FF2B5EF4-FFF2-40B4-BE49-F238E27FC236}">
                <a16:creationId xmlns:a16="http://schemas.microsoft.com/office/drawing/2014/main" id="{DF81D3FC-194C-A2F1-D928-DBB3E9BFC3C8}"/>
              </a:ext>
            </a:extLst>
          </p:cNvPr>
          <p:cNvSpPr>
            <a:spLocks noGrp="1"/>
          </p:cNvSpPr>
          <p:nvPr>
            <p:ph type="title"/>
          </p:nvPr>
        </p:nvSpPr>
        <p:spPr>
          <a:xfrm>
            <a:off x="457200" y="1333499"/>
            <a:ext cx="14561632" cy="7406433"/>
          </a:xfrm>
        </p:spPr>
        <p:txBody>
          <a:bodyPr/>
          <a:lstStyle/>
          <a:p>
            <a:endParaRPr lang="en-ZA" dirty="0"/>
          </a:p>
        </p:txBody>
      </p:sp>
      <p:pic>
        <p:nvPicPr>
          <p:cNvPr id="14" name="Picture 2" descr="Indigenous languages celebrated by Pendoring Advertising Awards">
            <a:extLst>
              <a:ext uri="{FF2B5EF4-FFF2-40B4-BE49-F238E27FC236}">
                <a16:creationId xmlns:a16="http://schemas.microsoft.com/office/drawing/2014/main" id="{C666B7F1-8782-B48C-ED7D-978CD67215C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1222430"/>
            <a:ext cx="11353800" cy="7517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397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6476999" y="1547067"/>
            <a:ext cx="4267201" cy="1143000"/>
          </a:xfrm>
        </p:spPr>
        <p:txBody>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OVERVIEW</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lstStyle/>
          <a:p>
            <a:pPr marL="355600" marR="5080" indent="-342900">
              <a:lnSpc>
                <a:spcPct val="120000"/>
              </a:lnSpc>
              <a:spcBef>
                <a:spcPts val="100"/>
              </a:spcBef>
              <a:buFont typeface="Courier New" panose="02070309020205020404" pitchFamily="49" charset="0"/>
              <a:buChar char="o"/>
            </a:pPr>
            <a:r>
              <a:rPr lang="en-US" sz="3200" dirty="0">
                <a:latin typeface="Microsoft Sans Serif"/>
                <a:cs typeface="Microsoft Sans Serif"/>
              </a:rPr>
              <a:t>Presentation focus</a:t>
            </a:r>
          </a:p>
          <a:p>
            <a:pPr marL="355600" marR="5080" indent="-342900">
              <a:lnSpc>
                <a:spcPct val="120000"/>
              </a:lnSpc>
              <a:spcBef>
                <a:spcPts val="100"/>
              </a:spcBef>
              <a:buFont typeface="Courier New" panose="02070309020205020404" pitchFamily="49" charset="0"/>
              <a:buChar char="o"/>
            </a:pPr>
            <a:r>
              <a:rPr lang="en-US" sz="3200" dirty="0">
                <a:latin typeface="Microsoft Sans Serif"/>
                <a:cs typeface="Microsoft Sans Serif"/>
              </a:rPr>
              <a:t>Caregivers and their tasks </a:t>
            </a:r>
          </a:p>
          <a:p>
            <a:pPr marL="355600" marR="5080" indent="-342900">
              <a:lnSpc>
                <a:spcPct val="120000"/>
              </a:lnSpc>
              <a:spcBef>
                <a:spcPts val="100"/>
              </a:spcBef>
              <a:buFont typeface="Courier New" panose="02070309020205020404" pitchFamily="49" charset="0"/>
              <a:buChar char="o"/>
            </a:pPr>
            <a:r>
              <a:rPr lang="en-US" sz="3200" dirty="0">
                <a:latin typeface="Microsoft Sans Serif"/>
                <a:cs typeface="Microsoft Sans Serif"/>
              </a:rPr>
              <a:t>Research approach</a:t>
            </a:r>
          </a:p>
          <a:p>
            <a:pPr marL="355600" marR="5080" indent="-342900">
              <a:lnSpc>
                <a:spcPct val="120000"/>
              </a:lnSpc>
              <a:spcBef>
                <a:spcPts val="100"/>
              </a:spcBef>
              <a:buFont typeface="Courier New" panose="02070309020205020404" pitchFamily="49" charset="0"/>
              <a:buChar char="o"/>
            </a:pPr>
            <a:r>
              <a:rPr lang="en-US" sz="3200" dirty="0">
                <a:latin typeface="Microsoft Sans Serif"/>
                <a:cs typeface="Microsoft Sans Serif"/>
              </a:rPr>
              <a:t>Findings</a:t>
            </a:r>
          </a:p>
          <a:p>
            <a:pPr marL="355600" marR="5080" indent="-342900">
              <a:lnSpc>
                <a:spcPct val="120000"/>
              </a:lnSpc>
              <a:spcBef>
                <a:spcPts val="100"/>
              </a:spcBef>
              <a:buFont typeface="Courier New" panose="02070309020205020404" pitchFamily="49" charset="0"/>
              <a:buChar char="o"/>
            </a:pPr>
            <a:r>
              <a:rPr lang="en-US" sz="3200" dirty="0">
                <a:latin typeface="Microsoft Sans Serif"/>
                <a:cs typeface="Microsoft Sans Serif"/>
              </a:rPr>
              <a:t>Conclusions</a:t>
            </a:r>
          </a:p>
          <a:p>
            <a:pPr marL="355600" marR="5080" indent="-342900">
              <a:lnSpc>
                <a:spcPct val="120000"/>
              </a:lnSpc>
              <a:spcBef>
                <a:spcPts val="100"/>
              </a:spcBef>
              <a:buFont typeface="Courier New" panose="02070309020205020404" pitchFamily="49" charset="0"/>
              <a:buChar char="o"/>
            </a:pPr>
            <a:r>
              <a:rPr lang="en-US" sz="3200" dirty="0">
                <a:latin typeface="Microsoft Sans Serif"/>
                <a:cs typeface="Microsoft Sans Serif"/>
              </a:rPr>
              <a:t>Recommendations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PRESENTATION FOCUS</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lstStyle/>
          <a:p>
            <a:r>
              <a:rPr lang="en-US" sz="4000" dirty="0"/>
              <a:t>The </a:t>
            </a:r>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presentation</a:t>
            </a:r>
            <a:r>
              <a:rPr lang="en-US" sz="4000" dirty="0"/>
              <a:t> discusses the caregivers of cancer patients' knowledge of the disease and their coping strategies and provides recommendations thereof which encourages partnership and collaboration of healthcare professionals and the development of caregiving materials.</a:t>
            </a:r>
          </a:p>
          <a:p>
            <a:endParaRPr lang="en-US" dirty="0"/>
          </a:p>
        </p:txBody>
      </p:sp>
    </p:spTree>
    <p:extLst>
      <p:ext uri="{BB962C8B-B14F-4D97-AF65-F5344CB8AC3E}">
        <p14:creationId xmlns:p14="http://schemas.microsoft.com/office/powerpoint/2010/main" val="1040148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Caregivers and tasks</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953561"/>
          </a:xfrm>
        </p:spPr>
        <p:txBody>
          <a:bodyPr>
            <a:normAutofit fontScale="92500" lnSpcReduction="10000"/>
          </a:bodyPr>
          <a:lstStyle/>
          <a:p>
            <a:pPr marL="0" indent="0">
              <a:buNone/>
            </a:pP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Blood relatives, partners, friends, neighbours and extended support community</a:t>
            </a:r>
          </a:p>
          <a:p>
            <a:endParaRPr lang="en-US"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b="1" dirty="0">
                <a:latin typeface="Microsoft Sans Serif" panose="020B0604020202020204" pitchFamily="34" charset="0"/>
                <a:ea typeface="Microsoft Sans Serif" panose="020B0604020202020204" pitchFamily="34" charset="0"/>
                <a:cs typeface="Microsoft Sans Serif" panose="020B0604020202020204" pitchFamily="34" charset="0"/>
              </a:rPr>
              <a:t>Tasks:</a:t>
            </a:r>
          </a:p>
          <a:p>
            <a:pPr marL="342900" indent="-342900">
              <a:buFont typeface="Courier New" panose="02070309020205020404" pitchFamily="49" charset="0"/>
              <a:buChar char="o"/>
            </a:pP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Primary source of support- physical, emotional and psychological</a:t>
            </a:r>
          </a:p>
          <a:p>
            <a:pPr marL="342900" indent="-342900">
              <a:buFont typeface="Courier New" panose="02070309020205020404" pitchFamily="49" charset="0"/>
              <a:buChar char="o"/>
            </a:pP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Practical care of the patient (</a:t>
            </a:r>
            <a:r>
              <a:rPr lang="en-ZA" sz="28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Revenson, </a:t>
            </a:r>
            <a:r>
              <a:rPr lang="en-ZA" sz="280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Griva</a:t>
            </a:r>
            <a:r>
              <a:rPr lang="en-ZA" sz="28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ZA" sz="280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Luszczynska</a:t>
            </a:r>
            <a:r>
              <a:rPr lang="en-ZA" sz="28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Morrison, </a:t>
            </a:r>
            <a:r>
              <a:rPr lang="en-ZA" sz="280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Panagopoulou</a:t>
            </a:r>
            <a:r>
              <a:rPr lang="en-ZA" sz="28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Vilchinsky &amp; </a:t>
            </a:r>
            <a:r>
              <a:rPr lang="en-ZA" sz="280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Hagedoorn</a:t>
            </a:r>
            <a:r>
              <a:rPr lang="en-US" sz="2800" kern="0"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2016:5)</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Courier New" panose="02070309020205020404" pitchFamily="49" charset="0"/>
              <a:buChar char="o"/>
            </a:pP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Day to day basic activities</a:t>
            </a:r>
          </a:p>
          <a:p>
            <a:pPr marL="342900" indent="-342900">
              <a:buFont typeface="Courier New" panose="02070309020205020404" pitchFamily="49" charset="0"/>
              <a:buChar char="o"/>
            </a:pP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Medically skilled caregiving tasks (</a:t>
            </a:r>
            <a:r>
              <a:rPr lang="en-ZA" sz="28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Adelman, Tmanova, Delgado, Dion </a:t>
            </a:r>
          </a:p>
          <a:p>
            <a:pPr marL="0" indent="0">
              <a:buNone/>
            </a:pPr>
            <a:r>
              <a:rPr lang="en-ZA" sz="28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&amp;  Lachs</a:t>
            </a:r>
            <a:r>
              <a:rPr lang="en-ZA" sz="2800" kern="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2014:1053;</a:t>
            </a:r>
            <a:r>
              <a:rPr lang="en-US" sz="2800" kern="0"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kern="0" dirty="0">
                <a:effectLst/>
                <a:latin typeface="Microsoft Sans Serif" panose="020B0604020202020204" pitchFamily="34" charset="0"/>
                <a:ea typeface="Microsoft Sans Serif" panose="020B0604020202020204" pitchFamily="34" charset="0"/>
                <a:cs typeface="Microsoft Sans Serif" panose="020B0604020202020204" pitchFamily="34" charset="0"/>
              </a:rPr>
              <a:t>Glauber &amp; Day, 2018:538</a:t>
            </a:r>
            <a:r>
              <a:rPr lang="en-GB" sz="2800" kern="0" dirty="0">
                <a:effectLst/>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Courier New" panose="02070309020205020404" pitchFamily="49" charset="0"/>
              <a:buChar char="o"/>
            </a:pP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Little information and insufficient preparation</a:t>
            </a:r>
          </a:p>
          <a:p>
            <a:pPr marL="342900" indent="-342900">
              <a:buFont typeface="Courier New" panose="02070309020205020404" pitchFamily="49" charset="0"/>
              <a:buChar char="o"/>
            </a:pPr>
            <a:r>
              <a:rPr lang="en-ZA" sz="28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Stressful to care for a cancer patient</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3" name="Picture 12">
            <a:extLst>
              <a:ext uri="{FF2B5EF4-FFF2-40B4-BE49-F238E27FC236}">
                <a16:creationId xmlns:a16="http://schemas.microsoft.com/office/drawing/2014/main" id="{08C1151F-12B4-FA5B-8793-1EB24EB3096F}"/>
              </a:ext>
            </a:extLst>
          </p:cNvPr>
          <p:cNvPicPr>
            <a:picLocks noChangeAspect="1"/>
          </p:cNvPicPr>
          <p:nvPr/>
        </p:nvPicPr>
        <p:blipFill>
          <a:blip r:embed="rId9"/>
          <a:stretch>
            <a:fillRect/>
          </a:stretch>
        </p:blipFill>
        <p:spPr>
          <a:xfrm>
            <a:off x="12458737" y="6376617"/>
            <a:ext cx="3310415" cy="2785378"/>
          </a:xfrm>
          <a:prstGeom prst="rect">
            <a:avLst/>
          </a:prstGeom>
        </p:spPr>
      </p:pic>
      <p:pic>
        <p:nvPicPr>
          <p:cNvPr id="14" name="Picture 13">
            <a:extLst>
              <a:ext uri="{FF2B5EF4-FFF2-40B4-BE49-F238E27FC236}">
                <a16:creationId xmlns:a16="http://schemas.microsoft.com/office/drawing/2014/main" id="{C8DBB44A-BFBB-7A5C-CA0A-CE72F990BD57}"/>
              </a:ext>
            </a:extLst>
          </p:cNvPr>
          <p:cNvPicPr>
            <a:picLocks noChangeAspect="1"/>
          </p:cNvPicPr>
          <p:nvPr/>
        </p:nvPicPr>
        <p:blipFill>
          <a:blip r:embed="rId10"/>
          <a:stretch>
            <a:fillRect/>
          </a:stretch>
        </p:blipFill>
        <p:spPr>
          <a:xfrm>
            <a:off x="1043544" y="1228904"/>
            <a:ext cx="3646442" cy="2060627"/>
          </a:xfrm>
          <a:prstGeom prst="rect">
            <a:avLst/>
          </a:prstGeom>
        </p:spPr>
      </p:pic>
      <p:pic>
        <p:nvPicPr>
          <p:cNvPr id="15" name="Picture 14">
            <a:extLst>
              <a:ext uri="{FF2B5EF4-FFF2-40B4-BE49-F238E27FC236}">
                <a16:creationId xmlns:a16="http://schemas.microsoft.com/office/drawing/2014/main" id="{058526F6-C678-8E03-3CF6-75B9CC1CB791}"/>
              </a:ext>
            </a:extLst>
          </p:cNvPr>
          <p:cNvPicPr>
            <a:picLocks noChangeAspect="1"/>
          </p:cNvPicPr>
          <p:nvPr/>
        </p:nvPicPr>
        <p:blipFill>
          <a:blip r:embed="rId11"/>
          <a:stretch>
            <a:fillRect/>
          </a:stretch>
        </p:blipFill>
        <p:spPr>
          <a:xfrm>
            <a:off x="13792200" y="1348533"/>
            <a:ext cx="4190700" cy="3655542"/>
          </a:xfrm>
          <a:prstGeom prst="rect">
            <a:avLst/>
          </a:prstGeom>
        </p:spPr>
      </p:pic>
    </p:spTree>
    <p:extLst>
      <p:ext uri="{BB962C8B-B14F-4D97-AF65-F5344CB8AC3E}">
        <p14:creationId xmlns:p14="http://schemas.microsoft.com/office/powerpoint/2010/main" val="4159237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Research Methodology</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lstStyle/>
          <a:p>
            <a:pPr marL="355600" indent="-342900">
              <a:lnSpc>
                <a:spcPct val="100000"/>
              </a:lnSpc>
              <a:spcBef>
                <a:spcPts val="1340"/>
              </a:spcBef>
              <a:buFont typeface="Courier New" panose="02070309020205020404" pitchFamily="49" charset="0"/>
              <a:buChar char="o"/>
            </a:pPr>
            <a:r>
              <a:rPr lang="en-US" dirty="0">
                <a:latin typeface="Microsoft Sans Serif"/>
                <a:cs typeface="Microsoft Sans Serif"/>
              </a:rPr>
              <a:t>Qualitative approach</a:t>
            </a:r>
          </a:p>
          <a:p>
            <a:pPr marL="355600" indent="-342900">
              <a:lnSpc>
                <a:spcPct val="100000"/>
              </a:lnSpc>
              <a:spcBef>
                <a:spcPts val="1340"/>
              </a:spcBef>
              <a:buFont typeface="Courier New" panose="02070309020205020404" pitchFamily="49" charset="0"/>
              <a:buChar char="o"/>
            </a:pPr>
            <a:r>
              <a:rPr lang="en-US" dirty="0">
                <a:latin typeface="Microsoft Sans Serif"/>
                <a:cs typeface="Microsoft Sans Serif"/>
              </a:rPr>
              <a:t>Designs- phenomenological, exploratory, descriptive and contextual</a:t>
            </a:r>
          </a:p>
          <a:p>
            <a:pPr marL="355600" indent="-342900">
              <a:lnSpc>
                <a:spcPct val="100000"/>
              </a:lnSpc>
              <a:spcBef>
                <a:spcPts val="1340"/>
              </a:spcBef>
              <a:buFont typeface="Courier New" panose="02070309020205020404" pitchFamily="49" charset="0"/>
              <a:buChar char="o"/>
            </a:pPr>
            <a:r>
              <a:rPr lang="en-US" dirty="0">
                <a:latin typeface="Microsoft Sans Serif"/>
                <a:cs typeface="Microsoft Sans Serif"/>
              </a:rPr>
              <a:t>Population-  caregivers in Gauteng province </a:t>
            </a:r>
          </a:p>
          <a:p>
            <a:pPr marL="355600" indent="-342900">
              <a:lnSpc>
                <a:spcPct val="100000"/>
              </a:lnSpc>
              <a:spcBef>
                <a:spcPts val="1340"/>
              </a:spcBef>
              <a:buFont typeface="Courier New" panose="02070309020205020404" pitchFamily="49" charset="0"/>
              <a:buChar char="o"/>
            </a:pPr>
            <a:r>
              <a:rPr lang="en-US" dirty="0">
                <a:latin typeface="Microsoft Sans Serif"/>
                <a:cs typeface="Microsoft Sans Serif"/>
              </a:rPr>
              <a:t>17 caregivers- 13 females and 4 males, 8 Africans &amp; 9 whites</a:t>
            </a:r>
          </a:p>
          <a:p>
            <a:pPr marL="355600" indent="-342900">
              <a:lnSpc>
                <a:spcPct val="100000"/>
              </a:lnSpc>
              <a:spcBef>
                <a:spcPts val="1340"/>
              </a:spcBef>
              <a:buFont typeface="Courier New" panose="02070309020205020404" pitchFamily="49" charset="0"/>
              <a:buChar char="o"/>
            </a:pPr>
            <a:r>
              <a:rPr lang="en-US">
                <a:latin typeface="Microsoft Sans Serif"/>
                <a:cs typeface="Microsoft Sans Serif"/>
              </a:rPr>
              <a:t>Sampling </a:t>
            </a:r>
            <a:r>
              <a:rPr lang="en-US" dirty="0">
                <a:latin typeface="Microsoft Sans Serif"/>
                <a:cs typeface="Microsoft Sans Serif"/>
              </a:rPr>
              <a:t>methods- purposive and snowball</a:t>
            </a:r>
          </a:p>
          <a:p>
            <a:pPr marL="355600" indent="-342900">
              <a:lnSpc>
                <a:spcPct val="100000"/>
              </a:lnSpc>
              <a:spcBef>
                <a:spcPts val="1340"/>
              </a:spcBef>
              <a:buFont typeface="Courier New" panose="02070309020205020404" pitchFamily="49" charset="0"/>
              <a:buChar char="o"/>
            </a:pPr>
            <a:r>
              <a:rPr lang="en-US" dirty="0">
                <a:latin typeface="Microsoft Sans Serif"/>
                <a:cs typeface="Microsoft Sans Serif"/>
              </a:rPr>
              <a:t>Face to face interviews- interview schedule</a:t>
            </a:r>
          </a:p>
          <a:p>
            <a:pPr marL="355600" indent="-342900">
              <a:lnSpc>
                <a:spcPct val="100000"/>
              </a:lnSpc>
              <a:spcBef>
                <a:spcPts val="1340"/>
              </a:spcBef>
              <a:buFont typeface="Courier New" panose="02070309020205020404" pitchFamily="49" charset="0"/>
              <a:buChar char="o"/>
            </a:pPr>
            <a:r>
              <a:rPr lang="en-US" dirty="0">
                <a:latin typeface="Microsoft Sans Serif"/>
                <a:cs typeface="Microsoft Sans Serif"/>
              </a:rPr>
              <a:t>Data analysis- </a:t>
            </a:r>
            <a:r>
              <a:rPr lang="en-US" dirty="0" err="1">
                <a:latin typeface="Microsoft Sans Serif"/>
                <a:cs typeface="Microsoft Sans Serif"/>
              </a:rPr>
              <a:t>Tesch’s</a:t>
            </a:r>
            <a:r>
              <a:rPr lang="en-US" dirty="0">
                <a:latin typeface="Microsoft Sans Serif"/>
                <a:cs typeface="Microsoft Sans Serif"/>
              </a:rPr>
              <a:t> stepwise plan</a:t>
            </a:r>
          </a:p>
          <a:p>
            <a:pPr marL="0" indent="0">
              <a:buNone/>
            </a:pPr>
            <a:endParaRPr lang="en-US" dirty="0"/>
          </a:p>
        </p:txBody>
      </p:sp>
      <p:pic>
        <p:nvPicPr>
          <p:cNvPr id="13" name="Picture 2" descr="Research Methodology: Church Growth Strategies - Kmacims | Education Annex">
            <a:extLst>
              <a:ext uri="{FF2B5EF4-FFF2-40B4-BE49-F238E27FC236}">
                <a16:creationId xmlns:a16="http://schemas.microsoft.com/office/drawing/2014/main" id="{98FE4639-8459-8CE7-5CEF-79426C25A9F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71938" y="4284137"/>
            <a:ext cx="5486401" cy="3686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051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Findings on the caregiver’s knowledge of cancer</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The majority of caregivers had limited knowledge/ understanding (14 participants)</a:t>
            </a:r>
          </a:p>
          <a:p>
            <a:pPr marL="114300" marR="346075" indent="0" algn="just">
              <a:lnSpc>
                <a:spcPct val="107000"/>
              </a:lnSpc>
              <a:spcAft>
                <a:spcPts val="800"/>
              </a:spcAft>
              <a:buNone/>
              <a:tabLst>
                <a:tab pos="5130800" algn="r"/>
              </a:tabLst>
            </a:pPr>
            <a:r>
              <a:rPr lang="en-GB" sz="1800" i="1"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114300" marR="346075" indent="0" algn="just">
              <a:lnSpc>
                <a:spcPct val="107000"/>
              </a:lnSpc>
              <a:spcAft>
                <a:spcPts val="800"/>
              </a:spcAft>
              <a:buNone/>
              <a:tabLst>
                <a:tab pos="5130800" algn="r"/>
              </a:tabLst>
            </a:pPr>
            <a:r>
              <a:rPr lang="en-GB" i="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i="1" dirty="0">
                <a:effectLst/>
                <a:latin typeface="Microsoft Sans Serif" panose="020B0604020202020204" pitchFamily="34" charset="0"/>
                <a:ea typeface="Microsoft Sans Serif" panose="020B0604020202020204" pitchFamily="34" charset="0"/>
                <a:cs typeface="Microsoft Sans Serif" panose="020B0604020202020204" pitchFamily="34" charset="0"/>
              </a:rPr>
              <a:t>I don’t understand anything about cancer</a:t>
            </a:r>
            <a:r>
              <a:rPr lang="en-GB" dirty="0">
                <a:effectLst/>
                <a:latin typeface="Microsoft Sans Serif" panose="020B0604020202020204" pitchFamily="34" charset="0"/>
                <a:ea typeface="Microsoft Sans Serif" panose="020B0604020202020204" pitchFamily="34" charset="0"/>
                <a:cs typeface="Microsoft Sans Serif" panose="020B0604020202020204" pitchFamily="34" charset="0"/>
              </a:rPr>
              <a:t>. (P9, Female, 51 years)</a:t>
            </a:r>
            <a:endParaRPr lang="en-ZA" dirty="0">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14300" marR="346075" indent="0" algn="just">
              <a:lnSpc>
                <a:spcPct val="107000"/>
              </a:lnSpc>
              <a:spcAft>
                <a:spcPts val="800"/>
              </a:spcAft>
              <a:buNone/>
              <a:tabLst>
                <a:tab pos="5130800" algn="r"/>
              </a:tabLst>
            </a:pPr>
            <a:r>
              <a:rPr lang="en-GB" i="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i="1" dirty="0">
                <a:effectLst/>
                <a:latin typeface="Microsoft Sans Serif" panose="020B0604020202020204" pitchFamily="34" charset="0"/>
                <a:ea typeface="Microsoft Sans Serif" panose="020B0604020202020204" pitchFamily="34" charset="0"/>
                <a:cs typeface="Microsoft Sans Serif" panose="020B0604020202020204" pitchFamily="34" charset="0"/>
              </a:rPr>
              <a:t>No, nothing </a:t>
            </a:r>
            <a:r>
              <a:rPr lang="en-GB" dirty="0">
                <a:effectLst/>
                <a:latin typeface="Microsoft Sans Serif" panose="020B0604020202020204" pitchFamily="34" charset="0"/>
                <a:ea typeface="Microsoft Sans Serif" panose="020B0604020202020204" pitchFamily="34" charset="0"/>
                <a:cs typeface="Microsoft Sans Serif" panose="020B0604020202020204" pitchFamily="34" charset="0"/>
              </a:rPr>
              <a:t>[understanding of cancer]. (P3, Male, 30 years)</a:t>
            </a:r>
          </a:p>
          <a:p>
            <a:pPr marL="571500" marR="346075" indent="-457200" algn="just">
              <a:lnSpc>
                <a:spcPct val="107000"/>
              </a:lnSpc>
              <a:spcAft>
                <a:spcPts val="800"/>
              </a:spcAft>
              <a:tabLst>
                <a:tab pos="5130800" algn="r"/>
              </a:tabLst>
            </a:pPr>
            <a:r>
              <a:rPr lang="en-GB" dirty="0">
                <a:latin typeface="Microsoft Sans Serif" panose="020B0604020202020204" pitchFamily="34" charset="0"/>
                <a:ea typeface="Microsoft Sans Serif" panose="020B0604020202020204" pitchFamily="34" charset="0"/>
                <a:cs typeface="Microsoft Sans Serif" panose="020B0604020202020204" pitchFamily="34" charset="0"/>
              </a:rPr>
              <a:t>Used prior knowledge (training as professional caregivers- 3 participants)</a:t>
            </a:r>
          </a:p>
          <a:p>
            <a:pPr marL="571500" marR="346075" indent="-457200" algn="just">
              <a:lnSpc>
                <a:spcPct val="107000"/>
              </a:lnSpc>
              <a:spcAft>
                <a:spcPts val="800"/>
              </a:spcAft>
              <a:tabLst>
                <a:tab pos="5130800" algn="r"/>
              </a:tabLst>
            </a:pPr>
            <a:r>
              <a:rPr lang="en-GB" dirty="0">
                <a:effectLst/>
                <a:latin typeface="Microsoft Sans Serif" panose="020B0604020202020204" pitchFamily="34" charset="0"/>
                <a:ea typeface="Microsoft Sans Serif" panose="020B0604020202020204" pitchFamily="34" charset="0"/>
                <a:cs typeface="Microsoft Sans Serif" panose="020B0604020202020204" pitchFamily="34" charset="0"/>
              </a:rPr>
              <a:t>Not clear </a:t>
            </a:r>
            <a:r>
              <a:rPr lang="en-GB" dirty="0">
                <a:latin typeface="Microsoft Sans Serif" panose="020B0604020202020204" pitchFamily="34" charset="0"/>
                <a:ea typeface="Microsoft Sans Serif" panose="020B0604020202020204" pitchFamily="34" charset="0"/>
                <a:cs typeface="Microsoft Sans Serif" panose="020B0604020202020204" pitchFamily="34" charset="0"/>
              </a:rPr>
              <a:t>in explaining the disease- focus on hearsay or speculation</a:t>
            </a:r>
          </a:p>
          <a:p>
            <a:pPr marL="571500" marR="346075" indent="-457200" algn="just">
              <a:lnSpc>
                <a:spcPct val="107000"/>
              </a:lnSpc>
              <a:spcAft>
                <a:spcPts val="800"/>
              </a:spcAft>
              <a:tabLst>
                <a:tab pos="5130800" algn="r"/>
              </a:tabLst>
            </a:pPr>
            <a:r>
              <a:rPr lang="en-GB" dirty="0">
                <a:effectLst/>
                <a:latin typeface="Microsoft Sans Serif" panose="020B0604020202020204" pitchFamily="34" charset="0"/>
                <a:ea typeface="Microsoft Sans Serif" panose="020B0604020202020204" pitchFamily="34" charset="0"/>
                <a:cs typeface="Microsoft Sans Serif" panose="020B0604020202020204" pitchFamily="34" charset="0"/>
              </a:rPr>
              <a:t>Healthcare professionals fail to explain the disease to the family- complicated medical terms, no time for family conferencing</a:t>
            </a:r>
            <a:endParaRPr lang="en-ZA" dirty="0">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dirty="0"/>
          </a:p>
          <a:p>
            <a:pPr marL="0" indent="0">
              <a:buNone/>
            </a:pPr>
            <a:endParaRPr lang="en-US" dirty="0"/>
          </a:p>
        </p:txBody>
      </p:sp>
    </p:spTree>
    <p:extLst>
      <p:ext uri="{BB962C8B-B14F-4D97-AF65-F5344CB8AC3E}">
        <p14:creationId xmlns:p14="http://schemas.microsoft.com/office/powerpoint/2010/main" val="455123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Caregivers’ self-care strategies</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lstStyle/>
          <a:p>
            <a:pPr marL="342900" marR="0" lvl="0" indent="-34290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3600" b="0" i="0" u="none" strike="noStrike" kern="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Share feelings with someone</a:t>
            </a:r>
          </a:p>
          <a:p>
            <a:pPr marL="342900" marR="0" lvl="0" indent="-34290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3600" b="0" i="0" u="none" strike="noStrike" kern="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Stay at work for longer hours</a:t>
            </a:r>
          </a:p>
          <a:p>
            <a:pPr marL="342900" marR="0" lvl="0" indent="-34290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3600" b="0" i="0" u="none" strike="noStrike" kern="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Cry</a:t>
            </a:r>
          </a:p>
          <a:p>
            <a:pPr marL="342900" marR="0" lvl="0" indent="-34290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3600" b="0" i="0" u="none" strike="noStrike" kern="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Play games</a:t>
            </a:r>
          </a:p>
          <a:p>
            <a:pPr marL="342900" marR="0" lvl="0" indent="-34290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3600" b="0" i="0" u="none" strike="noStrike" kern="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Family support- practical, visits, calls</a:t>
            </a:r>
          </a:p>
          <a:p>
            <a:pPr marL="342900" indent="-342900">
              <a:buFont typeface="Courier New" panose="02070309020205020404" pitchFamily="49" charset="0"/>
              <a:buChar char="o"/>
            </a:pP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Spirituality and prayer</a:t>
            </a:r>
          </a:p>
          <a:p>
            <a:pPr marL="342900" indent="-342900">
              <a:buFont typeface="Courier New" panose="02070309020205020404" pitchFamily="49" charset="0"/>
              <a:buChar char="o"/>
            </a:pP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Respite care</a:t>
            </a:r>
          </a:p>
          <a:p>
            <a:pPr marL="342900" indent="-342900">
              <a:buFont typeface="Courier New" panose="02070309020205020404" pitchFamily="49" charset="0"/>
              <a:buChar char="o"/>
            </a:pP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Domestic workers and home-based carers</a:t>
            </a:r>
          </a:p>
          <a:p>
            <a:endParaRPr lang="en-US" dirty="0"/>
          </a:p>
        </p:txBody>
      </p:sp>
      <p:pic>
        <p:nvPicPr>
          <p:cNvPr id="13" name="Picture 12">
            <a:extLst>
              <a:ext uri="{FF2B5EF4-FFF2-40B4-BE49-F238E27FC236}">
                <a16:creationId xmlns:a16="http://schemas.microsoft.com/office/drawing/2014/main" id="{3C78ECF7-9D8E-8E27-F447-14C6984E7F24}"/>
              </a:ext>
            </a:extLst>
          </p:cNvPr>
          <p:cNvPicPr>
            <a:picLocks noChangeAspect="1"/>
          </p:cNvPicPr>
          <p:nvPr/>
        </p:nvPicPr>
        <p:blipFill>
          <a:blip r:embed="rId9"/>
          <a:stretch>
            <a:fillRect/>
          </a:stretch>
        </p:blipFill>
        <p:spPr>
          <a:xfrm>
            <a:off x="14404238" y="1214912"/>
            <a:ext cx="3578662" cy="2859272"/>
          </a:xfrm>
          <a:prstGeom prst="rect">
            <a:avLst/>
          </a:prstGeom>
        </p:spPr>
      </p:pic>
      <p:pic>
        <p:nvPicPr>
          <p:cNvPr id="14" name="Picture 13">
            <a:extLst>
              <a:ext uri="{FF2B5EF4-FFF2-40B4-BE49-F238E27FC236}">
                <a16:creationId xmlns:a16="http://schemas.microsoft.com/office/drawing/2014/main" id="{7DDCC7D5-C1AD-2A24-5A6C-12495A466315}"/>
              </a:ext>
            </a:extLst>
          </p:cNvPr>
          <p:cNvPicPr>
            <a:picLocks noChangeAspect="1"/>
          </p:cNvPicPr>
          <p:nvPr/>
        </p:nvPicPr>
        <p:blipFill>
          <a:blip r:embed="rId10"/>
          <a:stretch>
            <a:fillRect/>
          </a:stretch>
        </p:blipFill>
        <p:spPr>
          <a:xfrm>
            <a:off x="11586797" y="5327140"/>
            <a:ext cx="5564734" cy="3505359"/>
          </a:xfrm>
          <a:prstGeom prst="rect">
            <a:avLst/>
          </a:prstGeom>
        </p:spPr>
      </p:pic>
      <p:pic>
        <p:nvPicPr>
          <p:cNvPr id="15" name="Picture 14">
            <a:extLst>
              <a:ext uri="{FF2B5EF4-FFF2-40B4-BE49-F238E27FC236}">
                <a16:creationId xmlns:a16="http://schemas.microsoft.com/office/drawing/2014/main" id="{6C736A71-47E6-5E7E-F6C8-1F85A5486F6C}"/>
              </a:ext>
            </a:extLst>
          </p:cNvPr>
          <p:cNvPicPr>
            <a:picLocks noChangeAspect="1"/>
          </p:cNvPicPr>
          <p:nvPr/>
        </p:nvPicPr>
        <p:blipFill>
          <a:blip r:embed="rId11"/>
          <a:stretch>
            <a:fillRect/>
          </a:stretch>
        </p:blipFill>
        <p:spPr>
          <a:xfrm>
            <a:off x="8477414" y="2644548"/>
            <a:ext cx="4095586" cy="2551630"/>
          </a:xfrm>
          <a:prstGeom prst="rect">
            <a:avLst/>
          </a:prstGeom>
        </p:spPr>
      </p:pic>
    </p:spTree>
    <p:extLst>
      <p:ext uri="{BB962C8B-B14F-4D97-AF65-F5344CB8AC3E}">
        <p14:creationId xmlns:p14="http://schemas.microsoft.com/office/powerpoint/2010/main" val="3426287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Caregivers’ self-care strategies…</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cont</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lnSpcReduction="10000"/>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Hope and stay positive</a:t>
            </a:r>
          </a:p>
          <a:p>
            <a:pPr marL="0" indent="0" algn="just">
              <a:buNone/>
            </a:pPr>
            <a:r>
              <a:rPr lang="en-GB" sz="3200" i="1" kern="1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To always stay positive and not to cry in front of him. I didn’t </a:t>
            </a:r>
          </a:p>
          <a:p>
            <a:pPr marL="0" indent="0" algn="just">
              <a:buNone/>
            </a:pPr>
            <a:r>
              <a:rPr lang="en-GB" i="1" kern="1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3200" i="1" kern="1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want to cry in front of him or to show him that I am upset. I Just</a:t>
            </a:r>
          </a:p>
          <a:p>
            <a:pPr marL="0" indent="0" algn="just">
              <a:buNone/>
            </a:pPr>
            <a:r>
              <a:rPr lang="en-GB" i="1" kern="1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3200" i="1" kern="1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want to tell him all the time that everything will be fine… I try to</a:t>
            </a:r>
          </a:p>
          <a:p>
            <a:pPr marL="0" indent="0" algn="just">
              <a:buNone/>
            </a:pPr>
            <a:r>
              <a:rPr lang="en-GB" i="1" kern="1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3200" i="1" kern="1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stay positive but within myself </a:t>
            </a:r>
            <a:r>
              <a:rPr lang="en-GB" sz="3200" i="1" kern="10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GB" sz="3200" i="1" kern="1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was positive but you know you</a:t>
            </a:r>
          </a:p>
          <a:p>
            <a:pPr marL="0" indent="0" algn="just">
              <a:buNone/>
            </a:pPr>
            <a:r>
              <a:rPr lang="en-GB" i="1" kern="1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3200" i="1" kern="1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don’t want to tell him that I am also very worried, it is also painful </a:t>
            </a:r>
          </a:p>
          <a:p>
            <a:pPr marL="0" indent="0" algn="just">
              <a:buNone/>
            </a:pPr>
            <a:r>
              <a:rPr lang="en-GB" i="1" kern="1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3200" i="1" kern="1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for me, you don’t want to go through this. So </a:t>
            </a:r>
            <a:r>
              <a:rPr lang="en-GB" sz="3200" i="1" kern="1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3200" i="1" kern="1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it’s not easy</a:t>
            </a:r>
            <a:r>
              <a:rPr lang="en-GB" sz="3200" kern="1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Y</a:t>
            </a:r>
            <a:r>
              <a:rPr lang="en-GB" sz="3200" i="1" kern="1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ou </a:t>
            </a:r>
          </a:p>
          <a:p>
            <a:pPr marL="0" indent="0" algn="just">
              <a:buNone/>
            </a:pPr>
            <a:r>
              <a:rPr lang="en-GB" i="1" kern="1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3200" i="1" kern="1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take a day by day. Like some </a:t>
            </a:r>
            <a:r>
              <a:rPr lang="en-GB" sz="3200" b="1" i="1" kern="1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days are stones and some days </a:t>
            </a:r>
          </a:p>
          <a:p>
            <a:pPr marL="0" indent="0" algn="just">
              <a:buNone/>
            </a:pPr>
            <a:r>
              <a:rPr lang="en-GB" b="1" i="1" kern="1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3200" b="1" i="1" kern="1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are diamonds</a:t>
            </a:r>
            <a:r>
              <a:rPr lang="en-GB" sz="3200" i="1" kern="1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Some days are very hard, other days not so hard…</a:t>
            </a:r>
            <a:r>
              <a:rPr lang="en-GB" sz="3200" kern="1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0" indent="0" algn="just">
              <a:buNone/>
            </a:pPr>
            <a:r>
              <a:rPr lang="en-GB" kern="1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3200" kern="1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(P5, Female, 63a years) </a:t>
            </a:r>
          </a:p>
          <a:p>
            <a:pPr marL="0" indent="0">
              <a:buNone/>
            </a:pPr>
            <a:endParaRPr lang="en-US" dirty="0"/>
          </a:p>
        </p:txBody>
      </p:sp>
      <p:pic>
        <p:nvPicPr>
          <p:cNvPr id="13" name="Picture 12">
            <a:extLst>
              <a:ext uri="{FF2B5EF4-FFF2-40B4-BE49-F238E27FC236}">
                <a16:creationId xmlns:a16="http://schemas.microsoft.com/office/drawing/2014/main" id="{471AF64B-E729-3789-6FF9-DD37A7A89AB5}"/>
              </a:ext>
            </a:extLst>
          </p:cNvPr>
          <p:cNvPicPr>
            <a:picLocks noChangeAspect="1"/>
          </p:cNvPicPr>
          <p:nvPr/>
        </p:nvPicPr>
        <p:blipFill>
          <a:blip r:embed="rId9"/>
          <a:stretch>
            <a:fillRect/>
          </a:stretch>
        </p:blipFill>
        <p:spPr>
          <a:xfrm>
            <a:off x="15722968" y="1047998"/>
            <a:ext cx="6527432" cy="7629160"/>
          </a:xfrm>
          <a:prstGeom prst="rect">
            <a:avLst/>
          </a:prstGeom>
        </p:spPr>
      </p:pic>
    </p:spTree>
    <p:extLst>
      <p:ext uri="{BB962C8B-B14F-4D97-AF65-F5344CB8AC3E}">
        <p14:creationId xmlns:p14="http://schemas.microsoft.com/office/powerpoint/2010/main" val="3104253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Conclusion</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lnSpcReduction="10000"/>
          </a:bodyPr>
          <a:lstStyle/>
          <a:p>
            <a:pPr marL="342900" indent="-342900">
              <a:buFontTx/>
              <a:buChar char="-"/>
            </a:pP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Providing care to  a cancer patient is strenuous and stressful</a:t>
            </a:r>
          </a:p>
          <a:p>
            <a:pPr marL="342900" indent="-342900">
              <a:buFontTx/>
              <a:buChar char="-"/>
            </a:pP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It was astounding to witness the resilience of caregivers- </a:t>
            </a:r>
          </a:p>
          <a:p>
            <a:pPr marL="0" indent="0">
              <a:buNone/>
            </a:pP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eyes covered in pain</a:t>
            </a:r>
          </a:p>
          <a:p>
            <a:pPr marL="342900" indent="-342900">
              <a:buFont typeface="Courier New" panose="02070309020205020404" pitchFamily="49" charset="0"/>
              <a:buChar char="o"/>
            </a:pP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indent="0">
              <a:buNone/>
            </a:pPr>
            <a:r>
              <a:rPr lang="en-ZA" sz="3200" b="1" dirty="0">
                <a:effectLst/>
                <a:latin typeface="Microsoft Sans Serif" panose="020B0604020202020204" pitchFamily="34" charset="0"/>
                <a:ea typeface="Microsoft Sans Serif" panose="020B0604020202020204" pitchFamily="34" charset="0"/>
                <a:cs typeface="Microsoft Sans Serif" panose="020B0604020202020204" pitchFamily="34" charset="0"/>
              </a:rPr>
              <a:t>Sotho saying. “</a:t>
            </a:r>
            <a:r>
              <a:rPr lang="en-ZA" sz="3200" b="1"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Mosadi</a:t>
            </a:r>
            <a:r>
              <a:rPr lang="en-ZA" sz="3200" b="1" dirty="0">
                <a:effectLst/>
                <a:latin typeface="Microsoft Sans Serif" panose="020B0604020202020204" pitchFamily="34" charset="0"/>
                <a:ea typeface="Microsoft Sans Serif" panose="020B0604020202020204" pitchFamily="34" charset="0"/>
                <a:cs typeface="Microsoft Sans Serif" panose="020B0604020202020204" pitchFamily="34" charset="0"/>
              </a:rPr>
              <a:t> o </a:t>
            </a:r>
            <a:r>
              <a:rPr lang="en-ZA" sz="3200" b="1"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tshwara</a:t>
            </a:r>
            <a:r>
              <a:rPr lang="en-ZA" sz="3200" b="1"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ZA" sz="3200" b="1"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thipa</a:t>
            </a:r>
            <a:r>
              <a:rPr lang="en-ZA" sz="3200" b="1" dirty="0">
                <a:effectLst/>
                <a:latin typeface="Microsoft Sans Serif" panose="020B0604020202020204" pitchFamily="34" charset="0"/>
                <a:ea typeface="Microsoft Sans Serif" panose="020B0604020202020204" pitchFamily="34" charset="0"/>
                <a:cs typeface="Microsoft Sans Serif" panose="020B0604020202020204" pitchFamily="34" charset="0"/>
              </a:rPr>
              <a:t> ka </a:t>
            </a:r>
            <a:r>
              <a:rPr lang="en-ZA" sz="3200" b="1"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bogaleng</a:t>
            </a:r>
            <a:r>
              <a:rPr lang="en-ZA" sz="3200" b="1" dirty="0">
                <a:effectLst/>
                <a:latin typeface="Microsoft Sans Serif" panose="020B0604020202020204" pitchFamily="34" charset="0"/>
                <a:ea typeface="Microsoft Sans Serif" panose="020B0604020202020204" pitchFamily="34" charset="0"/>
                <a:cs typeface="Microsoft Sans Serif" panose="020B0604020202020204" pitchFamily="34" charset="0"/>
              </a:rPr>
              <a:t>” which can be </a:t>
            </a:r>
          </a:p>
          <a:p>
            <a:pPr marL="0" indent="0">
              <a:buNone/>
            </a:pPr>
            <a:r>
              <a:rPr lang="en-ZA" sz="3200" b="1" dirty="0">
                <a:effectLst/>
                <a:latin typeface="Microsoft Sans Serif" panose="020B0604020202020204" pitchFamily="34" charset="0"/>
                <a:ea typeface="Microsoft Sans Serif" panose="020B0604020202020204" pitchFamily="34" charset="0"/>
                <a:cs typeface="Microsoft Sans Serif" panose="020B0604020202020204" pitchFamily="34" charset="0"/>
              </a:rPr>
              <a:t>translated as “A woman holds the knife at the sharp end” </a:t>
            </a:r>
          </a:p>
          <a:p>
            <a:r>
              <a:rPr lang="en-ZA" sz="32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ZA" sz="3200" b="1" dirty="0">
                <a:effectLst/>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ZA" sz="3200" b="1"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Mobe</a:t>
            </a:r>
            <a:r>
              <a:rPr lang="en-ZA" sz="3200" b="1" dirty="0">
                <a:effectLst/>
                <a:latin typeface="Microsoft Sans Serif" panose="020B0604020202020204" pitchFamily="34" charset="0"/>
                <a:ea typeface="Microsoft Sans Serif" panose="020B0604020202020204" pitchFamily="34" charset="0"/>
                <a:cs typeface="Microsoft Sans Serif" panose="020B0604020202020204" pitchFamily="34" charset="0"/>
              </a:rPr>
              <a:t>, 2022). </a:t>
            </a:r>
          </a:p>
          <a:p>
            <a:endParaRPr lang="en-ZA" sz="3200" dirty="0">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indent="0">
              <a:buNone/>
            </a:pPr>
            <a:r>
              <a:rPr lang="en-ZA" sz="32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-For caregivers to see the pain of their loved ones until death is an </a:t>
            </a:r>
          </a:p>
          <a:p>
            <a:pPr marL="0" indent="0">
              <a:buNone/>
            </a:pPr>
            <a:r>
              <a:rPr lang="en-ZA" sz="32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indication of courage and bravery on their side</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Tx/>
              <a:buChar char="-"/>
            </a:pPr>
            <a:endParaRPr lang="en-US" dirty="0"/>
          </a:p>
        </p:txBody>
      </p:sp>
      <p:pic>
        <p:nvPicPr>
          <p:cNvPr id="13" name="Picture 12">
            <a:extLst>
              <a:ext uri="{FF2B5EF4-FFF2-40B4-BE49-F238E27FC236}">
                <a16:creationId xmlns:a16="http://schemas.microsoft.com/office/drawing/2014/main" id="{0EA66279-9FC4-CF60-739F-F33A2416C66C}"/>
              </a:ext>
            </a:extLst>
          </p:cNvPr>
          <p:cNvPicPr>
            <a:picLocks noChangeAspect="1"/>
          </p:cNvPicPr>
          <p:nvPr/>
        </p:nvPicPr>
        <p:blipFill>
          <a:blip r:embed="rId9"/>
          <a:stretch>
            <a:fillRect/>
          </a:stretch>
        </p:blipFill>
        <p:spPr>
          <a:xfrm>
            <a:off x="13030200" y="2187357"/>
            <a:ext cx="5987565" cy="6203496"/>
          </a:xfrm>
          <a:prstGeom prst="rect">
            <a:avLst/>
          </a:prstGeom>
        </p:spPr>
      </p:pic>
    </p:spTree>
    <p:extLst>
      <p:ext uri="{BB962C8B-B14F-4D97-AF65-F5344CB8AC3E}">
        <p14:creationId xmlns:p14="http://schemas.microsoft.com/office/powerpoint/2010/main" val="51368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1036</Words>
  <Application>Microsoft Office PowerPoint</Application>
  <PresentationFormat>Custom</PresentationFormat>
  <Paragraphs>130</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Josefin Sans</vt:lpstr>
      <vt:lpstr>Microsoft Sans Serif</vt:lpstr>
      <vt:lpstr>Courier New</vt:lpstr>
      <vt:lpstr>Montserrat Ultra-Bold</vt:lpstr>
      <vt:lpstr>Arial</vt:lpstr>
      <vt:lpstr>Calibri</vt:lpstr>
      <vt:lpstr>Office Theme</vt:lpstr>
      <vt:lpstr>FAMILY CAREGIVERS OF CANCER PATIENTS’ UNDERSTANDING OF THE DISEASE AND THEIR COPIG STRATEGIES</vt:lpstr>
      <vt:lpstr>OVERVIEW</vt:lpstr>
      <vt:lpstr>PRESENTATION FOCUS</vt:lpstr>
      <vt:lpstr>Caregivers and tasks</vt:lpstr>
      <vt:lpstr>Research Methodology</vt:lpstr>
      <vt:lpstr>Findings on the caregiver’s knowledge of cancer</vt:lpstr>
      <vt:lpstr>Caregivers’ self-care strategies</vt:lpstr>
      <vt:lpstr>Caregivers’ self-care strategies…cont</vt:lpstr>
      <vt:lpstr>Conclusion</vt:lpstr>
      <vt:lpstr>Recommendations</vt:lpstr>
      <vt:lpstr>Recommendation…cont</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JHD R Conf 2024 PPT Title Slide</dc:title>
  <cp:lastModifiedBy>Mrs. F Ndamba</cp:lastModifiedBy>
  <cp:revision>2</cp:revision>
  <dcterms:created xsi:type="dcterms:W3CDTF">2006-08-16T00:00:00Z</dcterms:created>
  <dcterms:modified xsi:type="dcterms:W3CDTF">2024-08-23T16:32:28Z</dcterms:modified>
  <dc:identifier>DAGBbZIf2EI</dc:identifier>
</cp:coreProperties>
</file>