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5"/>
  </p:notesMasterIdLst>
  <p:sldIdLst>
    <p:sldId id="256" r:id="rId5"/>
    <p:sldId id="257" r:id="rId6"/>
    <p:sldId id="258" r:id="rId7"/>
    <p:sldId id="259" r:id="rId8"/>
    <p:sldId id="260" r:id="rId9"/>
    <p:sldId id="261" r:id="rId10"/>
    <p:sldId id="262" r:id="rId11"/>
    <p:sldId id="263" r:id="rId12"/>
    <p:sldId id="264" r:id="rId13"/>
    <p:sldId id="265" r:id="rId14"/>
  </p:sldIdLst>
  <p:sldSz cx="18288000" cy="10287000"/>
  <p:notesSz cx="6858000" cy="9144000"/>
  <p:embeddedFontLst>
    <p:embeddedFont>
      <p:font typeface="Montserrat Ultra-Bold" panose="020B0604020202020204" charset="0"/>
      <p:regular r:id="rId16"/>
      <p:bold r:id="rId17"/>
    </p:embeddedFont>
    <p:embeddedFont>
      <p:font typeface="Calibri" panose="020F0502020204030204" pitchFamily="34" charset="0"/>
      <p:regular r:id="rId18"/>
      <p:bold r:id="rId19"/>
      <p:italic r:id="rId20"/>
      <p:boldItalic r:id="rId21"/>
    </p:embeddedFont>
    <p:embeddedFont>
      <p:font typeface="Josefin Sans" panose="020B0604020202020204" charset="0"/>
      <p:regular r:id="rId22"/>
    </p:embeddedFont>
    <p:embeddedFont>
      <p:font typeface="Canva Sans Bold" panose="020B0604020202020204" charset="0"/>
      <p:regular r:id="rId23"/>
    </p:embeddedFont>
    <p:embeddedFont>
      <p:font typeface="Times New Roman Bold" panose="02020803070505020304" pitchFamily="18" charset="0"/>
      <p:regular r:id="rId24"/>
      <p:bold r:id="rId25"/>
    </p:embeddedFont>
    <p:embeddedFont>
      <p:font typeface="Josefin Sans Bold" panose="020B0604020202020204" charset="0"/>
      <p:regular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2" d="100"/>
          <a:sy n="42" d="100"/>
        </p:scale>
        <p:origin x="20"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26.08.2024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Informal use of messaging apps by healthcare workers to perform their daily work is common and  including communication with colleagues and patients is prevalent and supports core healthcare functions in public and private sectors. </a:t>
            </a:r>
          </a:p>
          <a:p>
            <a:r>
              <a:rPr lang="en-US"/>
              <a:t>health care, so public sector health care workers and managers and rural health care workers are relatively under-represented in the data. HCWs experiences of informal use were not explored qualitatively but work on that is in progress. Our aim here was to gather a broad picture of the extent and pattern of use.</a:t>
            </a:r>
          </a:p>
          <a:p>
            <a:endParaRPr lang="en-US"/>
          </a:p>
          <a:p>
            <a:r>
              <a:rPr lang="en-US"/>
              <a:t>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8.pn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26.png"/><Relationship Id="rId5" Type="http://schemas.openxmlformats.org/officeDocument/2006/relationships/image" Target="../media/image2.jpeg"/><Relationship Id="rId10" Type="http://schemas.openxmlformats.org/officeDocument/2006/relationships/image" Target="../media/image25.png"/><Relationship Id="rId4" Type="http://schemas.openxmlformats.org/officeDocument/2006/relationships/image" Target="../media/image2.sv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image" Target="../media/image2.sv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2.svg"/><Relationship Id="rId9" Type="http://schemas.openxmlformats.org/officeDocument/2006/relationships/image" Target="../media/image10.gif"/></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6.svg"/><Relationship Id="rId2" Type="http://schemas.openxmlformats.org/officeDocument/2006/relationships/image" Target="../media/image4.png"/><Relationship Id="rId16" Type="http://schemas.openxmlformats.org/officeDocument/2006/relationships/image" Target="../media/image20.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2.png"/><Relationship Id="rId5" Type="http://schemas.openxmlformats.org/officeDocument/2006/relationships/image" Target="../media/image2.jpeg"/><Relationship Id="rId15" Type="http://schemas.openxmlformats.org/officeDocument/2006/relationships/image" Target="../media/image14.png"/><Relationship Id="rId10" Type="http://schemas.openxmlformats.org/officeDocument/2006/relationships/image" Target="../media/image14.svg"/><Relationship Id="rId4" Type="http://schemas.openxmlformats.org/officeDocument/2006/relationships/image" Target="../media/image2.svg"/><Relationship Id="rId9" Type="http://schemas.openxmlformats.org/officeDocument/2006/relationships/image" Target="../media/image11.png"/><Relationship Id="rId14" Type="http://schemas.openxmlformats.org/officeDocument/2006/relationships/image" Target="../media/image18.sv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24.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6.png"/><Relationship Id="rId5" Type="http://schemas.openxmlformats.org/officeDocument/2006/relationships/image" Target="../media/image2.jpeg"/><Relationship Id="rId15" Type="http://schemas.openxmlformats.org/officeDocument/2006/relationships/image" Target="../media/image18.png"/><Relationship Id="rId10" Type="http://schemas.openxmlformats.org/officeDocument/2006/relationships/image" Target="../media/image22.svg"/><Relationship Id="rId4" Type="http://schemas.openxmlformats.org/officeDocument/2006/relationships/image" Target="../media/image2.svg"/><Relationship Id="rId9" Type="http://schemas.openxmlformats.org/officeDocument/2006/relationships/image" Target="../media/image15.png"/><Relationship Id="rId14" Type="http://schemas.openxmlformats.org/officeDocument/2006/relationships/image" Target="../media/image26.sv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32.sv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21.png"/><Relationship Id="rId17" Type="http://schemas.openxmlformats.org/officeDocument/2006/relationships/image" Target="../media/image36.svg"/><Relationship Id="rId2" Type="http://schemas.openxmlformats.org/officeDocument/2006/relationships/image" Target="../media/image4.png"/><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30.svg"/><Relationship Id="rId5" Type="http://schemas.openxmlformats.org/officeDocument/2006/relationships/image" Target="../media/image2.jpeg"/><Relationship Id="rId15" Type="http://schemas.openxmlformats.org/officeDocument/2006/relationships/image" Target="../media/image34.svg"/><Relationship Id="rId10" Type="http://schemas.openxmlformats.org/officeDocument/2006/relationships/image" Target="../media/image20.png"/><Relationship Id="rId4" Type="http://schemas.openxmlformats.org/officeDocument/2006/relationships/image" Target="../media/image2.svg"/><Relationship Id="rId9" Type="http://schemas.openxmlformats.org/officeDocument/2006/relationships/image" Target="../media/image19.png"/><Relationship Id="rId1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641530"/>
            <a:ext cx="16225843" cy="1420495"/>
          </a:xfrm>
          <a:prstGeom prst="rect">
            <a:avLst/>
          </a:prstGeom>
        </p:spPr>
        <p:txBody>
          <a:bodyPr lIns="0" tIns="0" rIns="0" bIns="0" rtlCol="0" anchor="t">
            <a:spAutoFit/>
          </a:bodyPr>
          <a:lstStyle/>
          <a:p>
            <a:pPr algn="l">
              <a:lnSpc>
                <a:spcPts val="9379"/>
              </a:lnSpc>
            </a:pPr>
            <a:r>
              <a:rPr lang="en-US" sz="6698">
                <a:solidFill>
                  <a:srgbClr val="DCB05B"/>
                </a:solidFill>
                <a:latin typeface="Montserrat Ultra-Bold"/>
                <a:ea typeface="Montserrat Ultra-Bold"/>
                <a:cs typeface="Montserrat Ultra-Bold"/>
                <a:sym typeface="Montserrat Ultra-Bold"/>
              </a:rPr>
              <a:t>JOHANNESBURG HEALTH DISTRICT </a:t>
            </a:r>
          </a:p>
        </p:txBody>
      </p:sp>
      <p:sp>
        <p:nvSpPr>
          <p:cNvPr id="3" name="TextBox 3"/>
          <p:cNvSpPr txBox="1"/>
          <p:nvPr/>
        </p:nvSpPr>
        <p:spPr>
          <a:xfrm>
            <a:off x="2160225" y="1822232"/>
            <a:ext cx="13962793" cy="1420495"/>
          </a:xfrm>
          <a:prstGeom prst="rect">
            <a:avLst/>
          </a:prstGeom>
        </p:spPr>
        <p:txBody>
          <a:bodyPr lIns="0" tIns="0" rIns="0" bIns="0" rtlCol="0" anchor="t">
            <a:spAutoFit/>
          </a:bodyPr>
          <a:lstStyle/>
          <a:p>
            <a:pPr algn="r">
              <a:lnSpc>
                <a:spcPts val="9379"/>
              </a:lnSpc>
            </a:pPr>
            <a:r>
              <a:rPr lang="en-US" sz="6698">
                <a:solidFill>
                  <a:srgbClr val="0063A0"/>
                </a:solidFill>
                <a:latin typeface="Montserrat Ultra-Bold"/>
                <a:ea typeface="Montserrat Ultra-Bold"/>
                <a:cs typeface="Montserrat Ultra-Bold"/>
                <a:sym typeface="Montserrat Ultra-Bold"/>
              </a:rPr>
              <a:t>2024 RESEARCH CONFERENCE</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ZA"/>
          </a:p>
        </p:txBody>
      </p:sp>
      <p:grpSp>
        <p:nvGrpSpPr>
          <p:cNvPr id="5" name="Group 5"/>
          <p:cNvGrpSpPr/>
          <p:nvPr/>
        </p:nvGrpSpPr>
        <p:grpSpPr>
          <a:xfrm>
            <a:off x="14497763" y="301323"/>
            <a:ext cx="11802808" cy="12978765"/>
            <a:chOff x="0" y="0"/>
            <a:chExt cx="15737078" cy="17305020"/>
          </a:xfrm>
        </p:grpSpPr>
        <p:sp>
          <p:nvSpPr>
            <p:cNvPr id="6" name="Freeform 6"/>
            <p:cNvSpPr/>
            <p:nvPr/>
          </p:nvSpPr>
          <p:spPr>
            <a:xfrm>
              <a:off x="0" y="0"/>
              <a:ext cx="15737078" cy="17305021"/>
            </a:xfrm>
            <a:custGeom>
              <a:avLst/>
              <a:gdLst/>
              <a:ahLst/>
              <a:cxnLst/>
              <a:rect l="l" t="t" r="r" b="b"/>
              <a:pathLst>
                <a:path w="15737078" h="17305021">
                  <a:moveTo>
                    <a:pt x="5410454" y="0"/>
                  </a:moveTo>
                  <a:lnTo>
                    <a:pt x="0" y="9371330"/>
                  </a:lnTo>
                  <a:lnTo>
                    <a:pt x="4580636" y="17305021"/>
                  </a:lnTo>
                  <a:lnTo>
                    <a:pt x="15737078" y="17305021"/>
                  </a:lnTo>
                  <a:lnTo>
                    <a:pt x="15737078" y="0"/>
                  </a:lnTo>
                  <a:close/>
                </a:path>
              </a:pathLst>
            </a:custGeom>
            <a:blipFill>
              <a:blip r:embed="rId4"/>
              <a:stretch>
                <a:fillRect l="-39356" r="-39356"/>
              </a:stretch>
            </a:blipFill>
          </p:spPr>
          <p:txBody>
            <a:bodyPr/>
            <a:lstStyle/>
            <a:p>
              <a:endParaRPr lang="en-ZA"/>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5">
              <a:extLst>
                <a:ext uri="{96DAC541-7B7A-43D3-8B79-37D633B846F1}">
                  <asvg:svgBlip xmlns:asvg="http://schemas.microsoft.com/office/drawing/2016/SVG/main" xmlns="" r:embed="rId6"/>
                </a:ext>
              </a:extLst>
            </a:blip>
            <a:stretch>
              <a:fillRect l="-174" r="-174"/>
            </a:stretch>
          </a:blipFill>
        </p:spPr>
        <p:txBody>
          <a:bodyPr/>
          <a:lstStyle/>
          <a:p>
            <a:endParaRPr lang="en-ZA"/>
          </a:p>
        </p:txBody>
      </p:sp>
      <p:grpSp>
        <p:nvGrpSpPr>
          <p:cNvPr id="8" name="Group 8"/>
          <p:cNvGrpSpPr/>
          <p:nvPr/>
        </p:nvGrpSpPr>
        <p:grpSpPr>
          <a:xfrm>
            <a:off x="1043544" y="8677157"/>
            <a:ext cx="2648902" cy="1002887"/>
            <a:chOff x="0" y="0"/>
            <a:chExt cx="3531870" cy="1337183"/>
          </a:xfrm>
        </p:grpSpPr>
        <p:sp>
          <p:nvSpPr>
            <p:cNvPr id="9" name="Freeform 9"/>
            <p:cNvSpPr/>
            <p:nvPr/>
          </p:nvSpPr>
          <p:spPr>
            <a:xfrm>
              <a:off x="0" y="0"/>
              <a:ext cx="3531870" cy="1337183"/>
            </a:xfrm>
            <a:custGeom>
              <a:avLst/>
              <a:gdLst/>
              <a:ahLst/>
              <a:cxnLst/>
              <a:rect l="l" t="t" r="r" b="b"/>
              <a:pathLst>
                <a:path w="3531870" h="1337183">
                  <a:moveTo>
                    <a:pt x="0" y="0"/>
                  </a:moveTo>
                  <a:lnTo>
                    <a:pt x="3531870" y="0"/>
                  </a:lnTo>
                  <a:lnTo>
                    <a:pt x="3531870" y="1337183"/>
                  </a:lnTo>
                  <a:lnTo>
                    <a:pt x="0" y="1337183"/>
                  </a:lnTo>
                  <a:lnTo>
                    <a:pt x="0" y="0"/>
                  </a:lnTo>
                  <a:close/>
                </a:path>
              </a:pathLst>
            </a:custGeom>
            <a:blipFill>
              <a:blip r:embed="rId7"/>
              <a:stretch>
                <a:fillRect t="-135" b="-135"/>
              </a:stretch>
            </a:blipFill>
          </p:spPr>
          <p:txBody>
            <a:bodyPr/>
            <a:lstStyle/>
            <a:p>
              <a:endParaRPr lang="en-ZA"/>
            </a:p>
          </p:txBody>
        </p:sp>
      </p:grpSp>
      <p:grpSp>
        <p:nvGrpSpPr>
          <p:cNvPr id="10" name="Group 10"/>
          <p:cNvGrpSpPr/>
          <p:nvPr/>
        </p:nvGrpSpPr>
        <p:grpSpPr>
          <a:xfrm>
            <a:off x="15922068" y="8677157"/>
            <a:ext cx="1337215" cy="1002887"/>
            <a:chOff x="0" y="0"/>
            <a:chExt cx="1782953" cy="1337183"/>
          </a:xfrm>
        </p:grpSpPr>
        <p:sp>
          <p:nvSpPr>
            <p:cNvPr id="11" name="Freeform 11"/>
            <p:cNvSpPr/>
            <p:nvPr/>
          </p:nvSpPr>
          <p:spPr>
            <a:xfrm>
              <a:off x="0" y="0"/>
              <a:ext cx="1782953" cy="1337183"/>
            </a:xfrm>
            <a:custGeom>
              <a:avLst/>
              <a:gdLst/>
              <a:ahLst/>
              <a:cxnLst/>
              <a:rect l="l" t="t" r="r" b="b"/>
              <a:pathLst>
                <a:path w="1782953" h="1337183">
                  <a:moveTo>
                    <a:pt x="0" y="0"/>
                  </a:moveTo>
                  <a:lnTo>
                    <a:pt x="1782953" y="0"/>
                  </a:lnTo>
                  <a:lnTo>
                    <a:pt x="1782953" y="1337183"/>
                  </a:lnTo>
                  <a:lnTo>
                    <a:pt x="0" y="1337183"/>
                  </a:lnTo>
                  <a:lnTo>
                    <a:pt x="0" y="0"/>
                  </a:lnTo>
                  <a:close/>
                </a:path>
              </a:pathLst>
            </a:custGeom>
            <a:blipFill>
              <a:blip r:embed="rId8"/>
              <a:stretch>
                <a:fillRect t="-206" b="-206"/>
              </a:stretch>
            </a:blipFill>
          </p:spPr>
          <p:txBody>
            <a:bodyPr/>
            <a:lstStyle/>
            <a:p>
              <a:endParaRPr lang="en-ZA"/>
            </a:p>
          </p:txBody>
        </p:sp>
      </p:grpSp>
      <p:sp>
        <p:nvSpPr>
          <p:cNvPr id="12" name="TextBox 12"/>
          <p:cNvSpPr txBox="1"/>
          <p:nvPr/>
        </p:nvSpPr>
        <p:spPr>
          <a:xfrm>
            <a:off x="6100515" y="8792011"/>
            <a:ext cx="6086971" cy="893445"/>
          </a:xfrm>
          <a:prstGeom prst="rect">
            <a:avLst/>
          </a:prstGeom>
        </p:spPr>
        <p:txBody>
          <a:bodyPr lIns="0" tIns="0" rIns="0" bIns="0" rtlCol="0" anchor="t">
            <a:spAutoFit/>
          </a:bodyPr>
          <a:lstStyle/>
          <a:p>
            <a:pPr algn="ctr">
              <a:lnSpc>
                <a:spcPts val="5880"/>
              </a:lnSpc>
            </a:pPr>
            <a:r>
              <a:rPr lang="en-US" sz="4200">
                <a:solidFill>
                  <a:srgbClr val="DCB05B"/>
                </a:solidFill>
                <a:latin typeface="Josefin Sans"/>
                <a:ea typeface="Josefin Sans"/>
                <a:cs typeface="Josefin Sans"/>
                <a:sym typeface="Josefin Sans"/>
              </a:rPr>
              <a:t>#JoburgResearch2024</a:t>
            </a:r>
          </a:p>
        </p:txBody>
      </p:sp>
      <p:sp>
        <p:nvSpPr>
          <p:cNvPr id="13" name="TextBox 13"/>
          <p:cNvSpPr txBox="1"/>
          <p:nvPr/>
        </p:nvSpPr>
        <p:spPr>
          <a:xfrm>
            <a:off x="2686405" y="3508131"/>
            <a:ext cx="10128669" cy="2076450"/>
          </a:xfrm>
          <a:prstGeom prst="rect">
            <a:avLst/>
          </a:prstGeom>
        </p:spPr>
        <p:txBody>
          <a:bodyPr lIns="0" tIns="0" rIns="0" bIns="0" rtlCol="0" anchor="t">
            <a:spAutoFit/>
          </a:bodyPr>
          <a:lstStyle/>
          <a:p>
            <a:pPr algn="ctr">
              <a:lnSpc>
                <a:spcPts val="3839"/>
              </a:lnSpc>
            </a:pPr>
            <a:r>
              <a:rPr lang="en-US" sz="3199">
                <a:solidFill>
                  <a:srgbClr val="0063A0"/>
                </a:solidFill>
                <a:latin typeface="Times New Roman Bold"/>
                <a:ea typeface="Times New Roman Bold"/>
                <a:cs typeface="Times New Roman Bold"/>
                <a:sym typeface="Times New Roman Bold"/>
              </a:rPr>
              <a:t>Investigating Healthcare Worker’s Use Of Mobile Phone Messaging Applications (Apps) For Their Daily Work In Primary Health Care</a:t>
            </a:r>
          </a:p>
          <a:p>
            <a:pPr algn="ctr">
              <a:lnSpc>
                <a:spcPts val="3839"/>
              </a:lnSpc>
            </a:pPr>
            <a:endParaRPr lang="en-US" sz="3199">
              <a:solidFill>
                <a:srgbClr val="0063A0"/>
              </a:solidFill>
              <a:latin typeface="Times New Roman Bold"/>
              <a:ea typeface="Times New Roman Bold"/>
              <a:cs typeface="Times New Roman Bold"/>
              <a:sym typeface="Times New Roman Bold"/>
            </a:endParaRPr>
          </a:p>
        </p:txBody>
      </p:sp>
      <p:sp>
        <p:nvSpPr>
          <p:cNvPr id="14" name="TextBox 14"/>
          <p:cNvSpPr txBox="1"/>
          <p:nvPr/>
        </p:nvSpPr>
        <p:spPr>
          <a:xfrm>
            <a:off x="1860180" y="5556006"/>
            <a:ext cx="12637583" cy="1654299"/>
          </a:xfrm>
          <a:prstGeom prst="rect">
            <a:avLst/>
          </a:prstGeom>
        </p:spPr>
        <p:txBody>
          <a:bodyPr lIns="0" tIns="0" rIns="0" bIns="0" rtlCol="0" anchor="t">
            <a:spAutoFit/>
          </a:bodyPr>
          <a:lstStyle/>
          <a:p>
            <a:pPr algn="ctr">
              <a:lnSpc>
                <a:spcPts val="1701"/>
              </a:lnSpc>
            </a:pPr>
            <a:r>
              <a:rPr lang="en-US" sz="1417" spc="13" dirty="0">
                <a:solidFill>
                  <a:srgbClr val="1F497D"/>
                </a:solidFill>
                <a:latin typeface="Times New Roman Bold"/>
                <a:ea typeface="Times New Roman Bold"/>
                <a:cs typeface="Times New Roman Bold"/>
                <a:sym typeface="Times New Roman Bold"/>
              </a:rPr>
              <a:t>Simon Lewin</a:t>
            </a:r>
            <a:r>
              <a:rPr lang="en-US" sz="1417" spc="13" baseline="30000" dirty="0">
                <a:solidFill>
                  <a:srgbClr val="1F497D"/>
                </a:solidFill>
                <a:latin typeface="Times New Roman Bold"/>
                <a:ea typeface="Times New Roman Bold"/>
                <a:cs typeface="Times New Roman Bold"/>
                <a:sym typeface="Times New Roman Bold"/>
              </a:rPr>
              <a:t>1,2</a:t>
            </a:r>
            <a:r>
              <a:rPr lang="en-US" sz="1417" spc="13" dirty="0">
                <a:solidFill>
                  <a:srgbClr val="1F497D"/>
                </a:solidFill>
                <a:latin typeface="Times New Roman Bold"/>
                <a:ea typeface="Times New Roman Bold"/>
                <a:cs typeface="Times New Roman Bold"/>
                <a:sym typeface="Times New Roman Bold"/>
              </a:rPr>
              <a:t>, Janan </a:t>
            </a:r>
            <a:r>
              <a:rPr lang="en-US" sz="1417" spc="13" dirty="0" smtClean="0">
                <a:solidFill>
                  <a:srgbClr val="1F497D"/>
                </a:solidFill>
                <a:latin typeface="Times New Roman Bold"/>
                <a:ea typeface="Times New Roman Bold"/>
                <a:cs typeface="Times New Roman Bold"/>
                <a:sym typeface="Times New Roman Bold"/>
              </a:rPr>
              <a:t>Janine Dietrich</a:t>
            </a:r>
            <a:r>
              <a:rPr lang="en-US" sz="1417" spc="13" baseline="30000" dirty="0" smtClean="0">
                <a:solidFill>
                  <a:srgbClr val="1F497D"/>
                </a:solidFill>
                <a:latin typeface="Times New Roman Bold"/>
                <a:ea typeface="Times New Roman Bold"/>
                <a:cs typeface="Times New Roman Bold"/>
                <a:sym typeface="Times New Roman Bold"/>
              </a:rPr>
              <a:t>2,3,4</a:t>
            </a:r>
            <a:r>
              <a:rPr lang="en-US" sz="1417" spc="13" baseline="30000" dirty="0">
                <a:solidFill>
                  <a:srgbClr val="1F497D"/>
                </a:solidFill>
                <a:latin typeface="Times New Roman Bold"/>
                <a:ea typeface="Times New Roman Bold"/>
                <a:cs typeface="Times New Roman Bold"/>
                <a:sym typeface="Times New Roman Bold"/>
              </a:rPr>
              <a:t>, </a:t>
            </a:r>
            <a:r>
              <a:rPr lang="en-US" sz="1417" spc="13" dirty="0">
                <a:solidFill>
                  <a:srgbClr val="1F497D"/>
                </a:solidFill>
                <a:latin typeface="Times New Roman Bold"/>
                <a:ea typeface="Times New Roman Bold"/>
                <a:cs typeface="Times New Roman Bold"/>
                <a:sym typeface="Times New Roman Bold"/>
              </a:rPr>
              <a:t>Mamakiri Mulaudzi⁵, Tondani Mudau</a:t>
            </a:r>
            <a:r>
              <a:rPr lang="en-US" sz="1417" spc="13" baseline="30000" dirty="0">
                <a:solidFill>
                  <a:srgbClr val="1F497D"/>
                </a:solidFill>
                <a:latin typeface="Times New Roman Bold"/>
                <a:ea typeface="Times New Roman Bold"/>
                <a:cs typeface="Times New Roman Bold"/>
                <a:sym typeface="Times New Roman Bold"/>
              </a:rPr>
              <a:t>2,5</a:t>
            </a:r>
            <a:r>
              <a:rPr lang="en-US" sz="1417" spc="13" dirty="0">
                <a:solidFill>
                  <a:srgbClr val="1F497D"/>
                </a:solidFill>
                <a:latin typeface="Times New Roman Bold"/>
                <a:ea typeface="Times New Roman Bold"/>
                <a:cs typeface="Times New Roman Bold"/>
                <a:sym typeface="Times New Roman Bold"/>
              </a:rPr>
              <a:t>, Lerato Tsotetsi</a:t>
            </a:r>
            <a:r>
              <a:rPr lang="en-US" sz="1417" spc="13" baseline="30000" dirty="0">
                <a:solidFill>
                  <a:srgbClr val="1F497D"/>
                </a:solidFill>
                <a:latin typeface="Times New Roman Bold"/>
                <a:ea typeface="Times New Roman Bold"/>
                <a:cs typeface="Times New Roman Bold"/>
                <a:sym typeface="Times New Roman Bold"/>
              </a:rPr>
              <a:t>2,3</a:t>
            </a:r>
            <a:r>
              <a:rPr lang="en-US" sz="1417" spc="13" dirty="0">
                <a:solidFill>
                  <a:srgbClr val="1F497D"/>
                </a:solidFill>
                <a:latin typeface="Times New Roman Bold"/>
                <a:ea typeface="Times New Roman Bold"/>
                <a:cs typeface="Times New Roman Bold"/>
                <a:sym typeface="Times New Roman Bold"/>
              </a:rPr>
              <a:t>, Tanya Doherty²</a:t>
            </a:r>
          </a:p>
          <a:p>
            <a:pPr algn="ctr">
              <a:lnSpc>
                <a:spcPts val="1701"/>
              </a:lnSpc>
            </a:pPr>
            <a:r>
              <a:rPr lang="en-US" sz="1417" spc="13" dirty="0">
                <a:solidFill>
                  <a:srgbClr val="1F497D"/>
                </a:solidFill>
                <a:latin typeface="Times New Roman Bold"/>
                <a:ea typeface="Times New Roman Bold"/>
                <a:cs typeface="Times New Roman Bold"/>
                <a:sym typeface="Times New Roman Bold"/>
              </a:rPr>
              <a:t>¹ Department of Health Sciences </a:t>
            </a:r>
            <a:r>
              <a:rPr lang="en-US" sz="1417" spc="13" dirty="0" err="1">
                <a:solidFill>
                  <a:srgbClr val="1F497D"/>
                </a:solidFill>
                <a:latin typeface="Times New Roman Bold"/>
                <a:ea typeface="Times New Roman Bold"/>
                <a:cs typeface="Times New Roman Bold"/>
                <a:sym typeface="Times New Roman Bold"/>
              </a:rPr>
              <a:t>Ålesund</a:t>
            </a:r>
            <a:r>
              <a:rPr lang="en-US" sz="1417" spc="13" dirty="0">
                <a:solidFill>
                  <a:srgbClr val="1F497D"/>
                </a:solidFill>
                <a:latin typeface="Times New Roman Bold"/>
                <a:ea typeface="Times New Roman Bold"/>
                <a:cs typeface="Times New Roman Bold"/>
                <a:sym typeface="Times New Roman Bold"/>
              </a:rPr>
              <a:t>, Faculty of Medicine and Health Sciences, Norwegian University of Science and Technology (NTNU), Norway.</a:t>
            </a:r>
          </a:p>
          <a:p>
            <a:pPr algn="ctr">
              <a:lnSpc>
                <a:spcPts val="1701"/>
              </a:lnSpc>
            </a:pPr>
            <a:r>
              <a:rPr lang="en-US" sz="1417" spc="13" dirty="0">
                <a:solidFill>
                  <a:srgbClr val="1F497D"/>
                </a:solidFill>
                <a:latin typeface="Times New Roman Bold"/>
                <a:ea typeface="Times New Roman Bold"/>
                <a:cs typeface="Times New Roman Bold"/>
                <a:sym typeface="Times New Roman Bold"/>
              </a:rPr>
              <a:t>² Health Systems Research Unit, South African Medical Research (SAMRC), Bellville, South Africa.</a:t>
            </a:r>
          </a:p>
          <a:p>
            <a:pPr algn="ctr">
              <a:lnSpc>
                <a:spcPts val="1701"/>
              </a:lnSpc>
            </a:pPr>
            <a:r>
              <a:rPr lang="en-US" sz="1417" spc="13" dirty="0">
                <a:solidFill>
                  <a:srgbClr val="1F497D"/>
                </a:solidFill>
                <a:latin typeface="Times New Roman Bold"/>
                <a:ea typeface="Times New Roman Bold"/>
                <a:cs typeface="Times New Roman Bold"/>
                <a:sym typeface="Times New Roman Bold"/>
              </a:rPr>
              <a:t>³African Social Sciences Unit of Research and Evaluation (ASSURE), Faculty of Health Sciences, University of the Witwatersrand, Johannesburg, South Africa.</a:t>
            </a:r>
          </a:p>
          <a:p>
            <a:pPr algn="ctr">
              <a:lnSpc>
                <a:spcPts val="1701"/>
              </a:lnSpc>
            </a:pPr>
            <a:r>
              <a:rPr lang="en-US" sz="1417" spc="13" dirty="0">
                <a:solidFill>
                  <a:srgbClr val="1F497D"/>
                </a:solidFill>
                <a:latin typeface="Times New Roman Bold"/>
                <a:ea typeface="Times New Roman Bold"/>
                <a:cs typeface="Times New Roman Bold"/>
                <a:sym typeface="Times New Roman Bold"/>
              </a:rPr>
              <a:t>⁴ Perinatal HIV Research Unit (PHRU), Faculty of Health Sciences, University of the Witwatersrand, Johannesburg, South Africa. </a:t>
            </a:r>
          </a:p>
          <a:p>
            <a:pPr algn="ctr">
              <a:lnSpc>
                <a:spcPts val="1701"/>
              </a:lnSpc>
            </a:pPr>
            <a:r>
              <a:rPr lang="en-US" sz="1417" spc="13" dirty="0">
                <a:solidFill>
                  <a:srgbClr val="1F497D"/>
                </a:solidFill>
                <a:latin typeface="Times New Roman Bold"/>
                <a:ea typeface="Times New Roman Bold"/>
                <a:cs typeface="Times New Roman Bold"/>
                <a:sym typeface="Times New Roman Bold"/>
              </a:rPr>
              <a:t>⁵ School of Human and Community Development, Department of Psychology, University of the Witwatersrand, Johannesburg, South Africa</a:t>
            </a:r>
          </a:p>
          <a:p>
            <a:pPr algn="ctr">
              <a:lnSpc>
                <a:spcPts val="2728"/>
              </a:lnSpc>
            </a:pPr>
            <a:endParaRPr lang="en-US" sz="1417" spc="13" dirty="0">
              <a:solidFill>
                <a:srgbClr val="1F497D"/>
              </a:solidFill>
              <a:latin typeface="Times New Roman Bold"/>
              <a:ea typeface="Times New Roman Bold"/>
              <a:cs typeface="Times New Roman Bold"/>
              <a:sym typeface="Times New Roman Bold"/>
            </a:endParaRPr>
          </a:p>
        </p:txBody>
      </p:sp>
      <p:sp>
        <p:nvSpPr>
          <p:cNvPr id="15" name="TextBox 15"/>
          <p:cNvSpPr txBox="1"/>
          <p:nvPr/>
        </p:nvSpPr>
        <p:spPr>
          <a:xfrm>
            <a:off x="5029200" y="7465516"/>
            <a:ext cx="7296179" cy="565150"/>
          </a:xfrm>
          <a:prstGeom prst="rect">
            <a:avLst/>
          </a:prstGeom>
        </p:spPr>
        <p:txBody>
          <a:bodyPr lIns="0" tIns="0" rIns="0" bIns="0" rtlCol="0" anchor="t">
            <a:spAutoFit/>
          </a:bodyPr>
          <a:lstStyle/>
          <a:p>
            <a:pPr algn="ctr">
              <a:lnSpc>
                <a:spcPts val="5000"/>
              </a:lnSpc>
            </a:pPr>
            <a:r>
              <a:rPr lang="en-US" sz="2000">
                <a:solidFill>
                  <a:srgbClr val="1F497D"/>
                </a:solidFill>
                <a:latin typeface="Josefin Sans Bold"/>
                <a:ea typeface="Josefin Sans Bold"/>
                <a:cs typeface="Josefin Sans Bold"/>
                <a:sym typeface="Josefin Sans Bold"/>
              </a:rPr>
              <a:t>Presenter Prof Janan Dietrich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43544" y="8677157"/>
            <a:ext cx="2648902" cy="1002887"/>
            <a:chOff x="0" y="0"/>
            <a:chExt cx="3531870" cy="1337183"/>
          </a:xfrm>
        </p:grpSpPr>
        <p:sp>
          <p:nvSpPr>
            <p:cNvPr id="3" name="Freeform 3"/>
            <p:cNvSpPr/>
            <p:nvPr/>
          </p:nvSpPr>
          <p:spPr>
            <a:xfrm>
              <a:off x="0" y="0"/>
              <a:ext cx="3531870" cy="1337183"/>
            </a:xfrm>
            <a:custGeom>
              <a:avLst/>
              <a:gdLst/>
              <a:ahLst/>
              <a:cxnLst/>
              <a:rect l="l" t="t" r="r" b="b"/>
              <a:pathLst>
                <a:path w="3531870" h="1337183">
                  <a:moveTo>
                    <a:pt x="0" y="0"/>
                  </a:moveTo>
                  <a:lnTo>
                    <a:pt x="3531870" y="0"/>
                  </a:lnTo>
                  <a:lnTo>
                    <a:pt x="3531870" y="1337183"/>
                  </a:lnTo>
                  <a:lnTo>
                    <a:pt x="0" y="1337183"/>
                  </a:lnTo>
                  <a:lnTo>
                    <a:pt x="0" y="0"/>
                  </a:lnTo>
                  <a:close/>
                </a:path>
              </a:pathLst>
            </a:custGeom>
            <a:blipFill>
              <a:blip r:embed="rId2"/>
              <a:stretch>
                <a:fillRect t="-135" b="-135"/>
              </a:stretch>
            </a:blipFill>
          </p:spPr>
          <p:txBody>
            <a:bodyPr/>
            <a:lstStyle/>
            <a:p>
              <a:endParaRPr lang="en-ZA"/>
            </a:p>
          </p:txBody>
        </p:sp>
      </p:gr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ZA"/>
          </a:p>
        </p:txBody>
      </p:sp>
      <p:grpSp>
        <p:nvGrpSpPr>
          <p:cNvPr id="5" name="Group 5"/>
          <p:cNvGrpSpPr/>
          <p:nvPr/>
        </p:nvGrpSpPr>
        <p:grpSpPr>
          <a:xfrm>
            <a:off x="14497763" y="301323"/>
            <a:ext cx="11802808" cy="12978765"/>
            <a:chOff x="0" y="0"/>
            <a:chExt cx="15737078" cy="17305020"/>
          </a:xfrm>
        </p:grpSpPr>
        <p:sp>
          <p:nvSpPr>
            <p:cNvPr id="6" name="Freeform 6"/>
            <p:cNvSpPr/>
            <p:nvPr/>
          </p:nvSpPr>
          <p:spPr>
            <a:xfrm>
              <a:off x="0" y="0"/>
              <a:ext cx="15737078" cy="17305021"/>
            </a:xfrm>
            <a:custGeom>
              <a:avLst/>
              <a:gdLst/>
              <a:ahLst/>
              <a:cxnLst/>
              <a:rect l="l" t="t" r="r" b="b"/>
              <a:pathLst>
                <a:path w="15737078" h="17305021">
                  <a:moveTo>
                    <a:pt x="5410454" y="0"/>
                  </a:moveTo>
                  <a:lnTo>
                    <a:pt x="0" y="9371330"/>
                  </a:lnTo>
                  <a:lnTo>
                    <a:pt x="4580636" y="17305021"/>
                  </a:lnTo>
                  <a:lnTo>
                    <a:pt x="15737078" y="17305021"/>
                  </a:lnTo>
                  <a:lnTo>
                    <a:pt x="15737078" y="0"/>
                  </a:lnTo>
                  <a:close/>
                </a:path>
              </a:pathLst>
            </a:custGeom>
            <a:blipFill>
              <a:blip r:embed="rId5"/>
              <a:stretch>
                <a:fillRect l="-39356" r="-39356"/>
              </a:stretch>
            </a:blipFill>
          </p:spPr>
          <p:txBody>
            <a:bodyPr/>
            <a:lstStyle/>
            <a:p>
              <a:endParaRPr lang="en-ZA"/>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extLst>
                <a:ext uri="{96DAC541-7B7A-43D3-8B79-37D633B846F1}">
                  <asvg:svgBlip xmlns:asvg="http://schemas.microsoft.com/office/drawing/2016/SVG/main" xmlns="" r:embed="rId7"/>
                </a:ext>
              </a:extLst>
            </a:blip>
            <a:stretch>
              <a:fillRect l="-174" r="-174"/>
            </a:stretch>
          </a:blipFill>
        </p:spPr>
        <p:txBody>
          <a:bodyPr/>
          <a:lstStyle/>
          <a:p>
            <a:endParaRPr lang="en-ZA"/>
          </a:p>
        </p:txBody>
      </p:sp>
      <p:grpSp>
        <p:nvGrpSpPr>
          <p:cNvPr id="8" name="Group 8"/>
          <p:cNvGrpSpPr/>
          <p:nvPr/>
        </p:nvGrpSpPr>
        <p:grpSpPr>
          <a:xfrm>
            <a:off x="15922068" y="8677157"/>
            <a:ext cx="1337215" cy="1002887"/>
            <a:chOff x="0" y="0"/>
            <a:chExt cx="1782953" cy="1337183"/>
          </a:xfrm>
        </p:grpSpPr>
        <p:sp>
          <p:nvSpPr>
            <p:cNvPr id="9" name="Freeform 9"/>
            <p:cNvSpPr/>
            <p:nvPr/>
          </p:nvSpPr>
          <p:spPr>
            <a:xfrm>
              <a:off x="0" y="0"/>
              <a:ext cx="1782953" cy="1337183"/>
            </a:xfrm>
            <a:custGeom>
              <a:avLst/>
              <a:gdLst/>
              <a:ahLst/>
              <a:cxnLst/>
              <a:rect l="l" t="t" r="r" b="b"/>
              <a:pathLst>
                <a:path w="1782953" h="1337183">
                  <a:moveTo>
                    <a:pt x="0" y="0"/>
                  </a:moveTo>
                  <a:lnTo>
                    <a:pt x="1782953" y="0"/>
                  </a:lnTo>
                  <a:lnTo>
                    <a:pt x="1782953" y="1337183"/>
                  </a:lnTo>
                  <a:lnTo>
                    <a:pt x="0" y="1337183"/>
                  </a:lnTo>
                  <a:lnTo>
                    <a:pt x="0" y="0"/>
                  </a:lnTo>
                  <a:close/>
                </a:path>
              </a:pathLst>
            </a:custGeom>
            <a:blipFill>
              <a:blip r:embed="rId8"/>
              <a:stretch>
                <a:fillRect t="-206" b="-206"/>
              </a:stretch>
            </a:blipFill>
          </p:spPr>
          <p:txBody>
            <a:bodyPr/>
            <a:lstStyle/>
            <a:p>
              <a:endParaRPr lang="en-ZA"/>
            </a:p>
          </p:txBody>
        </p:sp>
      </p:grpSp>
      <p:grpSp>
        <p:nvGrpSpPr>
          <p:cNvPr id="10" name="Group 10"/>
          <p:cNvGrpSpPr/>
          <p:nvPr/>
        </p:nvGrpSpPr>
        <p:grpSpPr>
          <a:xfrm>
            <a:off x="7525497" y="1798155"/>
            <a:ext cx="7561164" cy="1952300"/>
            <a:chOff x="0" y="0"/>
            <a:chExt cx="10081552" cy="2509187"/>
          </a:xfrm>
        </p:grpSpPr>
        <p:sp>
          <p:nvSpPr>
            <p:cNvPr id="11" name="Freeform 11"/>
            <p:cNvSpPr/>
            <p:nvPr/>
          </p:nvSpPr>
          <p:spPr>
            <a:xfrm>
              <a:off x="0" y="0"/>
              <a:ext cx="10081514" cy="2509139"/>
            </a:xfrm>
            <a:custGeom>
              <a:avLst/>
              <a:gdLst/>
              <a:ahLst/>
              <a:cxnLst/>
              <a:rect l="l" t="t" r="r" b="b"/>
              <a:pathLst>
                <a:path w="10081514" h="2509139">
                  <a:moveTo>
                    <a:pt x="0" y="0"/>
                  </a:moveTo>
                  <a:lnTo>
                    <a:pt x="10081514" y="0"/>
                  </a:lnTo>
                  <a:lnTo>
                    <a:pt x="10081514" y="2509139"/>
                  </a:lnTo>
                  <a:lnTo>
                    <a:pt x="0" y="2509139"/>
                  </a:lnTo>
                  <a:lnTo>
                    <a:pt x="0" y="0"/>
                  </a:lnTo>
                  <a:close/>
                </a:path>
              </a:pathLst>
            </a:custGeom>
            <a:blipFill>
              <a:blip r:embed="rId9"/>
              <a:stretch>
                <a:fillRect b="-1"/>
              </a:stretch>
            </a:blipFill>
          </p:spPr>
          <p:txBody>
            <a:bodyPr/>
            <a:lstStyle/>
            <a:p>
              <a:endParaRPr lang="en-ZA"/>
            </a:p>
          </p:txBody>
        </p:sp>
      </p:grpSp>
      <p:grpSp>
        <p:nvGrpSpPr>
          <p:cNvPr id="12" name="Group 12"/>
          <p:cNvGrpSpPr/>
          <p:nvPr/>
        </p:nvGrpSpPr>
        <p:grpSpPr>
          <a:xfrm>
            <a:off x="1028700" y="1547067"/>
            <a:ext cx="5505386" cy="2630415"/>
            <a:chOff x="0" y="0"/>
            <a:chExt cx="7340515" cy="3507220"/>
          </a:xfrm>
        </p:grpSpPr>
        <p:sp>
          <p:nvSpPr>
            <p:cNvPr id="13" name="Freeform 13"/>
            <p:cNvSpPr/>
            <p:nvPr/>
          </p:nvSpPr>
          <p:spPr>
            <a:xfrm>
              <a:off x="0" y="0"/>
              <a:ext cx="7340543" cy="3507232"/>
            </a:xfrm>
            <a:custGeom>
              <a:avLst/>
              <a:gdLst/>
              <a:ahLst/>
              <a:cxnLst/>
              <a:rect l="l" t="t" r="r" b="b"/>
              <a:pathLst>
                <a:path w="7340543" h="3507232">
                  <a:moveTo>
                    <a:pt x="0" y="0"/>
                  </a:moveTo>
                  <a:lnTo>
                    <a:pt x="7340543" y="0"/>
                  </a:lnTo>
                  <a:lnTo>
                    <a:pt x="7340543" y="3507232"/>
                  </a:lnTo>
                  <a:lnTo>
                    <a:pt x="0" y="3507232"/>
                  </a:lnTo>
                  <a:lnTo>
                    <a:pt x="0" y="0"/>
                  </a:lnTo>
                  <a:close/>
                </a:path>
              </a:pathLst>
            </a:custGeom>
            <a:blipFill>
              <a:blip r:embed="rId10"/>
              <a:stretch>
                <a:fillRect l="-2258" r="-2258"/>
              </a:stretch>
            </a:blipFill>
          </p:spPr>
          <p:txBody>
            <a:bodyPr/>
            <a:lstStyle/>
            <a:p>
              <a:endParaRPr lang="en-ZA"/>
            </a:p>
          </p:txBody>
        </p:sp>
      </p:grpSp>
      <p:grpSp>
        <p:nvGrpSpPr>
          <p:cNvPr id="14" name="Group 14"/>
          <p:cNvGrpSpPr/>
          <p:nvPr/>
        </p:nvGrpSpPr>
        <p:grpSpPr>
          <a:xfrm>
            <a:off x="7572995" y="4049549"/>
            <a:ext cx="6256660" cy="2659080"/>
            <a:chOff x="0" y="0"/>
            <a:chExt cx="8342213" cy="3545440"/>
          </a:xfrm>
        </p:grpSpPr>
        <p:sp>
          <p:nvSpPr>
            <p:cNvPr id="15" name="Freeform 15"/>
            <p:cNvSpPr/>
            <p:nvPr/>
          </p:nvSpPr>
          <p:spPr>
            <a:xfrm>
              <a:off x="0" y="0"/>
              <a:ext cx="8342249" cy="3545459"/>
            </a:xfrm>
            <a:custGeom>
              <a:avLst/>
              <a:gdLst/>
              <a:ahLst/>
              <a:cxnLst/>
              <a:rect l="l" t="t" r="r" b="b"/>
              <a:pathLst>
                <a:path w="8342249" h="3545459">
                  <a:moveTo>
                    <a:pt x="0" y="0"/>
                  </a:moveTo>
                  <a:lnTo>
                    <a:pt x="8342249" y="0"/>
                  </a:lnTo>
                  <a:lnTo>
                    <a:pt x="8342249" y="3545459"/>
                  </a:lnTo>
                  <a:lnTo>
                    <a:pt x="0" y="3545459"/>
                  </a:lnTo>
                  <a:lnTo>
                    <a:pt x="0" y="0"/>
                  </a:lnTo>
                  <a:close/>
                </a:path>
              </a:pathLst>
            </a:custGeom>
            <a:blipFill>
              <a:blip r:embed="rId11"/>
              <a:stretch>
                <a:fillRect/>
              </a:stretch>
            </a:blipFill>
          </p:spPr>
          <p:txBody>
            <a:bodyPr/>
            <a:lstStyle/>
            <a:p>
              <a:endParaRPr lang="en-ZA"/>
            </a:p>
          </p:txBody>
        </p:sp>
      </p:grpSp>
      <p:grpSp>
        <p:nvGrpSpPr>
          <p:cNvPr id="16" name="Group 16"/>
          <p:cNvGrpSpPr/>
          <p:nvPr/>
        </p:nvGrpSpPr>
        <p:grpSpPr>
          <a:xfrm>
            <a:off x="480005" y="4049549"/>
            <a:ext cx="6424883" cy="2337559"/>
            <a:chOff x="0" y="0"/>
            <a:chExt cx="8566511" cy="3116745"/>
          </a:xfrm>
        </p:grpSpPr>
        <p:sp>
          <p:nvSpPr>
            <p:cNvPr id="17" name="Freeform 17"/>
            <p:cNvSpPr/>
            <p:nvPr/>
          </p:nvSpPr>
          <p:spPr>
            <a:xfrm>
              <a:off x="0" y="0"/>
              <a:ext cx="8566531" cy="3116724"/>
            </a:xfrm>
            <a:custGeom>
              <a:avLst/>
              <a:gdLst/>
              <a:ahLst/>
              <a:cxnLst/>
              <a:rect l="l" t="t" r="r" b="b"/>
              <a:pathLst>
                <a:path w="8566531" h="3116724">
                  <a:moveTo>
                    <a:pt x="0" y="0"/>
                  </a:moveTo>
                  <a:lnTo>
                    <a:pt x="8566531" y="0"/>
                  </a:lnTo>
                  <a:lnTo>
                    <a:pt x="8566531" y="3116724"/>
                  </a:lnTo>
                  <a:lnTo>
                    <a:pt x="0" y="3116724"/>
                  </a:lnTo>
                  <a:lnTo>
                    <a:pt x="0" y="0"/>
                  </a:lnTo>
                  <a:close/>
                </a:path>
              </a:pathLst>
            </a:custGeom>
            <a:blipFill>
              <a:blip r:embed="rId12"/>
              <a:stretch>
                <a:fillRect l="-3347" r="-3347"/>
              </a:stretch>
            </a:blipFill>
          </p:spPr>
          <p:txBody>
            <a:bodyPr/>
            <a:lstStyle/>
            <a:p>
              <a:endParaRPr lang="en-ZA"/>
            </a:p>
          </p:txBody>
        </p:sp>
      </p:grpSp>
      <p:sp>
        <p:nvSpPr>
          <p:cNvPr id="18" name="Freeform 18"/>
          <p:cNvSpPr/>
          <p:nvPr/>
        </p:nvSpPr>
        <p:spPr>
          <a:xfrm>
            <a:off x="378795" y="7048249"/>
            <a:ext cx="13662788" cy="1289288"/>
          </a:xfrm>
          <a:custGeom>
            <a:avLst/>
            <a:gdLst/>
            <a:ahLst/>
            <a:cxnLst/>
            <a:rect l="l" t="t" r="r" b="b"/>
            <a:pathLst>
              <a:path w="13662788" h="1289288">
                <a:moveTo>
                  <a:pt x="0" y="0"/>
                </a:moveTo>
                <a:lnTo>
                  <a:pt x="13662788" y="0"/>
                </a:lnTo>
                <a:lnTo>
                  <a:pt x="13662788" y="1289288"/>
                </a:lnTo>
                <a:lnTo>
                  <a:pt x="0" y="1289288"/>
                </a:lnTo>
                <a:lnTo>
                  <a:pt x="0" y="0"/>
                </a:lnTo>
                <a:close/>
              </a:path>
            </a:pathLst>
          </a:custGeom>
          <a:blipFill>
            <a:blip r:embed="rId13"/>
            <a:stretch>
              <a:fillRect/>
            </a:stretch>
          </a:blipFill>
        </p:spPr>
        <p:txBody>
          <a:bodyPr/>
          <a:lstStyle/>
          <a:p>
            <a:endParaRPr lang="en-ZA"/>
          </a:p>
        </p:txBody>
      </p:sp>
      <p:sp>
        <p:nvSpPr>
          <p:cNvPr id="19" name="TextBox 19"/>
          <p:cNvSpPr txBox="1"/>
          <p:nvPr/>
        </p:nvSpPr>
        <p:spPr>
          <a:xfrm>
            <a:off x="725991" y="380753"/>
            <a:ext cx="11616191" cy="6286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ea typeface="Montserrat Ultra-Bold"/>
                <a:cs typeface="Montserrat Ultra-Bold"/>
                <a:sym typeface="Montserrat Ultra-Bold"/>
              </a:rPr>
              <a:t>JOHANNESBURG HEALTH DISTRICT </a:t>
            </a:r>
          </a:p>
        </p:txBody>
      </p:sp>
      <p:sp>
        <p:nvSpPr>
          <p:cNvPr id="20" name="TextBox 20"/>
          <p:cNvSpPr txBox="1"/>
          <p:nvPr/>
        </p:nvSpPr>
        <p:spPr>
          <a:xfrm>
            <a:off x="11046866" y="400050"/>
            <a:ext cx="6212434" cy="6286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ea typeface="Montserrat Ultra-Bold"/>
                <a:cs typeface="Montserrat Ultra-Bold"/>
                <a:sym typeface="Montserrat Ultra-Bold"/>
              </a:rPr>
              <a:t>2024 RESEARCH CONFERENCE</a:t>
            </a:r>
          </a:p>
        </p:txBody>
      </p:sp>
      <p:sp>
        <p:nvSpPr>
          <p:cNvPr id="21" name="TextBox 21"/>
          <p:cNvSpPr txBox="1"/>
          <p:nvPr/>
        </p:nvSpPr>
        <p:spPr>
          <a:xfrm>
            <a:off x="6100515" y="8792011"/>
            <a:ext cx="6086971" cy="893445"/>
          </a:xfrm>
          <a:prstGeom prst="rect">
            <a:avLst/>
          </a:prstGeom>
        </p:spPr>
        <p:txBody>
          <a:bodyPr lIns="0" tIns="0" rIns="0" bIns="0" rtlCol="0" anchor="t">
            <a:spAutoFit/>
          </a:bodyPr>
          <a:lstStyle/>
          <a:p>
            <a:pPr algn="ctr">
              <a:lnSpc>
                <a:spcPts val="5880"/>
              </a:lnSpc>
            </a:pPr>
            <a:r>
              <a:rPr lang="en-US" sz="4200">
                <a:solidFill>
                  <a:srgbClr val="765944"/>
                </a:solidFill>
                <a:latin typeface="Josefin Sans"/>
                <a:ea typeface="Josefin Sans"/>
                <a:cs typeface="Josefin Sans"/>
                <a:sym typeface="Josefin Sans"/>
              </a:rPr>
              <a:t>#JoburgResearch2024</a:t>
            </a:r>
          </a:p>
        </p:txBody>
      </p:sp>
      <p:sp>
        <p:nvSpPr>
          <p:cNvPr id="22" name="TextBox 22"/>
          <p:cNvSpPr txBox="1"/>
          <p:nvPr/>
        </p:nvSpPr>
        <p:spPr>
          <a:xfrm>
            <a:off x="378795" y="845695"/>
            <a:ext cx="16458045" cy="838200"/>
          </a:xfrm>
          <a:prstGeom prst="rect">
            <a:avLst/>
          </a:prstGeom>
        </p:spPr>
        <p:txBody>
          <a:bodyPr lIns="0" tIns="0" rIns="0" bIns="0" rtlCol="0" anchor="t">
            <a:spAutoFit/>
          </a:bodyPr>
          <a:lstStyle/>
          <a:p>
            <a:pPr algn="ctr">
              <a:lnSpc>
                <a:spcPts val="5280"/>
              </a:lnSpc>
            </a:pPr>
            <a:r>
              <a:rPr lang="en-US" sz="4400" spc="41">
                <a:solidFill>
                  <a:srgbClr val="0063A0"/>
                </a:solidFill>
                <a:latin typeface="Times New Roman Bold"/>
                <a:ea typeface="Times New Roman Bold"/>
                <a:cs typeface="Times New Roman Bold"/>
                <a:sym typeface="Times New Roman Bold"/>
              </a:rPr>
              <a:t>Acknowledgements</a:t>
            </a:r>
            <a:r>
              <a:rPr lang="en-US" sz="4400" spc="41">
                <a:solidFill>
                  <a:srgbClr val="000000"/>
                </a:solidFill>
                <a:latin typeface="Times New Roman"/>
                <a:ea typeface="Times New Roman"/>
                <a:cs typeface="Times New Roman"/>
                <a:sym typeface="Times New Roman"/>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4273" y="9038155"/>
            <a:ext cx="2648902" cy="1002887"/>
            <a:chOff x="0" y="0"/>
            <a:chExt cx="3531870" cy="1337183"/>
          </a:xfrm>
        </p:grpSpPr>
        <p:sp>
          <p:nvSpPr>
            <p:cNvPr id="3" name="Freeform 3"/>
            <p:cNvSpPr/>
            <p:nvPr/>
          </p:nvSpPr>
          <p:spPr>
            <a:xfrm>
              <a:off x="0" y="0"/>
              <a:ext cx="3531870" cy="1337183"/>
            </a:xfrm>
            <a:custGeom>
              <a:avLst/>
              <a:gdLst/>
              <a:ahLst/>
              <a:cxnLst/>
              <a:rect l="l" t="t" r="r" b="b"/>
              <a:pathLst>
                <a:path w="3531870" h="1337183">
                  <a:moveTo>
                    <a:pt x="0" y="0"/>
                  </a:moveTo>
                  <a:lnTo>
                    <a:pt x="3531870" y="0"/>
                  </a:lnTo>
                  <a:lnTo>
                    <a:pt x="3531870" y="1337183"/>
                  </a:lnTo>
                  <a:lnTo>
                    <a:pt x="0" y="1337183"/>
                  </a:lnTo>
                  <a:lnTo>
                    <a:pt x="0" y="0"/>
                  </a:lnTo>
                  <a:close/>
                </a:path>
              </a:pathLst>
            </a:custGeom>
            <a:blipFill>
              <a:blip r:embed="rId2"/>
              <a:stretch>
                <a:fillRect t="-135" b="-135"/>
              </a:stretch>
            </a:blipFill>
          </p:spPr>
          <p:txBody>
            <a:bodyPr/>
            <a:lstStyle/>
            <a:p>
              <a:endParaRPr lang="en-ZA"/>
            </a:p>
          </p:txBody>
        </p:sp>
      </p:gr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ZA"/>
          </a:p>
        </p:txBody>
      </p:sp>
      <p:grpSp>
        <p:nvGrpSpPr>
          <p:cNvPr id="5" name="Group 5"/>
          <p:cNvGrpSpPr/>
          <p:nvPr/>
        </p:nvGrpSpPr>
        <p:grpSpPr>
          <a:xfrm>
            <a:off x="14497763" y="301323"/>
            <a:ext cx="11802808" cy="12978765"/>
            <a:chOff x="0" y="0"/>
            <a:chExt cx="15737078" cy="17305020"/>
          </a:xfrm>
        </p:grpSpPr>
        <p:sp>
          <p:nvSpPr>
            <p:cNvPr id="6" name="Freeform 6"/>
            <p:cNvSpPr/>
            <p:nvPr/>
          </p:nvSpPr>
          <p:spPr>
            <a:xfrm>
              <a:off x="0" y="0"/>
              <a:ext cx="15737078" cy="17305021"/>
            </a:xfrm>
            <a:custGeom>
              <a:avLst/>
              <a:gdLst/>
              <a:ahLst/>
              <a:cxnLst/>
              <a:rect l="l" t="t" r="r" b="b"/>
              <a:pathLst>
                <a:path w="15737078" h="17305021">
                  <a:moveTo>
                    <a:pt x="5410454" y="0"/>
                  </a:moveTo>
                  <a:lnTo>
                    <a:pt x="0" y="9371330"/>
                  </a:lnTo>
                  <a:lnTo>
                    <a:pt x="4580636" y="17305021"/>
                  </a:lnTo>
                  <a:lnTo>
                    <a:pt x="15737078" y="17305021"/>
                  </a:lnTo>
                  <a:lnTo>
                    <a:pt x="15737078" y="0"/>
                  </a:lnTo>
                  <a:close/>
                </a:path>
              </a:pathLst>
            </a:custGeom>
            <a:blipFill>
              <a:blip r:embed="rId5"/>
              <a:stretch>
                <a:fillRect l="-39356" r="-39356"/>
              </a:stretch>
            </a:blipFill>
          </p:spPr>
          <p:txBody>
            <a:bodyPr/>
            <a:lstStyle/>
            <a:p>
              <a:endParaRPr lang="en-ZA"/>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extLst>
                <a:ext uri="{96DAC541-7B7A-43D3-8B79-37D633B846F1}">
                  <asvg:svgBlip xmlns:asvg="http://schemas.microsoft.com/office/drawing/2016/SVG/main" xmlns="" r:embed="rId7"/>
                </a:ext>
              </a:extLst>
            </a:blip>
            <a:stretch>
              <a:fillRect l="-174" r="-174"/>
            </a:stretch>
          </a:blipFill>
        </p:spPr>
        <p:txBody>
          <a:bodyPr/>
          <a:lstStyle/>
          <a:p>
            <a:endParaRPr lang="en-ZA"/>
          </a:p>
        </p:txBody>
      </p:sp>
      <p:grpSp>
        <p:nvGrpSpPr>
          <p:cNvPr id="8" name="Group 8"/>
          <p:cNvGrpSpPr/>
          <p:nvPr/>
        </p:nvGrpSpPr>
        <p:grpSpPr>
          <a:xfrm>
            <a:off x="15922068" y="8677157"/>
            <a:ext cx="1337215" cy="1002887"/>
            <a:chOff x="0" y="0"/>
            <a:chExt cx="1782953" cy="1337183"/>
          </a:xfrm>
        </p:grpSpPr>
        <p:sp>
          <p:nvSpPr>
            <p:cNvPr id="9" name="Freeform 9"/>
            <p:cNvSpPr/>
            <p:nvPr/>
          </p:nvSpPr>
          <p:spPr>
            <a:xfrm>
              <a:off x="0" y="0"/>
              <a:ext cx="1782953" cy="1337183"/>
            </a:xfrm>
            <a:custGeom>
              <a:avLst/>
              <a:gdLst/>
              <a:ahLst/>
              <a:cxnLst/>
              <a:rect l="l" t="t" r="r" b="b"/>
              <a:pathLst>
                <a:path w="1782953" h="1337183">
                  <a:moveTo>
                    <a:pt x="0" y="0"/>
                  </a:moveTo>
                  <a:lnTo>
                    <a:pt x="1782953" y="0"/>
                  </a:lnTo>
                  <a:lnTo>
                    <a:pt x="1782953" y="1337183"/>
                  </a:lnTo>
                  <a:lnTo>
                    <a:pt x="0" y="1337183"/>
                  </a:lnTo>
                  <a:lnTo>
                    <a:pt x="0" y="0"/>
                  </a:lnTo>
                  <a:close/>
                </a:path>
              </a:pathLst>
            </a:custGeom>
            <a:blipFill>
              <a:blip r:embed="rId8"/>
              <a:stretch>
                <a:fillRect t="-206" b="-206"/>
              </a:stretch>
            </a:blipFill>
          </p:spPr>
          <p:txBody>
            <a:bodyPr/>
            <a:lstStyle/>
            <a:p>
              <a:endParaRPr lang="en-ZA"/>
            </a:p>
          </p:txBody>
        </p:sp>
      </p:grpSp>
      <p:grpSp>
        <p:nvGrpSpPr>
          <p:cNvPr id="10" name="Group 10"/>
          <p:cNvGrpSpPr/>
          <p:nvPr/>
        </p:nvGrpSpPr>
        <p:grpSpPr>
          <a:xfrm>
            <a:off x="7381316" y="4229782"/>
            <a:ext cx="3297923" cy="1827435"/>
            <a:chOff x="0" y="0"/>
            <a:chExt cx="4397231" cy="2436580"/>
          </a:xfrm>
        </p:grpSpPr>
        <p:sp>
          <p:nvSpPr>
            <p:cNvPr id="11" name="Freeform 11"/>
            <p:cNvSpPr/>
            <p:nvPr/>
          </p:nvSpPr>
          <p:spPr>
            <a:xfrm>
              <a:off x="0" y="0"/>
              <a:ext cx="4397248" cy="2436622"/>
            </a:xfrm>
            <a:custGeom>
              <a:avLst/>
              <a:gdLst/>
              <a:ahLst/>
              <a:cxnLst/>
              <a:rect l="l" t="t" r="r" b="b"/>
              <a:pathLst>
                <a:path w="4397248" h="2436622">
                  <a:moveTo>
                    <a:pt x="0" y="0"/>
                  </a:moveTo>
                  <a:lnTo>
                    <a:pt x="4397248" y="0"/>
                  </a:lnTo>
                  <a:lnTo>
                    <a:pt x="4397248" y="2436622"/>
                  </a:lnTo>
                  <a:lnTo>
                    <a:pt x="0" y="2436622"/>
                  </a:lnTo>
                  <a:lnTo>
                    <a:pt x="0" y="0"/>
                  </a:lnTo>
                  <a:close/>
                </a:path>
              </a:pathLst>
            </a:custGeom>
            <a:blipFill>
              <a:blip r:embed="rId9"/>
              <a:stretch>
                <a:fillRect t="-756" b="-754"/>
              </a:stretch>
            </a:blipFill>
          </p:spPr>
          <p:txBody>
            <a:bodyPr/>
            <a:lstStyle/>
            <a:p>
              <a:endParaRPr lang="en-ZA"/>
            </a:p>
          </p:txBody>
        </p:sp>
      </p:grpSp>
      <p:grpSp>
        <p:nvGrpSpPr>
          <p:cNvPr id="12" name="Group 12"/>
          <p:cNvGrpSpPr/>
          <p:nvPr/>
        </p:nvGrpSpPr>
        <p:grpSpPr>
          <a:xfrm>
            <a:off x="7461872" y="6887140"/>
            <a:ext cx="2886682" cy="2660125"/>
            <a:chOff x="0" y="0"/>
            <a:chExt cx="3848909" cy="3546833"/>
          </a:xfrm>
        </p:grpSpPr>
        <p:sp>
          <p:nvSpPr>
            <p:cNvPr id="13" name="Freeform 13"/>
            <p:cNvSpPr/>
            <p:nvPr/>
          </p:nvSpPr>
          <p:spPr>
            <a:xfrm>
              <a:off x="0" y="0"/>
              <a:ext cx="3848862" cy="3546856"/>
            </a:xfrm>
            <a:custGeom>
              <a:avLst/>
              <a:gdLst/>
              <a:ahLst/>
              <a:cxnLst/>
              <a:rect l="l" t="t" r="r" b="b"/>
              <a:pathLst>
                <a:path w="3848862" h="3546856">
                  <a:moveTo>
                    <a:pt x="0" y="0"/>
                  </a:moveTo>
                  <a:lnTo>
                    <a:pt x="3848862" y="0"/>
                  </a:lnTo>
                  <a:lnTo>
                    <a:pt x="3848862" y="3546856"/>
                  </a:lnTo>
                  <a:lnTo>
                    <a:pt x="0" y="3546856"/>
                  </a:lnTo>
                  <a:lnTo>
                    <a:pt x="0" y="0"/>
                  </a:lnTo>
                  <a:close/>
                </a:path>
              </a:pathLst>
            </a:custGeom>
            <a:blipFill>
              <a:blip r:embed="rId10"/>
              <a:stretch>
                <a:fillRect t="-4017" r="-1" b="-4016"/>
              </a:stretch>
            </a:blipFill>
          </p:spPr>
          <p:txBody>
            <a:bodyPr/>
            <a:lstStyle/>
            <a:p>
              <a:endParaRPr lang="en-ZA"/>
            </a:p>
          </p:txBody>
        </p:sp>
      </p:grpSp>
      <p:grpSp>
        <p:nvGrpSpPr>
          <p:cNvPr id="14" name="Group 14"/>
          <p:cNvGrpSpPr/>
          <p:nvPr/>
        </p:nvGrpSpPr>
        <p:grpSpPr>
          <a:xfrm>
            <a:off x="11038647" y="4128935"/>
            <a:ext cx="3044608" cy="5771679"/>
            <a:chOff x="0" y="0"/>
            <a:chExt cx="4059477" cy="7695572"/>
          </a:xfrm>
        </p:grpSpPr>
        <p:sp>
          <p:nvSpPr>
            <p:cNvPr id="15" name="Freeform 15"/>
            <p:cNvSpPr/>
            <p:nvPr/>
          </p:nvSpPr>
          <p:spPr>
            <a:xfrm>
              <a:off x="0" y="0"/>
              <a:ext cx="4059428" cy="7695565"/>
            </a:xfrm>
            <a:custGeom>
              <a:avLst/>
              <a:gdLst/>
              <a:ahLst/>
              <a:cxnLst/>
              <a:rect l="l" t="t" r="r" b="b"/>
              <a:pathLst>
                <a:path w="4059428" h="7695565">
                  <a:moveTo>
                    <a:pt x="0" y="0"/>
                  </a:moveTo>
                  <a:lnTo>
                    <a:pt x="4059428" y="0"/>
                  </a:lnTo>
                  <a:lnTo>
                    <a:pt x="4059428" y="7695565"/>
                  </a:lnTo>
                  <a:lnTo>
                    <a:pt x="0" y="7695565"/>
                  </a:lnTo>
                  <a:lnTo>
                    <a:pt x="0" y="0"/>
                  </a:lnTo>
                  <a:close/>
                </a:path>
              </a:pathLst>
            </a:custGeom>
            <a:blipFill>
              <a:blip r:embed="rId11"/>
              <a:stretch>
                <a:fillRect r="-1"/>
              </a:stretch>
            </a:blipFill>
          </p:spPr>
          <p:txBody>
            <a:bodyPr/>
            <a:lstStyle/>
            <a:p>
              <a:endParaRPr lang="en-ZA"/>
            </a:p>
          </p:txBody>
        </p:sp>
      </p:grpSp>
      <p:grpSp>
        <p:nvGrpSpPr>
          <p:cNvPr id="16" name="Group 16"/>
          <p:cNvGrpSpPr/>
          <p:nvPr/>
        </p:nvGrpSpPr>
        <p:grpSpPr>
          <a:xfrm>
            <a:off x="395437" y="4128935"/>
            <a:ext cx="6376343" cy="3035771"/>
            <a:chOff x="0" y="0"/>
            <a:chExt cx="8501791" cy="4047695"/>
          </a:xfrm>
        </p:grpSpPr>
        <p:sp>
          <p:nvSpPr>
            <p:cNvPr id="17" name="Freeform 17"/>
            <p:cNvSpPr/>
            <p:nvPr/>
          </p:nvSpPr>
          <p:spPr>
            <a:xfrm>
              <a:off x="0" y="0"/>
              <a:ext cx="8501761" cy="4047744"/>
            </a:xfrm>
            <a:custGeom>
              <a:avLst/>
              <a:gdLst/>
              <a:ahLst/>
              <a:cxnLst/>
              <a:rect l="l" t="t" r="r" b="b"/>
              <a:pathLst>
                <a:path w="8501761" h="4047744">
                  <a:moveTo>
                    <a:pt x="0" y="0"/>
                  </a:moveTo>
                  <a:lnTo>
                    <a:pt x="8501761" y="0"/>
                  </a:lnTo>
                  <a:lnTo>
                    <a:pt x="8501761" y="4047744"/>
                  </a:lnTo>
                  <a:lnTo>
                    <a:pt x="0" y="4047744"/>
                  </a:lnTo>
                  <a:lnTo>
                    <a:pt x="0" y="0"/>
                  </a:lnTo>
                  <a:close/>
                </a:path>
              </a:pathLst>
            </a:custGeom>
            <a:blipFill>
              <a:blip r:embed="rId12"/>
              <a:stretch>
                <a:fillRect t="-2510" b="-2508"/>
              </a:stretch>
            </a:blipFill>
          </p:spPr>
          <p:txBody>
            <a:bodyPr/>
            <a:lstStyle/>
            <a:p>
              <a:endParaRPr lang="en-ZA"/>
            </a:p>
          </p:txBody>
        </p:sp>
      </p:grpSp>
      <p:sp>
        <p:nvSpPr>
          <p:cNvPr id="18" name="TextBox 18"/>
          <p:cNvSpPr txBox="1"/>
          <p:nvPr/>
        </p:nvSpPr>
        <p:spPr>
          <a:xfrm>
            <a:off x="182274" y="66675"/>
            <a:ext cx="11616191" cy="6286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ea typeface="Montserrat Ultra-Bold"/>
                <a:cs typeface="Montserrat Ultra-Bold"/>
                <a:sym typeface="Montserrat Ultra-Bold"/>
              </a:rPr>
              <a:t>JOHANNESBURG HEALTH DISTRICT </a:t>
            </a:r>
          </a:p>
        </p:txBody>
      </p:sp>
      <p:sp>
        <p:nvSpPr>
          <p:cNvPr id="19" name="TextBox 19"/>
          <p:cNvSpPr txBox="1"/>
          <p:nvPr/>
        </p:nvSpPr>
        <p:spPr>
          <a:xfrm>
            <a:off x="11193385" y="66675"/>
            <a:ext cx="6212434" cy="6286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ea typeface="Montserrat Ultra-Bold"/>
                <a:cs typeface="Montserrat Ultra-Bold"/>
                <a:sym typeface="Montserrat Ultra-Bold"/>
              </a:rPr>
              <a:t>2024 RESEARCH CONFERENCE</a:t>
            </a:r>
          </a:p>
        </p:txBody>
      </p:sp>
      <p:sp>
        <p:nvSpPr>
          <p:cNvPr id="20" name="TextBox 20"/>
          <p:cNvSpPr txBox="1"/>
          <p:nvPr/>
        </p:nvSpPr>
        <p:spPr>
          <a:xfrm>
            <a:off x="4337830" y="9368167"/>
            <a:ext cx="6086971" cy="893445"/>
          </a:xfrm>
          <a:prstGeom prst="rect">
            <a:avLst/>
          </a:prstGeom>
        </p:spPr>
        <p:txBody>
          <a:bodyPr lIns="0" tIns="0" rIns="0" bIns="0" rtlCol="0" anchor="t">
            <a:spAutoFit/>
          </a:bodyPr>
          <a:lstStyle/>
          <a:p>
            <a:pPr algn="ctr">
              <a:lnSpc>
                <a:spcPts val="5880"/>
              </a:lnSpc>
            </a:pPr>
            <a:r>
              <a:rPr lang="en-US" sz="4200">
                <a:solidFill>
                  <a:srgbClr val="765944"/>
                </a:solidFill>
                <a:latin typeface="Josefin Sans"/>
                <a:ea typeface="Josefin Sans"/>
                <a:cs typeface="Josefin Sans"/>
                <a:sym typeface="Josefin Sans"/>
              </a:rPr>
              <a:t>#JoburgResearch2024</a:t>
            </a:r>
          </a:p>
        </p:txBody>
      </p:sp>
      <p:sp>
        <p:nvSpPr>
          <p:cNvPr id="21" name="TextBox 21"/>
          <p:cNvSpPr txBox="1"/>
          <p:nvPr/>
        </p:nvSpPr>
        <p:spPr>
          <a:xfrm>
            <a:off x="801255" y="504825"/>
            <a:ext cx="16458045" cy="933450"/>
          </a:xfrm>
          <a:prstGeom prst="rect">
            <a:avLst/>
          </a:prstGeom>
        </p:spPr>
        <p:txBody>
          <a:bodyPr lIns="0" tIns="0" rIns="0" bIns="0" rtlCol="0" anchor="t">
            <a:spAutoFit/>
          </a:bodyPr>
          <a:lstStyle/>
          <a:p>
            <a:pPr algn="ctr">
              <a:lnSpc>
                <a:spcPts val="5878"/>
              </a:lnSpc>
            </a:pPr>
            <a:r>
              <a:rPr lang="en-US" sz="4898" spc="44">
                <a:solidFill>
                  <a:srgbClr val="0063A0"/>
                </a:solidFill>
                <a:latin typeface="Times New Roman Bold"/>
                <a:ea typeface="Times New Roman Bold"/>
                <a:cs typeface="Times New Roman Bold"/>
                <a:sym typeface="Times New Roman Bold"/>
              </a:rPr>
              <a:t>Introduction</a:t>
            </a:r>
          </a:p>
        </p:txBody>
      </p:sp>
      <p:sp>
        <p:nvSpPr>
          <p:cNvPr id="22" name="TextBox 22"/>
          <p:cNvSpPr txBox="1"/>
          <p:nvPr/>
        </p:nvSpPr>
        <p:spPr>
          <a:xfrm>
            <a:off x="7055763" y="3364747"/>
            <a:ext cx="3735234" cy="647065"/>
          </a:xfrm>
          <a:prstGeom prst="rect">
            <a:avLst/>
          </a:prstGeom>
        </p:spPr>
        <p:txBody>
          <a:bodyPr lIns="0" tIns="0" rIns="0" bIns="0" rtlCol="0" anchor="t">
            <a:spAutoFit/>
          </a:bodyPr>
          <a:lstStyle/>
          <a:p>
            <a:pPr algn="ctr">
              <a:lnSpc>
                <a:spcPts val="4759"/>
              </a:lnSpc>
            </a:pPr>
            <a:r>
              <a:rPr lang="en-US" sz="3399">
                <a:solidFill>
                  <a:srgbClr val="000000"/>
                </a:solidFill>
                <a:latin typeface="Canva Sans Bold"/>
                <a:ea typeface="Canva Sans Bold"/>
                <a:cs typeface="Canva Sans Bold"/>
                <a:sym typeface="Canva Sans Bold"/>
              </a:rPr>
              <a:t> MomConnect </a:t>
            </a:r>
          </a:p>
        </p:txBody>
      </p:sp>
      <p:sp>
        <p:nvSpPr>
          <p:cNvPr id="23" name="TextBox 23"/>
          <p:cNvSpPr txBox="1"/>
          <p:nvPr/>
        </p:nvSpPr>
        <p:spPr>
          <a:xfrm>
            <a:off x="7019430" y="6190568"/>
            <a:ext cx="3771567" cy="647065"/>
          </a:xfrm>
          <a:prstGeom prst="rect">
            <a:avLst/>
          </a:prstGeom>
        </p:spPr>
        <p:txBody>
          <a:bodyPr lIns="0" tIns="0" rIns="0" bIns="0" rtlCol="0" anchor="t">
            <a:spAutoFit/>
          </a:bodyPr>
          <a:lstStyle/>
          <a:p>
            <a:pPr algn="ctr">
              <a:lnSpc>
                <a:spcPts val="4759"/>
              </a:lnSpc>
            </a:pPr>
            <a:r>
              <a:rPr lang="en-US" sz="3399">
                <a:solidFill>
                  <a:srgbClr val="000000"/>
                </a:solidFill>
                <a:latin typeface="Canva Sans Bold"/>
                <a:ea typeface="Canva Sans Bold"/>
                <a:cs typeface="Canva Sans Bold"/>
                <a:sym typeface="Canva Sans Bold"/>
              </a:rPr>
              <a:t>NurseConnect</a:t>
            </a:r>
          </a:p>
        </p:txBody>
      </p:sp>
      <p:sp>
        <p:nvSpPr>
          <p:cNvPr id="24" name="TextBox 24"/>
          <p:cNvSpPr txBox="1"/>
          <p:nvPr/>
        </p:nvSpPr>
        <p:spPr>
          <a:xfrm>
            <a:off x="1074208" y="3364747"/>
            <a:ext cx="3263622" cy="647065"/>
          </a:xfrm>
          <a:prstGeom prst="rect">
            <a:avLst/>
          </a:prstGeom>
        </p:spPr>
        <p:txBody>
          <a:bodyPr lIns="0" tIns="0" rIns="0" bIns="0" rtlCol="0" anchor="t">
            <a:spAutoFit/>
          </a:bodyPr>
          <a:lstStyle/>
          <a:p>
            <a:pPr algn="ctr">
              <a:lnSpc>
                <a:spcPts val="4759"/>
              </a:lnSpc>
            </a:pPr>
            <a:r>
              <a:rPr lang="en-US" sz="3399">
                <a:solidFill>
                  <a:srgbClr val="000000"/>
                </a:solidFill>
                <a:latin typeface="Canva Sans Bold"/>
                <a:ea typeface="Canva Sans Bold"/>
                <a:cs typeface="Canva Sans Bold"/>
                <a:sym typeface="Canva Sans Bold"/>
              </a:rPr>
              <a:t>Road to Health </a:t>
            </a:r>
          </a:p>
        </p:txBody>
      </p:sp>
      <p:sp>
        <p:nvSpPr>
          <p:cNvPr id="25" name="TextBox 25"/>
          <p:cNvSpPr txBox="1"/>
          <p:nvPr/>
        </p:nvSpPr>
        <p:spPr>
          <a:xfrm>
            <a:off x="10790997" y="3311481"/>
            <a:ext cx="3955676" cy="647065"/>
          </a:xfrm>
          <a:prstGeom prst="rect">
            <a:avLst/>
          </a:prstGeom>
        </p:spPr>
        <p:txBody>
          <a:bodyPr lIns="0" tIns="0" rIns="0" bIns="0" rtlCol="0" anchor="t">
            <a:spAutoFit/>
          </a:bodyPr>
          <a:lstStyle/>
          <a:p>
            <a:pPr algn="ctr">
              <a:lnSpc>
                <a:spcPts val="4759"/>
              </a:lnSpc>
            </a:pPr>
            <a:r>
              <a:rPr lang="en-US" sz="3399">
                <a:solidFill>
                  <a:srgbClr val="000000"/>
                </a:solidFill>
                <a:latin typeface="Canva Sans Bold"/>
                <a:ea typeface="Canva Sans Bold"/>
                <a:cs typeface="Canva Sans Bold"/>
                <a:sym typeface="Canva Sans Bold"/>
              </a:rPr>
              <a:t>Companion Nurse </a:t>
            </a:r>
          </a:p>
        </p:txBody>
      </p:sp>
      <p:sp>
        <p:nvSpPr>
          <p:cNvPr id="26" name="TextBox 26"/>
          <p:cNvSpPr txBox="1"/>
          <p:nvPr/>
        </p:nvSpPr>
        <p:spPr>
          <a:xfrm>
            <a:off x="504273" y="1633836"/>
            <a:ext cx="15561984" cy="1563570"/>
          </a:xfrm>
          <a:prstGeom prst="rect">
            <a:avLst/>
          </a:prstGeom>
        </p:spPr>
        <p:txBody>
          <a:bodyPr lIns="0" tIns="0" rIns="0" bIns="0" rtlCol="0" anchor="t">
            <a:spAutoFit/>
          </a:bodyPr>
          <a:lstStyle/>
          <a:p>
            <a:pPr marL="265309" lvl="1" indent="-132655" algn="l">
              <a:lnSpc>
                <a:spcPts val="3078"/>
              </a:lnSpc>
              <a:buFont typeface="Arial"/>
              <a:buChar char="•"/>
            </a:pPr>
            <a:r>
              <a:rPr lang="en-US" sz="2199" dirty="0">
                <a:solidFill>
                  <a:srgbClr val="0063A0"/>
                </a:solidFill>
                <a:latin typeface="Canva Sans Bold"/>
                <a:ea typeface="Canva Sans Bold"/>
                <a:cs typeface="Canva Sans Bold"/>
                <a:sym typeface="Canva Sans Bold"/>
              </a:rPr>
              <a:t>The Department of Health has initiated major mobile health (mHealth) interventions to provide information to mothers and health care workers</a:t>
            </a:r>
          </a:p>
          <a:p>
            <a:pPr marL="265309" lvl="1" indent="-132655" algn="l">
              <a:lnSpc>
                <a:spcPts val="3078"/>
              </a:lnSpc>
              <a:buFont typeface="Arial"/>
              <a:buChar char="•"/>
            </a:pPr>
            <a:r>
              <a:rPr lang="en-US" sz="2199" dirty="0">
                <a:solidFill>
                  <a:srgbClr val="0063A0"/>
                </a:solidFill>
                <a:latin typeface="Canva Sans Bold"/>
                <a:ea typeface="Canva Sans Bold"/>
                <a:cs typeface="Canva Sans Bold"/>
                <a:sym typeface="Canva Sans Bold"/>
              </a:rPr>
              <a:t>Mobile apps including the following have been used to address health challenges and improve the health system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43544" y="8677157"/>
            <a:ext cx="2648902" cy="1002887"/>
            <a:chOff x="0" y="0"/>
            <a:chExt cx="3531870" cy="1337183"/>
          </a:xfrm>
        </p:grpSpPr>
        <p:sp>
          <p:nvSpPr>
            <p:cNvPr id="3" name="Freeform 3"/>
            <p:cNvSpPr/>
            <p:nvPr/>
          </p:nvSpPr>
          <p:spPr>
            <a:xfrm>
              <a:off x="0" y="0"/>
              <a:ext cx="3531870" cy="1337183"/>
            </a:xfrm>
            <a:custGeom>
              <a:avLst/>
              <a:gdLst/>
              <a:ahLst/>
              <a:cxnLst/>
              <a:rect l="l" t="t" r="r" b="b"/>
              <a:pathLst>
                <a:path w="3531870" h="1337183">
                  <a:moveTo>
                    <a:pt x="0" y="0"/>
                  </a:moveTo>
                  <a:lnTo>
                    <a:pt x="3531870" y="0"/>
                  </a:lnTo>
                  <a:lnTo>
                    <a:pt x="3531870" y="1337183"/>
                  </a:lnTo>
                  <a:lnTo>
                    <a:pt x="0" y="1337183"/>
                  </a:lnTo>
                  <a:lnTo>
                    <a:pt x="0" y="0"/>
                  </a:lnTo>
                  <a:close/>
                </a:path>
              </a:pathLst>
            </a:custGeom>
            <a:blipFill>
              <a:blip r:embed="rId2"/>
              <a:stretch>
                <a:fillRect t="-135" b="-135"/>
              </a:stretch>
            </a:blipFill>
          </p:spPr>
          <p:txBody>
            <a:bodyPr/>
            <a:lstStyle/>
            <a:p>
              <a:endParaRPr lang="en-ZA"/>
            </a:p>
          </p:txBody>
        </p:sp>
      </p:gr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ZA"/>
          </a:p>
        </p:txBody>
      </p:sp>
      <p:grpSp>
        <p:nvGrpSpPr>
          <p:cNvPr id="5" name="Group 5"/>
          <p:cNvGrpSpPr/>
          <p:nvPr/>
        </p:nvGrpSpPr>
        <p:grpSpPr>
          <a:xfrm>
            <a:off x="14497763" y="301323"/>
            <a:ext cx="11802808" cy="12978765"/>
            <a:chOff x="0" y="0"/>
            <a:chExt cx="15737078" cy="17305020"/>
          </a:xfrm>
        </p:grpSpPr>
        <p:sp>
          <p:nvSpPr>
            <p:cNvPr id="6" name="Freeform 6"/>
            <p:cNvSpPr/>
            <p:nvPr/>
          </p:nvSpPr>
          <p:spPr>
            <a:xfrm>
              <a:off x="0" y="0"/>
              <a:ext cx="15737078" cy="17305021"/>
            </a:xfrm>
            <a:custGeom>
              <a:avLst/>
              <a:gdLst/>
              <a:ahLst/>
              <a:cxnLst/>
              <a:rect l="l" t="t" r="r" b="b"/>
              <a:pathLst>
                <a:path w="15737078" h="17305021">
                  <a:moveTo>
                    <a:pt x="5410454" y="0"/>
                  </a:moveTo>
                  <a:lnTo>
                    <a:pt x="0" y="9371330"/>
                  </a:lnTo>
                  <a:lnTo>
                    <a:pt x="4580636" y="17305021"/>
                  </a:lnTo>
                  <a:lnTo>
                    <a:pt x="15737078" y="17305021"/>
                  </a:lnTo>
                  <a:lnTo>
                    <a:pt x="15737078" y="0"/>
                  </a:lnTo>
                  <a:close/>
                </a:path>
              </a:pathLst>
            </a:custGeom>
            <a:blipFill>
              <a:blip r:embed="rId5"/>
              <a:stretch>
                <a:fillRect l="-39356" r="-39356"/>
              </a:stretch>
            </a:blipFill>
          </p:spPr>
          <p:txBody>
            <a:bodyPr/>
            <a:lstStyle/>
            <a:p>
              <a:endParaRPr lang="en-ZA"/>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extLst>
                <a:ext uri="{96DAC541-7B7A-43D3-8B79-37D633B846F1}">
                  <asvg:svgBlip xmlns:asvg="http://schemas.microsoft.com/office/drawing/2016/SVG/main" xmlns="" r:embed="rId7"/>
                </a:ext>
              </a:extLst>
            </a:blip>
            <a:stretch>
              <a:fillRect l="-174" r="-174"/>
            </a:stretch>
          </a:blipFill>
        </p:spPr>
        <p:txBody>
          <a:bodyPr/>
          <a:lstStyle/>
          <a:p>
            <a:endParaRPr lang="en-ZA"/>
          </a:p>
        </p:txBody>
      </p:sp>
      <p:grpSp>
        <p:nvGrpSpPr>
          <p:cNvPr id="8" name="Group 8"/>
          <p:cNvGrpSpPr/>
          <p:nvPr/>
        </p:nvGrpSpPr>
        <p:grpSpPr>
          <a:xfrm>
            <a:off x="15922068" y="8677157"/>
            <a:ext cx="1337215" cy="1002887"/>
            <a:chOff x="0" y="0"/>
            <a:chExt cx="1782953" cy="1337183"/>
          </a:xfrm>
        </p:grpSpPr>
        <p:sp>
          <p:nvSpPr>
            <p:cNvPr id="9" name="Freeform 9"/>
            <p:cNvSpPr/>
            <p:nvPr/>
          </p:nvSpPr>
          <p:spPr>
            <a:xfrm>
              <a:off x="0" y="0"/>
              <a:ext cx="1782953" cy="1337183"/>
            </a:xfrm>
            <a:custGeom>
              <a:avLst/>
              <a:gdLst/>
              <a:ahLst/>
              <a:cxnLst/>
              <a:rect l="l" t="t" r="r" b="b"/>
              <a:pathLst>
                <a:path w="1782953" h="1337183">
                  <a:moveTo>
                    <a:pt x="0" y="0"/>
                  </a:moveTo>
                  <a:lnTo>
                    <a:pt x="1782953" y="0"/>
                  </a:lnTo>
                  <a:lnTo>
                    <a:pt x="1782953" y="1337183"/>
                  </a:lnTo>
                  <a:lnTo>
                    <a:pt x="0" y="1337183"/>
                  </a:lnTo>
                  <a:lnTo>
                    <a:pt x="0" y="0"/>
                  </a:lnTo>
                  <a:close/>
                </a:path>
              </a:pathLst>
            </a:custGeom>
            <a:blipFill>
              <a:blip r:embed="rId8"/>
              <a:stretch>
                <a:fillRect t="-206" b="-206"/>
              </a:stretch>
            </a:blipFill>
          </p:spPr>
          <p:txBody>
            <a:bodyPr/>
            <a:lstStyle/>
            <a:p>
              <a:endParaRPr lang="en-ZA"/>
            </a:p>
          </p:txBody>
        </p:sp>
      </p:grpSp>
      <p:pic>
        <p:nvPicPr>
          <p:cNvPr id="10" name="Picture 10"/>
          <p:cNvPicPr>
            <a:picLocks noChangeAspect="1"/>
          </p:cNvPicPr>
          <p:nvPr/>
        </p:nvPicPr>
        <p:blipFill>
          <a:blip r:embed="rId9"/>
          <a:srcRect b="181"/>
          <a:stretch>
            <a:fillRect/>
          </a:stretch>
        </p:blipFill>
        <p:spPr>
          <a:xfrm>
            <a:off x="10114255" y="3004983"/>
            <a:ext cx="5105379" cy="3982196"/>
          </a:xfrm>
          <a:prstGeom prst="rect">
            <a:avLst/>
          </a:prstGeom>
        </p:spPr>
      </p:pic>
      <p:sp>
        <p:nvSpPr>
          <p:cNvPr id="11" name="TextBox 11"/>
          <p:cNvSpPr txBox="1"/>
          <p:nvPr/>
        </p:nvSpPr>
        <p:spPr>
          <a:xfrm>
            <a:off x="378795" y="2304108"/>
            <a:ext cx="8667404" cy="1666875"/>
          </a:xfrm>
          <a:prstGeom prst="rect">
            <a:avLst/>
          </a:prstGeom>
        </p:spPr>
        <p:txBody>
          <a:bodyPr lIns="0" tIns="0" rIns="0" bIns="0" rtlCol="0" anchor="t">
            <a:spAutoFit/>
          </a:bodyPr>
          <a:lstStyle/>
          <a:p>
            <a:pPr algn="l">
              <a:lnSpc>
                <a:spcPts val="2639"/>
              </a:lnSpc>
            </a:pPr>
            <a:r>
              <a:rPr lang="en-US" sz="2199">
                <a:solidFill>
                  <a:srgbClr val="0063A0"/>
                </a:solidFill>
                <a:latin typeface="Canva Sans Bold"/>
                <a:ea typeface="Canva Sans Bold"/>
                <a:cs typeface="Canva Sans Bold"/>
                <a:sym typeface="Canva Sans Bold"/>
              </a:rPr>
              <a:t>Mobile health (mHealth) interventions are rapidly becoming significant tools for enhancing health service delivery and workforce performance. </a:t>
            </a:r>
          </a:p>
          <a:p>
            <a:pPr algn="l">
              <a:lnSpc>
                <a:spcPts val="2639"/>
              </a:lnSpc>
            </a:pPr>
            <a:endParaRPr lang="en-US" sz="2199">
              <a:solidFill>
                <a:srgbClr val="0063A0"/>
              </a:solidFill>
              <a:latin typeface="Canva Sans Bold"/>
              <a:ea typeface="Canva Sans Bold"/>
              <a:cs typeface="Canva Sans Bold"/>
              <a:sym typeface="Canva Sans Bold"/>
            </a:endParaRPr>
          </a:p>
          <a:p>
            <a:pPr algn="l">
              <a:lnSpc>
                <a:spcPts val="2639"/>
              </a:lnSpc>
            </a:pPr>
            <a:r>
              <a:rPr lang="en-US" sz="2199">
                <a:solidFill>
                  <a:srgbClr val="0063A0"/>
                </a:solidFill>
                <a:latin typeface="Canva Sans Bold"/>
                <a:ea typeface="Canva Sans Bold"/>
                <a:cs typeface="Canva Sans Bold"/>
                <a:sym typeface="Canva Sans Bold"/>
              </a:rPr>
              <a:t> </a:t>
            </a:r>
          </a:p>
        </p:txBody>
      </p:sp>
      <p:sp>
        <p:nvSpPr>
          <p:cNvPr id="12" name="TextBox 12"/>
          <p:cNvSpPr txBox="1"/>
          <p:nvPr/>
        </p:nvSpPr>
        <p:spPr>
          <a:xfrm>
            <a:off x="725991" y="380753"/>
            <a:ext cx="11616191" cy="6286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ea typeface="Montserrat Ultra-Bold"/>
                <a:cs typeface="Montserrat Ultra-Bold"/>
                <a:sym typeface="Montserrat Ultra-Bold"/>
              </a:rPr>
              <a:t>JOHANNESBURG HEALTH DISTRICT </a:t>
            </a:r>
          </a:p>
        </p:txBody>
      </p:sp>
      <p:sp>
        <p:nvSpPr>
          <p:cNvPr id="13" name="TextBox 13"/>
          <p:cNvSpPr txBox="1"/>
          <p:nvPr/>
        </p:nvSpPr>
        <p:spPr>
          <a:xfrm>
            <a:off x="11046866" y="400050"/>
            <a:ext cx="6212434" cy="6286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ea typeface="Montserrat Ultra-Bold"/>
                <a:cs typeface="Montserrat Ultra-Bold"/>
                <a:sym typeface="Montserrat Ultra-Bold"/>
              </a:rPr>
              <a:t>2024 RESEARCH CONFERENCE</a:t>
            </a:r>
          </a:p>
        </p:txBody>
      </p:sp>
      <p:sp>
        <p:nvSpPr>
          <p:cNvPr id="14" name="TextBox 14"/>
          <p:cNvSpPr txBox="1"/>
          <p:nvPr/>
        </p:nvSpPr>
        <p:spPr>
          <a:xfrm>
            <a:off x="6100515" y="8792011"/>
            <a:ext cx="6086971" cy="893445"/>
          </a:xfrm>
          <a:prstGeom prst="rect">
            <a:avLst/>
          </a:prstGeom>
        </p:spPr>
        <p:txBody>
          <a:bodyPr lIns="0" tIns="0" rIns="0" bIns="0" rtlCol="0" anchor="t">
            <a:spAutoFit/>
          </a:bodyPr>
          <a:lstStyle/>
          <a:p>
            <a:pPr algn="ctr">
              <a:lnSpc>
                <a:spcPts val="5880"/>
              </a:lnSpc>
            </a:pPr>
            <a:r>
              <a:rPr lang="en-US" sz="4200">
                <a:solidFill>
                  <a:srgbClr val="765944"/>
                </a:solidFill>
                <a:latin typeface="Josefin Sans"/>
                <a:ea typeface="Josefin Sans"/>
                <a:cs typeface="Josefin Sans"/>
                <a:sym typeface="Josefin Sans"/>
              </a:rPr>
              <a:t>#JoburgResearch2024</a:t>
            </a:r>
          </a:p>
        </p:txBody>
      </p:sp>
      <p:sp>
        <p:nvSpPr>
          <p:cNvPr id="15" name="TextBox 15"/>
          <p:cNvSpPr txBox="1"/>
          <p:nvPr/>
        </p:nvSpPr>
        <p:spPr>
          <a:xfrm>
            <a:off x="132630" y="1218258"/>
            <a:ext cx="16458045" cy="981075"/>
          </a:xfrm>
          <a:prstGeom prst="rect">
            <a:avLst/>
          </a:prstGeom>
        </p:spPr>
        <p:txBody>
          <a:bodyPr lIns="0" tIns="0" rIns="0" bIns="0" rtlCol="0" anchor="t">
            <a:spAutoFit/>
          </a:bodyPr>
          <a:lstStyle/>
          <a:p>
            <a:pPr algn="ctr">
              <a:lnSpc>
                <a:spcPts val="6118"/>
              </a:lnSpc>
            </a:pPr>
            <a:r>
              <a:rPr lang="en-US" sz="5098" spc="47">
                <a:solidFill>
                  <a:srgbClr val="0063A0"/>
                </a:solidFill>
                <a:latin typeface="Times New Roman Bold"/>
                <a:ea typeface="Times New Roman Bold"/>
                <a:cs typeface="Times New Roman Bold"/>
                <a:sym typeface="Times New Roman Bold"/>
              </a:rPr>
              <a:t>Introduction</a:t>
            </a:r>
          </a:p>
        </p:txBody>
      </p:sp>
      <p:sp>
        <p:nvSpPr>
          <p:cNvPr id="16" name="TextBox 16"/>
          <p:cNvSpPr txBox="1"/>
          <p:nvPr/>
        </p:nvSpPr>
        <p:spPr>
          <a:xfrm>
            <a:off x="521229" y="6294355"/>
            <a:ext cx="9144000" cy="801370"/>
          </a:xfrm>
          <a:prstGeom prst="rect">
            <a:avLst/>
          </a:prstGeom>
        </p:spPr>
        <p:txBody>
          <a:bodyPr lIns="0" tIns="0" rIns="0" bIns="0" rtlCol="0" anchor="t">
            <a:spAutoFit/>
          </a:bodyPr>
          <a:lstStyle/>
          <a:p>
            <a:pPr algn="l">
              <a:lnSpc>
                <a:spcPts val="3079"/>
              </a:lnSpc>
            </a:pPr>
            <a:r>
              <a:rPr lang="en-US" sz="2200" dirty="0">
                <a:solidFill>
                  <a:srgbClr val="0063A0"/>
                </a:solidFill>
                <a:latin typeface="Canva Sans Bold"/>
                <a:ea typeface="Canva Sans Bold"/>
                <a:cs typeface="Canva Sans Bold"/>
                <a:sym typeface="Canva Sans Bold"/>
              </a:rPr>
              <a:t>The use of these informal messaging applications by healthcare workers to perform their required work has not been researched.</a:t>
            </a:r>
          </a:p>
        </p:txBody>
      </p:sp>
      <p:sp>
        <p:nvSpPr>
          <p:cNvPr id="17" name="TextBox 17"/>
          <p:cNvSpPr txBox="1"/>
          <p:nvPr/>
        </p:nvSpPr>
        <p:spPr>
          <a:xfrm>
            <a:off x="378795" y="4039431"/>
            <a:ext cx="9942783" cy="2363470"/>
          </a:xfrm>
          <a:prstGeom prst="rect">
            <a:avLst/>
          </a:prstGeom>
        </p:spPr>
        <p:txBody>
          <a:bodyPr lIns="0" tIns="0" rIns="0" bIns="0" rtlCol="0" anchor="t">
            <a:spAutoFit/>
          </a:bodyPr>
          <a:lstStyle/>
          <a:p>
            <a:pPr algn="l">
              <a:lnSpc>
                <a:spcPts val="3078"/>
              </a:lnSpc>
            </a:pPr>
            <a:r>
              <a:rPr lang="en-US" sz="2199" dirty="0">
                <a:solidFill>
                  <a:srgbClr val="0063A0"/>
                </a:solidFill>
                <a:latin typeface="Canva Sans Bold"/>
                <a:ea typeface="Canva Sans Bold"/>
                <a:cs typeface="Canva Sans Bold"/>
                <a:sym typeface="Canva Sans Bold"/>
              </a:rPr>
              <a:t>Alongside these formal interventions, healthcare workers are using affordable and accessible internet-based mobile phone applications and in-app messaging services (referred to here as ’mobile phone messaging apps’) informally to overcome day-to-day challenges in their work and deliver health services. </a:t>
            </a:r>
          </a:p>
          <a:p>
            <a:pPr algn="l">
              <a:lnSpc>
                <a:spcPts val="3078"/>
              </a:lnSpc>
            </a:pPr>
            <a:endParaRPr lang="en-US" sz="2199" dirty="0">
              <a:solidFill>
                <a:srgbClr val="0063A0"/>
              </a:solidFill>
              <a:latin typeface="Canva Sans Bold"/>
              <a:ea typeface="Canva Sans Bold"/>
              <a:cs typeface="Canva Sans Bold"/>
              <a:sym typeface="Canva Sans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43544" y="8677157"/>
            <a:ext cx="2648902" cy="1002887"/>
            <a:chOff x="0" y="0"/>
            <a:chExt cx="3531870" cy="1337183"/>
          </a:xfrm>
        </p:grpSpPr>
        <p:sp>
          <p:nvSpPr>
            <p:cNvPr id="3" name="Freeform 3"/>
            <p:cNvSpPr/>
            <p:nvPr/>
          </p:nvSpPr>
          <p:spPr>
            <a:xfrm>
              <a:off x="0" y="0"/>
              <a:ext cx="3531870" cy="1337183"/>
            </a:xfrm>
            <a:custGeom>
              <a:avLst/>
              <a:gdLst/>
              <a:ahLst/>
              <a:cxnLst/>
              <a:rect l="l" t="t" r="r" b="b"/>
              <a:pathLst>
                <a:path w="3531870" h="1337183">
                  <a:moveTo>
                    <a:pt x="0" y="0"/>
                  </a:moveTo>
                  <a:lnTo>
                    <a:pt x="3531870" y="0"/>
                  </a:lnTo>
                  <a:lnTo>
                    <a:pt x="3531870" y="1337183"/>
                  </a:lnTo>
                  <a:lnTo>
                    <a:pt x="0" y="1337183"/>
                  </a:lnTo>
                  <a:lnTo>
                    <a:pt x="0" y="0"/>
                  </a:lnTo>
                  <a:close/>
                </a:path>
              </a:pathLst>
            </a:custGeom>
            <a:blipFill>
              <a:blip r:embed="rId2"/>
              <a:stretch>
                <a:fillRect t="-135" b="-135"/>
              </a:stretch>
            </a:blipFill>
          </p:spPr>
          <p:txBody>
            <a:bodyPr/>
            <a:lstStyle/>
            <a:p>
              <a:endParaRPr lang="en-ZA"/>
            </a:p>
          </p:txBody>
        </p:sp>
      </p:gr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ZA"/>
          </a:p>
        </p:txBody>
      </p:sp>
      <p:grpSp>
        <p:nvGrpSpPr>
          <p:cNvPr id="5" name="Group 5"/>
          <p:cNvGrpSpPr/>
          <p:nvPr/>
        </p:nvGrpSpPr>
        <p:grpSpPr>
          <a:xfrm>
            <a:off x="14497763" y="301323"/>
            <a:ext cx="11802808" cy="12978765"/>
            <a:chOff x="0" y="0"/>
            <a:chExt cx="15737078" cy="17305020"/>
          </a:xfrm>
        </p:grpSpPr>
        <p:sp>
          <p:nvSpPr>
            <p:cNvPr id="6" name="Freeform 6"/>
            <p:cNvSpPr/>
            <p:nvPr/>
          </p:nvSpPr>
          <p:spPr>
            <a:xfrm>
              <a:off x="0" y="0"/>
              <a:ext cx="15737078" cy="17305021"/>
            </a:xfrm>
            <a:custGeom>
              <a:avLst/>
              <a:gdLst/>
              <a:ahLst/>
              <a:cxnLst/>
              <a:rect l="l" t="t" r="r" b="b"/>
              <a:pathLst>
                <a:path w="15737078" h="17305021">
                  <a:moveTo>
                    <a:pt x="5410454" y="0"/>
                  </a:moveTo>
                  <a:lnTo>
                    <a:pt x="0" y="9371330"/>
                  </a:lnTo>
                  <a:lnTo>
                    <a:pt x="4580636" y="17305021"/>
                  </a:lnTo>
                  <a:lnTo>
                    <a:pt x="15737078" y="17305021"/>
                  </a:lnTo>
                  <a:lnTo>
                    <a:pt x="15737078" y="0"/>
                  </a:lnTo>
                  <a:close/>
                </a:path>
              </a:pathLst>
            </a:custGeom>
            <a:blipFill>
              <a:blip r:embed="rId5"/>
              <a:stretch>
                <a:fillRect l="-39356" r="-39356"/>
              </a:stretch>
            </a:blipFill>
          </p:spPr>
          <p:txBody>
            <a:bodyPr/>
            <a:lstStyle/>
            <a:p>
              <a:endParaRPr lang="en-ZA"/>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extLst>
                <a:ext uri="{96DAC541-7B7A-43D3-8B79-37D633B846F1}">
                  <asvg:svgBlip xmlns:asvg="http://schemas.microsoft.com/office/drawing/2016/SVG/main" xmlns="" r:embed="rId7"/>
                </a:ext>
              </a:extLst>
            </a:blip>
            <a:stretch>
              <a:fillRect l="-174" r="-174"/>
            </a:stretch>
          </a:blipFill>
        </p:spPr>
        <p:txBody>
          <a:bodyPr/>
          <a:lstStyle/>
          <a:p>
            <a:endParaRPr lang="en-ZA"/>
          </a:p>
        </p:txBody>
      </p:sp>
      <p:grpSp>
        <p:nvGrpSpPr>
          <p:cNvPr id="8" name="Group 8"/>
          <p:cNvGrpSpPr/>
          <p:nvPr/>
        </p:nvGrpSpPr>
        <p:grpSpPr>
          <a:xfrm>
            <a:off x="15922068" y="8677157"/>
            <a:ext cx="1337215" cy="1002887"/>
            <a:chOff x="0" y="0"/>
            <a:chExt cx="1782953" cy="1337183"/>
          </a:xfrm>
        </p:grpSpPr>
        <p:sp>
          <p:nvSpPr>
            <p:cNvPr id="9" name="Freeform 9"/>
            <p:cNvSpPr/>
            <p:nvPr/>
          </p:nvSpPr>
          <p:spPr>
            <a:xfrm>
              <a:off x="0" y="0"/>
              <a:ext cx="1782953" cy="1337183"/>
            </a:xfrm>
            <a:custGeom>
              <a:avLst/>
              <a:gdLst/>
              <a:ahLst/>
              <a:cxnLst/>
              <a:rect l="l" t="t" r="r" b="b"/>
              <a:pathLst>
                <a:path w="1782953" h="1337183">
                  <a:moveTo>
                    <a:pt x="0" y="0"/>
                  </a:moveTo>
                  <a:lnTo>
                    <a:pt x="1782953" y="0"/>
                  </a:lnTo>
                  <a:lnTo>
                    <a:pt x="1782953" y="1337183"/>
                  </a:lnTo>
                  <a:lnTo>
                    <a:pt x="0" y="1337183"/>
                  </a:lnTo>
                  <a:lnTo>
                    <a:pt x="0" y="0"/>
                  </a:lnTo>
                  <a:close/>
                </a:path>
              </a:pathLst>
            </a:custGeom>
            <a:blipFill>
              <a:blip r:embed="rId8"/>
              <a:stretch>
                <a:fillRect t="-206" b="-206"/>
              </a:stretch>
            </a:blipFill>
          </p:spPr>
          <p:txBody>
            <a:bodyPr/>
            <a:lstStyle/>
            <a:p>
              <a:endParaRPr lang="en-ZA"/>
            </a:p>
          </p:txBody>
        </p:sp>
      </p:grpSp>
      <p:sp>
        <p:nvSpPr>
          <p:cNvPr id="10" name="TextBox 10"/>
          <p:cNvSpPr txBox="1"/>
          <p:nvPr/>
        </p:nvSpPr>
        <p:spPr>
          <a:xfrm>
            <a:off x="725991" y="380753"/>
            <a:ext cx="11616191" cy="6286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ea typeface="Montserrat Ultra-Bold"/>
                <a:cs typeface="Montserrat Ultra-Bold"/>
                <a:sym typeface="Montserrat Ultra-Bold"/>
              </a:rPr>
              <a:t>JOHANNESBURG HEALTH DISTRICT </a:t>
            </a:r>
          </a:p>
        </p:txBody>
      </p:sp>
      <p:sp>
        <p:nvSpPr>
          <p:cNvPr id="11" name="TextBox 11"/>
          <p:cNvSpPr txBox="1"/>
          <p:nvPr/>
        </p:nvSpPr>
        <p:spPr>
          <a:xfrm>
            <a:off x="11046866" y="400050"/>
            <a:ext cx="6212434" cy="6286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ea typeface="Montserrat Ultra-Bold"/>
                <a:cs typeface="Montserrat Ultra-Bold"/>
                <a:sym typeface="Montserrat Ultra-Bold"/>
              </a:rPr>
              <a:t>2024 RESEARCH CONFERENCE</a:t>
            </a:r>
          </a:p>
        </p:txBody>
      </p:sp>
      <p:sp>
        <p:nvSpPr>
          <p:cNvPr id="12" name="TextBox 12"/>
          <p:cNvSpPr txBox="1"/>
          <p:nvPr/>
        </p:nvSpPr>
        <p:spPr>
          <a:xfrm>
            <a:off x="6100515" y="8792011"/>
            <a:ext cx="6086971" cy="893445"/>
          </a:xfrm>
          <a:prstGeom prst="rect">
            <a:avLst/>
          </a:prstGeom>
        </p:spPr>
        <p:txBody>
          <a:bodyPr lIns="0" tIns="0" rIns="0" bIns="0" rtlCol="0" anchor="t">
            <a:spAutoFit/>
          </a:bodyPr>
          <a:lstStyle/>
          <a:p>
            <a:pPr algn="ctr">
              <a:lnSpc>
                <a:spcPts val="5880"/>
              </a:lnSpc>
            </a:pPr>
            <a:r>
              <a:rPr lang="en-US" sz="4200">
                <a:solidFill>
                  <a:srgbClr val="765944"/>
                </a:solidFill>
                <a:latin typeface="Josefin Sans"/>
                <a:ea typeface="Josefin Sans"/>
                <a:cs typeface="Josefin Sans"/>
                <a:sym typeface="Josefin Sans"/>
              </a:rPr>
              <a:t>#JoburgResearch2024</a:t>
            </a:r>
          </a:p>
        </p:txBody>
      </p:sp>
      <p:sp>
        <p:nvSpPr>
          <p:cNvPr id="13" name="TextBox 13"/>
          <p:cNvSpPr txBox="1"/>
          <p:nvPr/>
        </p:nvSpPr>
        <p:spPr>
          <a:xfrm>
            <a:off x="132639" y="952127"/>
            <a:ext cx="16458045" cy="981075"/>
          </a:xfrm>
          <a:prstGeom prst="rect">
            <a:avLst/>
          </a:prstGeom>
        </p:spPr>
        <p:txBody>
          <a:bodyPr lIns="0" tIns="0" rIns="0" bIns="0" rtlCol="0" anchor="t">
            <a:spAutoFit/>
          </a:bodyPr>
          <a:lstStyle/>
          <a:p>
            <a:pPr algn="ctr">
              <a:lnSpc>
                <a:spcPts val="6118"/>
              </a:lnSpc>
            </a:pPr>
            <a:r>
              <a:rPr lang="en-US" sz="5098" spc="47">
                <a:solidFill>
                  <a:srgbClr val="0063A0"/>
                </a:solidFill>
                <a:latin typeface="Times New Roman Bold"/>
                <a:ea typeface="Times New Roman Bold"/>
                <a:cs typeface="Times New Roman Bold"/>
                <a:sym typeface="Times New Roman Bold"/>
              </a:rPr>
              <a:t>Aim  </a:t>
            </a:r>
          </a:p>
        </p:txBody>
      </p:sp>
      <p:sp>
        <p:nvSpPr>
          <p:cNvPr id="14" name="TextBox 14"/>
          <p:cNvSpPr txBox="1"/>
          <p:nvPr/>
        </p:nvSpPr>
        <p:spPr>
          <a:xfrm>
            <a:off x="1914587" y="1989980"/>
            <a:ext cx="13104245" cy="1582420"/>
          </a:xfrm>
          <a:prstGeom prst="rect">
            <a:avLst/>
          </a:prstGeom>
        </p:spPr>
        <p:txBody>
          <a:bodyPr lIns="0" tIns="0" rIns="0" bIns="0" rtlCol="0" anchor="t">
            <a:spAutoFit/>
          </a:bodyPr>
          <a:lstStyle/>
          <a:p>
            <a:pPr algn="ctr">
              <a:lnSpc>
                <a:spcPts val="3078"/>
              </a:lnSpc>
            </a:pPr>
            <a:r>
              <a:rPr lang="en-US" sz="2199">
                <a:solidFill>
                  <a:srgbClr val="0063A0"/>
                </a:solidFill>
                <a:latin typeface="Canva Sans Bold"/>
                <a:ea typeface="Canva Sans Bold"/>
                <a:cs typeface="Canva Sans Bold"/>
                <a:sym typeface="Canva Sans Bold"/>
              </a:rPr>
              <a:t>The aim of this  study was to obtain a better understanding of the purposes for which health workers are using messaging apps informally to identify the communication gaps that formal HMIS platforms are not addressing adequately. </a:t>
            </a:r>
          </a:p>
          <a:p>
            <a:pPr algn="ctr">
              <a:lnSpc>
                <a:spcPts val="3078"/>
              </a:lnSpc>
            </a:pPr>
            <a:endParaRPr lang="en-US" sz="2199">
              <a:solidFill>
                <a:srgbClr val="0063A0"/>
              </a:solidFill>
              <a:latin typeface="Canva Sans Bold"/>
              <a:ea typeface="Canva Sans Bold"/>
              <a:cs typeface="Canva Sans Bold"/>
              <a:sym typeface="Canva Sans Bold"/>
            </a:endParaRPr>
          </a:p>
        </p:txBody>
      </p:sp>
      <p:sp>
        <p:nvSpPr>
          <p:cNvPr id="15" name="TextBox 15"/>
          <p:cNvSpPr txBox="1"/>
          <p:nvPr/>
        </p:nvSpPr>
        <p:spPr>
          <a:xfrm>
            <a:off x="1656975" y="5314891"/>
            <a:ext cx="12496108" cy="801370"/>
          </a:xfrm>
          <a:prstGeom prst="rect">
            <a:avLst/>
          </a:prstGeom>
        </p:spPr>
        <p:txBody>
          <a:bodyPr lIns="0" tIns="0" rIns="0" bIns="0" rtlCol="0" anchor="t">
            <a:spAutoFit/>
          </a:bodyPr>
          <a:lstStyle/>
          <a:p>
            <a:pPr algn="ctr">
              <a:lnSpc>
                <a:spcPts val="3078"/>
              </a:lnSpc>
            </a:pPr>
            <a:r>
              <a:rPr lang="en-US" sz="2199">
                <a:solidFill>
                  <a:srgbClr val="0063A0"/>
                </a:solidFill>
                <a:latin typeface="Canva Sans Bold"/>
                <a:ea typeface="Canva Sans Bold"/>
                <a:cs typeface="Canva Sans Bold"/>
                <a:sym typeface="Canva Sans Bold"/>
              </a:rPr>
              <a:t>To investigate the use of mobile phone messaging apps for daily work among healthcare workers and managers in South Africa.</a:t>
            </a:r>
          </a:p>
        </p:txBody>
      </p:sp>
      <p:sp>
        <p:nvSpPr>
          <p:cNvPr id="16" name="TextBox 16"/>
          <p:cNvSpPr txBox="1"/>
          <p:nvPr/>
        </p:nvSpPr>
        <p:spPr>
          <a:xfrm>
            <a:off x="0" y="4178850"/>
            <a:ext cx="16458045" cy="981075"/>
          </a:xfrm>
          <a:prstGeom prst="rect">
            <a:avLst/>
          </a:prstGeom>
        </p:spPr>
        <p:txBody>
          <a:bodyPr lIns="0" tIns="0" rIns="0" bIns="0" rtlCol="0" anchor="t">
            <a:spAutoFit/>
          </a:bodyPr>
          <a:lstStyle/>
          <a:p>
            <a:pPr algn="ctr">
              <a:lnSpc>
                <a:spcPts val="6118"/>
              </a:lnSpc>
            </a:pPr>
            <a:r>
              <a:rPr lang="en-US" sz="5098" spc="47">
                <a:solidFill>
                  <a:srgbClr val="0063A0"/>
                </a:solidFill>
                <a:latin typeface="Times New Roman Bold"/>
                <a:ea typeface="Times New Roman Bold"/>
                <a:cs typeface="Times New Roman Bold"/>
                <a:sym typeface="Times New Roman Bold"/>
              </a:rPr>
              <a:t>Objective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10743" y="9153787"/>
            <a:ext cx="2648902" cy="1002887"/>
            <a:chOff x="0" y="0"/>
            <a:chExt cx="3531870" cy="1337183"/>
          </a:xfrm>
        </p:grpSpPr>
        <p:sp>
          <p:nvSpPr>
            <p:cNvPr id="3" name="Freeform 3"/>
            <p:cNvSpPr/>
            <p:nvPr/>
          </p:nvSpPr>
          <p:spPr>
            <a:xfrm>
              <a:off x="0" y="0"/>
              <a:ext cx="3531870" cy="1337183"/>
            </a:xfrm>
            <a:custGeom>
              <a:avLst/>
              <a:gdLst/>
              <a:ahLst/>
              <a:cxnLst/>
              <a:rect l="l" t="t" r="r" b="b"/>
              <a:pathLst>
                <a:path w="3531870" h="1337183">
                  <a:moveTo>
                    <a:pt x="0" y="0"/>
                  </a:moveTo>
                  <a:lnTo>
                    <a:pt x="3531870" y="0"/>
                  </a:lnTo>
                  <a:lnTo>
                    <a:pt x="3531870" y="1337183"/>
                  </a:lnTo>
                  <a:lnTo>
                    <a:pt x="0" y="1337183"/>
                  </a:lnTo>
                  <a:lnTo>
                    <a:pt x="0" y="0"/>
                  </a:lnTo>
                  <a:close/>
                </a:path>
              </a:pathLst>
            </a:custGeom>
            <a:blipFill>
              <a:blip r:embed="rId2"/>
              <a:stretch>
                <a:fillRect t="-135" b="-135"/>
              </a:stretch>
            </a:blipFill>
          </p:spPr>
          <p:txBody>
            <a:bodyPr/>
            <a:lstStyle/>
            <a:p>
              <a:endParaRPr lang="en-ZA"/>
            </a:p>
          </p:txBody>
        </p:sp>
      </p:gr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ZA"/>
          </a:p>
        </p:txBody>
      </p:sp>
      <p:grpSp>
        <p:nvGrpSpPr>
          <p:cNvPr id="5" name="Group 5"/>
          <p:cNvGrpSpPr/>
          <p:nvPr/>
        </p:nvGrpSpPr>
        <p:grpSpPr>
          <a:xfrm>
            <a:off x="14497763" y="301323"/>
            <a:ext cx="11802808" cy="12978765"/>
            <a:chOff x="0" y="0"/>
            <a:chExt cx="15737078" cy="17305020"/>
          </a:xfrm>
        </p:grpSpPr>
        <p:sp>
          <p:nvSpPr>
            <p:cNvPr id="6" name="Freeform 6"/>
            <p:cNvSpPr/>
            <p:nvPr/>
          </p:nvSpPr>
          <p:spPr>
            <a:xfrm>
              <a:off x="0" y="0"/>
              <a:ext cx="15737078" cy="17305021"/>
            </a:xfrm>
            <a:custGeom>
              <a:avLst/>
              <a:gdLst/>
              <a:ahLst/>
              <a:cxnLst/>
              <a:rect l="l" t="t" r="r" b="b"/>
              <a:pathLst>
                <a:path w="15737078" h="17305021">
                  <a:moveTo>
                    <a:pt x="5410454" y="0"/>
                  </a:moveTo>
                  <a:lnTo>
                    <a:pt x="0" y="9371330"/>
                  </a:lnTo>
                  <a:lnTo>
                    <a:pt x="4580636" y="17305021"/>
                  </a:lnTo>
                  <a:lnTo>
                    <a:pt x="15737078" y="17305021"/>
                  </a:lnTo>
                  <a:lnTo>
                    <a:pt x="15737078" y="0"/>
                  </a:lnTo>
                  <a:close/>
                </a:path>
              </a:pathLst>
            </a:custGeom>
            <a:blipFill>
              <a:blip r:embed="rId5"/>
              <a:stretch>
                <a:fillRect l="-39356" r="-39356"/>
              </a:stretch>
            </a:blipFill>
          </p:spPr>
          <p:txBody>
            <a:bodyPr/>
            <a:lstStyle/>
            <a:p>
              <a:endParaRPr lang="en-ZA"/>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extLst>
                <a:ext uri="{96DAC541-7B7A-43D3-8B79-37D633B846F1}">
                  <asvg:svgBlip xmlns:asvg="http://schemas.microsoft.com/office/drawing/2016/SVG/main" xmlns="" r:embed="rId7"/>
                </a:ext>
              </a:extLst>
            </a:blip>
            <a:stretch>
              <a:fillRect l="-174" r="-174"/>
            </a:stretch>
          </a:blipFill>
        </p:spPr>
        <p:txBody>
          <a:bodyPr/>
          <a:lstStyle/>
          <a:p>
            <a:endParaRPr lang="en-ZA"/>
          </a:p>
        </p:txBody>
      </p:sp>
      <p:grpSp>
        <p:nvGrpSpPr>
          <p:cNvPr id="8" name="Group 8"/>
          <p:cNvGrpSpPr/>
          <p:nvPr/>
        </p:nvGrpSpPr>
        <p:grpSpPr>
          <a:xfrm>
            <a:off x="15922068" y="8677157"/>
            <a:ext cx="1337215" cy="1002887"/>
            <a:chOff x="0" y="0"/>
            <a:chExt cx="1782953" cy="1337183"/>
          </a:xfrm>
        </p:grpSpPr>
        <p:sp>
          <p:nvSpPr>
            <p:cNvPr id="9" name="Freeform 9"/>
            <p:cNvSpPr/>
            <p:nvPr/>
          </p:nvSpPr>
          <p:spPr>
            <a:xfrm>
              <a:off x="0" y="0"/>
              <a:ext cx="1782953" cy="1337183"/>
            </a:xfrm>
            <a:custGeom>
              <a:avLst/>
              <a:gdLst/>
              <a:ahLst/>
              <a:cxnLst/>
              <a:rect l="l" t="t" r="r" b="b"/>
              <a:pathLst>
                <a:path w="1782953" h="1337183">
                  <a:moveTo>
                    <a:pt x="0" y="0"/>
                  </a:moveTo>
                  <a:lnTo>
                    <a:pt x="1782953" y="0"/>
                  </a:lnTo>
                  <a:lnTo>
                    <a:pt x="1782953" y="1337183"/>
                  </a:lnTo>
                  <a:lnTo>
                    <a:pt x="0" y="1337183"/>
                  </a:lnTo>
                  <a:lnTo>
                    <a:pt x="0" y="0"/>
                  </a:lnTo>
                  <a:close/>
                </a:path>
              </a:pathLst>
            </a:custGeom>
            <a:blipFill>
              <a:blip r:embed="rId8"/>
              <a:stretch>
                <a:fillRect t="-206" b="-206"/>
              </a:stretch>
            </a:blipFill>
          </p:spPr>
          <p:txBody>
            <a:bodyPr/>
            <a:lstStyle/>
            <a:p>
              <a:endParaRPr lang="en-ZA"/>
            </a:p>
          </p:txBody>
        </p:sp>
      </p:grpSp>
      <p:sp>
        <p:nvSpPr>
          <p:cNvPr id="10" name="Freeform 10"/>
          <p:cNvSpPr/>
          <p:nvPr/>
        </p:nvSpPr>
        <p:spPr>
          <a:xfrm>
            <a:off x="1043544" y="1393962"/>
            <a:ext cx="1983090" cy="1788387"/>
          </a:xfrm>
          <a:custGeom>
            <a:avLst/>
            <a:gdLst/>
            <a:ahLst/>
            <a:cxnLst/>
            <a:rect l="l" t="t" r="r" b="b"/>
            <a:pathLst>
              <a:path w="1983090" h="1788387">
                <a:moveTo>
                  <a:pt x="0" y="0"/>
                </a:moveTo>
                <a:lnTo>
                  <a:pt x="1983090" y="0"/>
                </a:lnTo>
                <a:lnTo>
                  <a:pt x="1983090" y="1788387"/>
                </a:lnTo>
                <a:lnTo>
                  <a:pt x="0" y="1788387"/>
                </a:lnTo>
                <a:lnTo>
                  <a:pt x="0" y="0"/>
                </a:lnTo>
                <a:close/>
              </a:path>
            </a:pathLst>
          </a:custGeom>
          <a:blipFill>
            <a:blip r:embed="rId9">
              <a:extLst>
                <a:ext uri="{96DAC541-7B7A-43D3-8B79-37D633B846F1}">
                  <asvg:svgBlip xmlns:asvg="http://schemas.microsoft.com/office/drawing/2016/SVG/main" xmlns="" r:embed="rId10"/>
                </a:ext>
              </a:extLst>
            </a:blip>
            <a:stretch>
              <a:fillRect l="-127" r="-127"/>
            </a:stretch>
          </a:blipFill>
        </p:spPr>
        <p:txBody>
          <a:bodyPr/>
          <a:lstStyle/>
          <a:p>
            <a:endParaRPr lang="en-ZA"/>
          </a:p>
        </p:txBody>
      </p:sp>
      <p:sp>
        <p:nvSpPr>
          <p:cNvPr id="11" name="Freeform 11"/>
          <p:cNvSpPr/>
          <p:nvPr/>
        </p:nvSpPr>
        <p:spPr>
          <a:xfrm>
            <a:off x="4077701" y="2665793"/>
            <a:ext cx="2195890" cy="2100069"/>
          </a:xfrm>
          <a:custGeom>
            <a:avLst/>
            <a:gdLst/>
            <a:ahLst/>
            <a:cxnLst/>
            <a:rect l="l" t="t" r="r" b="b"/>
            <a:pathLst>
              <a:path w="2195890" h="2100069">
                <a:moveTo>
                  <a:pt x="0" y="0"/>
                </a:moveTo>
                <a:lnTo>
                  <a:pt x="2195890" y="0"/>
                </a:lnTo>
                <a:lnTo>
                  <a:pt x="2195890" y="2100069"/>
                </a:lnTo>
                <a:lnTo>
                  <a:pt x="0" y="2100069"/>
                </a:lnTo>
                <a:lnTo>
                  <a:pt x="0" y="0"/>
                </a:lnTo>
                <a:close/>
              </a:path>
            </a:pathLst>
          </a:custGeom>
          <a:blipFill>
            <a:blip r:embed="rId11">
              <a:extLst>
                <a:ext uri="{96DAC541-7B7A-43D3-8B79-37D633B846F1}">
                  <asvg:svgBlip xmlns:asvg="http://schemas.microsoft.com/office/drawing/2016/SVG/main" xmlns="" r:embed="rId12"/>
                </a:ext>
              </a:extLst>
            </a:blip>
            <a:stretch>
              <a:fillRect t="-18" b="-18"/>
            </a:stretch>
          </a:blipFill>
        </p:spPr>
        <p:txBody>
          <a:bodyPr/>
          <a:lstStyle/>
          <a:p>
            <a:endParaRPr lang="en-ZA"/>
          </a:p>
        </p:txBody>
      </p:sp>
      <p:sp>
        <p:nvSpPr>
          <p:cNvPr id="12" name="Freeform 12"/>
          <p:cNvSpPr/>
          <p:nvPr/>
        </p:nvSpPr>
        <p:spPr>
          <a:xfrm>
            <a:off x="12762076" y="4371569"/>
            <a:ext cx="2256756" cy="2145507"/>
          </a:xfrm>
          <a:custGeom>
            <a:avLst/>
            <a:gdLst/>
            <a:ahLst/>
            <a:cxnLst/>
            <a:rect l="l" t="t" r="r" b="b"/>
            <a:pathLst>
              <a:path w="2256756" h="2145507">
                <a:moveTo>
                  <a:pt x="0" y="0"/>
                </a:moveTo>
                <a:lnTo>
                  <a:pt x="2256756" y="0"/>
                </a:lnTo>
                <a:lnTo>
                  <a:pt x="2256756" y="2145507"/>
                </a:lnTo>
                <a:lnTo>
                  <a:pt x="0" y="2145507"/>
                </a:lnTo>
                <a:lnTo>
                  <a:pt x="0" y="0"/>
                </a:lnTo>
                <a:close/>
              </a:path>
            </a:pathLst>
          </a:custGeom>
          <a:blipFill>
            <a:blip r:embed="rId13">
              <a:extLst>
                <a:ext uri="{96DAC541-7B7A-43D3-8B79-37D633B846F1}">
                  <asvg:svgBlip xmlns:asvg="http://schemas.microsoft.com/office/drawing/2016/SVG/main" xmlns="" r:embed="rId14"/>
                </a:ext>
              </a:extLst>
            </a:blip>
            <a:stretch>
              <a:fillRect l="-59" r="-59"/>
            </a:stretch>
          </a:blipFill>
        </p:spPr>
        <p:txBody>
          <a:bodyPr/>
          <a:lstStyle/>
          <a:p>
            <a:endParaRPr lang="en-ZA"/>
          </a:p>
        </p:txBody>
      </p:sp>
      <p:sp>
        <p:nvSpPr>
          <p:cNvPr id="13" name="Freeform 13"/>
          <p:cNvSpPr/>
          <p:nvPr/>
        </p:nvSpPr>
        <p:spPr>
          <a:xfrm>
            <a:off x="1789233" y="6605457"/>
            <a:ext cx="2791995" cy="2548330"/>
          </a:xfrm>
          <a:custGeom>
            <a:avLst/>
            <a:gdLst/>
            <a:ahLst/>
            <a:cxnLst/>
            <a:rect l="l" t="t" r="r" b="b"/>
            <a:pathLst>
              <a:path w="2791995" h="2548330">
                <a:moveTo>
                  <a:pt x="0" y="0"/>
                </a:moveTo>
                <a:lnTo>
                  <a:pt x="2791995" y="0"/>
                </a:lnTo>
                <a:lnTo>
                  <a:pt x="2791995" y="2548330"/>
                </a:lnTo>
                <a:lnTo>
                  <a:pt x="0" y="2548330"/>
                </a:lnTo>
                <a:lnTo>
                  <a:pt x="0" y="0"/>
                </a:lnTo>
                <a:close/>
              </a:path>
            </a:pathLst>
          </a:custGeom>
          <a:blipFill>
            <a:blip r:embed="rId15">
              <a:extLst>
                <a:ext uri="{96DAC541-7B7A-43D3-8B79-37D633B846F1}">
                  <asvg:svgBlip xmlns:asvg="http://schemas.microsoft.com/office/drawing/2016/SVG/main" xmlns="" r:embed="rId16"/>
                </a:ext>
              </a:extLst>
            </a:blip>
            <a:stretch>
              <a:fillRect t="-681" b="-681"/>
            </a:stretch>
          </a:blipFill>
        </p:spPr>
        <p:txBody>
          <a:bodyPr/>
          <a:lstStyle/>
          <a:p>
            <a:endParaRPr lang="en-ZA"/>
          </a:p>
        </p:txBody>
      </p:sp>
      <p:sp>
        <p:nvSpPr>
          <p:cNvPr id="14" name="TextBox 14"/>
          <p:cNvSpPr txBox="1"/>
          <p:nvPr/>
        </p:nvSpPr>
        <p:spPr>
          <a:xfrm>
            <a:off x="571295" y="14288"/>
            <a:ext cx="11616191" cy="6286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ea typeface="Montserrat Ultra-Bold"/>
                <a:cs typeface="Montserrat Ultra-Bold"/>
                <a:sym typeface="Montserrat Ultra-Bold"/>
              </a:rPr>
              <a:t>JOHANNESBURG HEALTH DISTRICT </a:t>
            </a:r>
          </a:p>
        </p:txBody>
      </p:sp>
      <p:sp>
        <p:nvSpPr>
          <p:cNvPr id="15" name="TextBox 15"/>
          <p:cNvSpPr txBox="1"/>
          <p:nvPr/>
        </p:nvSpPr>
        <p:spPr>
          <a:xfrm>
            <a:off x="11046866" y="14288"/>
            <a:ext cx="6212434" cy="6286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ea typeface="Montserrat Ultra-Bold"/>
                <a:cs typeface="Montserrat Ultra-Bold"/>
                <a:sym typeface="Montserrat Ultra-Bold"/>
              </a:rPr>
              <a:t>2024 RESEARCH CONFERENCE</a:t>
            </a:r>
          </a:p>
        </p:txBody>
      </p:sp>
      <p:sp>
        <p:nvSpPr>
          <p:cNvPr id="16" name="TextBox 16"/>
          <p:cNvSpPr txBox="1"/>
          <p:nvPr/>
        </p:nvSpPr>
        <p:spPr>
          <a:xfrm>
            <a:off x="6100514" y="9122802"/>
            <a:ext cx="6086971" cy="893445"/>
          </a:xfrm>
          <a:prstGeom prst="rect">
            <a:avLst/>
          </a:prstGeom>
        </p:spPr>
        <p:txBody>
          <a:bodyPr lIns="0" tIns="0" rIns="0" bIns="0" rtlCol="0" anchor="t">
            <a:spAutoFit/>
          </a:bodyPr>
          <a:lstStyle/>
          <a:p>
            <a:pPr algn="ctr">
              <a:lnSpc>
                <a:spcPts val="5880"/>
              </a:lnSpc>
            </a:pPr>
            <a:r>
              <a:rPr lang="en-US" sz="4200">
                <a:solidFill>
                  <a:srgbClr val="765944"/>
                </a:solidFill>
                <a:latin typeface="Josefin Sans"/>
                <a:ea typeface="Josefin Sans"/>
                <a:cs typeface="Josefin Sans"/>
                <a:sym typeface="Josefin Sans"/>
              </a:rPr>
              <a:t>#JoburgResearch2024</a:t>
            </a:r>
          </a:p>
        </p:txBody>
      </p:sp>
      <p:sp>
        <p:nvSpPr>
          <p:cNvPr id="17" name="TextBox 17"/>
          <p:cNvSpPr txBox="1"/>
          <p:nvPr/>
        </p:nvSpPr>
        <p:spPr>
          <a:xfrm>
            <a:off x="571295" y="670548"/>
            <a:ext cx="16458045" cy="981075"/>
          </a:xfrm>
          <a:prstGeom prst="rect">
            <a:avLst/>
          </a:prstGeom>
        </p:spPr>
        <p:txBody>
          <a:bodyPr lIns="0" tIns="0" rIns="0" bIns="0" rtlCol="0" anchor="t">
            <a:spAutoFit/>
          </a:bodyPr>
          <a:lstStyle/>
          <a:p>
            <a:pPr algn="ctr">
              <a:lnSpc>
                <a:spcPts val="6118"/>
              </a:lnSpc>
            </a:pPr>
            <a:r>
              <a:rPr lang="en-US" sz="5098" spc="47">
                <a:solidFill>
                  <a:srgbClr val="0063A0"/>
                </a:solidFill>
                <a:latin typeface="Times New Roman Bold"/>
                <a:ea typeface="Times New Roman Bold"/>
                <a:cs typeface="Times New Roman Bold"/>
                <a:sym typeface="Times New Roman Bold"/>
              </a:rPr>
              <a:t>Method</a:t>
            </a:r>
          </a:p>
        </p:txBody>
      </p:sp>
      <p:sp>
        <p:nvSpPr>
          <p:cNvPr id="18" name="TextBox 18"/>
          <p:cNvSpPr txBox="1"/>
          <p:nvPr/>
        </p:nvSpPr>
        <p:spPr>
          <a:xfrm>
            <a:off x="3259643" y="1812583"/>
            <a:ext cx="10790263" cy="410845"/>
          </a:xfrm>
          <a:prstGeom prst="rect">
            <a:avLst/>
          </a:prstGeom>
        </p:spPr>
        <p:txBody>
          <a:bodyPr lIns="0" tIns="0" rIns="0" bIns="0" rtlCol="0" anchor="t">
            <a:spAutoFit/>
          </a:bodyPr>
          <a:lstStyle/>
          <a:p>
            <a:pPr algn="ctr">
              <a:lnSpc>
                <a:spcPts val="3079"/>
              </a:lnSpc>
            </a:pPr>
            <a:r>
              <a:rPr lang="en-US" sz="2200">
                <a:solidFill>
                  <a:srgbClr val="0063A0"/>
                </a:solidFill>
                <a:latin typeface="Canva Sans Bold"/>
                <a:ea typeface="Canva Sans Bold"/>
                <a:cs typeface="Canva Sans Bold"/>
                <a:sym typeface="Canva Sans Bold"/>
              </a:rPr>
              <a:t>A cross-sectional anonymous online survey designed on RedCap</a:t>
            </a:r>
          </a:p>
        </p:txBody>
      </p:sp>
      <p:sp>
        <p:nvSpPr>
          <p:cNvPr id="19" name="TextBox 19"/>
          <p:cNvSpPr txBox="1"/>
          <p:nvPr/>
        </p:nvSpPr>
        <p:spPr>
          <a:xfrm>
            <a:off x="610743" y="5051612"/>
            <a:ext cx="12308590" cy="1191895"/>
          </a:xfrm>
          <a:prstGeom prst="rect">
            <a:avLst/>
          </a:prstGeom>
        </p:spPr>
        <p:txBody>
          <a:bodyPr lIns="0" tIns="0" rIns="0" bIns="0" rtlCol="0" anchor="t">
            <a:spAutoFit/>
          </a:bodyPr>
          <a:lstStyle/>
          <a:p>
            <a:pPr algn="ctr">
              <a:lnSpc>
                <a:spcPts val="3079"/>
              </a:lnSpc>
            </a:pPr>
            <a:r>
              <a:rPr lang="en-US" sz="2200">
                <a:solidFill>
                  <a:srgbClr val="0063A0"/>
                </a:solidFill>
                <a:latin typeface="Canva Sans Bold"/>
                <a:ea typeface="Canva Sans Bold"/>
                <a:cs typeface="Canva Sans Bold"/>
                <a:sym typeface="Canva Sans Bold"/>
              </a:rPr>
              <a:t>  Healthcare workers in the private or public sectors in South Africa were recruited via the Health and Welfare Sector Education and Training Authority database.</a:t>
            </a:r>
          </a:p>
          <a:p>
            <a:pPr algn="ctr">
              <a:lnSpc>
                <a:spcPts val="3079"/>
              </a:lnSpc>
            </a:pPr>
            <a:endParaRPr lang="en-US" sz="2200">
              <a:solidFill>
                <a:srgbClr val="0063A0"/>
              </a:solidFill>
              <a:latin typeface="Canva Sans Bold"/>
              <a:ea typeface="Canva Sans Bold"/>
              <a:cs typeface="Canva Sans Bold"/>
              <a:sym typeface="Canva Sans Bold"/>
            </a:endParaRPr>
          </a:p>
        </p:txBody>
      </p:sp>
      <p:sp>
        <p:nvSpPr>
          <p:cNvPr id="20" name="TextBox 20"/>
          <p:cNvSpPr txBox="1"/>
          <p:nvPr/>
        </p:nvSpPr>
        <p:spPr>
          <a:xfrm>
            <a:off x="6045205" y="3444048"/>
            <a:ext cx="10003322" cy="410844"/>
          </a:xfrm>
          <a:prstGeom prst="rect">
            <a:avLst/>
          </a:prstGeom>
        </p:spPr>
        <p:txBody>
          <a:bodyPr lIns="0" tIns="0" rIns="0" bIns="0" rtlCol="0" anchor="t">
            <a:spAutoFit/>
          </a:bodyPr>
          <a:lstStyle/>
          <a:p>
            <a:pPr algn="ctr">
              <a:lnSpc>
                <a:spcPts val="3079"/>
              </a:lnSpc>
            </a:pPr>
            <a:r>
              <a:rPr lang="en-US" sz="2200">
                <a:solidFill>
                  <a:srgbClr val="0063A0"/>
                </a:solidFill>
                <a:latin typeface="Canva Sans Bold"/>
                <a:ea typeface="Canva Sans Bold"/>
                <a:cs typeface="Canva Sans Bold"/>
                <a:sym typeface="Canva Sans Bold"/>
              </a:rPr>
              <a:t>Eligible participants included those 18 years and older</a:t>
            </a:r>
          </a:p>
        </p:txBody>
      </p:sp>
      <p:sp>
        <p:nvSpPr>
          <p:cNvPr id="21" name="TextBox 21"/>
          <p:cNvSpPr txBox="1"/>
          <p:nvPr/>
        </p:nvSpPr>
        <p:spPr>
          <a:xfrm>
            <a:off x="4986896" y="7266726"/>
            <a:ext cx="8719878" cy="1204188"/>
          </a:xfrm>
          <a:prstGeom prst="rect">
            <a:avLst/>
          </a:prstGeom>
        </p:spPr>
        <p:txBody>
          <a:bodyPr lIns="0" tIns="0" rIns="0" bIns="0" rtlCol="0" anchor="t">
            <a:spAutoFit/>
          </a:bodyPr>
          <a:lstStyle/>
          <a:p>
            <a:pPr algn="ctr">
              <a:lnSpc>
                <a:spcPts val="3079"/>
              </a:lnSpc>
            </a:pPr>
            <a:r>
              <a:rPr lang="en-US" sz="2200">
                <a:solidFill>
                  <a:srgbClr val="0063A0"/>
                </a:solidFill>
                <a:latin typeface="Canva Sans Bold"/>
                <a:ea typeface="Canva Sans Bold"/>
                <a:cs typeface="Canva Sans Bold"/>
                <a:sym typeface="Canva Sans Bold"/>
              </a:rPr>
              <a:t>Data were analysed on STATA SE (18). Descriptive frequencies and percentages were generated for participant demographics and characteristics of app use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9178619"/>
            <a:ext cx="2648902" cy="1002887"/>
            <a:chOff x="0" y="0"/>
            <a:chExt cx="3531870" cy="1337183"/>
          </a:xfrm>
        </p:grpSpPr>
        <p:sp>
          <p:nvSpPr>
            <p:cNvPr id="3" name="Freeform 3"/>
            <p:cNvSpPr/>
            <p:nvPr/>
          </p:nvSpPr>
          <p:spPr>
            <a:xfrm>
              <a:off x="0" y="0"/>
              <a:ext cx="3531870" cy="1337183"/>
            </a:xfrm>
            <a:custGeom>
              <a:avLst/>
              <a:gdLst/>
              <a:ahLst/>
              <a:cxnLst/>
              <a:rect l="l" t="t" r="r" b="b"/>
              <a:pathLst>
                <a:path w="3531870" h="1337183">
                  <a:moveTo>
                    <a:pt x="0" y="0"/>
                  </a:moveTo>
                  <a:lnTo>
                    <a:pt x="3531870" y="0"/>
                  </a:lnTo>
                  <a:lnTo>
                    <a:pt x="3531870" y="1337183"/>
                  </a:lnTo>
                  <a:lnTo>
                    <a:pt x="0" y="1337183"/>
                  </a:lnTo>
                  <a:lnTo>
                    <a:pt x="0" y="0"/>
                  </a:lnTo>
                  <a:close/>
                </a:path>
              </a:pathLst>
            </a:custGeom>
            <a:blipFill>
              <a:blip r:embed="rId2"/>
              <a:stretch>
                <a:fillRect t="-135" b="-135"/>
              </a:stretch>
            </a:blipFill>
          </p:spPr>
          <p:txBody>
            <a:bodyPr/>
            <a:lstStyle/>
            <a:p>
              <a:endParaRPr lang="en-ZA"/>
            </a:p>
          </p:txBody>
        </p:sp>
      </p:grpSp>
      <p:sp>
        <p:nvSpPr>
          <p:cNvPr id="4" name="Freeform 4"/>
          <p:cNvSpPr/>
          <p:nvPr/>
        </p:nvSpPr>
        <p:spPr>
          <a:xfrm>
            <a:off x="15832922" y="771525"/>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ZA"/>
          </a:p>
        </p:txBody>
      </p:sp>
      <p:grpSp>
        <p:nvGrpSpPr>
          <p:cNvPr id="5" name="Group 5"/>
          <p:cNvGrpSpPr/>
          <p:nvPr/>
        </p:nvGrpSpPr>
        <p:grpSpPr>
          <a:xfrm>
            <a:off x="14965633" y="-616223"/>
            <a:ext cx="11802808" cy="12978765"/>
            <a:chOff x="0" y="0"/>
            <a:chExt cx="15737078" cy="17305020"/>
          </a:xfrm>
        </p:grpSpPr>
        <p:sp>
          <p:nvSpPr>
            <p:cNvPr id="6" name="Freeform 6"/>
            <p:cNvSpPr/>
            <p:nvPr/>
          </p:nvSpPr>
          <p:spPr>
            <a:xfrm>
              <a:off x="0" y="0"/>
              <a:ext cx="15737078" cy="17305021"/>
            </a:xfrm>
            <a:custGeom>
              <a:avLst/>
              <a:gdLst/>
              <a:ahLst/>
              <a:cxnLst/>
              <a:rect l="l" t="t" r="r" b="b"/>
              <a:pathLst>
                <a:path w="15737078" h="17305021">
                  <a:moveTo>
                    <a:pt x="5410454" y="0"/>
                  </a:moveTo>
                  <a:lnTo>
                    <a:pt x="0" y="9371330"/>
                  </a:lnTo>
                  <a:lnTo>
                    <a:pt x="4580636" y="17305021"/>
                  </a:lnTo>
                  <a:lnTo>
                    <a:pt x="15737078" y="17305021"/>
                  </a:lnTo>
                  <a:lnTo>
                    <a:pt x="15737078" y="0"/>
                  </a:lnTo>
                  <a:close/>
                </a:path>
              </a:pathLst>
            </a:custGeom>
            <a:blipFill>
              <a:blip r:embed="rId5"/>
              <a:stretch>
                <a:fillRect l="-39356" r="-39356"/>
              </a:stretch>
            </a:blipFill>
          </p:spPr>
          <p:txBody>
            <a:bodyPr/>
            <a:lstStyle/>
            <a:p>
              <a:endParaRPr lang="en-ZA"/>
            </a:p>
          </p:txBody>
        </p:sp>
      </p:grpSp>
      <p:sp>
        <p:nvSpPr>
          <p:cNvPr id="7" name="Freeform 7"/>
          <p:cNvSpPr/>
          <p:nvPr/>
        </p:nvSpPr>
        <p:spPr>
          <a:xfrm>
            <a:off x="16590684" y="-389312"/>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extLst>
                <a:ext uri="{96DAC541-7B7A-43D3-8B79-37D633B846F1}">
                  <asvg:svgBlip xmlns:asvg="http://schemas.microsoft.com/office/drawing/2016/SVG/main" xmlns="" r:embed="rId7"/>
                </a:ext>
              </a:extLst>
            </a:blip>
            <a:stretch>
              <a:fillRect l="-174" r="-174"/>
            </a:stretch>
          </a:blipFill>
        </p:spPr>
        <p:txBody>
          <a:bodyPr/>
          <a:lstStyle/>
          <a:p>
            <a:endParaRPr lang="en-ZA"/>
          </a:p>
        </p:txBody>
      </p:sp>
      <p:grpSp>
        <p:nvGrpSpPr>
          <p:cNvPr id="8" name="Group 8"/>
          <p:cNvGrpSpPr/>
          <p:nvPr/>
        </p:nvGrpSpPr>
        <p:grpSpPr>
          <a:xfrm>
            <a:off x="15922068" y="8677157"/>
            <a:ext cx="1337215" cy="1002887"/>
            <a:chOff x="0" y="0"/>
            <a:chExt cx="1782953" cy="1337183"/>
          </a:xfrm>
        </p:grpSpPr>
        <p:sp>
          <p:nvSpPr>
            <p:cNvPr id="9" name="Freeform 9"/>
            <p:cNvSpPr/>
            <p:nvPr/>
          </p:nvSpPr>
          <p:spPr>
            <a:xfrm>
              <a:off x="0" y="0"/>
              <a:ext cx="1782953" cy="1337183"/>
            </a:xfrm>
            <a:custGeom>
              <a:avLst/>
              <a:gdLst/>
              <a:ahLst/>
              <a:cxnLst/>
              <a:rect l="l" t="t" r="r" b="b"/>
              <a:pathLst>
                <a:path w="1782953" h="1337183">
                  <a:moveTo>
                    <a:pt x="0" y="0"/>
                  </a:moveTo>
                  <a:lnTo>
                    <a:pt x="1782953" y="0"/>
                  </a:lnTo>
                  <a:lnTo>
                    <a:pt x="1782953" y="1337183"/>
                  </a:lnTo>
                  <a:lnTo>
                    <a:pt x="0" y="1337183"/>
                  </a:lnTo>
                  <a:lnTo>
                    <a:pt x="0" y="0"/>
                  </a:lnTo>
                  <a:close/>
                </a:path>
              </a:pathLst>
            </a:custGeom>
            <a:blipFill>
              <a:blip r:embed="rId8"/>
              <a:stretch>
                <a:fillRect t="-206" b="-206"/>
              </a:stretch>
            </a:blipFill>
          </p:spPr>
          <p:txBody>
            <a:bodyPr/>
            <a:lstStyle/>
            <a:p>
              <a:endParaRPr lang="en-ZA"/>
            </a:p>
          </p:txBody>
        </p:sp>
      </p:grpSp>
      <p:sp>
        <p:nvSpPr>
          <p:cNvPr id="10" name="Freeform 10"/>
          <p:cNvSpPr/>
          <p:nvPr/>
        </p:nvSpPr>
        <p:spPr>
          <a:xfrm>
            <a:off x="692162" y="1989614"/>
            <a:ext cx="3839004" cy="1772440"/>
          </a:xfrm>
          <a:custGeom>
            <a:avLst/>
            <a:gdLst/>
            <a:ahLst/>
            <a:cxnLst/>
            <a:rect l="l" t="t" r="r" b="b"/>
            <a:pathLst>
              <a:path w="3839004" h="1772440">
                <a:moveTo>
                  <a:pt x="0" y="0"/>
                </a:moveTo>
                <a:lnTo>
                  <a:pt x="3839004" y="0"/>
                </a:lnTo>
                <a:lnTo>
                  <a:pt x="3839004" y="1772440"/>
                </a:lnTo>
                <a:lnTo>
                  <a:pt x="0" y="1772440"/>
                </a:lnTo>
                <a:lnTo>
                  <a:pt x="0" y="0"/>
                </a:lnTo>
                <a:close/>
              </a:path>
            </a:pathLst>
          </a:custGeom>
          <a:blipFill>
            <a:blip r:embed="rId9">
              <a:extLst>
                <a:ext uri="{96DAC541-7B7A-43D3-8B79-37D633B846F1}">
                  <asvg:svgBlip xmlns:asvg="http://schemas.microsoft.com/office/drawing/2016/SVG/main" xmlns="" r:embed="rId10"/>
                </a:ext>
              </a:extLst>
            </a:blip>
            <a:stretch>
              <a:fillRect t="-127" b="-127"/>
            </a:stretch>
          </a:blipFill>
        </p:spPr>
        <p:txBody>
          <a:bodyPr/>
          <a:lstStyle/>
          <a:p>
            <a:endParaRPr lang="en-ZA"/>
          </a:p>
        </p:txBody>
      </p:sp>
      <p:sp>
        <p:nvSpPr>
          <p:cNvPr id="11" name="Freeform 11"/>
          <p:cNvSpPr/>
          <p:nvPr/>
        </p:nvSpPr>
        <p:spPr>
          <a:xfrm>
            <a:off x="9183537" y="1976438"/>
            <a:ext cx="5003932" cy="1766094"/>
          </a:xfrm>
          <a:custGeom>
            <a:avLst/>
            <a:gdLst/>
            <a:ahLst/>
            <a:cxnLst/>
            <a:rect l="l" t="t" r="r" b="b"/>
            <a:pathLst>
              <a:path w="5003932" h="1766094">
                <a:moveTo>
                  <a:pt x="0" y="0"/>
                </a:moveTo>
                <a:lnTo>
                  <a:pt x="5003932" y="0"/>
                </a:lnTo>
                <a:lnTo>
                  <a:pt x="5003932" y="1766094"/>
                </a:lnTo>
                <a:lnTo>
                  <a:pt x="0" y="1766094"/>
                </a:lnTo>
                <a:lnTo>
                  <a:pt x="0" y="0"/>
                </a:lnTo>
                <a:close/>
              </a:path>
            </a:pathLst>
          </a:custGeom>
          <a:blipFill>
            <a:blip r:embed="rId11">
              <a:extLst>
                <a:ext uri="{96DAC541-7B7A-43D3-8B79-37D633B846F1}">
                  <asvg:svgBlip xmlns:asvg="http://schemas.microsoft.com/office/drawing/2016/SVG/main" xmlns="" r:embed="rId12"/>
                </a:ext>
              </a:extLst>
            </a:blip>
            <a:stretch>
              <a:fillRect t="-364" b="-364"/>
            </a:stretch>
          </a:blipFill>
        </p:spPr>
        <p:txBody>
          <a:bodyPr/>
          <a:lstStyle/>
          <a:p>
            <a:endParaRPr lang="en-ZA"/>
          </a:p>
        </p:txBody>
      </p:sp>
      <p:sp>
        <p:nvSpPr>
          <p:cNvPr id="12" name="Freeform 12"/>
          <p:cNvSpPr/>
          <p:nvPr/>
        </p:nvSpPr>
        <p:spPr>
          <a:xfrm>
            <a:off x="10457509" y="4999116"/>
            <a:ext cx="2455988" cy="2411334"/>
          </a:xfrm>
          <a:custGeom>
            <a:avLst/>
            <a:gdLst/>
            <a:ahLst/>
            <a:cxnLst/>
            <a:rect l="l" t="t" r="r" b="b"/>
            <a:pathLst>
              <a:path w="2455988" h="2411334">
                <a:moveTo>
                  <a:pt x="0" y="0"/>
                </a:moveTo>
                <a:lnTo>
                  <a:pt x="2455988" y="0"/>
                </a:lnTo>
                <a:lnTo>
                  <a:pt x="2455988" y="2411334"/>
                </a:lnTo>
                <a:lnTo>
                  <a:pt x="0" y="2411334"/>
                </a:lnTo>
                <a:lnTo>
                  <a:pt x="0" y="0"/>
                </a:lnTo>
                <a:close/>
              </a:path>
            </a:pathLst>
          </a:custGeom>
          <a:blipFill>
            <a:blip r:embed="rId13">
              <a:extLst>
                <a:ext uri="{96DAC541-7B7A-43D3-8B79-37D633B846F1}">
                  <asvg:svgBlip xmlns:asvg="http://schemas.microsoft.com/office/drawing/2016/SVG/main" xmlns="" r:embed="rId14"/>
                </a:ext>
              </a:extLst>
            </a:blip>
            <a:stretch>
              <a:fillRect t="-136" b="-136"/>
            </a:stretch>
          </a:blipFill>
        </p:spPr>
        <p:txBody>
          <a:bodyPr/>
          <a:lstStyle/>
          <a:p>
            <a:endParaRPr lang="en-ZA"/>
          </a:p>
        </p:txBody>
      </p:sp>
      <p:grpSp>
        <p:nvGrpSpPr>
          <p:cNvPr id="13" name="Group 13"/>
          <p:cNvGrpSpPr/>
          <p:nvPr/>
        </p:nvGrpSpPr>
        <p:grpSpPr>
          <a:xfrm>
            <a:off x="1153298" y="4830123"/>
            <a:ext cx="2399704" cy="2580327"/>
            <a:chOff x="0" y="0"/>
            <a:chExt cx="3199605" cy="3440436"/>
          </a:xfrm>
        </p:grpSpPr>
        <p:sp>
          <p:nvSpPr>
            <p:cNvPr id="14" name="Freeform 14"/>
            <p:cNvSpPr/>
            <p:nvPr/>
          </p:nvSpPr>
          <p:spPr>
            <a:xfrm>
              <a:off x="0" y="0"/>
              <a:ext cx="3199638" cy="3440430"/>
            </a:xfrm>
            <a:custGeom>
              <a:avLst/>
              <a:gdLst/>
              <a:ahLst/>
              <a:cxnLst/>
              <a:rect l="l" t="t" r="r" b="b"/>
              <a:pathLst>
                <a:path w="3199638" h="3440430">
                  <a:moveTo>
                    <a:pt x="0" y="0"/>
                  </a:moveTo>
                  <a:lnTo>
                    <a:pt x="3199638" y="0"/>
                  </a:lnTo>
                  <a:lnTo>
                    <a:pt x="3199638" y="3440430"/>
                  </a:lnTo>
                  <a:lnTo>
                    <a:pt x="0" y="3440430"/>
                  </a:lnTo>
                  <a:lnTo>
                    <a:pt x="0" y="0"/>
                  </a:lnTo>
                  <a:close/>
                </a:path>
              </a:pathLst>
            </a:custGeom>
            <a:blipFill>
              <a:blip r:embed="rId15"/>
              <a:stretch>
                <a:fillRect l="-1"/>
              </a:stretch>
            </a:blipFill>
          </p:spPr>
          <p:txBody>
            <a:bodyPr/>
            <a:lstStyle/>
            <a:p>
              <a:endParaRPr lang="en-ZA"/>
            </a:p>
          </p:txBody>
        </p:sp>
      </p:grpSp>
      <p:sp>
        <p:nvSpPr>
          <p:cNvPr id="15" name="TextBox 15"/>
          <p:cNvSpPr txBox="1"/>
          <p:nvPr/>
        </p:nvSpPr>
        <p:spPr>
          <a:xfrm>
            <a:off x="132639" y="795338"/>
            <a:ext cx="16458045" cy="981075"/>
          </a:xfrm>
          <a:prstGeom prst="rect">
            <a:avLst/>
          </a:prstGeom>
        </p:spPr>
        <p:txBody>
          <a:bodyPr lIns="0" tIns="0" rIns="0" bIns="0" rtlCol="0" anchor="t">
            <a:spAutoFit/>
          </a:bodyPr>
          <a:lstStyle/>
          <a:p>
            <a:pPr algn="ctr">
              <a:lnSpc>
                <a:spcPts val="6118"/>
              </a:lnSpc>
            </a:pPr>
            <a:r>
              <a:rPr lang="en-US" sz="5098" spc="47">
                <a:solidFill>
                  <a:srgbClr val="0063A0"/>
                </a:solidFill>
                <a:latin typeface="Times New Roman"/>
                <a:ea typeface="Times New Roman"/>
                <a:cs typeface="Times New Roman"/>
                <a:sym typeface="Times New Roman"/>
              </a:rPr>
              <a:t>Results Demographics</a:t>
            </a:r>
          </a:p>
        </p:txBody>
      </p:sp>
      <p:sp>
        <p:nvSpPr>
          <p:cNvPr id="16" name="TextBox 16"/>
          <p:cNvSpPr txBox="1"/>
          <p:nvPr/>
        </p:nvSpPr>
        <p:spPr>
          <a:xfrm>
            <a:off x="692162" y="176213"/>
            <a:ext cx="11616191" cy="6286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ea typeface="Montserrat Ultra-Bold"/>
                <a:cs typeface="Montserrat Ultra-Bold"/>
                <a:sym typeface="Montserrat Ultra-Bold"/>
              </a:rPr>
              <a:t>JOHANNESBURG HEALTH DISTRICT </a:t>
            </a:r>
          </a:p>
        </p:txBody>
      </p:sp>
      <p:sp>
        <p:nvSpPr>
          <p:cNvPr id="17" name="TextBox 17"/>
          <p:cNvSpPr txBox="1"/>
          <p:nvPr/>
        </p:nvSpPr>
        <p:spPr>
          <a:xfrm>
            <a:off x="11046866" y="152153"/>
            <a:ext cx="6212434" cy="57150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ea typeface="Montserrat Ultra-Bold"/>
                <a:cs typeface="Montserrat Ultra-Bold"/>
                <a:sym typeface="Montserrat Ultra-Bold"/>
              </a:rPr>
              <a:t>2024 RESEARCH CONFERENCE</a:t>
            </a:r>
          </a:p>
        </p:txBody>
      </p:sp>
      <p:sp>
        <p:nvSpPr>
          <p:cNvPr id="18" name="TextBox 18"/>
          <p:cNvSpPr txBox="1"/>
          <p:nvPr/>
        </p:nvSpPr>
        <p:spPr>
          <a:xfrm>
            <a:off x="4705364" y="9451257"/>
            <a:ext cx="6086971" cy="807720"/>
          </a:xfrm>
          <a:prstGeom prst="rect">
            <a:avLst/>
          </a:prstGeom>
        </p:spPr>
        <p:txBody>
          <a:bodyPr lIns="0" tIns="0" rIns="0" bIns="0" rtlCol="0" anchor="t">
            <a:spAutoFit/>
          </a:bodyPr>
          <a:lstStyle/>
          <a:p>
            <a:pPr algn="ctr">
              <a:lnSpc>
                <a:spcPts val="5880"/>
              </a:lnSpc>
            </a:pPr>
            <a:r>
              <a:rPr lang="en-US" sz="4200">
                <a:solidFill>
                  <a:srgbClr val="765944"/>
                </a:solidFill>
                <a:latin typeface="Josefin Sans"/>
                <a:ea typeface="Josefin Sans"/>
                <a:cs typeface="Josefin Sans"/>
                <a:sym typeface="Josefin Sans"/>
              </a:rPr>
              <a:t>#JoburgResearch2024</a:t>
            </a:r>
          </a:p>
        </p:txBody>
      </p:sp>
      <p:sp>
        <p:nvSpPr>
          <p:cNvPr id="19" name="TextBox 19"/>
          <p:cNvSpPr txBox="1"/>
          <p:nvPr/>
        </p:nvSpPr>
        <p:spPr>
          <a:xfrm>
            <a:off x="491573" y="7783112"/>
            <a:ext cx="4608397" cy="1191895"/>
          </a:xfrm>
          <a:prstGeom prst="rect">
            <a:avLst/>
          </a:prstGeom>
        </p:spPr>
        <p:txBody>
          <a:bodyPr lIns="0" tIns="0" rIns="0" bIns="0" rtlCol="0" anchor="t">
            <a:spAutoFit/>
          </a:bodyPr>
          <a:lstStyle/>
          <a:p>
            <a:pPr algn="l">
              <a:lnSpc>
                <a:spcPts val="3078"/>
              </a:lnSpc>
            </a:pPr>
            <a:r>
              <a:rPr lang="en-US" sz="2199">
                <a:solidFill>
                  <a:srgbClr val="0063A0"/>
                </a:solidFill>
                <a:latin typeface="Canva Sans Bold"/>
                <a:ea typeface="Canva Sans Bold"/>
                <a:cs typeface="Canva Sans Bold"/>
                <a:sym typeface="Canva Sans Bold"/>
              </a:rPr>
              <a:t>Majority of participants were female 73.8%, Caucasion 70.4% and spoke English 53.7%</a:t>
            </a:r>
          </a:p>
        </p:txBody>
      </p:sp>
      <p:sp>
        <p:nvSpPr>
          <p:cNvPr id="20" name="TextBox 20"/>
          <p:cNvSpPr txBox="1"/>
          <p:nvPr/>
        </p:nvSpPr>
        <p:spPr>
          <a:xfrm>
            <a:off x="307465" y="3847779"/>
            <a:ext cx="5506619" cy="806644"/>
          </a:xfrm>
          <a:prstGeom prst="rect">
            <a:avLst/>
          </a:prstGeom>
        </p:spPr>
        <p:txBody>
          <a:bodyPr lIns="0" tIns="0" rIns="0" bIns="0" rtlCol="0" anchor="t">
            <a:spAutoFit/>
          </a:bodyPr>
          <a:lstStyle/>
          <a:p>
            <a:pPr algn="l">
              <a:lnSpc>
                <a:spcPts val="3079"/>
              </a:lnSpc>
            </a:pPr>
            <a:r>
              <a:rPr lang="en-US" sz="2200" dirty="0">
                <a:solidFill>
                  <a:srgbClr val="0063A0"/>
                </a:solidFill>
                <a:latin typeface="Canva Sans Bold"/>
                <a:ea typeface="Canva Sans Bold"/>
                <a:cs typeface="Canva Sans Bold"/>
                <a:sym typeface="Canva Sans Bold"/>
              </a:rPr>
              <a:t> 48 819 were emailed the survey and </a:t>
            </a:r>
          </a:p>
          <a:p>
            <a:pPr algn="l">
              <a:lnSpc>
                <a:spcPts val="3079"/>
              </a:lnSpc>
            </a:pPr>
            <a:r>
              <a:rPr lang="en-US" sz="2200" dirty="0">
                <a:solidFill>
                  <a:srgbClr val="0063A0"/>
                </a:solidFill>
                <a:latin typeface="Canva Sans Bold"/>
                <a:ea typeface="Canva Sans Bold"/>
                <a:cs typeface="Canva Sans Bold"/>
                <a:sym typeface="Canva Sans Bold"/>
              </a:rPr>
              <a:t> 2 174 healthcare workers participated</a:t>
            </a:r>
          </a:p>
        </p:txBody>
      </p:sp>
      <p:sp>
        <p:nvSpPr>
          <p:cNvPr id="21" name="TextBox 21"/>
          <p:cNvSpPr txBox="1"/>
          <p:nvPr/>
        </p:nvSpPr>
        <p:spPr>
          <a:xfrm>
            <a:off x="8513474" y="7783112"/>
            <a:ext cx="6773433" cy="1582420"/>
          </a:xfrm>
          <a:prstGeom prst="rect">
            <a:avLst/>
          </a:prstGeom>
        </p:spPr>
        <p:txBody>
          <a:bodyPr lIns="0" tIns="0" rIns="0" bIns="0" rtlCol="0" anchor="t">
            <a:spAutoFit/>
          </a:bodyPr>
          <a:lstStyle/>
          <a:p>
            <a:pPr algn="l">
              <a:lnSpc>
                <a:spcPts val="3078"/>
              </a:lnSpc>
            </a:pPr>
            <a:r>
              <a:rPr lang="en-US" sz="2199">
                <a:solidFill>
                  <a:srgbClr val="0063A0"/>
                </a:solidFill>
                <a:latin typeface="Canva Sans Bold"/>
                <a:ea typeface="Canva Sans Bold"/>
                <a:cs typeface="Canva Sans Bold"/>
                <a:sym typeface="Canva Sans Bold"/>
              </a:rPr>
              <a:t>Most had a postgraduate degree (58%) as their highest level of education, with medical doctors being the largest group of participants by current job title (35%).</a:t>
            </a:r>
          </a:p>
        </p:txBody>
      </p:sp>
      <p:sp>
        <p:nvSpPr>
          <p:cNvPr id="22" name="TextBox 22"/>
          <p:cNvSpPr txBox="1"/>
          <p:nvPr/>
        </p:nvSpPr>
        <p:spPr>
          <a:xfrm>
            <a:off x="7538083" y="3780631"/>
            <a:ext cx="8294838" cy="801369"/>
          </a:xfrm>
          <a:prstGeom prst="rect">
            <a:avLst/>
          </a:prstGeom>
        </p:spPr>
        <p:txBody>
          <a:bodyPr lIns="0" tIns="0" rIns="0" bIns="0" rtlCol="0" anchor="t">
            <a:spAutoFit/>
          </a:bodyPr>
          <a:lstStyle/>
          <a:p>
            <a:pPr algn="ctr">
              <a:lnSpc>
                <a:spcPts val="3079"/>
              </a:lnSpc>
            </a:pPr>
            <a:r>
              <a:rPr lang="en-US" sz="2200">
                <a:solidFill>
                  <a:srgbClr val="0063A0"/>
                </a:solidFill>
                <a:latin typeface="Canva Sans Bold"/>
                <a:ea typeface="Canva Sans Bold"/>
                <a:cs typeface="Canva Sans Bold"/>
                <a:sym typeface="Canva Sans Bold"/>
              </a:rPr>
              <a:t>Largest group of participants worked in private sector medical practice (36.6%) and based in urban areas (81.4%).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9261" y="9208676"/>
            <a:ext cx="2648902" cy="1002887"/>
            <a:chOff x="0" y="0"/>
            <a:chExt cx="3531870" cy="1337183"/>
          </a:xfrm>
        </p:grpSpPr>
        <p:sp>
          <p:nvSpPr>
            <p:cNvPr id="3" name="Freeform 3"/>
            <p:cNvSpPr/>
            <p:nvPr/>
          </p:nvSpPr>
          <p:spPr>
            <a:xfrm>
              <a:off x="0" y="0"/>
              <a:ext cx="3531870" cy="1337183"/>
            </a:xfrm>
            <a:custGeom>
              <a:avLst/>
              <a:gdLst/>
              <a:ahLst/>
              <a:cxnLst/>
              <a:rect l="l" t="t" r="r" b="b"/>
              <a:pathLst>
                <a:path w="3531870" h="1337183">
                  <a:moveTo>
                    <a:pt x="0" y="0"/>
                  </a:moveTo>
                  <a:lnTo>
                    <a:pt x="3531870" y="0"/>
                  </a:lnTo>
                  <a:lnTo>
                    <a:pt x="3531870" y="1337183"/>
                  </a:lnTo>
                  <a:lnTo>
                    <a:pt x="0" y="1337183"/>
                  </a:lnTo>
                  <a:lnTo>
                    <a:pt x="0" y="0"/>
                  </a:lnTo>
                  <a:close/>
                </a:path>
              </a:pathLst>
            </a:custGeom>
            <a:blipFill>
              <a:blip r:embed="rId2"/>
              <a:stretch>
                <a:fillRect t="-135" b="-135"/>
              </a:stretch>
            </a:blipFill>
          </p:spPr>
          <p:txBody>
            <a:bodyPr/>
            <a:lstStyle/>
            <a:p>
              <a:endParaRPr lang="en-ZA"/>
            </a:p>
          </p:txBody>
        </p:sp>
      </p:grpSp>
      <p:sp>
        <p:nvSpPr>
          <p:cNvPr id="4" name="Freeform 4"/>
          <p:cNvSpPr/>
          <p:nvPr/>
        </p:nvSpPr>
        <p:spPr>
          <a:xfrm>
            <a:off x="15832922" y="771525"/>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ZA"/>
          </a:p>
        </p:txBody>
      </p:sp>
      <p:grpSp>
        <p:nvGrpSpPr>
          <p:cNvPr id="5" name="Group 5"/>
          <p:cNvGrpSpPr/>
          <p:nvPr/>
        </p:nvGrpSpPr>
        <p:grpSpPr>
          <a:xfrm>
            <a:off x="15291546" y="-553320"/>
            <a:ext cx="11802808" cy="12978765"/>
            <a:chOff x="0" y="0"/>
            <a:chExt cx="15737078" cy="17305020"/>
          </a:xfrm>
        </p:grpSpPr>
        <p:sp>
          <p:nvSpPr>
            <p:cNvPr id="6" name="Freeform 6"/>
            <p:cNvSpPr/>
            <p:nvPr/>
          </p:nvSpPr>
          <p:spPr>
            <a:xfrm>
              <a:off x="0" y="0"/>
              <a:ext cx="15737078" cy="17305021"/>
            </a:xfrm>
            <a:custGeom>
              <a:avLst/>
              <a:gdLst/>
              <a:ahLst/>
              <a:cxnLst/>
              <a:rect l="l" t="t" r="r" b="b"/>
              <a:pathLst>
                <a:path w="15737078" h="17305021">
                  <a:moveTo>
                    <a:pt x="5410454" y="0"/>
                  </a:moveTo>
                  <a:lnTo>
                    <a:pt x="0" y="9371330"/>
                  </a:lnTo>
                  <a:lnTo>
                    <a:pt x="4580636" y="17305021"/>
                  </a:lnTo>
                  <a:lnTo>
                    <a:pt x="15737078" y="17305021"/>
                  </a:lnTo>
                  <a:lnTo>
                    <a:pt x="15737078" y="0"/>
                  </a:lnTo>
                  <a:close/>
                </a:path>
              </a:pathLst>
            </a:custGeom>
            <a:blipFill>
              <a:blip r:embed="rId5"/>
              <a:stretch>
                <a:fillRect l="-39356" r="-39356"/>
              </a:stretch>
            </a:blipFill>
          </p:spPr>
          <p:txBody>
            <a:bodyPr/>
            <a:lstStyle/>
            <a:p>
              <a:endParaRPr lang="en-ZA"/>
            </a:p>
          </p:txBody>
        </p:sp>
      </p:grpSp>
      <p:sp>
        <p:nvSpPr>
          <p:cNvPr id="7" name="Freeform 7"/>
          <p:cNvSpPr/>
          <p:nvPr/>
        </p:nvSpPr>
        <p:spPr>
          <a:xfrm>
            <a:off x="16590684" y="-389312"/>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extLst>
                <a:ext uri="{96DAC541-7B7A-43D3-8B79-37D633B846F1}">
                  <asvg:svgBlip xmlns:asvg="http://schemas.microsoft.com/office/drawing/2016/SVG/main" xmlns="" r:embed="rId7"/>
                </a:ext>
              </a:extLst>
            </a:blip>
            <a:stretch>
              <a:fillRect l="-174" r="-174"/>
            </a:stretch>
          </a:blipFill>
        </p:spPr>
        <p:txBody>
          <a:bodyPr/>
          <a:lstStyle/>
          <a:p>
            <a:endParaRPr lang="en-ZA"/>
          </a:p>
        </p:txBody>
      </p:sp>
      <p:grpSp>
        <p:nvGrpSpPr>
          <p:cNvPr id="8" name="Group 8"/>
          <p:cNvGrpSpPr/>
          <p:nvPr/>
        </p:nvGrpSpPr>
        <p:grpSpPr>
          <a:xfrm>
            <a:off x="15832922" y="9123087"/>
            <a:ext cx="1337215" cy="1002887"/>
            <a:chOff x="0" y="0"/>
            <a:chExt cx="1782953" cy="1337183"/>
          </a:xfrm>
        </p:grpSpPr>
        <p:sp>
          <p:nvSpPr>
            <p:cNvPr id="9" name="Freeform 9"/>
            <p:cNvSpPr/>
            <p:nvPr/>
          </p:nvSpPr>
          <p:spPr>
            <a:xfrm>
              <a:off x="0" y="0"/>
              <a:ext cx="1782953" cy="1337183"/>
            </a:xfrm>
            <a:custGeom>
              <a:avLst/>
              <a:gdLst/>
              <a:ahLst/>
              <a:cxnLst/>
              <a:rect l="l" t="t" r="r" b="b"/>
              <a:pathLst>
                <a:path w="1782953" h="1337183">
                  <a:moveTo>
                    <a:pt x="0" y="0"/>
                  </a:moveTo>
                  <a:lnTo>
                    <a:pt x="1782953" y="0"/>
                  </a:lnTo>
                  <a:lnTo>
                    <a:pt x="1782953" y="1337183"/>
                  </a:lnTo>
                  <a:lnTo>
                    <a:pt x="0" y="1337183"/>
                  </a:lnTo>
                  <a:lnTo>
                    <a:pt x="0" y="0"/>
                  </a:lnTo>
                  <a:close/>
                </a:path>
              </a:pathLst>
            </a:custGeom>
            <a:blipFill>
              <a:blip r:embed="rId8"/>
              <a:stretch>
                <a:fillRect t="-206" b="-206"/>
              </a:stretch>
            </a:blipFill>
          </p:spPr>
          <p:txBody>
            <a:bodyPr/>
            <a:lstStyle/>
            <a:p>
              <a:endParaRPr lang="en-ZA"/>
            </a:p>
          </p:txBody>
        </p:sp>
      </p:grpSp>
      <p:sp>
        <p:nvSpPr>
          <p:cNvPr id="10" name="TextBox 10"/>
          <p:cNvSpPr txBox="1"/>
          <p:nvPr/>
        </p:nvSpPr>
        <p:spPr>
          <a:xfrm>
            <a:off x="307465" y="866775"/>
            <a:ext cx="16458045" cy="981075"/>
          </a:xfrm>
          <a:prstGeom prst="rect">
            <a:avLst/>
          </a:prstGeom>
        </p:spPr>
        <p:txBody>
          <a:bodyPr lIns="0" tIns="0" rIns="0" bIns="0" rtlCol="0" anchor="t">
            <a:spAutoFit/>
          </a:bodyPr>
          <a:lstStyle/>
          <a:p>
            <a:pPr algn="ctr">
              <a:lnSpc>
                <a:spcPts val="6118"/>
              </a:lnSpc>
            </a:pPr>
            <a:r>
              <a:rPr lang="en-US" sz="5098" spc="47">
                <a:solidFill>
                  <a:srgbClr val="0063A0"/>
                </a:solidFill>
                <a:latin typeface="Times New Roman"/>
                <a:ea typeface="Times New Roman"/>
                <a:cs typeface="Times New Roman"/>
                <a:sym typeface="Times New Roman"/>
              </a:rPr>
              <a:t>Results App Use </a:t>
            </a:r>
          </a:p>
        </p:txBody>
      </p:sp>
      <p:grpSp>
        <p:nvGrpSpPr>
          <p:cNvPr id="11" name="Group 11"/>
          <p:cNvGrpSpPr/>
          <p:nvPr/>
        </p:nvGrpSpPr>
        <p:grpSpPr>
          <a:xfrm>
            <a:off x="9380305" y="1971675"/>
            <a:ext cx="2271363" cy="2271363"/>
            <a:chOff x="0" y="0"/>
            <a:chExt cx="3028484" cy="3028484"/>
          </a:xfrm>
        </p:grpSpPr>
        <p:sp>
          <p:nvSpPr>
            <p:cNvPr id="12" name="Freeform 12"/>
            <p:cNvSpPr/>
            <p:nvPr/>
          </p:nvSpPr>
          <p:spPr>
            <a:xfrm>
              <a:off x="0" y="0"/>
              <a:ext cx="3028442" cy="3028442"/>
            </a:xfrm>
            <a:custGeom>
              <a:avLst/>
              <a:gdLst/>
              <a:ahLst/>
              <a:cxnLst/>
              <a:rect l="l" t="t" r="r" b="b"/>
              <a:pathLst>
                <a:path w="3028442" h="3028442">
                  <a:moveTo>
                    <a:pt x="0" y="0"/>
                  </a:moveTo>
                  <a:lnTo>
                    <a:pt x="3028442" y="0"/>
                  </a:lnTo>
                  <a:lnTo>
                    <a:pt x="3028442" y="3028442"/>
                  </a:lnTo>
                  <a:lnTo>
                    <a:pt x="0" y="3028442"/>
                  </a:lnTo>
                  <a:lnTo>
                    <a:pt x="0" y="0"/>
                  </a:lnTo>
                  <a:close/>
                </a:path>
              </a:pathLst>
            </a:custGeom>
            <a:blipFill>
              <a:blip r:embed="rId9"/>
              <a:stretch>
                <a:fillRect r="-1" b="-1"/>
              </a:stretch>
            </a:blipFill>
          </p:spPr>
          <p:txBody>
            <a:bodyPr/>
            <a:lstStyle/>
            <a:p>
              <a:endParaRPr lang="en-ZA"/>
            </a:p>
          </p:txBody>
        </p:sp>
      </p:grpSp>
      <p:sp>
        <p:nvSpPr>
          <p:cNvPr id="13" name="Freeform 13"/>
          <p:cNvSpPr/>
          <p:nvPr/>
        </p:nvSpPr>
        <p:spPr>
          <a:xfrm>
            <a:off x="1160096" y="1618757"/>
            <a:ext cx="2384844" cy="2384844"/>
          </a:xfrm>
          <a:custGeom>
            <a:avLst/>
            <a:gdLst/>
            <a:ahLst/>
            <a:cxnLst/>
            <a:rect l="l" t="t" r="r" b="b"/>
            <a:pathLst>
              <a:path w="2384844" h="2384844">
                <a:moveTo>
                  <a:pt x="0" y="0"/>
                </a:moveTo>
                <a:lnTo>
                  <a:pt x="2384844" y="0"/>
                </a:lnTo>
                <a:lnTo>
                  <a:pt x="2384844" y="2384844"/>
                </a:lnTo>
                <a:lnTo>
                  <a:pt x="0" y="238484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ZA"/>
          </a:p>
        </p:txBody>
      </p:sp>
      <p:sp>
        <p:nvSpPr>
          <p:cNvPr id="14" name="Freeform 14"/>
          <p:cNvSpPr/>
          <p:nvPr/>
        </p:nvSpPr>
        <p:spPr>
          <a:xfrm>
            <a:off x="144903" y="4612955"/>
            <a:ext cx="2917615" cy="2387140"/>
          </a:xfrm>
          <a:custGeom>
            <a:avLst/>
            <a:gdLst/>
            <a:ahLst/>
            <a:cxnLst/>
            <a:rect l="l" t="t" r="r" b="b"/>
            <a:pathLst>
              <a:path w="2917615" h="2387140">
                <a:moveTo>
                  <a:pt x="0" y="0"/>
                </a:moveTo>
                <a:lnTo>
                  <a:pt x="2917615" y="0"/>
                </a:lnTo>
                <a:lnTo>
                  <a:pt x="2917615" y="2387140"/>
                </a:lnTo>
                <a:lnTo>
                  <a:pt x="0" y="2387140"/>
                </a:lnTo>
                <a:lnTo>
                  <a:pt x="0" y="0"/>
                </a:lnTo>
                <a:close/>
              </a:path>
            </a:pathLst>
          </a:custGeom>
          <a:blipFill>
            <a:blip r:embed="rId12">
              <a:extLst>
                <a:ext uri="{96DAC541-7B7A-43D3-8B79-37D633B846F1}">
                  <asvg:svgBlip xmlns:asvg="http://schemas.microsoft.com/office/drawing/2016/SVG/main" xmlns="" r:embed="rId13"/>
                </a:ext>
              </a:extLst>
            </a:blip>
            <a:stretch>
              <a:fillRect l="-36" r="-36"/>
            </a:stretch>
          </a:blipFill>
        </p:spPr>
        <p:txBody>
          <a:bodyPr/>
          <a:lstStyle/>
          <a:p>
            <a:endParaRPr lang="en-ZA"/>
          </a:p>
        </p:txBody>
      </p:sp>
      <p:sp>
        <p:nvSpPr>
          <p:cNvPr id="15" name="Freeform 15"/>
          <p:cNvSpPr/>
          <p:nvPr/>
        </p:nvSpPr>
        <p:spPr>
          <a:xfrm>
            <a:off x="8011965" y="4612955"/>
            <a:ext cx="2540367" cy="2646216"/>
          </a:xfrm>
          <a:custGeom>
            <a:avLst/>
            <a:gdLst/>
            <a:ahLst/>
            <a:cxnLst/>
            <a:rect l="l" t="t" r="r" b="b"/>
            <a:pathLst>
              <a:path w="2540367" h="2646216">
                <a:moveTo>
                  <a:pt x="0" y="0"/>
                </a:moveTo>
                <a:lnTo>
                  <a:pt x="2540367" y="0"/>
                </a:lnTo>
                <a:lnTo>
                  <a:pt x="2540367" y="2646216"/>
                </a:lnTo>
                <a:lnTo>
                  <a:pt x="0" y="2646216"/>
                </a:lnTo>
                <a:lnTo>
                  <a:pt x="0" y="0"/>
                </a:lnTo>
                <a:close/>
              </a:path>
            </a:pathLst>
          </a:custGeom>
          <a:blipFill>
            <a:blip r:embed="rId14">
              <a:extLst>
                <a:ext uri="{96DAC541-7B7A-43D3-8B79-37D633B846F1}">
                  <asvg:svgBlip xmlns:asvg="http://schemas.microsoft.com/office/drawing/2016/SVG/main" xmlns="" r:embed="rId15"/>
                </a:ext>
              </a:extLst>
            </a:blip>
            <a:stretch>
              <a:fillRect l="-22" r="-22"/>
            </a:stretch>
          </a:blipFill>
        </p:spPr>
        <p:txBody>
          <a:bodyPr/>
          <a:lstStyle/>
          <a:p>
            <a:endParaRPr lang="en-ZA"/>
          </a:p>
        </p:txBody>
      </p:sp>
      <p:sp>
        <p:nvSpPr>
          <p:cNvPr id="16" name="Freeform 16"/>
          <p:cNvSpPr/>
          <p:nvPr/>
        </p:nvSpPr>
        <p:spPr>
          <a:xfrm>
            <a:off x="2867915" y="7133445"/>
            <a:ext cx="3377835" cy="2373281"/>
          </a:xfrm>
          <a:custGeom>
            <a:avLst/>
            <a:gdLst/>
            <a:ahLst/>
            <a:cxnLst/>
            <a:rect l="l" t="t" r="r" b="b"/>
            <a:pathLst>
              <a:path w="3377835" h="2373281">
                <a:moveTo>
                  <a:pt x="0" y="0"/>
                </a:moveTo>
                <a:lnTo>
                  <a:pt x="3377836" y="0"/>
                </a:lnTo>
                <a:lnTo>
                  <a:pt x="3377836" y="2373281"/>
                </a:lnTo>
                <a:lnTo>
                  <a:pt x="0" y="2373281"/>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endParaRPr lang="en-ZA"/>
          </a:p>
        </p:txBody>
      </p:sp>
      <p:sp>
        <p:nvSpPr>
          <p:cNvPr id="17" name="TextBox 17"/>
          <p:cNvSpPr txBox="1"/>
          <p:nvPr/>
        </p:nvSpPr>
        <p:spPr>
          <a:xfrm>
            <a:off x="725991" y="380753"/>
            <a:ext cx="11616191" cy="6286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ea typeface="Montserrat Ultra-Bold"/>
                <a:cs typeface="Montserrat Ultra-Bold"/>
                <a:sym typeface="Montserrat Ultra-Bold"/>
              </a:rPr>
              <a:t>JOHANNESBURG HEALTH DISTRICT </a:t>
            </a:r>
          </a:p>
        </p:txBody>
      </p:sp>
      <p:sp>
        <p:nvSpPr>
          <p:cNvPr id="18" name="TextBox 18"/>
          <p:cNvSpPr txBox="1"/>
          <p:nvPr/>
        </p:nvSpPr>
        <p:spPr>
          <a:xfrm>
            <a:off x="11046866" y="380753"/>
            <a:ext cx="6212434" cy="57150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ea typeface="Montserrat Ultra-Bold"/>
                <a:cs typeface="Montserrat Ultra-Bold"/>
                <a:sym typeface="Montserrat Ultra-Bold"/>
              </a:rPr>
              <a:t>2024 RESEARCH CONFERENCE</a:t>
            </a:r>
          </a:p>
        </p:txBody>
      </p:sp>
      <p:sp>
        <p:nvSpPr>
          <p:cNvPr id="19" name="TextBox 19"/>
          <p:cNvSpPr txBox="1"/>
          <p:nvPr/>
        </p:nvSpPr>
        <p:spPr>
          <a:xfrm>
            <a:off x="4968480" y="9421001"/>
            <a:ext cx="6086971" cy="807720"/>
          </a:xfrm>
          <a:prstGeom prst="rect">
            <a:avLst/>
          </a:prstGeom>
        </p:spPr>
        <p:txBody>
          <a:bodyPr lIns="0" tIns="0" rIns="0" bIns="0" rtlCol="0" anchor="t">
            <a:spAutoFit/>
          </a:bodyPr>
          <a:lstStyle/>
          <a:p>
            <a:pPr algn="ctr">
              <a:lnSpc>
                <a:spcPts val="5880"/>
              </a:lnSpc>
            </a:pPr>
            <a:r>
              <a:rPr lang="en-US" sz="4200">
                <a:solidFill>
                  <a:srgbClr val="765944"/>
                </a:solidFill>
                <a:latin typeface="Josefin Sans"/>
                <a:ea typeface="Josefin Sans"/>
                <a:cs typeface="Josefin Sans"/>
                <a:sym typeface="Josefin Sans"/>
              </a:rPr>
              <a:t>#JoburgResearch2024</a:t>
            </a:r>
          </a:p>
        </p:txBody>
      </p:sp>
      <p:sp>
        <p:nvSpPr>
          <p:cNvPr id="20" name="TextBox 20"/>
          <p:cNvSpPr txBox="1"/>
          <p:nvPr/>
        </p:nvSpPr>
        <p:spPr>
          <a:xfrm>
            <a:off x="3544940" y="1940300"/>
            <a:ext cx="4648043" cy="1972945"/>
          </a:xfrm>
          <a:prstGeom prst="rect">
            <a:avLst/>
          </a:prstGeom>
        </p:spPr>
        <p:txBody>
          <a:bodyPr lIns="0" tIns="0" rIns="0" bIns="0" rtlCol="0" anchor="t">
            <a:spAutoFit/>
          </a:bodyPr>
          <a:lstStyle/>
          <a:p>
            <a:pPr algn="ctr">
              <a:lnSpc>
                <a:spcPts val="3078"/>
              </a:lnSpc>
            </a:pPr>
            <a:r>
              <a:rPr lang="en-US" sz="2199">
                <a:solidFill>
                  <a:srgbClr val="0063A0"/>
                </a:solidFill>
                <a:latin typeface="Canva Sans Bold"/>
                <a:ea typeface="Canva Sans Bold"/>
                <a:cs typeface="Canva Sans Bold"/>
                <a:sym typeface="Canva Sans Bold"/>
              </a:rPr>
              <a:t>At least 90% of participants reported using a messaging app for work-related communication with WhatsApp (84%) as the most used messaging app.</a:t>
            </a:r>
          </a:p>
        </p:txBody>
      </p:sp>
      <p:sp>
        <p:nvSpPr>
          <p:cNvPr id="21" name="TextBox 21"/>
          <p:cNvSpPr txBox="1"/>
          <p:nvPr/>
        </p:nvSpPr>
        <p:spPr>
          <a:xfrm>
            <a:off x="6245751" y="7621121"/>
            <a:ext cx="7425398" cy="1544295"/>
          </a:xfrm>
          <a:prstGeom prst="rect">
            <a:avLst/>
          </a:prstGeom>
        </p:spPr>
        <p:txBody>
          <a:bodyPr lIns="0" tIns="0" rIns="0" bIns="0" rtlCol="0" anchor="t">
            <a:spAutoFit/>
          </a:bodyPr>
          <a:lstStyle/>
          <a:p>
            <a:pPr algn="ctr">
              <a:lnSpc>
                <a:spcPts val="3078"/>
              </a:lnSpc>
            </a:pPr>
            <a:r>
              <a:rPr lang="en-US" sz="2199">
                <a:solidFill>
                  <a:srgbClr val="0063A0"/>
                </a:solidFill>
                <a:latin typeface="Canva Sans Bold"/>
                <a:ea typeface="Canva Sans Bold"/>
                <a:cs typeface="Canva Sans Bold"/>
                <a:sym typeface="Canva Sans Bold"/>
              </a:rPr>
              <a:t>Participants reported using messaging apps for connecting with colleagues (52.1%)patient referrals (50.6%) information on patient clinical management (47.5%) and sharing new clinical guidelines (43.3%).  </a:t>
            </a:r>
          </a:p>
        </p:txBody>
      </p:sp>
      <p:sp>
        <p:nvSpPr>
          <p:cNvPr id="22" name="TextBox 22"/>
          <p:cNvSpPr txBox="1"/>
          <p:nvPr/>
        </p:nvSpPr>
        <p:spPr>
          <a:xfrm>
            <a:off x="11651668" y="2063541"/>
            <a:ext cx="4359574" cy="2363530"/>
          </a:xfrm>
          <a:prstGeom prst="rect">
            <a:avLst/>
          </a:prstGeom>
        </p:spPr>
        <p:txBody>
          <a:bodyPr lIns="0" tIns="0" rIns="0" bIns="0" rtlCol="0" anchor="t">
            <a:spAutoFit/>
          </a:bodyPr>
          <a:lstStyle/>
          <a:p>
            <a:pPr algn="ctr">
              <a:lnSpc>
                <a:spcPts val="3076"/>
              </a:lnSpc>
            </a:pPr>
            <a:r>
              <a:rPr lang="en-US" sz="2197">
                <a:solidFill>
                  <a:srgbClr val="0063A0"/>
                </a:solidFill>
                <a:latin typeface="Canva Sans Bold"/>
                <a:ea typeface="Canva Sans Bold"/>
                <a:cs typeface="Canva Sans Bold"/>
                <a:sym typeface="Canva Sans Bold"/>
              </a:rPr>
              <a:t>Nearly 95% of participants belonged to at least one messaging app group while 28.5% belonged to five groups or more. </a:t>
            </a:r>
          </a:p>
          <a:p>
            <a:pPr algn="ctr">
              <a:lnSpc>
                <a:spcPts val="3076"/>
              </a:lnSpc>
            </a:pPr>
            <a:endParaRPr lang="en-US" sz="2197">
              <a:solidFill>
                <a:srgbClr val="0063A0"/>
              </a:solidFill>
              <a:latin typeface="Canva Sans Bold"/>
              <a:ea typeface="Canva Sans Bold"/>
              <a:cs typeface="Canva Sans Bold"/>
              <a:sym typeface="Canva Sans Bold"/>
            </a:endParaRPr>
          </a:p>
        </p:txBody>
      </p:sp>
      <p:sp>
        <p:nvSpPr>
          <p:cNvPr id="23" name="TextBox 23"/>
          <p:cNvSpPr txBox="1"/>
          <p:nvPr/>
        </p:nvSpPr>
        <p:spPr>
          <a:xfrm>
            <a:off x="3368010" y="4673103"/>
            <a:ext cx="4339156" cy="1999214"/>
          </a:xfrm>
          <a:prstGeom prst="rect">
            <a:avLst/>
          </a:prstGeom>
        </p:spPr>
        <p:txBody>
          <a:bodyPr lIns="0" tIns="0" rIns="0" bIns="0" rtlCol="0" anchor="t">
            <a:spAutoFit/>
          </a:bodyPr>
          <a:lstStyle/>
          <a:p>
            <a:pPr algn="ctr">
              <a:lnSpc>
                <a:spcPts val="3078"/>
              </a:lnSpc>
            </a:pPr>
            <a:r>
              <a:rPr lang="en-US" sz="2199">
                <a:solidFill>
                  <a:srgbClr val="0063A0"/>
                </a:solidFill>
                <a:latin typeface="Canva Sans Bold"/>
                <a:ea typeface="Canva Sans Bold"/>
                <a:cs typeface="Canva Sans Bold"/>
                <a:sym typeface="Canva Sans Bold"/>
              </a:rPr>
              <a:t>Messaging apps were also used for sharing appointment times and reminders (44.7%) and providing advice (28.5%) to patients. </a:t>
            </a:r>
          </a:p>
        </p:txBody>
      </p:sp>
      <p:sp>
        <p:nvSpPr>
          <p:cNvPr id="24" name="TextBox 24"/>
          <p:cNvSpPr txBox="1"/>
          <p:nvPr/>
        </p:nvSpPr>
        <p:spPr>
          <a:xfrm>
            <a:off x="10422165" y="4789022"/>
            <a:ext cx="4869381" cy="2325345"/>
          </a:xfrm>
          <a:prstGeom prst="rect">
            <a:avLst/>
          </a:prstGeom>
        </p:spPr>
        <p:txBody>
          <a:bodyPr lIns="0" tIns="0" rIns="0" bIns="0" rtlCol="0" anchor="t">
            <a:spAutoFit/>
          </a:bodyPr>
          <a:lstStyle/>
          <a:p>
            <a:pPr algn="ctr">
              <a:lnSpc>
                <a:spcPts val="3078"/>
              </a:lnSpc>
            </a:pPr>
            <a:r>
              <a:rPr lang="en-US" sz="2199">
                <a:solidFill>
                  <a:srgbClr val="0063A0"/>
                </a:solidFill>
                <a:latin typeface="Canva Sans Bold"/>
                <a:ea typeface="Canva Sans Bold"/>
                <a:cs typeface="Canva Sans Bold"/>
                <a:sym typeface="Canva Sans Bold"/>
              </a:rPr>
              <a:t>App use across the public and private sectors and types of healthcare facilities was similar. Most healthcare workers (79.3%) did not receive a mobile phone data allowance.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22690" y="8979178"/>
            <a:ext cx="2648902" cy="1002887"/>
            <a:chOff x="0" y="0"/>
            <a:chExt cx="3531870" cy="1337183"/>
          </a:xfrm>
        </p:grpSpPr>
        <p:sp>
          <p:nvSpPr>
            <p:cNvPr id="3" name="Freeform 3"/>
            <p:cNvSpPr/>
            <p:nvPr/>
          </p:nvSpPr>
          <p:spPr>
            <a:xfrm>
              <a:off x="0" y="0"/>
              <a:ext cx="3531870" cy="1337183"/>
            </a:xfrm>
            <a:custGeom>
              <a:avLst/>
              <a:gdLst/>
              <a:ahLst/>
              <a:cxnLst/>
              <a:rect l="l" t="t" r="r" b="b"/>
              <a:pathLst>
                <a:path w="3531870" h="1337183">
                  <a:moveTo>
                    <a:pt x="0" y="0"/>
                  </a:moveTo>
                  <a:lnTo>
                    <a:pt x="3531870" y="0"/>
                  </a:lnTo>
                  <a:lnTo>
                    <a:pt x="3531870" y="1337183"/>
                  </a:lnTo>
                  <a:lnTo>
                    <a:pt x="0" y="1337183"/>
                  </a:lnTo>
                  <a:lnTo>
                    <a:pt x="0" y="0"/>
                  </a:lnTo>
                  <a:close/>
                </a:path>
              </a:pathLst>
            </a:custGeom>
            <a:blipFill>
              <a:blip r:embed="rId3"/>
              <a:stretch>
                <a:fillRect t="-135" b="-135"/>
              </a:stretch>
            </a:blipFill>
          </p:spPr>
          <p:txBody>
            <a:bodyPr/>
            <a:lstStyle/>
            <a:p>
              <a:endParaRPr lang="en-ZA"/>
            </a:p>
          </p:txBody>
        </p:sp>
      </p:grpSp>
      <p:sp>
        <p:nvSpPr>
          <p:cNvPr id="4" name="TextBox 4"/>
          <p:cNvSpPr txBox="1"/>
          <p:nvPr/>
        </p:nvSpPr>
        <p:spPr>
          <a:xfrm>
            <a:off x="757357" y="171450"/>
            <a:ext cx="11616191" cy="6286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ea typeface="Montserrat Ultra-Bold"/>
                <a:cs typeface="Montserrat Ultra-Bold"/>
                <a:sym typeface="Montserrat Ultra-Bold"/>
              </a:rPr>
              <a:t>JOHANNESBURG HEALTH DISTRICT </a:t>
            </a:r>
          </a:p>
        </p:txBody>
      </p:sp>
      <p:sp>
        <p:nvSpPr>
          <p:cNvPr id="5" name="Freeform 5"/>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ZA"/>
          </a:p>
        </p:txBody>
      </p:sp>
      <p:grpSp>
        <p:nvGrpSpPr>
          <p:cNvPr id="6" name="Group 6"/>
          <p:cNvGrpSpPr/>
          <p:nvPr/>
        </p:nvGrpSpPr>
        <p:grpSpPr>
          <a:xfrm>
            <a:off x="14745738" y="301323"/>
            <a:ext cx="11802809" cy="12978765"/>
            <a:chOff x="0" y="0"/>
            <a:chExt cx="15737078" cy="17305020"/>
          </a:xfrm>
        </p:grpSpPr>
        <p:sp>
          <p:nvSpPr>
            <p:cNvPr id="7" name="Freeform 7"/>
            <p:cNvSpPr/>
            <p:nvPr/>
          </p:nvSpPr>
          <p:spPr>
            <a:xfrm>
              <a:off x="0" y="0"/>
              <a:ext cx="15737078" cy="17305021"/>
            </a:xfrm>
            <a:custGeom>
              <a:avLst/>
              <a:gdLst/>
              <a:ahLst/>
              <a:cxnLst/>
              <a:rect l="l" t="t" r="r" b="b"/>
              <a:pathLst>
                <a:path w="15737078" h="17305021">
                  <a:moveTo>
                    <a:pt x="5410454" y="0"/>
                  </a:moveTo>
                  <a:lnTo>
                    <a:pt x="0" y="9371330"/>
                  </a:lnTo>
                  <a:lnTo>
                    <a:pt x="4580636" y="17305021"/>
                  </a:lnTo>
                  <a:lnTo>
                    <a:pt x="15737078" y="17305021"/>
                  </a:lnTo>
                  <a:lnTo>
                    <a:pt x="15737078" y="0"/>
                  </a:lnTo>
                  <a:close/>
                </a:path>
              </a:pathLst>
            </a:custGeom>
            <a:blipFill>
              <a:blip r:embed="rId6"/>
              <a:stretch>
                <a:fillRect l="-39356" r="-39356"/>
              </a:stretch>
            </a:blipFill>
          </p:spPr>
          <p:txBody>
            <a:bodyPr/>
            <a:lstStyle/>
            <a:p>
              <a:endParaRPr lang="en-ZA"/>
            </a:p>
          </p:txBody>
        </p:sp>
      </p:grpSp>
      <p:sp>
        <p:nvSpPr>
          <p:cNvPr id="8" name="Freeform 8"/>
          <p:cNvSpPr/>
          <p:nvPr/>
        </p:nvSpPr>
        <p:spPr>
          <a:xfrm>
            <a:off x="15018832"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7">
              <a:extLst>
                <a:ext uri="{96DAC541-7B7A-43D3-8B79-37D633B846F1}">
                  <asvg:svgBlip xmlns:asvg="http://schemas.microsoft.com/office/drawing/2016/SVG/main" xmlns="" r:embed="rId8"/>
                </a:ext>
              </a:extLst>
            </a:blip>
            <a:stretch>
              <a:fillRect l="-174" r="-174"/>
            </a:stretch>
          </a:blipFill>
        </p:spPr>
        <p:txBody>
          <a:bodyPr/>
          <a:lstStyle/>
          <a:p>
            <a:endParaRPr lang="en-ZA"/>
          </a:p>
        </p:txBody>
      </p:sp>
      <p:grpSp>
        <p:nvGrpSpPr>
          <p:cNvPr id="9" name="Group 9"/>
          <p:cNvGrpSpPr/>
          <p:nvPr/>
        </p:nvGrpSpPr>
        <p:grpSpPr>
          <a:xfrm>
            <a:off x="15922068" y="8977371"/>
            <a:ext cx="1337215" cy="1002887"/>
            <a:chOff x="0" y="0"/>
            <a:chExt cx="1782953" cy="1337183"/>
          </a:xfrm>
        </p:grpSpPr>
        <p:sp>
          <p:nvSpPr>
            <p:cNvPr id="10" name="Freeform 10"/>
            <p:cNvSpPr/>
            <p:nvPr/>
          </p:nvSpPr>
          <p:spPr>
            <a:xfrm>
              <a:off x="0" y="0"/>
              <a:ext cx="1782953" cy="1337183"/>
            </a:xfrm>
            <a:custGeom>
              <a:avLst/>
              <a:gdLst/>
              <a:ahLst/>
              <a:cxnLst/>
              <a:rect l="l" t="t" r="r" b="b"/>
              <a:pathLst>
                <a:path w="1782953" h="1337183">
                  <a:moveTo>
                    <a:pt x="0" y="0"/>
                  </a:moveTo>
                  <a:lnTo>
                    <a:pt x="1782953" y="0"/>
                  </a:lnTo>
                  <a:lnTo>
                    <a:pt x="1782953" y="1337183"/>
                  </a:lnTo>
                  <a:lnTo>
                    <a:pt x="0" y="1337183"/>
                  </a:lnTo>
                  <a:lnTo>
                    <a:pt x="0" y="0"/>
                  </a:lnTo>
                  <a:close/>
                </a:path>
              </a:pathLst>
            </a:custGeom>
            <a:blipFill>
              <a:blip r:embed="rId9"/>
              <a:stretch>
                <a:fillRect t="-206" b="-206"/>
              </a:stretch>
            </a:blipFill>
          </p:spPr>
          <p:txBody>
            <a:bodyPr/>
            <a:lstStyle/>
            <a:p>
              <a:endParaRPr lang="en-ZA"/>
            </a:p>
          </p:txBody>
        </p:sp>
      </p:grpSp>
      <p:sp>
        <p:nvSpPr>
          <p:cNvPr id="11" name="TextBox 11"/>
          <p:cNvSpPr txBox="1"/>
          <p:nvPr/>
        </p:nvSpPr>
        <p:spPr>
          <a:xfrm>
            <a:off x="11145475" y="187023"/>
            <a:ext cx="6212434" cy="6286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ea typeface="Montserrat Ultra-Bold"/>
                <a:cs typeface="Montserrat Ultra-Bold"/>
                <a:sym typeface="Montserrat Ultra-Bold"/>
              </a:rPr>
              <a:t>2024 RESEARCH CONFERENCE</a:t>
            </a:r>
          </a:p>
        </p:txBody>
      </p:sp>
      <p:sp>
        <p:nvSpPr>
          <p:cNvPr id="12" name="TextBox 12"/>
          <p:cNvSpPr txBox="1"/>
          <p:nvPr/>
        </p:nvSpPr>
        <p:spPr>
          <a:xfrm>
            <a:off x="5965178" y="9086850"/>
            <a:ext cx="6086971" cy="893445"/>
          </a:xfrm>
          <a:prstGeom prst="rect">
            <a:avLst/>
          </a:prstGeom>
        </p:spPr>
        <p:txBody>
          <a:bodyPr lIns="0" tIns="0" rIns="0" bIns="0" rtlCol="0" anchor="t">
            <a:spAutoFit/>
          </a:bodyPr>
          <a:lstStyle/>
          <a:p>
            <a:pPr algn="ctr">
              <a:lnSpc>
                <a:spcPts val="5880"/>
              </a:lnSpc>
            </a:pPr>
            <a:r>
              <a:rPr lang="en-US" sz="4200">
                <a:solidFill>
                  <a:srgbClr val="765944"/>
                </a:solidFill>
                <a:latin typeface="Josefin Sans"/>
                <a:ea typeface="Josefin Sans"/>
                <a:cs typeface="Josefin Sans"/>
                <a:sym typeface="Josefin Sans"/>
              </a:rPr>
              <a:t>#JoburgResearch2024</a:t>
            </a:r>
          </a:p>
        </p:txBody>
      </p:sp>
      <p:sp>
        <p:nvSpPr>
          <p:cNvPr id="13" name="TextBox 13"/>
          <p:cNvSpPr txBox="1"/>
          <p:nvPr/>
        </p:nvSpPr>
        <p:spPr>
          <a:xfrm>
            <a:off x="-932977" y="880021"/>
            <a:ext cx="16458045" cy="981075"/>
          </a:xfrm>
          <a:prstGeom prst="rect">
            <a:avLst/>
          </a:prstGeom>
        </p:spPr>
        <p:txBody>
          <a:bodyPr lIns="0" tIns="0" rIns="0" bIns="0" rtlCol="0" anchor="t">
            <a:spAutoFit/>
          </a:bodyPr>
          <a:lstStyle/>
          <a:p>
            <a:pPr algn="ctr">
              <a:lnSpc>
                <a:spcPts val="6118"/>
              </a:lnSpc>
            </a:pPr>
            <a:r>
              <a:rPr lang="en-US" sz="5098" spc="47">
                <a:solidFill>
                  <a:srgbClr val="0063A0"/>
                </a:solidFill>
                <a:latin typeface="Times New Roman Bold"/>
                <a:ea typeface="Times New Roman Bold"/>
                <a:cs typeface="Times New Roman Bold"/>
                <a:sym typeface="Times New Roman Bold"/>
              </a:rPr>
              <a:t>Discussion</a:t>
            </a:r>
          </a:p>
        </p:txBody>
      </p:sp>
      <p:sp>
        <p:nvSpPr>
          <p:cNvPr id="14" name="TextBox 14"/>
          <p:cNvSpPr txBox="1"/>
          <p:nvPr/>
        </p:nvSpPr>
        <p:spPr>
          <a:xfrm>
            <a:off x="394186" y="2103983"/>
            <a:ext cx="14624646" cy="1178687"/>
          </a:xfrm>
          <a:prstGeom prst="rect">
            <a:avLst/>
          </a:prstGeom>
        </p:spPr>
        <p:txBody>
          <a:bodyPr lIns="0" tIns="0" rIns="0" bIns="0" rtlCol="0" anchor="t">
            <a:spAutoFit/>
          </a:bodyPr>
          <a:lstStyle/>
          <a:p>
            <a:pPr marL="575309" lvl="2" indent="-191770" algn="l">
              <a:lnSpc>
                <a:spcPts val="3078"/>
              </a:lnSpc>
              <a:buFont typeface="Arial"/>
              <a:buChar char="⚬"/>
            </a:pPr>
            <a:r>
              <a:rPr lang="en-US" sz="2799" dirty="0">
                <a:solidFill>
                  <a:srgbClr val="0063A0"/>
                </a:solidFill>
                <a:latin typeface="Canva Sans Bold"/>
                <a:ea typeface="Canva Sans Bold"/>
                <a:cs typeface="Canva Sans Bold"/>
                <a:sym typeface="Canva Sans Bold"/>
              </a:rPr>
              <a:t>Informal use of messaging apps by healthcare workers to perform their daily work is common and  supports core healthcare functions in the public and private sectors. </a:t>
            </a:r>
          </a:p>
        </p:txBody>
      </p:sp>
      <p:sp>
        <p:nvSpPr>
          <p:cNvPr id="15" name="TextBox 15"/>
          <p:cNvSpPr txBox="1"/>
          <p:nvPr/>
        </p:nvSpPr>
        <p:spPr>
          <a:xfrm>
            <a:off x="378795" y="3556729"/>
            <a:ext cx="12279802" cy="1561604"/>
          </a:xfrm>
          <a:prstGeom prst="rect">
            <a:avLst/>
          </a:prstGeom>
        </p:spPr>
        <p:txBody>
          <a:bodyPr lIns="0" tIns="0" rIns="0" bIns="0" rtlCol="0" anchor="t">
            <a:spAutoFit/>
          </a:bodyPr>
          <a:lstStyle/>
          <a:p>
            <a:pPr marL="575309" lvl="2" indent="-191770" algn="l">
              <a:lnSpc>
                <a:spcPts val="3078"/>
              </a:lnSpc>
              <a:buFont typeface="Arial"/>
              <a:buChar char="⚬"/>
            </a:pPr>
            <a:r>
              <a:rPr lang="en-US" sz="2799">
                <a:solidFill>
                  <a:srgbClr val="0063A0"/>
                </a:solidFill>
                <a:latin typeface="Canva Sans Bold"/>
                <a:ea typeface="Canva Sans Bold"/>
                <a:cs typeface="Canva Sans Bold"/>
                <a:sym typeface="Canva Sans Bold"/>
              </a:rPr>
              <a:t>Study strengths:</a:t>
            </a:r>
          </a:p>
          <a:p>
            <a:pPr marL="1032509" lvl="3" indent="-258127" algn="l">
              <a:lnSpc>
                <a:spcPts val="3078"/>
              </a:lnSpc>
              <a:buFont typeface="Arial"/>
              <a:buChar char="￭"/>
            </a:pPr>
            <a:r>
              <a:rPr lang="en-US" sz="2799">
                <a:solidFill>
                  <a:srgbClr val="0063A0"/>
                </a:solidFill>
                <a:latin typeface="Canva Sans Bold"/>
                <a:ea typeface="Canva Sans Bold"/>
                <a:cs typeface="Canva Sans Bold"/>
                <a:sym typeface="Canva Sans Bold"/>
              </a:rPr>
              <a:t>large sample size </a:t>
            </a:r>
          </a:p>
          <a:p>
            <a:pPr marL="1032509" lvl="3" indent="-258127" algn="l">
              <a:lnSpc>
                <a:spcPts val="3078"/>
              </a:lnSpc>
              <a:buFont typeface="Arial"/>
              <a:buChar char="￭"/>
            </a:pPr>
            <a:r>
              <a:rPr lang="en-US" sz="2799">
                <a:solidFill>
                  <a:srgbClr val="0063A0"/>
                </a:solidFill>
                <a:latin typeface="Canva Sans Bold"/>
                <a:ea typeface="Canva Sans Bold"/>
                <a:cs typeface="Canva Sans Bold"/>
                <a:sym typeface="Canva Sans Bold"/>
              </a:rPr>
              <a:t>wide diversity of health worker cadres </a:t>
            </a:r>
          </a:p>
          <a:p>
            <a:pPr marL="1032509" lvl="3" indent="-258127" algn="l">
              <a:lnSpc>
                <a:spcPts val="3078"/>
              </a:lnSpc>
              <a:buFont typeface="Arial"/>
              <a:buChar char="￭"/>
            </a:pPr>
            <a:r>
              <a:rPr lang="en-US" sz="2799">
                <a:solidFill>
                  <a:srgbClr val="0063A0"/>
                </a:solidFill>
                <a:latin typeface="Canva Sans Bold"/>
                <a:ea typeface="Canva Sans Bold"/>
                <a:cs typeface="Canva Sans Bold"/>
                <a:sym typeface="Canva Sans Bold"/>
              </a:rPr>
              <a:t>private and public sectors.</a:t>
            </a:r>
          </a:p>
        </p:txBody>
      </p:sp>
      <p:sp>
        <p:nvSpPr>
          <p:cNvPr id="16" name="TextBox 16"/>
          <p:cNvSpPr txBox="1"/>
          <p:nvPr/>
        </p:nvSpPr>
        <p:spPr>
          <a:xfrm>
            <a:off x="378795" y="5804565"/>
            <a:ext cx="14366943" cy="1987724"/>
          </a:xfrm>
          <a:prstGeom prst="rect">
            <a:avLst/>
          </a:prstGeom>
        </p:spPr>
        <p:txBody>
          <a:bodyPr lIns="0" tIns="0" rIns="0" bIns="0" rtlCol="0" anchor="t">
            <a:spAutoFit/>
          </a:bodyPr>
          <a:lstStyle/>
          <a:p>
            <a:pPr marL="575309" lvl="2" indent="-191770" algn="just">
              <a:lnSpc>
                <a:spcPts val="3078"/>
              </a:lnSpc>
              <a:buFont typeface="Arial"/>
              <a:buChar char="⚬"/>
            </a:pPr>
            <a:r>
              <a:rPr lang="en-US" sz="2799" dirty="0">
                <a:solidFill>
                  <a:srgbClr val="0063A0"/>
                </a:solidFill>
                <a:latin typeface="Canva Sans Bold"/>
                <a:ea typeface="Canva Sans Bold"/>
                <a:cs typeface="Canva Sans Bold"/>
                <a:sym typeface="Canva Sans Bold"/>
              </a:rPr>
              <a:t>Study weaknesses:</a:t>
            </a:r>
          </a:p>
          <a:p>
            <a:pPr marL="1032509" lvl="3" indent="-258127" algn="just">
              <a:lnSpc>
                <a:spcPts val="3078"/>
              </a:lnSpc>
              <a:buFont typeface="Arial"/>
              <a:buChar char="￭"/>
            </a:pPr>
            <a:r>
              <a:rPr lang="en-US" sz="2799" dirty="0">
                <a:solidFill>
                  <a:srgbClr val="0063A0"/>
                </a:solidFill>
                <a:latin typeface="Canva Sans Bold"/>
                <a:ea typeface="Canva Sans Bold"/>
                <a:cs typeface="Canva Sans Bold"/>
                <a:sym typeface="Canva Sans Bold"/>
              </a:rPr>
              <a:t> Survey respondents mostly English speaking, Caucasian, females with postgraduate qualifications. </a:t>
            </a:r>
          </a:p>
          <a:p>
            <a:pPr marL="1032509" lvl="3" indent="-258127" algn="just">
              <a:lnSpc>
                <a:spcPts val="3078"/>
              </a:lnSpc>
              <a:buFont typeface="Arial"/>
              <a:buChar char="￭"/>
            </a:pPr>
            <a:r>
              <a:rPr lang="en-US" sz="2799" dirty="0">
                <a:solidFill>
                  <a:srgbClr val="0063A0"/>
                </a:solidFill>
                <a:latin typeface="Canva Sans Bold"/>
                <a:ea typeface="Canva Sans Bold"/>
                <a:cs typeface="Canva Sans Bold"/>
                <a:sym typeface="Canva Sans Bold"/>
              </a:rPr>
              <a:t>urban settings </a:t>
            </a:r>
          </a:p>
          <a:p>
            <a:pPr marL="1032509" lvl="3" indent="-258127" algn="just">
              <a:lnSpc>
                <a:spcPts val="3078"/>
              </a:lnSpc>
              <a:buFont typeface="Arial"/>
              <a:buChar char="￭"/>
            </a:pPr>
            <a:r>
              <a:rPr lang="en-US" sz="2799" dirty="0">
                <a:solidFill>
                  <a:srgbClr val="0063A0"/>
                </a:solidFill>
                <a:latin typeface="Canva Sans Bold"/>
                <a:ea typeface="Canva Sans Bold"/>
                <a:cs typeface="Canva Sans Bold"/>
                <a:sym typeface="Canva Sans Bold"/>
              </a:rPr>
              <a:t>private sector.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8795" y="9087128"/>
            <a:ext cx="2648902" cy="1002887"/>
            <a:chOff x="0" y="0"/>
            <a:chExt cx="3531870" cy="1337183"/>
          </a:xfrm>
        </p:grpSpPr>
        <p:sp>
          <p:nvSpPr>
            <p:cNvPr id="3" name="Freeform 3"/>
            <p:cNvSpPr/>
            <p:nvPr/>
          </p:nvSpPr>
          <p:spPr>
            <a:xfrm>
              <a:off x="0" y="0"/>
              <a:ext cx="3531870" cy="1337183"/>
            </a:xfrm>
            <a:custGeom>
              <a:avLst/>
              <a:gdLst/>
              <a:ahLst/>
              <a:cxnLst/>
              <a:rect l="l" t="t" r="r" b="b"/>
              <a:pathLst>
                <a:path w="3531870" h="1337183">
                  <a:moveTo>
                    <a:pt x="0" y="0"/>
                  </a:moveTo>
                  <a:lnTo>
                    <a:pt x="3531870" y="0"/>
                  </a:lnTo>
                  <a:lnTo>
                    <a:pt x="3531870" y="1337183"/>
                  </a:lnTo>
                  <a:lnTo>
                    <a:pt x="0" y="1337183"/>
                  </a:lnTo>
                  <a:lnTo>
                    <a:pt x="0" y="0"/>
                  </a:lnTo>
                  <a:close/>
                </a:path>
              </a:pathLst>
            </a:custGeom>
            <a:blipFill>
              <a:blip r:embed="rId2"/>
              <a:stretch>
                <a:fillRect t="-135" b="-135"/>
              </a:stretch>
            </a:blipFill>
          </p:spPr>
          <p:txBody>
            <a:bodyPr/>
            <a:lstStyle/>
            <a:p>
              <a:endParaRPr lang="en-ZA"/>
            </a:p>
          </p:txBody>
        </p:sp>
      </p:grpSp>
      <p:sp>
        <p:nvSpPr>
          <p:cNvPr id="4" name="TextBox 4"/>
          <p:cNvSpPr txBox="1"/>
          <p:nvPr/>
        </p:nvSpPr>
        <p:spPr>
          <a:xfrm>
            <a:off x="725991" y="380753"/>
            <a:ext cx="11616191" cy="6286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ea typeface="Montserrat Ultra-Bold"/>
                <a:cs typeface="Montserrat Ultra-Bold"/>
                <a:sym typeface="Montserrat Ultra-Bold"/>
              </a:rPr>
              <a:t>JOHANNESBURG HEALTH DISTRICT </a:t>
            </a:r>
          </a:p>
        </p:txBody>
      </p:sp>
      <p:sp>
        <p:nvSpPr>
          <p:cNvPr id="5" name="Freeform 5"/>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ZA"/>
          </a:p>
        </p:txBody>
      </p:sp>
      <p:grpSp>
        <p:nvGrpSpPr>
          <p:cNvPr id="6" name="Group 6"/>
          <p:cNvGrpSpPr/>
          <p:nvPr/>
        </p:nvGrpSpPr>
        <p:grpSpPr>
          <a:xfrm>
            <a:off x="14497763" y="301323"/>
            <a:ext cx="11802808" cy="12978765"/>
            <a:chOff x="0" y="0"/>
            <a:chExt cx="15737078" cy="17305020"/>
          </a:xfrm>
        </p:grpSpPr>
        <p:sp>
          <p:nvSpPr>
            <p:cNvPr id="7" name="Freeform 7"/>
            <p:cNvSpPr/>
            <p:nvPr/>
          </p:nvSpPr>
          <p:spPr>
            <a:xfrm>
              <a:off x="0" y="0"/>
              <a:ext cx="15737078" cy="17305021"/>
            </a:xfrm>
            <a:custGeom>
              <a:avLst/>
              <a:gdLst/>
              <a:ahLst/>
              <a:cxnLst/>
              <a:rect l="l" t="t" r="r" b="b"/>
              <a:pathLst>
                <a:path w="15737078" h="17305021">
                  <a:moveTo>
                    <a:pt x="5410454" y="0"/>
                  </a:moveTo>
                  <a:lnTo>
                    <a:pt x="0" y="9371330"/>
                  </a:lnTo>
                  <a:lnTo>
                    <a:pt x="4580636" y="17305021"/>
                  </a:lnTo>
                  <a:lnTo>
                    <a:pt x="15737078" y="17305021"/>
                  </a:lnTo>
                  <a:lnTo>
                    <a:pt x="15737078" y="0"/>
                  </a:lnTo>
                  <a:close/>
                </a:path>
              </a:pathLst>
            </a:custGeom>
            <a:blipFill>
              <a:blip r:embed="rId5"/>
              <a:stretch>
                <a:fillRect l="-39356" r="-39356"/>
              </a:stretch>
            </a:blipFill>
          </p:spPr>
          <p:txBody>
            <a:bodyPr/>
            <a:lstStyle/>
            <a:p>
              <a:endParaRPr lang="en-ZA"/>
            </a:p>
          </p:txBody>
        </p:sp>
      </p:grpSp>
      <p:sp>
        <p:nvSpPr>
          <p:cNvPr id="8" name="Freeform 8"/>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extLst>
                <a:ext uri="{96DAC541-7B7A-43D3-8B79-37D633B846F1}">
                  <asvg:svgBlip xmlns:asvg="http://schemas.microsoft.com/office/drawing/2016/SVG/main" xmlns="" r:embed="rId7"/>
                </a:ext>
              </a:extLst>
            </a:blip>
            <a:stretch>
              <a:fillRect l="-174" r="-174"/>
            </a:stretch>
          </a:blipFill>
        </p:spPr>
        <p:txBody>
          <a:bodyPr/>
          <a:lstStyle/>
          <a:p>
            <a:endParaRPr lang="en-ZA"/>
          </a:p>
        </p:txBody>
      </p:sp>
      <p:grpSp>
        <p:nvGrpSpPr>
          <p:cNvPr id="9" name="Group 9"/>
          <p:cNvGrpSpPr/>
          <p:nvPr/>
        </p:nvGrpSpPr>
        <p:grpSpPr>
          <a:xfrm>
            <a:off x="15922068" y="9120524"/>
            <a:ext cx="1337215" cy="1002887"/>
            <a:chOff x="0" y="0"/>
            <a:chExt cx="1782953" cy="1337183"/>
          </a:xfrm>
        </p:grpSpPr>
        <p:sp>
          <p:nvSpPr>
            <p:cNvPr id="10" name="Freeform 10"/>
            <p:cNvSpPr/>
            <p:nvPr/>
          </p:nvSpPr>
          <p:spPr>
            <a:xfrm>
              <a:off x="0" y="0"/>
              <a:ext cx="1782953" cy="1337183"/>
            </a:xfrm>
            <a:custGeom>
              <a:avLst/>
              <a:gdLst/>
              <a:ahLst/>
              <a:cxnLst/>
              <a:rect l="l" t="t" r="r" b="b"/>
              <a:pathLst>
                <a:path w="1782953" h="1337183">
                  <a:moveTo>
                    <a:pt x="0" y="0"/>
                  </a:moveTo>
                  <a:lnTo>
                    <a:pt x="1782953" y="0"/>
                  </a:lnTo>
                  <a:lnTo>
                    <a:pt x="1782953" y="1337183"/>
                  </a:lnTo>
                  <a:lnTo>
                    <a:pt x="0" y="1337183"/>
                  </a:lnTo>
                  <a:lnTo>
                    <a:pt x="0" y="0"/>
                  </a:lnTo>
                  <a:close/>
                </a:path>
              </a:pathLst>
            </a:custGeom>
            <a:blipFill>
              <a:blip r:embed="rId8"/>
              <a:stretch>
                <a:fillRect t="-206" b="-206"/>
              </a:stretch>
            </a:blipFill>
          </p:spPr>
          <p:txBody>
            <a:bodyPr/>
            <a:lstStyle/>
            <a:p>
              <a:endParaRPr lang="en-ZA"/>
            </a:p>
          </p:txBody>
        </p:sp>
      </p:grpSp>
      <p:sp>
        <p:nvSpPr>
          <p:cNvPr id="11" name="TextBox 11"/>
          <p:cNvSpPr txBox="1"/>
          <p:nvPr/>
        </p:nvSpPr>
        <p:spPr>
          <a:xfrm>
            <a:off x="11046866" y="400050"/>
            <a:ext cx="6212434" cy="6286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ea typeface="Montserrat Ultra-Bold"/>
                <a:cs typeface="Montserrat Ultra-Bold"/>
                <a:sym typeface="Montserrat Ultra-Bold"/>
              </a:rPr>
              <a:t>2024 RESEARCH CONFERENCE</a:t>
            </a:r>
          </a:p>
        </p:txBody>
      </p:sp>
      <p:sp>
        <p:nvSpPr>
          <p:cNvPr id="12" name="TextBox 12"/>
          <p:cNvSpPr txBox="1"/>
          <p:nvPr/>
        </p:nvSpPr>
        <p:spPr>
          <a:xfrm>
            <a:off x="5719244" y="9230003"/>
            <a:ext cx="6086971" cy="893445"/>
          </a:xfrm>
          <a:prstGeom prst="rect">
            <a:avLst/>
          </a:prstGeom>
        </p:spPr>
        <p:txBody>
          <a:bodyPr lIns="0" tIns="0" rIns="0" bIns="0" rtlCol="0" anchor="t">
            <a:spAutoFit/>
          </a:bodyPr>
          <a:lstStyle/>
          <a:p>
            <a:pPr algn="ctr">
              <a:lnSpc>
                <a:spcPts val="5880"/>
              </a:lnSpc>
            </a:pPr>
            <a:r>
              <a:rPr lang="en-US" sz="4200">
                <a:solidFill>
                  <a:srgbClr val="765944"/>
                </a:solidFill>
                <a:latin typeface="Josefin Sans"/>
                <a:ea typeface="Josefin Sans"/>
                <a:cs typeface="Josefin Sans"/>
                <a:sym typeface="Josefin Sans"/>
              </a:rPr>
              <a:t>#JoburgResearch2024</a:t>
            </a:r>
          </a:p>
        </p:txBody>
      </p:sp>
      <p:sp>
        <p:nvSpPr>
          <p:cNvPr id="13" name="TextBox 13"/>
          <p:cNvSpPr txBox="1"/>
          <p:nvPr/>
        </p:nvSpPr>
        <p:spPr>
          <a:xfrm>
            <a:off x="-356285" y="1041355"/>
            <a:ext cx="16458045" cy="981075"/>
          </a:xfrm>
          <a:prstGeom prst="rect">
            <a:avLst/>
          </a:prstGeom>
        </p:spPr>
        <p:txBody>
          <a:bodyPr lIns="0" tIns="0" rIns="0" bIns="0" rtlCol="0" anchor="t">
            <a:spAutoFit/>
          </a:bodyPr>
          <a:lstStyle/>
          <a:p>
            <a:pPr algn="ctr">
              <a:lnSpc>
                <a:spcPts val="6118"/>
              </a:lnSpc>
            </a:pPr>
            <a:r>
              <a:rPr lang="en-US" sz="5098" spc="47">
                <a:solidFill>
                  <a:srgbClr val="0063A0"/>
                </a:solidFill>
                <a:latin typeface="Times New Roman Bold"/>
                <a:ea typeface="Times New Roman Bold"/>
                <a:cs typeface="Times New Roman Bold"/>
                <a:sym typeface="Times New Roman Bold"/>
              </a:rPr>
              <a:t>Conclusion</a:t>
            </a:r>
          </a:p>
        </p:txBody>
      </p:sp>
      <p:sp>
        <p:nvSpPr>
          <p:cNvPr id="14" name="TextBox 14"/>
          <p:cNvSpPr txBox="1"/>
          <p:nvPr/>
        </p:nvSpPr>
        <p:spPr>
          <a:xfrm>
            <a:off x="521512" y="2101761"/>
            <a:ext cx="14702450" cy="1582420"/>
          </a:xfrm>
          <a:prstGeom prst="rect">
            <a:avLst/>
          </a:prstGeom>
        </p:spPr>
        <p:txBody>
          <a:bodyPr lIns="0" tIns="0" rIns="0" bIns="0" rtlCol="0" anchor="t">
            <a:spAutoFit/>
          </a:bodyPr>
          <a:lstStyle/>
          <a:p>
            <a:pPr marL="502798" lvl="2" indent="-167599" algn="l">
              <a:lnSpc>
                <a:spcPts val="3078"/>
              </a:lnSpc>
              <a:buFont typeface="Arial"/>
              <a:buChar char="⚬"/>
            </a:pPr>
            <a:r>
              <a:rPr lang="en-US" sz="2199">
                <a:solidFill>
                  <a:srgbClr val="0063A0"/>
                </a:solidFill>
                <a:latin typeface="Canva Sans Bold"/>
                <a:ea typeface="Canva Sans Bold"/>
                <a:cs typeface="Canva Sans Bold"/>
                <a:sym typeface="Canva Sans Bold"/>
              </a:rPr>
              <a:t>We found that purposes of messaging apps included sharing information with colleagues in the same geographic area; discussing patient referrals with another healthcare worker; asking colleagues for advice on clinical management of patients; sharing appointment times and reminders with patients; and providing advice to patients. </a:t>
            </a:r>
          </a:p>
        </p:txBody>
      </p:sp>
      <p:sp>
        <p:nvSpPr>
          <p:cNvPr id="15" name="TextBox 15"/>
          <p:cNvSpPr txBox="1"/>
          <p:nvPr/>
        </p:nvSpPr>
        <p:spPr>
          <a:xfrm>
            <a:off x="378795" y="4204916"/>
            <a:ext cx="14845166" cy="1153770"/>
          </a:xfrm>
          <a:prstGeom prst="rect">
            <a:avLst/>
          </a:prstGeom>
        </p:spPr>
        <p:txBody>
          <a:bodyPr lIns="0" tIns="0" rIns="0" bIns="0" rtlCol="0" anchor="t">
            <a:spAutoFit/>
          </a:bodyPr>
          <a:lstStyle/>
          <a:p>
            <a:pPr marL="502798" lvl="2" indent="-167599" algn="l">
              <a:lnSpc>
                <a:spcPts val="3078"/>
              </a:lnSpc>
              <a:buFont typeface="Arial"/>
              <a:buChar char="⚬"/>
            </a:pPr>
            <a:r>
              <a:rPr lang="en-US" sz="2199" dirty="0">
                <a:solidFill>
                  <a:srgbClr val="0063A0"/>
                </a:solidFill>
                <a:latin typeface="Canva Sans Bold"/>
                <a:ea typeface="Canva Sans Bold"/>
                <a:cs typeface="Canva Sans Bold"/>
                <a:sym typeface="Canva Sans Bold"/>
              </a:rPr>
              <a:t>The widespread informal use of messaging apps most likely highlights both their ease of use and wide penetration but also gaps or constraints within available formal systems for sharing information with patients and among healthcare workers. </a:t>
            </a:r>
          </a:p>
        </p:txBody>
      </p:sp>
      <p:sp>
        <p:nvSpPr>
          <p:cNvPr id="16" name="TextBox 16"/>
          <p:cNvSpPr txBox="1"/>
          <p:nvPr/>
        </p:nvSpPr>
        <p:spPr>
          <a:xfrm>
            <a:off x="378795" y="5749237"/>
            <a:ext cx="14334892" cy="1166025"/>
          </a:xfrm>
          <a:prstGeom prst="rect">
            <a:avLst/>
          </a:prstGeom>
        </p:spPr>
        <p:txBody>
          <a:bodyPr lIns="0" tIns="0" rIns="0" bIns="0" rtlCol="0" anchor="t">
            <a:spAutoFit/>
          </a:bodyPr>
          <a:lstStyle/>
          <a:p>
            <a:pPr marL="502798" lvl="2" indent="-167599" algn="l">
              <a:lnSpc>
                <a:spcPts val="3078"/>
              </a:lnSpc>
              <a:buFont typeface="Arial"/>
              <a:buChar char="⚬"/>
            </a:pPr>
            <a:r>
              <a:rPr lang="en-US" sz="2199" dirty="0">
                <a:solidFill>
                  <a:srgbClr val="0063A0"/>
                </a:solidFill>
                <a:latin typeface="Canva Sans Bold"/>
                <a:ea typeface="Canva Sans Bold"/>
                <a:cs typeface="Canva Sans Bold"/>
                <a:sym typeface="Canva Sans Bold"/>
              </a:rPr>
              <a:t>Financial cost to healthcare workers of informal use – most reported that they do not receive allowances to support this use, particularly those working in the public sector. This places an unfair and inequitable burden on healthcare workers.</a:t>
            </a:r>
          </a:p>
        </p:txBody>
      </p:sp>
      <p:sp>
        <p:nvSpPr>
          <p:cNvPr id="17" name="TextBox 17"/>
          <p:cNvSpPr txBox="1"/>
          <p:nvPr/>
        </p:nvSpPr>
        <p:spPr>
          <a:xfrm>
            <a:off x="422303" y="7203857"/>
            <a:ext cx="13901611" cy="1582420"/>
          </a:xfrm>
          <a:prstGeom prst="rect">
            <a:avLst/>
          </a:prstGeom>
        </p:spPr>
        <p:txBody>
          <a:bodyPr lIns="0" tIns="0" rIns="0" bIns="0" rtlCol="0" anchor="t">
            <a:spAutoFit/>
          </a:bodyPr>
          <a:lstStyle/>
          <a:p>
            <a:pPr marL="502798" lvl="2" indent="-167599" algn="l">
              <a:lnSpc>
                <a:spcPts val="3078"/>
              </a:lnSpc>
              <a:buFont typeface="Arial"/>
              <a:buChar char="⚬"/>
            </a:pPr>
            <a:r>
              <a:rPr lang="en-US" sz="2199" dirty="0">
                <a:solidFill>
                  <a:srgbClr val="0063A0"/>
                </a:solidFill>
                <a:latin typeface="Canva Sans Bold"/>
                <a:ea typeface="Canva Sans Bold"/>
                <a:cs typeface="Canva Sans Bold"/>
                <a:sym typeface="Canva Sans Bold"/>
              </a:rPr>
              <a:t>South Africa’s digital health strategy needs to consider informal uses of mobile phones, including messaging app use. Guidance is needed on ways of supporting this use, such as provision of Wi-Fi and data allowances, while managing potential downsides.</a:t>
            </a:r>
          </a:p>
          <a:p>
            <a:pPr marL="502798" lvl="2" indent="-167599" algn="ctr">
              <a:lnSpc>
                <a:spcPts val="3078"/>
              </a:lnSpc>
            </a:pPr>
            <a:endParaRPr lang="en-US" sz="2199" dirty="0">
              <a:solidFill>
                <a:srgbClr val="0063A0"/>
              </a:solidFill>
              <a:latin typeface="Canva Sans Bold"/>
              <a:ea typeface="Canva Sans Bold"/>
              <a:cs typeface="Canva Sans Bold"/>
              <a:sym typeface="Canva Sans 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3DB7A41B2A644FA1402FEBE62B16B0" ma:contentTypeVersion="18" ma:contentTypeDescription="Create a new document." ma:contentTypeScope="" ma:versionID="ced30a1dfdf6c03a9e7212819a0e0fd9">
  <xsd:schema xmlns:xsd="http://www.w3.org/2001/XMLSchema" xmlns:xs="http://www.w3.org/2001/XMLSchema" xmlns:p="http://schemas.microsoft.com/office/2006/metadata/properties" xmlns:ns3="9d28fa84-55dd-48f8-87ce-a3b13b6304af" xmlns:ns4="f4721b62-5db6-439f-b86e-1efcf7aad422" targetNamespace="http://schemas.microsoft.com/office/2006/metadata/properties" ma:root="true" ma:fieldsID="c945914c2c7c0478b2e46cb246d754cf" ns3:_="" ns4:_="">
    <xsd:import namespace="9d28fa84-55dd-48f8-87ce-a3b13b6304af"/>
    <xsd:import namespace="f4721b62-5db6-439f-b86e-1efcf7aad42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28fa84-55dd-48f8-87ce-a3b13b6304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721b62-5db6-439f-b86e-1efcf7aad4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9d28fa84-55dd-48f8-87ce-a3b13b6304af" xsi:nil="true"/>
  </documentManagement>
</p:properties>
</file>

<file path=customXml/itemProps1.xml><?xml version="1.0" encoding="utf-8"?>
<ds:datastoreItem xmlns:ds="http://schemas.openxmlformats.org/officeDocument/2006/customXml" ds:itemID="{E49D8941-7343-41B7-A575-0F7C3E1B32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28fa84-55dd-48f8-87ce-a3b13b6304af"/>
    <ds:schemaRef ds:uri="f4721b62-5db6-439f-b86e-1efcf7aad4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FC4A96-28F0-483F-A573-EA6F07B35933}">
  <ds:schemaRefs>
    <ds:schemaRef ds:uri="http://schemas.microsoft.com/sharepoint/v3/contenttype/forms"/>
  </ds:schemaRefs>
</ds:datastoreItem>
</file>

<file path=customXml/itemProps3.xml><?xml version="1.0" encoding="utf-8"?>
<ds:datastoreItem xmlns:ds="http://schemas.openxmlformats.org/officeDocument/2006/customXml" ds:itemID="{E861722B-12CA-4AFB-A0FD-B2C86C021EA5}">
  <ds:schemaRefs>
    <ds:schemaRef ds:uri="http://www.w3.org/XML/1998/namespace"/>
    <ds:schemaRef ds:uri="http://purl.org/dc/terms/"/>
    <ds:schemaRef ds:uri="9d28fa84-55dd-48f8-87ce-a3b13b6304af"/>
    <ds:schemaRef ds:uri="http://schemas.microsoft.com/office/infopath/2007/PartnerControls"/>
    <ds:schemaRef ds:uri="http://purl.org/dc/dcmitype/"/>
    <ds:schemaRef ds:uri="http://purl.org/dc/elements/1.1/"/>
    <ds:schemaRef ds:uri="f4721b62-5db6-439f-b86e-1efcf7aad422"/>
    <ds:schemaRef ds:uri="http://schemas.microsoft.com/office/2006/documentManagement/type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12</TotalTime>
  <Words>1052</Words>
  <Application>Microsoft Office PowerPoint</Application>
  <PresentationFormat>Custom</PresentationFormat>
  <Paragraphs>94</Paragraphs>
  <Slides>10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Montserrat Ultra-Bold</vt:lpstr>
      <vt:lpstr>Calibri</vt:lpstr>
      <vt:lpstr>Josefin Sans</vt:lpstr>
      <vt:lpstr>Canva Sans Bold</vt:lpstr>
      <vt:lpstr>Times New Roman Bold</vt:lpstr>
      <vt:lpstr>Times New Roman</vt:lpstr>
      <vt:lpstr>Arial</vt:lpstr>
      <vt:lpstr>Josefin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JHD R Conf 2024-QuantitativeTD SL.pptx</dc:title>
  <dc:creator>Lerato Tsotetsi</dc:creator>
  <cp:lastModifiedBy>Lerato Tsotetsi</cp:lastModifiedBy>
  <cp:revision>3</cp:revision>
  <dcterms:created xsi:type="dcterms:W3CDTF">2006-08-16T00:00:00Z</dcterms:created>
  <dcterms:modified xsi:type="dcterms:W3CDTF">2024-08-26T12:35:24Z</dcterms:modified>
  <dc:identifier>DAGOrcpdYGc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0x010100543DB7A41B2A644FA1402FEBE62B16B0</vt:lpwstr>
  </property>
</Properties>
</file>