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1" r:id="rId3"/>
    <p:sldId id="259" r:id="rId4"/>
    <p:sldId id="260" r:id="rId5"/>
    <p:sldId id="262" r:id="rId6"/>
    <p:sldId id="265" r:id="rId7"/>
    <p:sldId id="263" r:id="rId8"/>
    <p:sldId id="266" r:id="rId9"/>
    <p:sldId id="267" r:id="rId10"/>
  </p:sldIdLst>
  <p:sldSz cx="18288000" cy="10287000"/>
  <p:notesSz cx="6858000" cy="9144000"/>
  <p:embeddedFontLst>
    <p:embeddedFont>
      <p:font typeface="Josefin Sans" pitchFamily="2" charset="0"/>
      <p:regular r:id="rId11"/>
    </p:embeddedFont>
    <p:embeddedFont>
      <p:font typeface="Montserrat Ultra-Bold" panose="020B0604020202020204" charset="0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>
        <p:scale>
          <a:sx n="33" d="100"/>
          <a:sy n="33" d="100"/>
        </p:scale>
        <p:origin x="932" y="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08230"/>
            <a:ext cx="16225843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79"/>
              </a:lnSpc>
            </a:pPr>
            <a:r>
              <a:rPr lang="en-US" sz="6699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160225" y="2088932"/>
            <a:ext cx="13962793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379"/>
              </a:lnSpc>
            </a:pPr>
            <a:r>
              <a:rPr lang="en-US" sz="6699" dirty="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4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3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DCB05B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D3E32D4-2941-4187-1E23-42A1CE7EF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4800" y="3875362"/>
            <a:ext cx="9067800" cy="1470025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EXPERIENCES OF LIVING WITH HIV AND AIDS BY DISCORDANT COUPLES IN JOHANNESBURG, SOUTH AFRICA.</a:t>
            </a:r>
            <a:endParaRPr lang="en-US" sz="3000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1F19105-7E69-742F-8A31-59279A138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0600" y="5996070"/>
            <a:ext cx="6400800" cy="1752600"/>
          </a:xfrm>
        </p:spPr>
        <p:txBody>
          <a:bodyPr/>
          <a:lstStyle/>
          <a:p>
            <a:r>
              <a:rPr lang="en-US" dirty="0"/>
              <a:t> Miss Pontsho Maepa</a:t>
            </a:r>
          </a:p>
          <a:p>
            <a:r>
              <a:rPr lang="en-US" dirty="0"/>
              <a:t>(University of the Witwatersrand)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ZA" dirty="0"/>
              <a:t>MAIN FINDINGS – UNDERSTANDING DISCORDANCE 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805" y="2669069"/>
            <a:ext cx="16640924" cy="5667257"/>
          </a:xfrm>
        </p:spPr>
        <p:txBody>
          <a:bodyPr>
            <a:normAutofit/>
          </a:bodyPr>
          <a:lstStyle/>
          <a:p>
            <a:r>
              <a:rPr lang="en-GB" b="1" dirty="0"/>
              <a:t>Awareness vs. Understanding: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Participants knew the term "discordance" but had limited understanding of its implications and mechanics.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Interpretations included spiritual beliefs and misconceptions about protection and transmission.</a:t>
            </a:r>
          </a:p>
          <a:p>
            <a:r>
              <a:rPr lang="en-GB" b="1" dirty="0"/>
              <a:t>Quotes from Participants: </a:t>
            </a:r>
            <a:r>
              <a:rPr lang="en-GB" dirty="0"/>
              <a:t>“From what I have heard it is when a person who is HIV-positive and HIV-negative are in a relationship.” (Participant #004)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“I never thought it was important for me to ask about my boyfriend's status until I saw medication in his drawer.” (Participant #001)</a:t>
            </a:r>
          </a:p>
          <a:p>
            <a:r>
              <a:rPr lang="en-GB" b="1" dirty="0"/>
              <a:t>Implications:</a:t>
            </a:r>
          </a:p>
          <a:p>
            <a:pPr marL="0" indent="0">
              <a:buNone/>
            </a:pPr>
            <a:r>
              <a:rPr lang="en-GB" b="1" dirty="0"/>
              <a:t> -</a:t>
            </a:r>
            <a:r>
              <a:rPr lang="en-GB" i="1" dirty="0"/>
              <a:t>Lack of Education</a:t>
            </a:r>
            <a:r>
              <a:rPr lang="en-GB" b="1" dirty="0"/>
              <a:t>:</a:t>
            </a:r>
            <a:r>
              <a:rPr lang="en-GB" dirty="0"/>
              <a:t> Misunderstandings about HIV transmission and prevention persist.</a:t>
            </a:r>
          </a:p>
          <a:p>
            <a:pPr marL="0" indent="0">
              <a:buNone/>
            </a:pPr>
            <a:r>
              <a:rPr lang="en-GB" b="1" dirty="0"/>
              <a:t>-</a:t>
            </a:r>
            <a:r>
              <a:rPr lang="en-GB" i="1" dirty="0"/>
              <a:t>Spiritual Beliefs</a:t>
            </a:r>
            <a:r>
              <a:rPr lang="en-GB" b="1" dirty="0"/>
              <a:t>:</a:t>
            </a:r>
            <a:r>
              <a:rPr lang="en-GB" dirty="0"/>
              <a:t> Influence how individuals perceive and cope with discordance.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15" y="1180737"/>
            <a:ext cx="16640925" cy="1143000"/>
          </a:xfrm>
        </p:spPr>
        <p:txBody>
          <a:bodyPr>
            <a:normAutofit/>
          </a:bodyPr>
          <a:lstStyle/>
          <a:p>
            <a:r>
              <a:rPr lang="en-ZA" sz="5400" dirty="0"/>
              <a:t>MAIN FINDINGS – SEXUAL EXPERIENCES</a:t>
            </a:r>
            <a:endParaRPr lang="en-US" sz="540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019300"/>
            <a:ext cx="17233231" cy="6657857"/>
          </a:xfrm>
        </p:spPr>
        <p:txBody>
          <a:bodyPr>
            <a:noAutofit/>
          </a:bodyPr>
          <a:lstStyle/>
          <a:p>
            <a:r>
              <a:rPr lang="en-GB" sz="2700" b="1" dirty="0"/>
              <a:t>Impact on Intimacy:</a:t>
            </a:r>
            <a:endParaRPr lang="en-GB" sz="27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700" dirty="0"/>
              <a:t>Increased stress and discomfort associated with sexual activities due to the need for constant protection.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700" dirty="0"/>
              <a:t>Decreased libido and sexual frequency reported.</a:t>
            </a:r>
          </a:p>
          <a:p>
            <a:r>
              <a:rPr lang="en-GB" sz="2700" b="1" dirty="0"/>
              <a:t>Challenges:</a:t>
            </a:r>
            <a:endParaRPr lang="en-GB" sz="27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700" b="1" dirty="0"/>
              <a:t>Condom Use:</a:t>
            </a:r>
            <a:r>
              <a:rPr lang="en-GB" sz="2700" dirty="0"/>
              <a:t> Seen as a necessary but burdensome measure.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700" b="1" dirty="0"/>
              <a:t>Emotional Impact:</a:t>
            </a:r>
            <a:r>
              <a:rPr lang="en-GB" sz="2700" dirty="0"/>
              <a:t> Psychological stress affecting sexual desire and satisfaction.</a:t>
            </a:r>
          </a:p>
          <a:p>
            <a:r>
              <a:rPr lang="en-GB" sz="2700" b="1" dirty="0"/>
              <a:t>Quotes from Participants:</a:t>
            </a:r>
            <a:endParaRPr lang="en-GB" sz="27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700" dirty="0"/>
              <a:t>“As a person who is HIV-negative, it was quite hard in the beginning. I had to get used to a new routine of using protection almost all the time.” (Participant #03)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700" dirty="0"/>
              <a:t>“The frequency of sex has decreased compared to the usual. Having safe sex is now a horrible thing to her.” (Participant #07)</a:t>
            </a:r>
          </a:p>
          <a:p>
            <a:r>
              <a:rPr lang="en-GB" sz="2700" b="1" dirty="0"/>
              <a:t>Implications:</a:t>
            </a:r>
            <a:endParaRPr lang="en-GB" sz="27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700" i="1" dirty="0"/>
              <a:t>Sexual Health</a:t>
            </a:r>
            <a:r>
              <a:rPr lang="en-GB" sz="2700" b="1" dirty="0"/>
              <a:t>:</a:t>
            </a:r>
            <a:r>
              <a:rPr lang="en-GB" sz="2700" dirty="0"/>
              <a:t> Need for targeted support to manage intimacy issues.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700" i="1" dirty="0"/>
              <a:t>Educational Efforts</a:t>
            </a:r>
            <a:r>
              <a:rPr lang="en-GB" sz="2700" b="1" dirty="0"/>
              <a:t>:</a:t>
            </a:r>
            <a:r>
              <a:rPr lang="en-GB" sz="2700" dirty="0"/>
              <a:t> Importance of clear communication about safe sex practices</a:t>
            </a:r>
          </a:p>
          <a:p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>
            <a:normAutofit/>
          </a:bodyPr>
          <a:lstStyle/>
          <a:p>
            <a:r>
              <a:rPr lang="en-ZA" sz="5400" dirty="0"/>
              <a:t>MAIN FINDINGS – CHILDBEARING</a:t>
            </a:r>
            <a:endParaRPr lang="en-US" sz="540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Concerns about Transmission: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Anxiety about passing HIV to children and potential health risks during pregnancy.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Limited knowledge of preventive measures such as PrEP and prenatal care.</a:t>
            </a:r>
          </a:p>
          <a:p>
            <a:r>
              <a:rPr lang="en-GB" b="1" dirty="0"/>
              <a:t>Challenges: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Healthcare System Perceptions:</a:t>
            </a:r>
            <a:r>
              <a:rPr lang="en-GB" dirty="0"/>
              <a:t> Negative opinions and fear of new medical procedures.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Socioeconomic Factors:</a:t>
            </a:r>
            <a:r>
              <a:rPr lang="en-GB" dirty="0"/>
              <a:t> Influence decision-making around childbearing.</a:t>
            </a:r>
          </a:p>
          <a:p>
            <a:r>
              <a:rPr lang="en-GB" b="1" dirty="0"/>
              <a:t>Quotes from Participants: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“My husband showed concern about having a baby and putting him/her at risk of being infected with the disease.” (Participant #01)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“I am scared that my partner will become very ill during pregnancy.” (Participant #07)</a:t>
            </a:r>
          </a:p>
          <a:p>
            <a:r>
              <a:rPr lang="en-GB" b="1" dirty="0"/>
              <a:t>Implications: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/>
              <a:t>Need for Information</a:t>
            </a:r>
            <a:r>
              <a:rPr lang="en-GB" b="1" dirty="0"/>
              <a:t>:</a:t>
            </a:r>
            <a:r>
              <a:rPr lang="en-GB" dirty="0"/>
              <a:t> Improve access to information about safe childbearing practices.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/>
              <a:t>Healthcare Accessibility</a:t>
            </a:r>
            <a:r>
              <a:rPr lang="en-GB" b="1" dirty="0"/>
              <a:t>:</a:t>
            </a:r>
            <a:r>
              <a:rPr lang="en-GB" dirty="0"/>
              <a:t> Enhance support and education on prenatal care for discordant couples.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>
            <a:normAutofit/>
          </a:bodyPr>
          <a:lstStyle/>
          <a:p>
            <a:r>
              <a:rPr lang="en-ZA" sz="5400" dirty="0"/>
              <a:t>MAIN FINDINGS – STIGMA AND DISCRIMINATION</a:t>
            </a:r>
            <a:endParaRPr lang="en-US" sz="540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2690068"/>
            <a:ext cx="16640924" cy="5987090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Community Stigma</a:t>
            </a:r>
            <a:r>
              <a:rPr lang="en-GB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Participants faced discrimination and stigma from both the community and healthcare providers. Instances of being ostracized and pressured to end relationships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Quotes from Participants: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"It is hard for me to go to the tavern and drink with my friends as they always tell me I might infect them with HIV.” (Participant #03)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“I have faced discrimination from my friends. They question why I am dating an HIV-positive man.” (Participant #02)Challenges: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Disclosure Issues: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Participants hesitant to share their status due to fear of stigma.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Healthcare Discrimination</a:t>
            </a:r>
            <a:r>
              <a:rPr lang="en-GB" dirty="0"/>
              <a:t>: Negative attitudes from medical professionals.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Implications</a:t>
            </a:r>
            <a:r>
              <a:rPr lang="en-GB" dirty="0"/>
              <a:t>: </a:t>
            </a:r>
            <a:r>
              <a:rPr lang="en-GB" i="1" dirty="0"/>
              <a:t>Need for Sensitivity Training</a:t>
            </a:r>
            <a:r>
              <a:rPr lang="en-GB" dirty="0"/>
              <a:t>: Improve training for healthcare professionals to reduce discrimination. </a:t>
            </a:r>
          </a:p>
        </p:txBody>
      </p:sp>
    </p:spTree>
    <p:extLst>
      <p:ext uri="{BB962C8B-B14F-4D97-AF65-F5344CB8AC3E}">
        <p14:creationId xmlns:p14="http://schemas.microsoft.com/office/powerpoint/2010/main" val="265925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>
            <a:normAutofit/>
          </a:bodyPr>
          <a:lstStyle/>
          <a:p>
            <a:r>
              <a:rPr lang="en-US" sz="5400" dirty="0"/>
              <a:t>RESEARCH CHALLENGES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99" y="2664937"/>
            <a:ext cx="16640924" cy="566725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Limited Awareness:</a:t>
            </a:r>
            <a:r>
              <a:rPr lang="en-GB" dirty="0"/>
              <a:t> Many participants lacked knowledge about discordance and preventative measures.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Stigma:</a:t>
            </a:r>
            <a:r>
              <a:rPr lang="en-GB" dirty="0"/>
              <a:t> Fear of stigma affected participant openness and accuracy of responses.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Access to Information:</a:t>
            </a:r>
            <a:r>
              <a:rPr lang="en-GB" dirty="0"/>
              <a:t> Difficulty accessing comprehensive support and educational resources.</a:t>
            </a:r>
          </a:p>
          <a:p>
            <a:r>
              <a:rPr lang="en-GB" b="1" dirty="0"/>
              <a:t>Facilities Utilized: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Lifeline Alexandra:</a:t>
            </a:r>
            <a:r>
              <a:rPr lang="en-GB" dirty="0"/>
              <a:t> Provided essential counselling services but limitations in comprehensive support for discordant couples.</a:t>
            </a:r>
          </a:p>
          <a:p>
            <a:r>
              <a:rPr lang="en-GB" b="1" dirty="0"/>
              <a:t>Implications: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Need for Broader Outreach:</a:t>
            </a:r>
            <a:r>
              <a:rPr lang="en-GB" dirty="0"/>
              <a:t> Enhance community education and support services.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Funding and Resources:</a:t>
            </a:r>
            <a:r>
              <a:rPr lang="en-GB" dirty="0"/>
              <a:t> Increase resources for research and support programs.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084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r>
              <a:rPr lang="en-ZA" dirty="0"/>
              <a:t>RECOMMENDATIONS TO THE JOHANNESBURG HEALTH DISCTRICT (JHD)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2690068"/>
            <a:ext cx="16640924" cy="598709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GB" b="1" dirty="0"/>
              <a:t>Expand Community Education:</a:t>
            </a:r>
            <a:r>
              <a:rPr lang="en-GB" dirty="0"/>
              <a:t> Develop and implement awareness programs about HIV discordance and </a:t>
            </a:r>
            <a:r>
              <a:rPr lang="en-GB"/>
              <a:t>prevention.</a:t>
            </a:r>
          </a:p>
          <a:p>
            <a:pPr>
              <a:buFont typeface="+mj-lt"/>
              <a:buAutoNum type="arabicPeriod"/>
            </a:pPr>
            <a:r>
              <a:rPr lang="en-GB" b="1"/>
              <a:t>Enhance </a:t>
            </a:r>
            <a:r>
              <a:rPr lang="en-GB" b="1" dirty="0"/>
              <a:t>Healthcare Training:</a:t>
            </a:r>
            <a:r>
              <a:rPr lang="en-GB" dirty="0"/>
              <a:t> Provide regular training for healthcare providers on stigma reduction and supportive counselling techniques.</a:t>
            </a:r>
          </a:p>
          <a:p>
            <a:pPr>
              <a:buFont typeface="+mj-lt"/>
              <a:buAutoNum type="arabicPeriod"/>
            </a:pPr>
            <a:r>
              <a:rPr lang="en-GB" b="1" dirty="0"/>
              <a:t>Improve Access to Information:</a:t>
            </a:r>
            <a:r>
              <a:rPr lang="en-GB" dirty="0"/>
              <a:t> Increase availability of information on PrEP and prenatal care, especially in high-prevalence areas like Alexandra.</a:t>
            </a:r>
          </a:p>
          <a:p>
            <a:r>
              <a:rPr lang="en-GB" b="1" dirty="0"/>
              <a:t>Contextualized Actions: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Collaborate with local NGOs and health organizations.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Focus on areas with high prevalence and limited resources.</a:t>
            </a:r>
          </a:p>
        </p:txBody>
      </p:sp>
    </p:spTree>
    <p:extLst>
      <p:ext uri="{BB962C8B-B14F-4D97-AF65-F5344CB8AC3E}">
        <p14:creationId xmlns:p14="http://schemas.microsoft.com/office/powerpoint/2010/main" val="3782671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>
            <a:normAutofit/>
          </a:bodyPr>
          <a:lstStyle/>
          <a:p>
            <a:r>
              <a:rPr lang="en-US" sz="5400" dirty="0"/>
              <a:t>CONCLUSION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0291FB59-0F6C-BF79-580A-D557A6C817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08874" y="3376599"/>
            <a:ext cx="12754726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This study offers valuable insights into the experiences of HIV and AIDS discordant couples in Johannesburg.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Highlights the need for improved education, support, and stigma reduction.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Emphasizes the importance of tailored recommendations for effective intervention in the Johannesburg Health Distric</a:t>
            </a:r>
            <a:r>
              <a:rPr lang="en-US" altLang="en-US" dirty="0">
                <a:latin typeface="+mj-lt"/>
              </a:rPr>
              <a:t>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1162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                              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/>
              <a:t>                                       THANK YOU!</a:t>
            </a:r>
          </a:p>
        </p:txBody>
      </p:sp>
    </p:spTree>
    <p:extLst>
      <p:ext uri="{BB962C8B-B14F-4D97-AF65-F5344CB8AC3E}">
        <p14:creationId xmlns:p14="http://schemas.microsoft.com/office/powerpoint/2010/main" val="919007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865</Words>
  <Application>Microsoft Office PowerPoint</Application>
  <PresentationFormat>Custom</PresentationFormat>
  <Paragraphs>98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Josefin Sans</vt:lpstr>
      <vt:lpstr>Times New Roman</vt:lpstr>
      <vt:lpstr>Montserrat Ultra-Bold</vt:lpstr>
      <vt:lpstr>Arial</vt:lpstr>
      <vt:lpstr>Office Theme</vt:lpstr>
      <vt:lpstr> EXPERIENCES OF LIVING WITH HIV AND AIDS BY DISCORDANT COUPLES IN JOHANNESBURG, SOUTH AFRICA.</vt:lpstr>
      <vt:lpstr>MAIN FINDINGS – UNDERSTANDING DISCORDANCE </vt:lpstr>
      <vt:lpstr>MAIN FINDINGS – SEXUAL EXPERIENCES</vt:lpstr>
      <vt:lpstr>MAIN FINDINGS – CHILDBEARING</vt:lpstr>
      <vt:lpstr>MAIN FINDINGS – STIGMA AND DISCRIMINATION</vt:lpstr>
      <vt:lpstr>RESEARCH CHALLENGES</vt:lpstr>
      <vt:lpstr>RECOMMENDATIONS TO THE JOHANNESBURG HEALTH DISCTRICT (JHD)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JHD R Conf 2024 PPT Title Slide</dc:title>
  <cp:lastModifiedBy>Pontsho Maepa</cp:lastModifiedBy>
  <cp:revision>5</cp:revision>
  <dcterms:created xsi:type="dcterms:W3CDTF">2006-08-16T00:00:00Z</dcterms:created>
  <dcterms:modified xsi:type="dcterms:W3CDTF">2024-08-23T14:43:15Z</dcterms:modified>
  <dc:identifier>DAGBbZIf2EI</dc:identifier>
</cp:coreProperties>
</file>