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4" r:id="rId8"/>
    <p:sldId id="268" r:id="rId9"/>
    <p:sldId id="265" r:id="rId10"/>
    <p:sldId id="266"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Josefin Sans" panose="020B0604020202020204" charset="0"/>
      <p:regular r:id="rId17"/>
      <p:bold r:id="rId18"/>
    </p:embeddedFont>
    <p:embeddedFont>
      <p:font typeface="Montserrat Ultra-Bold"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0" autoAdjust="0"/>
    <p:restoredTop sz="94589" autoAdjust="0"/>
  </p:normalViewPr>
  <p:slideViewPr>
    <p:cSldViewPr>
      <p:cViewPr varScale="1">
        <p:scale>
          <a:sx n="74" d="100"/>
          <a:sy n="74" d="100"/>
        </p:scale>
        <p:origin x="326"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osa, Shabir (GPHEALTH)" userId="e8948446-e5a5-4ff8-9aeb-cde9aeb592ad" providerId="ADAL" clId="{23B541FA-CFC7-EC4F-834F-0825618682B2}"/>
    <pc:docChg chg="custSel modSld">
      <pc:chgData name="Moosa, Shabir (GPHEALTH)" userId="e8948446-e5a5-4ff8-9aeb-cde9aeb592ad" providerId="ADAL" clId="{23B541FA-CFC7-EC4F-834F-0825618682B2}" dt="2024-08-16T09:49:59.070" v="2" actId="1076"/>
      <pc:docMkLst>
        <pc:docMk/>
      </pc:docMkLst>
      <pc:sldChg chg="addSp modSp mod modClrScheme chgLayout">
        <pc:chgData name="Moosa, Shabir (GPHEALTH)" userId="e8948446-e5a5-4ff8-9aeb-cde9aeb592ad" providerId="ADAL" clId="{23B541FA-CFC7-EC4F-834F-0825618682B2}" dt="2024-08-16T09:49:59.070" v="2" actId="1076"/>
        <pc:sldMkLst>
          <pc:docMk/>
          <pc:sldMk cId="0" sldId="256"/>
        </pc:sldMkLst>
        <pc:spChg chg="add mod ord">
          <ac:chgData name="Moosa, Shabir (GPHEALTH)" userId="e8948446-e5a5-4ff8-9aeb-cde9aeb592ad" providerId="ADAL" clId="{23B541FA-CFC7-EC4F-834F-0825618682B2}" dt="2024-08-16T09:49:59.070" v="2" actId="1076"/>
          <ac:spMkLst>
            <pc:docMk/>
            <pc:sldMk cId="0" sldId="256"/>
            <ac:spMk id="11" creationId="{ED3E32D4-2941-4187-1E23-42A1CE7EFAB7}"/>
          </ac:spMkLst>
        </pc:spChg>
        <pc:spChg chg="add mod ord">
          <ac:chgData name="Moosa, Shabir (GPHEALTH)" userId="e8948446-e5a5-4ff8-9aeb-cde9aeb592ad" providerId="ADAL" clId="{23B541FA-CFC7-EC4F-834F-0825618682B2}" dt="2024-08-16T09:49:55.909" v="1" actId="1076"/>
          <ac:spMkLst>
            <pc:docMk/>
            <pc:sldMk cId="0" sldId="256"/>
            <ac:spMk id="12" creationId="{F1F19105-7E69-742F-8A31-59279A138F5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okupim\Documents\Table%20for%20comorbiditi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052762635439795E-2"/>
          <c:y val="4.3341582857268822E-2"/>
          <c:w val="0.91122269331718164"/>
          <c:h val="0.7370977495582538"/>
        </c:manualLayout>
      </c:layout>
      <c:barChart>
        <c:barDir val="col"/>
        <c:grouping val="clustered"/>
        <c:varyColors val="0"/>
        <c:ser>
          <c:idx val="0"/>
          <c:order val="0"/>
          <c:tx>
            <c:strRef>
              <c:f>'copy GA IPD'!$L$7</c:f>
              <c:strCache>
                <c:ptCount val="1"/>
                <c:pt idx="0">
                  <c:v>2018</c:v>
                </c:pt>
              </c:strCache>
            </c:strRef>
          </c:tx>
          <c:spPr>
            <a:solidFill>
              <a:schemeClr val="accent6"/>
            </a:solidFill>
            <a:ln>
              <a:noFill/>
            </a:ln>
            <a:effectLst/>
          </c:spPr>
          <c:invertIfNegative val="0"/>
          <c:cat>
            <c:strRef>
              <c:f>'copy GA IPD'!$K$8:$K$15</c:f>
              <c:strCache>
                <c:ptCount val="8"/>
                <c:pt idx="0">
                  <c:v>      &lt;1y</c:v>
                </c:pt>
                <c:pt idx="1">
                  <c:v>       1-4y</c:v>
                </c:pt>
                <c:pt idx="2">
                  <c:v>       5-9y</c:v>
                </c:pt>
                <c:pt idx="3">
                  <c:v>     10-14y</c:v>
                </c:pt>
                <c:pt idx="4">
                  <c:v>     15-24y</c:v>
                </c:pt>
                <c:pt idx="5">
                  <c:v>     25-44y</c:v>
                </c:pt>
                <c:pt idx="6">
                  <c:v>     45-64y</c:v>
                </c:pt>
                <c:pt idx="7">
                  <c:v>       &gt;64y </c:v>
                </c:pt>
              </c:strCache>
            </c:strRef>
          </c:cat>
          <c:val>
            <c:numRef>
              <c:f>'copy GA IPD'!$L$8:$L$15</c:f>
              <c:numCache>
                <c:formatCode>General</c:formatCode>
                <c:ptCount val="8"/>
                <c:pt idx="0">
                  <c:v>39.628062329280894</c:v>
                </c:pt>
                <c:pt idx="1">
                  <c:v>5.1209244504718319</c:v>
                </c:pt>
                <c:pt idx="2">
                  <c:v>1.9261193160875614</c:v>
                </c:pt>
                <c:pt idx="3">
                  <c:v>1.5366110197620251</c:v>
                </c:pt>
                <c:pt idx="4">
                  <c:v>1.639085785333579</c:v>
                </c:pt>
                <c:pt idx="5">
                  <c:v>4.8095863911971719</c:v>
                </c:pt>
                <c:pt idx="6">
                  <c:v>4.585062561329833</c:v>
                </c:pt>
                <c:pt idx="7">
                  <c:v>6.5396392319078629</c:v>
                </c:pt>
              </c:numCache>
            </c:numRef>
          </c:val>
          <c:extLst>
            <c:ext xmlns:c16="http://schemas.microsoft.com/office/drawing/2014/chart" uri="{C3380CC4-5D6E-409C-BE32-E72D297353CC}">
              <c16:uniqueId val="{00000000-3995-4475-A817-EE9F046FB607}"/>
            </c:ext>
          </c:extLst>
        </c:ser>
        <c:ser>
          <c:idx val="1"/>
          <c:order val="1"/>
          <c:tx>
            <c:strRef>
              <c:f>'copy GA IPD'!$M$7</c:f>
              <c:strCache>
                <c:ptCount val="1"/>
                <c:pt idx="0">
                  <c:v>2019</c:v>
                </c:pt>
              </c:strCache>
            </c:strRef>
          </c:tx>
          <c:spPr>
            <a:solidFill>
              <a:schemeClr val="accent5"/>
            </a:solidFill>
            <a:ln>
              <a:noFill/>
            </a:ln>
            <a:effectLst/>
          </c:spPr>
          <c:invertIfNegative val="0"/>
          <c:cat>
            <c:strRef>
              <c:f>'copy GA IPD'!$K$8:$K$15</c:f>
              <c:strCache>
                <c:ptCount val="8"/>
                <c:pt idx="0">
                  <c:v>      &lt;1y</c:v>
                </c:pt>
                <c:pt idx="1">
                  <c:v>       1-4y</c:v>
                </c:pt>
                <c:pt idx="2">
                  <c:v>       5-9y</c:v>
                </c:pt>
                <c:pt idx="3">
                  <c:v>     10-14y</c:v>
                </c:pt>
                <c:pt idx="4">
                  <c:v>     15-24y</c:v>
                </c:pt>
                <c:pt idx="5">
                  <c:v>     25-44y</c:v>
                </c:pt>
                <c:pt idx="6">
                  <c:v>     45-64y</c:v>
                </c:pt>
                <c:pt idx="7">
                  <c:v>       &gt;64y </c:v>
                </c:pt>
              </c:strCache>
            </c:strRef>
          </c:cat>
          <c:val>
            <c:numRef>
              <c:f>'copy GA IPD'!$M$8:$M$15</c:f>
              <c:numCache>
                <c:formatCode>General</c:formatCode>
                <c:ptCount val="8"/>
                <c:pt idx="0">
                  <c:v>28.410485924533333</c:v>
                </c:pt>
                <c:pt idx="1">
                  <c:v>5.507263369770099</c:v>
                </c:pt>
                <c:pt idx="2">
                  <c:v>1.4958838263378604</c:v>
                </c:pt>
                <c:pt idx="3">
                  <c:v>2.4024089267666375</c:v>
                </c:pt>
                <c:pt idx="4">
                  <c:v>1.2766596164659179</c:v>
                </c:pt>
                <c:pt idx="5">
                  <c:v>4.5190872603348966</c:v>
                </c:pt>
                <c:pt idx="6">
                  <c:v>5.8779743218019949</c:v>
                </c:pt>
                <c:pt idx="7">
                  <c:v>8.2074437883988676</c:v>
                </c:pt>
              </c:numCache>
            </c:numRef>
          </c:val>
          <c:extLst>
            <c:ext xmlns:c16="http://schemas.microsoft.com/office/drawing/2014/chart" uri="{C3380CC4-5D6E-409C-BE32-E72D297353CC}">
              <c16:uniqueId val="{00000001-3995-4475-A817-EE9F046FB607}"/>
            </c:ext>
          </c:extLst>
        </c:ser>
        <c:ser>
          <c:idx val="2"/>
          <c:order val="2"/>
          <c:tx>
            <c:strRef>
              <c:f>'copy GA IPD'!$N$7</c:f>
              <c:strCache>
                <c:ptCount val="1"/>
                <c:pt idx="0">
                  <c:v>2020</c:v>
                </c:pt>
              </c:strCache>
            </c:strRef>
          </c:tx>
          <c:spPr>
            <a:solidFill>
              <a:schemeClr val="accent4"/>
            </a:solidFill>
            <a:ln>
              <a:noFill/>
            </a:ln>
            <a:effectLst/>
          </c:spPr>
          <c:invertIfNegative val="0"/>
          <c:cat>
            <c:strRef>
              <c:f>'copy GA IPD'!$K$8:$K$15</c:f>
              <c:strCache>
                <c:ptCount val="8"/>
                <c:pt idx="0">
                  <c:v>      &lt;1y</c:v>
                </c:pt>
                <c:pt idx="1">
                  <c:v>       1-4y</c:v>
                </c:pt>
                <c:pt idx="2">
                  <c:v>       5-9y</c:v>
                </c:pt>
                <c:pt idx="3">
                  <c:v>     10-14y</c:v>
                </c:pt>
                <c:pt idx="4">
                  <c:v>     15-24y</c:v>
                </c:pt>
                <c:pt idx="5">
                  <c:v>     25-44y</c:v>
                </c:pt>
                <c:pt idx="6">
                  <c:v>     45-64y</c:v>
                </c:pt>
                <c:pt idx="7">
                  <c:v>       &gt;64y </c:v>
                </c:pt>
              </c:strCache>
            </c:strRef>
          </c:cat>
          <c:val>
            <c:numRef>
              <c:f>'copy GA IPD'!$N$8:$N$15</c:f>
              <c:numCache>
                <c:formatCode>General</c:formatCode>
                <c:ptCount val="8"/>
                <c:pt idx="0">
                  <c:v>19.574738799579144</c:v>
                </c:pt>
                <c:pt idx="1">
                  <c:v>1.7824263456873302</c:v>
                </c:pt>
                <c:pt idx="2">
                  <c:v>0.79032640480518446</c:v>
                </c:pt>
                <c:pt idx="3">
                  <c:v>0.40319873685899715</c:v>
                </c:pt>
                <c:pt idx="4">
                  <c:v>0.95848845822430329</c:v>
                </c:pt>
                <c:pt idx="5">
                  <c:v>2.4895811868405446</c:v>
                </c:pt>
                <c:pt idx="6">
                  <c:v>2.3702080104855257</c:v>
                </c:pt>
                <c:pt idx="7">
                  <c:v>2.0246600256388656</c:v>
                </c:pt>
              </c:numCache>
            </c:numRef>
          </c:val>
          <c:extLst>
            <c:ext xmlns:c16="http://schemas.microsoft.com/office/drawing/2014/chart" uri="{C3380CC4-5D6E-409C-BE32-E72D297353CC}">
              <c16:uniqueId val="{00000002-3995-4475-A817-EE9F046FB607}"/>
            </c:ext>
          </c:extLst>
        </c:ser>
        <c:ser>
          <c:idx val="3"/>
          <c:order val="3"/>
          <c:tx>
            <c:strRef>
              <c:f>'copy GA IPD'!$O$7</c:f>
              <c:strCache>
                <c:ptCount val="1"/>
                <c:pt idx="0">
                  <c:v>2021</c:v>
                </c:pt>
              </c:strCache>
            </c:strRef>
          </c:tx>
          <c:spPr>
            <a:solidFill>
              <a:schemeClr val="accent6">
                <a:lumMod val="60000"/>
              </a:schemeClr>
            </a:solidFill>
            <a:ln>
              <a:noFill/>
            </a:ln>
            <a:effectLst/>
          </c:spPr>
          <c:invertIfNegative val="0"/>
          <c:cat>
            <c:strRef>
              <c:f>'copy GA IPD'!$K$8:$K$15</c:f>
              <c:strCache>
                <c:ptCount val="8"/>
                <c:pt idx="0">
                  <c:v>      &lt;1y</c:v>
                </c:pt>
                <c:pt idx="1">
                  <c:v>       1-4y</c:v>
                </c:pt>
                <c:pt idx="2">
                  <c:v>       5-9y</c:v>
                </c:pt>
                <c:pt idx="3">
                  <c:v>     10-14y</c:v>
                </c:pt>
                <c:pt idx="4">
                  <c:v>     15-24y</c:v>
                </c:pt>
                <c:pt idx="5">
                  <c:v>     25-44y</c:v>
                </c:pt>
                <c:pt idx="6">
                  <c:v>     45-64y</c:v>
                </c:pt>
                <c:pt idx="7">
                  <c:v>       &gt;64y </c:v>
                </c:pt>
              </c:strCache>
            </c:strRef>
          </c:cat>
          <c:val>
            <c:numRef>
              <c:f>'copy GA IPD'!$O$8:$O$15</c:f>
              <c:numCache>
                <c:formatCode>General</c:formatCode>
                <c:ptCount val="8"/>
                <c:pt idx="0">
                  <c:v>19.361292473835363</c:v>
                </c:pt>
                <c:pt idx="1">
                  <c:v>3.1962951387902376</c:v>
                </c:pt>
                <c:pt idx="2">
                  <c:v>0.60553397499750217</c:v>
                </c:pt>
                <c:pt idx="3">
                  <c:v>0.78154697258499295</c:v>
                </c:pt>
                <c:pt idx="4">
                  <c:v>1.1381171019118899</c:v>
                </c:pt>
                <c:pt idx="5">
                  <c:v>2.646206244644782</c:v>
                </c:pt>
                <c:pt idx="6">
                  <c:v>3.8447054594550063</c:v>
                </c:pt>
                <c:pt idx="7">
                  <c:v>3.0089332580570449</c:v>
                </c:pt>
              </c:numCache>
            </c:numRef>
          </c:val>
          <c:extLst>
            <c:ext xmlns:c16="http://schemas.microsoft.com/office/drawing/2014/chart" uri="{C3380CC4-5D6E-409C-BE32-E72D297353CC}">
              <c16:uniqueId val="{00000003-3995-4475-A817-EE9F046FB607}"/>
            </c:ext>
          </c:extLst>
        </c:ser>
        <c:ser>
          <c:idx val="4"/>
          <c:order val="4"/>
          <c:tx>
            <c:strRef>
              <c:f>'copy GA IPD'!$P$7</c:f>
              <c:strCache>
                <c:ptCount val="1"/>
                <c:pt idx="0">
                  <c:v>2022</c:v>
                </c:pt>
              </c:strCache>
            </c:strRef>
          </c:tx>
          <c:spPr>
            <a:solidFill>
              <a:schemeClr val="accent5">
                <a:lumMod val="60000"/>
              </a:schemeClr>
            </a:solidFill>
            <a:ln>
              <a:noFill/>
            </a:ln>
            <a:effectLst/>
          </c:spPr>
          <c:invertIfNegative val="0"/>
          <c:cat>
            <c:strRef>
              <c:f>'copy GA IPD'!$K$8:$K$15</c:f>
              <c:strCache>
                <c:ptCount val="8"/>
                <c:pt idx="0">
                  <c:v>      &lt;1y</c:v>
                </c:pt>
                <c:pt idx="1">
                  <c:v>       1-4y</c:v>
                </c:pt>
                <c:pt idx="2">
                  <c:v>       5-9y</c:v>
                </c:pt>
                <c:pt idx="3">
                  <c:v>     10-14y</c:v>
                </c:pt>
                <c:pt idx="4">
                  <c:v>     15-24y</c:v>
                </c:pt>
                <c:pt idx="5">
                  <c:v>     25-44y</c:v>
                </c:pt>
                <c:pt idx="6">
                  <c:v>     45-64y</c:v>
                </c:pt>
                <c:pt idx="7">
                  <c:v>       &gt;64y </c:v>
                </c:pt>
              </c:strCache>
            </c:strRef>
          </c:cat>
          <c:val>
            <c:numRef>
              <c:f>'copy GA IPD'!$P$8:$P$15</c:f>
              <c:numCache>
                <c:formatCode>General</c:formatCode>
                <c:ptCount val="8"/>
                <c:pt idx="0">
                  <c:v>18.525581648776768</c:v>
                </c:pt>
                <c:pt idx="1">
                  <c:v>3.4835269370419497</c:v>
                </c:pt>
                <c:pt idx="2">
                  <c:v>0.81549076604978499</c:v>
                </c:pt>
                <c:pt idx="3">
                  <c:v>0.65749467851985555</c:v>
                </c:pt>
                <c:pt idx="4">
                  <c:v>1.4652558301229657</c:v>
                </c:pt>
                <c:pt idx="5">
                  <c:v>3.341632552089568</c:v>
                </c:pt>
                <c:pt idx="6">
                  <c:v>3.4829191784373066</c:v>
                </c:pt>
                <c:pt idx="7">
                  <c:v>4.6771334597366625</c:v>
                </c:pt>
              </c:numCache>
            </c:numRef>
          </c:val>
          <c:extLst>
            <c:ext xmlns:c16="http://schemas.microsoft.com/office/drawing/2014/chart" uri="{C3380CC4-5D6E-409C-BE32-E72D297353CC}">
              <c16:uniqueId val="{00000004-3995-4475-A817-EE9F046FB607}"/>
            </c:ext>
          </c:extLst>
        </c:ser>
        <c:dLbls>
          <c:showLegendKey val="0"/>
          <c:showVal val="0"/>
          <c:showCatName val="0"/>
          <c:showSerName val="0"/>
          <c:showPercent val="0"/>
          <c:showBubbleSize val="0"/>
        </c:dLbls>
        <c:gapWidth val="219"/>
        <c:overlap val="-27"/>
        <c:axId val="976385024"/>
        <c:axId val="976384192"/>
      </c:barChart>
      <c:catAx>
        <c:axId val="976385024"/>
        <c:scaling>
          <c:orientation val="minMax"/>
        </c:scaling>
        <c:delete val="0"/>
        <c:axPos val="b"/>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ZA"/>
                  <a:t>Age category in years</a:t>
                </a:r>
              </a:p>
            </c:rich>
          </c:tx>
          <c:layout>
            <c:manualLayout>
              <c:xMode val="edge"/>
              <c:yMode val="edge"/>
              <c:x val="0.43061018049410732"/>
              <c:y val="0.93204303503108543"/>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76384192"/>
        <c:crosses val="autoZero"/>
        <c:auto val="1"/>
        <c:lblAlgn val="ctr"/>
        <c:lblOffset val="100"/>
        <c:noMultiLvlLbl val="0"/>
      </c:catAx>
      <c:valAx>
        <c:axId val="976384192"/>
        <c:scaling>
          <c:orientation val="minMax"/>
        </c:scaling>
        <c:delete val="0"/>
        <c:axPos val="l"/>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ZA"/>
                  <a:t>Incidence per 100, 000 population</a:t>
                </a:r>
              </a:p>
            </c:rich>
          </c:tx>
          <c:layout>
            <c:manualLayout>
              <c:xMode val="edge"/>
              <c:yMode val="edge"/>
              <c:x val="7.8088027458106191E-3"/>
              <c:y val="8.4001191622416191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976385024"/>
        <c:crosses val="autoZero"/>
        <c:crossBetween val="between"/>
      </c:valAx>
      <c:spPr>
        <a:noFill/>
        <a:ln>
          <a:noFill/>
        </a:ln>
        <a:effectLst/>
      </c:spPr>
    </c:plotArea>
    <c:legend>
      <c:legendPos val="b"/>
      <c:layout>
        <c:manualLayout>
          <c:xMode val="edge"/>
          <c:yMode val="edge"/>
          <c:x val="0.42547229182020802"/>
          <c:y val="8.9899644179166807E-2"/>
          <c:w val="0.47677810031497614"/>
          <c:h val="0.1164590501735631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63159554978587"/>
          <c:y val="0.31590651968699474"/>
          <c:w val="0.5347610150426112"/>
          <c:h val="0.68409348031300532"/>
        </c:manualLayout>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90E6-4E45-B997-DD7003A533B5}"/>
              </c:ext>
            </c:extLst>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90E6-4E45-B997-DD7003A533B5}"/>
              </c:ext>
            </c:extLst>
          </c:dPt>
          <c:dLbls>
            <c:spPr>
              <a:noFill/>
              <a:ln>
                <a:noFill/>
              </a:ln>
              <a:effectLst/>
            </c:spPr>
            <c:txPr>
              <a:bodyPr rot="0" spcFirstLastPara="1" vertOverflow="ellipsis" vert="horz" wrap="square" anchor="ctr" anchorCtr="1"/>
              <a:lstStyle/>
              <a:p>
                <a:pPr>
                  <a:defRPr sz="32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Sheet3!$A$2:$A$3</c:f>
              <c:strCache>
                <c:ptCount val="2"/>
                <c:pt idx="0">
                  <c:v> Male</c:v>
                </c:pt>
                <c:pt idx="1">
                  <c:v> Female</c:v>
                </c:pt>
              </c:strCache>
            </c:strRef>
          </c:cat>
          <c:val>
            <c:numRef>
              <c:f>Sheet3!$B$2:$B$3</c:f>
              <c:numCache>
                <c:formatCode>0</c:formatCode>
                <c:ptCount val="2"/>
                <c:pt idx="0">
                  <c:v>53.008070432868671</c:v>
                </c:pt>
                <c:pt idx="1">
                  <c:v>46.991929567131329</c:v>
                </c:pt>
              </c:numCache>
            </c:numRef>
          </c:val>
          <c:extLst>
            <c:ext xmlns:c16="http://schemas.microsoft.com/office/drawing/2014/chart" uri="{C3380CC4-5D6E-409C-BE32-E72D297353CC}">
              <c16:uniqueId val="{00000004-90E6-4E45-B997-DD7003A533B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0.27200105379739703"/>
          <c:y val="7.7436491822052381E-2"/>
          <c:w val="0.45599789240520588"/>
          <c:h val="0.14695417389342585"/>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32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22703412073491E-2"/>
          <c:y val="0.11150388054011877"/>
          <c:w val="0.87232174103237092"/>
          <c:h val="0.58956453370977246"/>
        </c:manualLayout>
      </c:layout>
      <c:barChart>
        <c:barDir val="col"/>
        <c:grouping val="percentStacked"/>
        <c:varyColors val="0"/>
        <c:ser>
          <c:idx val="0"/>
          <c:order val="0"/>
          <c:tx>
            <c:strRef>
              <c:f>'GA IPD'!$B$85</c:f>
              <c:strCache>
                <c:ptCount val="1"/>
                <c:pt idx="0">
                  <c:v>Died</c:v>
                </c:pt>
              </c:strCache>
            </c:strRef>
          </c:tx>
          <c:spPr>
            <a:solidFill>
              <a:schemeClr val="accent1"/>
            </a:solidFill>
            <a:ln>
              <a:noFill/>
            </a:ln>
            <a:effectLst/>
          </c:spPr>
          <c:invertIfNegative val="0"/>
          <c:cat>
            <c:strRef>
              <c:f>'GA IPD'!$A$86:$A$96</c:f>
              <c:strCache>
                <c:ptCount val="11"/>
                <c:pt idx="0">
                  <c:v>0-9y</c:v>
                </c:pt>
                <c:pt idx="1">
                  <c:v>10-19y</c:v>
                </c:pt>
                <c:pt idx="2">
                  <c:v>20-29y</c:v>
                </c:pt>
                <c:pt idx="3">
                  <c:v>30-39y</c:v>
                </c:pt>
                <c:pt idx="4">
                  <c:v>40-49y</c:v>
                </c:pt>
                <c:pt idx="5">
                  <c:v>50-59y</c:v>
                </c:pt>
                <c:pt idx="6">
                  <c:v>60-69y</c:v>
                </c:pt>
                <c:pt idx="7">
                  <c:v>70-79y</c:v>
                </c:pt>
                <c:pt idx="8">
                  <c:v>&gt;79</c:v>
                </c:pt>
                <c:pt idx="9">
                  <c:v>Unknown</c:v>
                </c:pt>
                <c:pt idx="10">
                  <c:v>Grand Total</c:v>
                </c:pt>
              </c:strCache>
            </c:strRef>
          </c:cat>
          <c:val>
            <c:numRef>
              <c:f>'GA IPD'!$B$86:$B$96</c:f>
              <c:numCache>
                <c:formatCode>General</c:formatCode>
                <c:ptCount val="11"/>
                <c:pt idx="0">
                  <c:v>58</c:v>
                </c:pt>
                <c:pt idx="1">
                  <c:v>8</c:v>
                </c:pt>
                <c:pt idx="2">
                  <c:v>32</c:v>
                </c:pt>
                <c:pt idx="3">
                  <c:v>97</c:v>
                </c:pt>
                <c:pt idx="4">
                  <c:v>76</c:v>
                </c:pt>
                <c:pt idx="5">
                  <c:v>44</c:v>
                </c:pt>
                <c:pt idx="6">
                  <c:v>29</c:v>
                </c:pt>
                <c:pt idx="7">
                  <c:v>25</c:v>
                </c:pt>
                <c:pt idx="8">
                  <c:v>4</c:v>
                </c:pt>
                <c:pt idx="9">
                  <c:v>6</c:v>
                </c:pt>
                <c:pt idx="10">
                  <c:v>379</c:v>
                </c:pt>
              </c:numCache>
            </c:numRef>
          </c:val>
          <c:extLst>
            <c:ext xmlns:c16="http://schemas.microsoft.com/office/drawing/2014/chart" uri="{C3380CC4-5D6E-409C-BE32-E72D297353CC}">
              <c16:uniqueId val="{00000000-FFF3-49AE-8B49-9A2752F41EE0}"/>
            </c:ext>
          </c:extLst>
        </c:ser>
        <c:ser>
          <c:idx val="1"/>
          <c:order val="1"/>
          <c:tx>
            <c:strRef>
              <c:f>'GA IPD'!$C$85</c:f>
              <c:strCache>
                <c:ptCount val="1"/>
                <c:pt idx="0">
                  <c:v>Alive</c:v>
                </c:pt>
              </c:strCache>
            </c:strRef>
          </c:tx>
          <c:spPr>
            <a:solidFill>
              <a:schemeClr val="accent2"/>
            </a:solidFill>
            <a:ln>
              <a:noFill/>
            </a:ln>
            <a:effectLst/>
          </c:spPr>
          <c:invertIfNegative val="0"/>
          <c:cat>
            <c:strRef>
              <c:f>'GA IPD'!$A$86:$A$96</c:f>
              <c:strCache>
                <c:ptCount val="11"/>
                <c:pt idx="0">
                  <c:v>0-9y</c:v>
                </c:pt>
                <c:pt idx="1">
                  <c:v>10-19y</c:v>
                </c:pt>
                <c:pt idx="2">
                  <c:v>20-29y</c:v>
                </c:pt>
                <c:pt idx="3">
                  <c:v>30-39y</c:v>
                </c:pt>
                <c:pt idx="4">
                  <c:v>40-49y</c:v>
                </c:pt>
                <c:pt idx="5">
                  <c:v>50-59y</c:v>
                </c:pt>
                <c:pt idx="6">
                  <c:v>60-69y</c:v>
                </c:pt>
                <c:pt idx="7">
                  <c:v>70-79y</c:v>
                </c:pt>
                <c:pt idx="8">
                  <c:v>&gt;79</c:v>
                </c:pt>
                <c:pt idx="9">
                  <c:v>Unknown</c:v>
                </c:pt>
                <c:pt idx="10">
                  <c:v>Grand Total</c:v>
                </c:pt>
              </c:strCache>
            </c:strRef>
          </c:cat>
          <c:val>
            <c:numRef>
              <c:f>'GA IPD'!$C$86:$C$96</c:f>
              <c:numCache>
                <c:formatCode>0.0</c:formatCode>
                <c:ptCount val="11"/>
                <c:pt idx="0">
                  <c:v>186</c:v>
                </c:pt>
                <c:pt idx="1">
                  <c:v>30</c:v>
                </c:pt>
                <c:pt idx="2">
                  <c:v>89</c:v>
                </c:pt>
                <c:pt idx="3">
                  <c:v>226</c:v>
                </c:pt>
                <c:pt idx="4">
                  <c:v>149</c:v>
                </c:pt>
                <c:pt idx="5">
                  <c:v>71</c:v>
                </c:pt>
                <c:pt idx="6">
                  <c:v>45</c:v>
                </c:pt>
                <c:pt idx="7">
                  <c:v>26</c:v>
                </c:pt>
                <c:pt idx="8">
                  <c:v>11</c:v>
                </c:pt>
                <c:pt idx="9">
                  <c:v>1</c:v>
                </c:pt>
                <c:pt idx="10">
                  <c:v>834</c:v>
                </c:pt>
              </c:numCache>
            </c:numRef>
          </c:val>
          <c:extLst>
            <c:ext xmlns:c16="http://schemas.microsoft.com/office/drawing/2014/chart" uri="{C3380CC4-5D6E-409C-BE32-E72D297353CC}">
              <c16:uniqueId val="{00000001-FFF3-49AE-8B49-9A2752F41EE0}"/>
            </c:ext>
          </c:extLst>
        </c:ser>
        <c:dLbls>
          <c:showLegendKey val="0"/>
          <c:showVal val="0"/>
          <c:showCatName val="0"/>
          <c:showSerName val="0"/>
          <c:showPercent val="0"/>
          <c:showBubbleSize val="0"/>
        </c:dLbls>
        <c:gapWidth val="150"/>
        <c:overlap val="100"/>
        <c:axId val="1713223552"/>
        <c:axId val="1713219808"/>
      </c:barChart>
      <c:catAx>
        <c:axId val="1713223552"/>
        <c:scaling>
          <c:orientation val="minMax"/>
        </c:scaling>
        <c:delete val="0"/>
        <c:axPos val="b"/>
        <c:title>
          <c:tx>
            <c:rich>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r>
                  <a:rPr lang="en-US"/>
                  <a:t>Age category (years)</a:t>
                </a:r>
              </a:p>
            </c:rich>
          </c:tx>
          <c:layout>
            <c:manualLayout>
              <c:xMode val="edge"/>
              <c:yMode val="edge"/>
              <c:x val="0.39640397057925908"/>
              <c:y val="0.8963987270777994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713219808"/>
        <c:crosses val="autoZero"/>
        <c:auto val="1"/>
        <c:lblAlgn val="ctr"/>
        <c:lblOffset val="100"/>
        <c:noMultiLvlLbl val="0"/>
      </c:catAx>
      <c:valAx>
        <c:axId val="1713219808"/>
        <c:scaling>
          <c:orientation val="minMax"/>
        </c:scaling>
        <c:delete val="0"/>
        <c:axPos val="l"/>
        <c:numFmt formatCode="0%" sourceLinked="1"/>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1713223552"/>
        <c:crosses val="autoZero"/>
        <c:crossBetween val="between"/>
        <c:majorUnit val="0.2"/>
      </c:valAx>
      <c:spPr>
        <a:noFill/>
        <a:ln>
          <a:noFill/>
        </a:ln>
        <a:effectLst/>
      </c:spPr>
    </c:plotArea>
    <c:legend>
      <c:legendPos val="b"/>
      <c:layout>
        <c:manualLayout>
          <c:xMode val="edge"/>
          <c:yMode val="edge"/>
          <c:x val="0.7147751531058617"/>
          <c:y val="9.8374161563137517E-3"/>
          <c:w val="0.26211636045494313"/>
          <c:h val="7.8125546806649182E-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8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058517275504499E-2"/>
          <c:y val="4.4703179437787954E-2"/>
          <c:w val="0.74461361387203651"/>
          <c:h val="0.68501012133599848"/>
        </c:manualLayout>
      </c:layout>
      <c:barChart>
        <c:barDir val="col"/>
        <c:grouping val="percentStacked"/>
        <c:varyColors val="0"/>
        <c:ser>
          <c:idx val="0"/>
          <c:order val="0"/>
          <c:tx>
            <c:strRef>
              <c:f>'GA IPD'!$B$99</c:f>
              <c:strCache>
                <c:ptCount val="1"/>
                <c:pt idx="0">
                  <c:v>PCV10 SII</c:v>
                </c:pt>
              </c:strCache>
            </c:strRef>
          </c:tx>
          <c:spPr>
            <a:solidFill>
              <a:schemeClr val="accent1"/>
            </a:solidFill>
            <a:ln>
              <a:noFill/>
            </a:ln>
            <a:effectLst/>
          </c:spPr>
          <c:invertIfNegative val="0"/>
          <c:cat>
            <c:strRef>
              <c:f>'GA IPD'!$A$100:$A$110</c:f>
              <c:strCache>
                <c:ptCount val="11"/>
                <c:pt idx="0">
                  <c:v>0-9y</c:v>
                </c:pt>
                <c:pt idx="1">
                  <c:v>10-19y</c:v>
                </c:pt>
                <c:pt idx="2">
                  <c:v>20-29y</c:v>
                </c:pt>
                <c:pt idx="3">
                  <c:v>30-39y</c:v>
                </c:pt>
                <c:pt idx="4">
                  <c:v>40-49y</c:v>
                </c:pt>
                <c:pt idx="5">
                  <c:v>50-59y</c:v>
                </c:pt>
                <c:pt idx="6">
                  <c:v>60-69y</c:v>
                </c:pt>
                <c:pt idx="7">
                  <c:v>70-79y</c:v>
                </c:pt>
                <c:pt idx="8">
                  <c:v>&gt;79</c:v>
                </c:pt>
                <c:pt idx="9">
                  <c:v>Unknown</c:v>
                </c:pt>
                <c:pt idx="10">
                  <c:v>Grand Total</c:v>
                </c:pt>
              </c:strCache>
            </c:strRef>
          </c:cat>
          <c:val>
            <c:numRef>
              <c:f>'GA IPD'!$B$100:$B$110</c:f>
              <c:numCache>
                <c:formatCode>General</c:formatCode>
                <c:ptCount val="11"/>
                <c:pt idx="0">
                  <c:v>67</c:v>
                </c:pt>
                <c:pt idx="1">
                  <c:v>14</c:v>
                </c:pt>
                <c:pt idx="2">
                  <c:v>21</c:v>
                </c:pt>
                <c:pt idx="3">
                  <c:v>73</c:v>
                </c:pt>
                <c:pt idx="4">
                  <c:v>63</c:v>
                </c:pt>
                <c:pt idx="5">
                  <c:v>29</c:v>
                </c:pt>
                <c:pt idx="6">
                  <c:v>20</c:v>
                </c:pt>
                <c:pt idx="7">
                  <c:v>14</c:v>
                </c:pt>
                <c:pt idx="8">
                  <c:v>4</c:v>
                </c:pt>
                <c:pt idx="9">
                  <c:v>7</c:v>
                </c:pt>
                <c:pt idx="10">
                  <c:v>312</c:v>
                </c:pt>
              </c:numCache>
            </c:numRef>
          </c:val>
          <c:extLst>
            <c:ext xmlns:c16="http://schemas.microsoft.com/office/drawing/2014/chart" uri="{C3380CC4-5D6E-409C-BE32-E72D297353CC}">
              <c16:uniqueId val="{00000000-DB86-4F1B-99AE-878AE03F75B4}"/>
            </c:ext>
          </c:extLst>
        </c:ser>
        <c:ser>
          <c:idx val="1"/>
          <c:order val="1"/>
          <c:tx>
            <c:strRef>
              <c:f>'GA IPD'!$C$99</c:f>
              <c:strCache>
                <c:ptCount val="1"/>
                <c:pt idx="0">
                  <c:v>PCV13 add</c:v>
                </c:pt>
              </c:strCache>
            </c:strRef>
          </c:tx>
          <c:spPr>
            <a:solidFill>
              <a:schemeClr val="accent2"/>
            </a:solidFill>
            <a:ln>
              <a:noFill/>
            </a:ln>
            <a:effectLst/>
          </c:spPr>
          <c:invertIfNegative val="0"/>
          <c:cat>
            <c:strRef>
              <c:f>'GA IPD'!$A$100:$A$110</c:f>
              <c:strCache>
                <c:ptCount val="11"/>
                <c:pt idx="0">
                  <c:v>0-9y</c:v>
                </c:pt>
                <c:pt idx="1">
                  <c:v>10-19y</c:v>
                </c:pt>
                <c:pt idx="2">
                  <c:v>20-29y</c:v>
                </c:pt>
                <c:pt idx="3">
                  <c:v>30-39y</c:v>
                </c:pt>
                <c:pt idx="4">
                  <c:v>40-49y</c:v>
                </c:pt>
                <c:pt idx="5">
                  <c:v>50-59y</c:v>
                </c:pt>
                <c:pt idx="6">
                  <c:v>60-69y</c:v>
                </c:pt>
                <c:pt idx="7">
                  <c:v>70-79y</c:v>
                </c:pt>
                <c:pt idx="8">
                  <c:v>&gt;79</c:v>
                </c:pt>
                <c:pt idx="9">
                  <c:v>Unknown</c:v>
                </c:pt>
                <c:pt idx="10">
                  <c:v>Grand Total</c:v>
                </c:pt>
              </c:strCache>
            </c:strRef>
          </c:cat>
          <c:val>
            <c:numRef>
              <c:f>'GA IPD'!$C$100:$C$110</c:f>
              <c:numCache>
                <c:formatCode>General</c:formatCode>
                <c:ptCount val="11"/>
                <c:pt idx="0">
                  <c:v>24</c:v>
                </c:pt>
                <c:pt idx="1">
                  <c:v>6</c:v>
                </c:pt>
                <c:pt idx="2">
                  <c:v>29</c:v>
                </c:pt>
                <c:pt idx="3">
                  <c:v>67</c:v>
                </c:pt>
                <c:pt idx="4">
                  <c:v>51</c:v>
                </c:pt>
                <c:pt idx="5">
                  <c:v>21</c:v>
                </c:pt>
                <c:pt idx="6">
                  <c:v>11</c:v>
                </c:pt>
                <c:pt idx="7">
                  <c:v>11</c:v>
                </c:pt>
                <c:pt idx="8">
                  <c:v>8</c:v>
                </c:pt>
                <c:pt idx="9">
                  <c:v>7</c:v>
                </c:pt>
                <c:pt idx="10">
                  <c:v>235</c:v>
                </c:pt>
              </c:numCache>
            </c:numRef>
          </c:val>
          <c:extLst>
            <c:ext xmlns:c16="http://schemas.microsoft.com/office/drawing/2014/chart" uri="{C3380CC4-5D6E-409C-BE32-E72D297353CC}">
              <c16:uniqueId val="{00000001-DB86-4F1B-99AE-878AE03F75B4}"/>
            </c:ext>
          </c:extLst>
        </c:ser>
        <c:ser>
          <c:idx val="2"/>
          <c:order val="2"/>
          <c:tx>
            <c:strRef>
              <c:f>'GA IPD'!$D$99</c:f>
              <c:strCache>
                <c:ptCount val="1"/>
                <c:pt idx="0">
                  <c:v>PCV20 add</c:v>
                </c:pt>
              </c:strCache>
            </c:strRef>
          </c:tx>
          <c:spPr>
            <a:solidFill>
              <a:srgbClr val="7030A0"/>
            </a:solidFill>
            <a:ln>
              <a:noFill/>
            </a:ln>
            <a:effectLst/>
          </c:spPr>
          <c:invertIfNegative val="0"/>
          <c:cat>
            <c:strRef>
              <c:f>'GA IPD'!$A$100:$A$110</c:f>
              <c:strCache>
                <c:ptCount val="11"/>
                <c:pt idx="0">
                  <c:v>0-9y</c:v>
                </c:pt>
                <c:pt idx="1">
                  <c:v>10-19y</c:v>
                </c:pt>
                <c:pt idx="2">
                  <c:v>20-29y</c:v>
                </c:pt>
                <c:pt idx="3">
                  <c:v>30-39y</c:v>
                </c:pt>
                <c:pt idx="4">
                  <c:v>40-49y</c:v>
                </c:pt>
                <c:pt idx="5">
                  <c:v>50-59y</c:v>
                </c:pt>
                <c:pt idx="6">
                  <c:v>60-69y</c:v>
                </c:pt>
                <c:pt idx="7">
                  <c:v>70-79y</c:v>
                </c:pt>
                <c:pt idx="8">
                  <c:v>&gt;79</c:v>
                </c:pt>
                <c:pt idx="9">
                  <c:v>Unknown</c:v>
                </c:pt>
                <c:pt idx="10">
                  <c:v>Grand Total</c:v>
                </c:pt>
              </c:strCache>
            </c:strRef>
          </c:cat>
          <c:val>
            <c:numRef>
              <c:f>'GA IPD'!$D$100:$D$110</c:f>
              <c:numCache>
                <c:formatCode>General</c:formatCode>
                <c:ptCount val="11"/>
                <c:pt idx="0">
                  <c:v>112</c:v>
                </c:pt>
                <c:pt idx="1">
                  <c:v>18</c:v>
                </c:pt>
                <c:pt idx="2">
                  <c:v>30</c:v>
                </c:pt>
                <c:pt idx="3">
                  <c:v>93</c:v>
                </c:pt>
                <c:pt idx="4">
                  <c:v>66</c:v>
                </c:pt>
                <c:pt idx="5">
                  <c:v>47</c:v>
                </c:pt>
                <c:pt idx="6">
                  <c:v>37</c:v>
                </c:pt>
                <c:pt idx="7">
                  <c:v>14</c:v>
                </c:pt>
                <c:pt idx="8">
                  <c:v>8</c:v>
                </c:pt>
                <c:pt idx="9">
                  <c:v>9</c:v>
                </c:pt>
                <c:pt idx="10">
                  <c:v>434</c:v>
                </c:pt>
              </c:numCache>
            </c:numRef>
          </c:val>
          <c:extLst>
            <c:ext xmlns:c16="http://schemas.microsoft.com/office/drawing/2014/chart" uri="{C3380CC4-5D6E-409C-BE32-E72D297353CC}">
              <c16:uniqueId val="{00000002-DB86-4F1B-99AE-878AE03F75B4}"/>
            </c:ext>
          </c:extLst>
        </c:ser>
        <c:ser>
          <c:idx val="3"/>
          <c:order val="3"/>
          <c:tx>
            <c:strRef>
              <c:f>'GA IPD'!$E$99</c:f>
              <c:strCache>
                <c:ptCount val="1"/>
                <c:pt idx="0">
                  <c:v>non PCV</c:v>
                </c:pt>
              </c:strCache>
            </c:strRef>
          </c:tx>
          <c:spPr>
            <a:solidFill>
              <a:schemeClr val="accent3"/>
            </a:solidFill>
            <a:ln>
              <a:noFill/>
            </a:ln>
            <a:effectLst/>
          </c:spPr>
          <c:invertIfNegative val="0"/>
          <c:cat>
            <c:strRef>
              <c:f>'GA IPD'!$A$100:$A$110</c:f>
              <c:strCache>
                <c:ptCount val="11"/>
                <c:pt idx="0">
                  <c:v>0-9y</c:v>
                </c:pt>
                <c:pt idx="1">
                  <c:v>10-19y</c:v>
                </c:pt>
                <c:pt idx="2">
                  <c:v>20-29y</c:v>
                </c:pt>
                <c:pt idx="3">
                  <c:v>30-39y</c:v>
                </c:pt>
                <c:pt idx="4">
                  <c:v>40-49y</c:v>
                </c:pt>
                <c:pt idx="5">
                  <c:v>50-59y</c:v>
                </c:pt>
                <c:pt idx="6">
                  <c:v>60-69y</c:v>
                </c:pt>
                <c:pt idx="7">
                  <c:v>70-79y</c:v>
                </c:pt>
                <c:pt idx="8">
                  <c:v>&gt;79</c:v>
                </c:pt>
                <c:pt idx="9">
                  <c:v>Unknown</c:v>
                </c:pt>
                <c:pt idx="10">
                  <c:v>Grand Total</c:v>
                </c:pt>
              </c:strCache>
            </c:strRef>
          </c:cat>
          <c:val>
            <c:numRef>
              <c:f>'GA IPD'!$E$100:$E$110</c:f>
              <c:numCache>
                <c:formatCode>General</c:formatCode>
                <c:ptCount val="11"/>
                <c:pt idx="0">
                  <c:v>204</c:v>
                </c:pt>
                <c:pt idx="1">
                  <c:v>28</c:v>
                </c:pt>
                <c:pt idx="2">
                  <c:v>79</c:v>
                </c:pt>
                <c:pt idx="3">
                  <c:v>176</c:v>
                </c:pt>
                <c:pt idx="4">
                  <c:v>145</c:v>
                </c:pt>
                <c:pt idx="5">
                  <c:v>84</c:v>
                </c:pt>
                <c:pt idx="6">
                  <c:v>37</c:v>
                </c:pt>
                <c:pt idx="7">
                  <c:v>32</c:v>
                </c:pt>
                <c:pt idx="8">
                  <c:v>8</c:v>
                </c:pt>
                <c:pt idx="9">
                  <c:v>30</c:v>
                </c:pt>
                <c:pt idx="10">
                  <c:v>823</c:v>
                </c:pt>
              </c:numCache>
            </c:numRef>
          </c:val>
          <c:extLst>
            <c:ext xmlns:c16="http://schemas.microsoft.com/office/drawing/2014/chart" uri="{C3380CC4-5D6E-409C-BE32-E72D297353CC}">
              <c16:uniqueId val="{00000003-DB86-4F1B-99AE-878AE03F75B4}"/>
            </c:ext>
          </c:extLst>
        </c:ser>
        <c:dLbls>
          <c:showLegendKey val="0"/>
          <c:showVal val="0"/>
          <c:showCatName val="0"/>
          <c:showSerName val="0"/>
          <c:showPercent val="0"/>
          <c:showBubbleSize val="0"/>
        </c:dLbls>
        <c:gapWidth val="150"/>
        <c:overlap val="100"/>
        <c:axId val="1869097408"/>
        <c:axId val="1869098240"/>
      </c:barChart>
      <c:catAx>
        <c:axId val="1869097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69098240"/>
        <c:crosses val="autoZero"/>
        <c:auto val="1"/>
        <c:lblAlgn val="ctr"/>
        <c:lblOffset val="100"/>
        <c:noMultiLvlLbl val="0"/>
      </c:catAx>
      <c:valAx>
        <c:axId val="1869098240"/>
        <c:scaling>
          <c:orientation val="minMax"/>
        </c:scaling>
        <c:delete val="0"/>
        <c:axPos val="l"/>
        <c:numFmt formatCode="0%" sourceLinked="1"/>
        <c:majorTickMark val="none"/>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869097408"/>
        <c:crosses val="autoZero"/>
        <c:crossBetween val="between"/>
        <c:majorUnit val="0.2"/>
      </c:valAx>
      <c:spPr>
        <a:noFill/>
        <a:ln>
          <a:noFill/>
        </a:ln>
        <a:effectLst/>
      </c:spPr>
    </c:plotArea>
    <c:legend>
      <c:legendPos val="b"/>
      <c:layout>
        <c:manualLayout>
          <c:xMode val="edge"/>
          <c:yMode val="edge"/>
          <c:x val="0.82523880211694844"/>
          <c:y val="5.5761314550054245E-2"/>
          <c:w val="0.1446043629792178"/>
          <c:h val="0.6257019051115121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1AB7D-0AA0-4606-B133-DEF07C4160A5}" type="datetimeFigureOut">
              <a:rPr lang="en-ZA" smtClean="0"/>
              <a:t>2024/08/27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80517-C8DC-47B3-A7F5-CF96416FC496}" type="slidenum">
              <a:rPr lang="en-ZA" smtClean="0"/>
              <a:t>‹#›</a:t>
            </a:fld>
            <a:endParaRPr lang="en-ZA"/>
          </a:p>
        </p:txBody>
      </p:sp>
    </p:spTree>
    <p:extLst>
      <p:ext uri="{BB962C8B-B14F-4D97-AF65-F5344CB8AC3E}">
        <p14:creationId xmlns:p14="http://schemas.microsoft.com/office/powerpoint/2010/main" val="89954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3980517-C8DC-47B3-A7F5-CF96416FC496}" type="slidenum">
              <a:rPr lang="en-ZA" smtClean="0"/>
              <a:t>1</a:t>
            </a:fld>
            <a:endParaRPr lang="en-ZA"/>
          </a:p>
        </p:txBody>
      </p:sp>
    </p:spTree>
    <p:extLst>
      <p:ext uri="{BB962C8B-B14F-4D97-AF65-F5344CB8AC3E}">
        <p14:creationId xmlns:p14="http://schemas.microsoft.com/office/powerpoint/2010/main" val="36892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I would rather say…IPD still accounts for substantial MORBIDITY and MORTALITY… </a:t>
            </a:r>
            <a:endParaRPr lang="en-ZA" dirty="0"/>
          </a:p>
        </p:txBody>
      </p:sp>
      <p:sp>
        <p:nvSpPr>
          <p:cNvPr id="4" name="Slide Number Placeholder 3"/>
          <p:cNvSpPr>
            <a:spLocks noGrp="1"/>
          </p:cNvSpPr>
          <p:nvPr>
            <p:ph type="sldNum" sz="quarter" idx="10"/>
          </p:nvPr>
        </p:nvSpPr>
        <p:spPr/>
        <p:txBody>
          <a:bodyPr/>
          <a:lstStyle/>
          <a:p>
            <a:fld id="{83980517-C8DC-47B3-A7F5-CF96416FC496}" type="slidenum">
              <a:rPr lang="en-ZA" smtClean="0"/>
              <a:t>2</a:t>
            </a:fld>
            <a:endParaRPr lang="en-ZA"/>
          </a:p>
        </p:txBody>
      </p:sp>
    </p:spTree>
    <p:extLst>
      <p:ext uri="{BB962C8B-B14F-4D97-AF65-F5344CB8AC3E}">
        <p14:creationId xmlns:p14="http://schemas.microsoft.com/office/powerpoint/2010/main" val="2338065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3980517-C8DC-47B3-A7F5-CF96416FC496}" type="slidenum">
              <a:rPr lang="en-ZA" smtClean="0"/>
              <a:t>7</a:t>
            </a:fld>
            <a:endParaRPr lang="en-ZA"/>
          </a:p>
        </p:txBody>
      </p:sp>
    </p:spTree>
    <p:extLst>
      <p:ext uri="{BB962C8B-B14F-4D97-AF65-F5344CB8AC3E}">
        <p14:creationId xmlns:p14="http://schemas.microsoft.com/office/powerpoint/2010/main" val="3751143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83980517-C8DC-47B3-A7F5-CF96416FC496}" type="slidenum">
              <a:rPr lang="en-ZA" smtClean="0"/>
              <a:t>8</a:t>
            </a:fld>
            <a:endParaRPr lang="en-ZA"/>
          </a:p>
        </p:txBody>
      </p:sp>
    </p:spTree>
    <p:extLst>
      <p:ext uri="{BB962C8B-B14F-4D97-AF65-F5344CB8AC3E}">
        <p14:creationId xmlns:p14="http://schemas.microsoft.com/office/powerpoint/2010/main" val="322841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2.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5.png"/><Relationship Id="rId4" Type="http://schemas.openxmlformats.org/officeDocument/2006/relationships/image" Target="NULL"/><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image" Target="../media/image5.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79"/>
              </a:lnSpc>
            </a:pPr>
            <a:r>
              <a:rPr lang="en-US" sz="6699" dirty="0">
                <a:solidFill>
                  <a:srgbClr val="DCB05B"/>
                </a:solidFill>
                <a:latin typeface="Montserrat Ultra-Bold"/>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79"/>
              </a:lnSpc>
            </a:pPr>
            <a:r>
              <a:rPr lang="en-US" sz="6699">
                <a:solidFill>
                  <a:srgbClr val="0063A0"/>
                </a:solidFill>
                <a:latin typeface="Montserrat Ultra-Bold"/>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7026254" y="-8798073"/>
            <a:ext cx="9274323" cy="22078203"/>
            <a:chOff x="6728559" y="968740"/>
            <a:chExt cx="7500140" cy="14677660"/>
          </a:xfrm>
        </p:grpSpPr>
        <p:sp>
          <p:nvSpPr>
            <p:cNvPr id="6" name="Freeform 6"/>
            <p:cNvSpPr/>
            <p:nvPr/>
          </p:nvSpPr>
          <p:spPr>
            <a:xfrm>
              <a:off x="6728559" y="968740"/>
              <a:ext cx="7500140" cy="1467766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flipH="1">
            <a:off x="19175916" y="301323"/>
            <a:ext cx="248363"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8"/>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DCB05B"/>
                </a:solidFill>
                <a:latin typeface="Josefin Sans"/>
              </a:rPr>
              <a:t>#JoburgResearch2024</a:t>
            </a:r>
          </a:p>
        </p:txBody>
      </p:sp>
      <p:sp>
        <p:nvSpPr>
          <p:cNvPr id="11" name="Title 10">
            <a:extLst>
              <a:ext uri="{FF2B5EF4-FFF2-40B4-BE49-F238E27FC236}">
                <a16:creationId xmlns:a16="http://schemas.microsoft.com/office/drawing/2014/main" id="{ED3E32D4-2941-4187-1E23-42A1CE7EFAB7}"/>
              </a:ext>
            </a:extLst>
          </p:cNvPr>
          <p:cNvSpPr>
            <a:spLocks noGrp="1"/>
          </p:cNvSpPr>
          <p:nvPr>
            <p:ph type="ctrTitle"/>
          </p:nvPr>
        </p:nvSpPr>
        <p:spPr>
          <a:xfrm>
            <a:off x="762000" y="3467100"/>
            <a:ext cx="14256832" cy="2362200"/>
          </a:xfrm>
        </p:spPr>
        <p:txBody>
          <a:bodyPr>
            <a:normAutofit/>
          </a:bodyPr>
          <a:lstStyle/>
          <a:p>
            <a:r>
              <a:rPr lang="en-US" b="1" dirty="0">
                <a:solidFill>
                  <a:schemeClr val="tx1">
                    <a:lumMod val="65000"/>
                    <a:lumOff val="35000"/>
                  </a:schemeClr>
                </a:solidFill>
                <a:latin typeface="Arial" panose="020B0604020202020204" pitchFamily="34" charset="0"/>
                <a:cs typeface="Arial" panose="020B0604020202020204" pitchFamily="34" charset="0"/>
              </a:rPr>
              <a:t>Invasive pneumococcal disease surveillance in Gauteng Province, South Africa, 2018-2022</a:t>
            </a:r>
            <a:r>
              <a:rPr lang="en-US" sz="3200" b="1" dirty="0">
                <a:solidFill>
                  <a:schemeClr val="tx1">
                    <a:lumMod val="65000"/>
                    <a:lumOff val="35000"/>
                  </a:schemeClr>
                </a:solidFill>
                <a:latin typeface="Arial" panose="020B0604020202020204" pitchFamily="34" charset="0"/>
                <a:cs typeface="Arial" panose="020B0604020202020204" pitchFamily="34" charset="0"/>
              </a:rPr>
              <a:t/>
            </a:r>
            <a:br>
              <a:rPr lang="en-US" sz="3200" b="1" dirty="0">
                <a:solidFill>
                  <a:schemeClr val="tx1">
                    <a:lumMod val="65000"/>
                    <a:lumOff val="35000"/>
                  </a:schemeClr>
                </a:solidFill>
                <a:latin typeface="Arial" panose="020B0604020202020204" pitchFamily="34" charset="0"/>
                <a:cs typeface="Arial" panose="020B0604020202020204" pitchFamily="34" charset="0"/>
              </a:rPr>
            </a:br>
            <a:endParaRPr lang="en-US" dirty="0"/>
          </a:p>
        </p:txBody>
      </p:sp>
      <p:sp>
        <p:nvSpPr>
          <p:cNvPr id="12" name="Subtitle 11">
            <a:extLst>
              <a:ext uri="{FF2B5EF4-FFF2-40B4-BE49-F238E27FC236}">
                <a16:creationId xmlns:a16="http://schemas.microsoft.com/office/drawing/2014/main" id="{F1F19105-7E69-742F-8A31-59279A138F5E}"/>
              </a:ext>
            </a:extLst>
          </p:cNvPr>
          <p:cNvSpPr>
            <a:spLocks noGrp="1"/>
          </p:cNvSpPr>
          <p:nvPr>
            <p:ph type="subTitle" idx="1"/>
          </p:nvPr>
        </p:nvSpPr>
        <p:spPr>
          <a:xfrm>
            <a:off x="1295400" y="5996069"/>
            <a:ext cx="12954000" cy="2681087"/>
          </a:xfrm>
        </p:spPr>
        <p:txBody>
          <a:bodyPr>
            <a:normAutofit lnSpcReduction="10000"/>
          </a:bodyPr>
          <a:lstStyle/>
          <a:p>
            <a:r>
              <a:rPr lang="en-ZA" sz="3600" dirty="0">
                <a:solidFill>
                  <a:schemeClr val="tx1"/>
                </a:solidFill>
                <a:latin typeface="Arial" panose="020B0604020202020204" pitchFamily="34" charset="0"/>
                <a:cs typeface="Arial" panose="020B0604020202020204" pitchFamily="34" charset="0"/>
              </a:rPr>
              <a:t>JHD PHC Conference 28-29 August </a:t>
            </a:r>
          </a:p>
          <a:p>
            <a:r>
              <a:rPr lang="en-ZA" b="1" u="sng" dirty="0">
                <a:solidFill>
                  <a:schemeClr val="tx1"/>
                </a:solidFill>
                <a:latin typeface="Arial" panose="020B0604020202020204" pitchFamily="34" charset="0"/>
                <a:cs typeface="Arial" panose="020B0604020202020204" pitchFamily="34" charset="0"/>
              </a:rPr>
              <a:t>Mokupi Manaka</a:t>
            </a:r>
            <a:r>
              <a:rPr lang="en-ZA" dirty="0">
                <a:solidFill>
                  <a:schemeClr val="tx1"/>
                </a:solidFill>
                <a:latin typeface="Arial" panose="020B0604020202020204" pitchFamily="34" charset="0"/>
                <a:cs typeface="Arial" panose="020B0604020202020204" pitchFamily="34" charset="0"/>
              </a:rPr>
              <a:t>, M. </a:t>
            </a:r>
            <a:r>
              <a:rPr lang="en-ZA" dirty="0" err="1">
                <a:solidFill>
                  <a:schemeClr val="tx1"/>
                </a:solidFill>
                <a:latin typeface="Arial" panose="020B0604020202020204" pitchFamily="34" charset="0"/>
                <a:cs typeface="Arial" panose="020B0604020202020204" pitchFamily="34" charset="0"/>
              </a:rPr>
              <a:t>Tsitsi</a:t>
            </a:r>
            <a:r>
              <a:rPr lang="en-ZA" dirty="0">
                <a:solidFill>
                  <a:schemeClr val="tx1"/>
                </a:solidFill>
                <a:latin typeface="Arial" panose="020B0604020202020204" pitchFamily="34" charset="0"/>
                <a:cs typeface="Arial" panose="020B0604020202020204" pitchFamily="34" charset="0"/>
              </a:rPr>
              <a:t>, </a:t>
            </a:r>
            <a:r>
              <a:rPr lang="en-ZA" dirty="0" err="1">
                <a:solidFill>
                  <a:schemeClr val="tx1"/>
                </a:solidFill>
                <a:latin typeface="Arial" panose="020B0604020202020204" pitchFamily="34" charset="0"/>
                <a:cs typeface="Arial" panose="020B0604020202020204" pitchFamily="34" charset="0"/>
              </a:rPr>
              <a:t>C.Verwey</a:t>
            </a:r>
            <a:r>
              <a:rPr lang="en-ZA" dirty="0">
                <a:solidFill>
                  <a:schemeClr val="tx1"/>
                </a:solidFill>
                <a:latin typeface="Arial" panose="020B0604020202020204" pitchFamily="34" charset="0"/>
                <a:cs typeface="Arial" panose="020B0604020202020204" pitchFamily="34" charset="0"/>
              </a:rPr>
              <a:t>, D. Moore, M .</a:t>
            </a:r>
            <a:r>
              <a:rPr lang="en-ZA" dirty="0" err="1">
                <a:solidFill>
                  <a:schemeClr val="tx1"/>
                </a:solidFill>
                <a:latin typeface="Arial" panose="020B0604020202020204" pitchFamily="34" charset="0"/>
                <a:cs typeface="Arial" panose="020B0604020202020204" pitchFamily="34" charset="0"/>
              </a:rPr>
              <a:t>Mulaudzi</a:t>
            </a:r>
            <a:r>
              <a:rPr lang="en-ZA" dirty="0">
                <a:solidFill>
                  <a:schemeClr val="tx1"/>
                </a:solidFill>
                <a:latin typeface="Arial" panose="020B0604020202020204" pitchFamily="34" charset="0"/>
                <a:cs typeface="Arial" panose="020B0604020202020204" pitchFamily="34" charset="0"/>
              </a:rPr>
              <a:t>, J. </a:t>
            </a:r>
            <a:r>
              <a:rPr lang="en-ZA" dirty="0" err="1">
                <a:solidFill>
                  <a:schemeClr val="tx1"/>
                </a:solidFill>
                <a:latin typeface="Arial" panose="020B0604020202020204" pitchFamily="34" charset="0"/>
                <a:cs typeface="Arial" panose="020B0604020202020204" pitchFamily="34" charset="0"/>
              </a:rPr>
              <a:t>Nel</a:t>
            </a:r>
            <a:r>
              <a:rPr lang="en-ZA" dirty="0">
                <a:solidFill>
                  <a:schemeClr val="tx1"/>
                </a:solidFill>
                <a:latin typeface="Arial" panose="020B0604020202020204" pitchFamily="34" charset="0"/>
                <a:cs typeface="Arial" panose="020B0604020202020204" pitchFamily="34" charset="0"/>
              </a:rPr>
              <a:t>, G. </a:t>
            </a:r>
            <a:r>
              <a:rPr lang="en-ZA" dirty="0" err="1">
                <a:solidFill>
                  <a:schemeClr val="tx1"/>
                </a:solidFill>
                <a:latin typeface="Arial" panose="020B0604020202020204" pitchFamily="34" charset="0"/>
                <a:cs typeface="Arial" panose="020B0604020202020204" pitchFamily="34" charset="0"/>
              </a:rPr>
              <a:t>Reubenson</a:t>
            </a:r>
            <a:r>
              <a:rPr lang="en-ZA" dirty="0">
                <a:solidFill>
                  <a:schemeClr val="tx1"/>
                </a:solidFill>
                <a:latin typeface="Arial" panose="020B0604020202020204" pitchFamily="34" charset="0"/>
                <a:cs typeface="Arial" panose="020B0604020202020204" pitchFamily="34" charset="0"/>
              </a:rPr>
              <a:t>, N. </a:t>
            </a:r>
            <a:r>
              <a:rPr lang="en-ZA" dirty="0" err="1">
                <a:solidFill>
                  <a:schemeClr val="tx1"/>
                </a:solidFill>
                <a:latin typeface="Arial" panose="020B0604020202020204" pitchFamily="34" charset="0"/>
                <a:cs typeface="Arial" panose="020B0604020202020204" pitchFamily="34" charset="0"/>
              </a:rPr>
              <a:t>Madlala</a:t>
            </a:r>
            <a:r>
              <a:rPr lang="en-ZA" dirty="0">
                <a:solidFill>
                  <a:schemeClr val="tx1"/>
                </a:solidFill>
                <a:latin typeface="Arial" panose="020B0604020202020204" pitchFamily="34" charset="0"/>
                <a:cs typeface="Arial" panose="020B0604020202020204" pitchFamily="34" charset="0"/>
              </a:rPr>
              <a:t>, D. Mawela, C. Cohen, L. de Gouveia, M. du Plessis, J. Kleynhans, K. </a:t>
            </a:r>
            <a:r>
              <a:rPr lang="en-ZA" dirty="0" err="1">
                <a:solidFill>
                  <a:schemeClr val="tx1"/>
                </a:solidFill>
                <a:latin typeface="Arial" panose="020B0604020202020204" pitchFamily="34" charset="0"/>
                <a:cs typeface="Arial" panose="020B0604020202020204" pitchFamily="34" charset="0"/>
              </a:rPr>
              <a:t>Ndlangisa</a:t>
            </a:r>
            <a:r>
              <a:rPr lang="en-ZA" dirty="0">
                <a:solidFill>
                  <a:schemeClr val="tx1"/>
                </a:solidFill>
                <a:latin typeface="Arial" panose="020B0604020202020204" pitchFamily="34" charset="0"/>
                <a:cs typeface="Arial" panose="020B0604020202020204" pitchFamily="34" charset="0"/>
              </a:rPr>
              <a:t>, H. </a:t>
            </a:r>
            <a:r>
              <a:rPr lang="en-ZA" dirty="0" err="1">
                <a:solidFill>
                  <a:schemeClr val="tx1"/>
                </a:solidFill>
                <a:latin typeface="Arial" panose="020B0604020202020204" pitchFamily="34" charset="0"/>
                <a:cs typeface="Arial" panose="020B0604020202020204" pitchFamily="34" charset="0"/>
              </a:rPr>
              <a:t>Skosana</a:t>
            </a:r>
            <a:r>
              <a:rPr lang="en-ZA" dirty="0">
                <a:solidFill>
                  <a:schemeClr val="tx1"/>
                </a:solidFill>
                <a:latin typeface="Arial" panose="020B0604020202020204" pitchFamily="34" charset="0"/>
                <a:cs typeface="Arial" panose="020B0604020202020204" pitchFamily="34" charset="0"/>
              </a:rPr>
              <a:t>, S. </a:t>
            </a:r>
            <a:r>
              <a:rPr lang="en-ZA" dirty="0" err="1">
                <a:solidFill>
                  <a:schemeClr val="tx1"/>
                </a:solidFill>
                <a:latin typeface="Arial" panose="020B0604020202020204" pitchFamily="34" charset="0"/>
                <a:cs typeface="Arial" panose="020B0604020202020204" pitchFamily="34" charset="0"/>
              </a:rPr>
              <a:t>Walaza</a:t>
            </a:r>
            <a:r>
              <a:rPr lang="en-ZA" dirty="0">
                <a:solidFill>
                  <a:schemeClr val="tx1"/>
                </a:solidFill>
                <a:latin typeface="Arial" panose="020B0604020202020204" pitchFamily="34" charset="0"/>
                <a:cs typeface="Arial" panose="020B0604020202020204" pitchFamily="34" charset="0"/>
              </a:rPr>
              <a:t>, V. Quan, A. von Gottberg, S. Meiring for GERMS-SA</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2"/>
            <a:ext cx="15196077" cy="538609"/>
          </a:xfrm>
          <a:prstGeom prst="rect">
            <a:avLst/>
          </a:prstGeom>
        </p:spPr>
        <p:txBody>
          <a:bodyPr wrap="square" lIns="0" tIns="0" rIns="0" bIns="0" rtlCol="0" anchor="t">
            <a:spAutoFit/>
          </a:bodyPr>
          <a:lstStyle/>
          <a:p>
            <a:pPr algn="l">
              <a:lnSpc>
                <a:spcPts val="4200"/>
              </a:lnSpc>
            </a:pPr>
            <a:r>
              <a:rPr lang="en-US" sz="3000" dirty="0">
                <a:solidFill>
                  <a:srgbClr val="DCB05B"/>
                </a:solidFill>
                <a:latin typeface="Montserrat Ultra-Bold"/>
              </a:rPr>
              <a:t>JOHANNESBURG HEALTH DISTRICT </a:t>
            </a:r>
          </a:p>
        </p:txBody>
      </p:sp>
      <p:sp>
        <p:nvSpPr>
          <p:cNvPr id="4" name="Freeform 4"/>
          <p:cNvSpPr/>
          <p:nvPr/>
        </p:nvSpPr>
        <p:spPr>
          <a:xfrm>
            <a:off x="16403705" y="1950685"/>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3346896" y="0"/>
            <a:ext cx="11802750" cy="12978807"/>
            <a:chOff x="0" y="0"/>
            <a:chExt cx="14228623" cy="15646400"/>
          </a:xfrm>
          <a:solidFill>
            <a:schemeClr val="bg1"/>
          </a:solidFill>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grpFill/>
          </p:spPr>
          <p:txBody>
            <a:bodyPr/>
            <a:lstStyle/>
            <a:p>
              <a:endParaRPr lang="en-US"/>
            </a:p>
          </p:txBody>
        </p:sp>
      </p:gr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28" name="Rectangle 27"/>
          <p:cNvSpPr/>
          <p:nvPr/>
        </p:nvSpPr>
        <p:spPr>
          <a:xfrm>
            <a:off x="228600" y="2171701"/>
            <a:ext cx="6096000" cy="32067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p:cNvSpPr/>
          <p:nvPr/>
        </p:nvSpPr>
        <p:spPr>
          <a:xfrm>
            <a:off x="6624580" y="2305985"/>
            <a:ext cx="10150053" cy="30494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Rounded Rectangle 29"/>
          <p:cNvSpPr/>
          <p:nvPr/>
        </p:nvSpPr>
        <p:spPr>
          <a:xfrm>
            <a:off x="4395001" y="1105786"/>
            <a:ext cx="2057400" cy="116564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ounded Rectangle 30"/>
          <p:cNvSpPr/>
          <p:nvPr/>
        </p:nvSpPr>
        <p:spPr>
          <a:xfrm>
            <a:off x="7410849" y="1028700"/>
            <a:ext cx="1961751"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Rounded Rectangle 31"/>
          <p:cNvSpPr/>
          <p:nvPr/>
        </p:nvSpPr>
        <p:spPr>
          <a:xfrm>
            <a:off x="10072162" y="1047998"/>
            <a:ext cx="6691837" cy="90268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spcBef>
                <a:spcPct val="20000"/>
              </a:spcBef>
              <a:buClr>
                <a:srgbClr val="FFFF00"/>
              </a:buClr>
              <a:buSzPct val="80000"/>
            </a:pPr>
            <a:r>
              <a:rPr lang="en-US" altLang="en-US" b="1">
                <a:solidFill>
                  <a:srgbClr val="000000"/>
                </a:solidFill>
              </a:rPr>
              <a:t>Thank you to all participating patients, laboratory, clinical and administrative staff for submitting case reports and isolates </a:t>
            </a:r>
            <a:endParaRPr lang="en-GB" altLang="en-US" b="1" dirty="0">
              <a:solidFill>
                <a:srgbClr val="000000"/>
              </a:solidFill>
            </a:endParaRPr>
          </a:p>
        </p:txBody>
      </p:sp>
      <p:sp>
        <p:nvSpPr>
          <p:cNvPr id="33" name="Rectangle 32"/>
          <p:cNvSpPr/>
          <p:nvPr/>
        </p:nvSpPr>
        <p:spPr>
          <a:xfrm>
            <a:off x="455251" y="5663644"/>
            <a:ext cx="16319382" cy="1985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4" name="Rectangle 33"/>
          <p:cNvSpPr/>
          <p:nvPr/>
        </p:nvSpPr>
        <p:spPr>
          <a:xfrm>
            <a:off x="228600" y="7793969"/>
            <a:ext cx="16546033" cy="182871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ounded Rectangle 36"/>
          <p:cNvSpPr/>
          <p:nvPr/>
        </p:nvSpPr>
        <p:spPr>
          <a:xfrm>
            <a:off x="725991" y="1047999"/>
            <a:ext cx="3409136" cy="12171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4521" y="1084522"/>
            <a:ext cx="3117879" cy="86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2" descr="NICD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1747" y="1047999"/>
            <a:ext cx="2362200" cy="1123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3509" y="1028700"/>
            <a:ext cx="2195701" cy="1185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Box 3"/>
          <p:cNvSpPr txBox="1">
            <a:spLocks noChangeArrowheads="1"/>
          </p:cNvSpPr>
          <p:nvPr/>
        </p:nvSpPr>
        <p:spPr bwMode="auto">
          <a:xfrm>
            <a:off x="228600" y="2186038"/>
            <a:ext cx="6096000" cy="3046988"/>
          </a:xfrm>
          <a:prstGeom prst="rect">
            <a:avLst/>
          </a:prstGeom>
          <a:solidFill>
            <a:srgbClr val="DDF0C8"/>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685800">
              <a:defRPr/>
            </a:pPr>
            <a:r>
              <a:rPr lang="en-US" sz="1000" b="1" u="sng" dirty="0">
                <a:solidFill>
                  <a:srgbClr val="1F497D"/>
                </a:solidFill>
                <a:latin typeface="Calibri"/>
                <a:cs typeface="Arial" charset="0"/>
              </a:rPr>
              <a:t>NICD Centre staff</a:t>
            </a:r>
            <a:r>
              <a:rPr lang="en-US" sz="1000" b="1" dirty="0">
                <a:solidFill>
                  <a:srgbClr val="1F497D"/>
                </a:solidFill>
                <a:latin typeface="Calibri"/>
                <a:cs typeface="Arial" charset="0"/>
              </a:rPr>
              <a:t>:</a:t>
            </a:r>
          </a:p>
          <a:p>
            <a:pPr defTabSz="685800">
              <a:defRPr/>
            </a:pPr>
            <a:endParaRPr lang="en-US" sz="1000" b="1" dirty="0">
              <a:solidFill>
                <a:srgbClr val="1F497D"/>
              </a:solidFill>
              <a:latin typeface="Calibri"/>
              <a:cs typeface="Arial" charset="0"/>
            </a:endParaRPr>
          </a:p>
          <a:p>
            <a:pPr defTabSz="685800">
              <a:defRPr/>
            </a:pPr>
            <a:r>
              <a:rPr lang="en-US" sz="1000" b="1" dirty="0">
                <a:solidFill>
                  <a:srgbClr val="1F497D">
                    <a:lumMod val="75000"/>
                  </a:srgbClr>
                </a:solidFill>
                <a:latin typeface="Calibri"/>
                <a:cs typeface="Arial" charset="0"/>
              </a:rPr>
              <a:t>CED: </a:t>
            </a:r>
            <a:r>
              <a:rPr lang="en-US" sz="1000" dirty="0">
                <a:solidFill>
                  <a:srgbClr val="1F497D">
                    <a:lumMod val="75000"/>
                  </a:srgbClr>
                </a:solidFill>
                <a:latin typeface="Calibri"/>
                <a:cs typeface="Arial" charset="0"/>
              </a:rPr>
              <a:t>Bolele Disenyeng, Dineo Bogoshi, Lesego Thipenyane, Lizzy Madiwani, Mzikazi Dickmolo, Nomsa Tau, Rembuluwani Netshikweta, Sandrama Nadan, Shannon Williams, Tersia Kruger, Tshegofatso Ntshabele, Tumiso Moketla</a:t>
            </a:r>
          </a:p>
          <a:p>
            <a:pPr defTabSz="685800">
              <a:defRPr/>
            </a:pPr>
            <a:endParaRPr lang="en-US" sz="1000" b="1" dirty="0">
              <a:solidFill>
                <a:srgbClr val="1F497D">
                  <a:lumMod val="75000"/>
                </a:srgbClr>
              </a:solidFill>
              <a:latin typeface="Calibri"/>
              <a:cs typeface="Arial" charset="0"/>
            </a:endParaRPr>
          </a:p>
          <a:p>
            <a:pPr defTabSz="685800">
              <a:defRPr/>
            </a:pPr>
            <a:r>
              <a:rPr lang="en-US" sz="1000" b="1" dirty="0">
                <a:solidFill>
                  <a:srgbClr val="1F497D">
                    <a:lumMod val="75000"/>
                  </a:srgbClr>
                </a:solidFill>
                <a:latin typeface="Calibri"/>
                <a:cs typeface="Arial" charset="0"/>
              </a:rPr>
              <a:t>CHARM: </a:t>
            </a:r>
            <a:r>
              <a:rPr lang="en-US" sz="1000" dirty="0">
                <a:solidFill>
                  <a:srgbClr val="1F497D">
                    <a:lumMod val="75000"/>
                  </a:srgbClr>
                </a:solidFill>
                <a:latin typeface="Calibri"/>
                <a:cs typeface="Arial" charset="0"/>
              </a:rPr>
              <a:t>Amanda Shilubane, Boitumelo Kgoale, Boniwe Makwakwa, Ernest Tsotetsi, Gloria Molaba, Gift Sandhleni, Mbali Dube, Mpho Thanjekwayo, Naseema Bulbulia, Nikiwe Power, Rosah Mabokachaba, Rotondwa, Miriam Mwamba, Mudau, Rubeina Badat, Ruth Mogokotleng, Sabelle Jallow, Serisha Naicker, Silondiwe Nzimande, Tsidiso Maphanga </a:t>
            </a:r>
          </a:p>
          <a:p>
            <a:pPr defTabSz="685800">
              <a:defRPr/>
            </a:pPr>
            <a:endParaRPr lang="en-US" sz="1000" b="1" dirty="0">
              <a:solidFill>
                <a:srgbClr val="1F497D">
                  <a:lumMod val="75000"/>
                </a:srgbClr>
              </a:solidFill>
              <a:latin typeface="Calibri"/>
              <a:cs typeface="Arial" charset="0"/>
            </a:endParaRPr>
          </a:p>
          <a:p>
            <a:pPr defTabSz="685800">
              <a:defRPr/>
            </a:pPr>
            <a:r>
              <a:rPr lang="en-US" sz="1000" b="1" dirty="0">
                <a:solidFill>
                  <a:srgbClr val="1F497D">
                    <a:lumMod val="75000"/>
                  </a:srgbClr>
                </a:solidFill>
                <a:latin typeface="Calibri"/>
                <a:cs typeface="Arial" charset="0"/>
              </a:rPr>
              <a:t>CRDM: </a:t>
            </a:r>
            <a:r>
              <a:rPr lang="en-US" sz="1000" dirty="0">
                <a:solidFill>
                  <a:srgbClr val="1F497D">
                    <a:lumMod val="75000"/>
                  </a:srgbClr>
                </a:solidFill>
                <a:latin typeface="Calibri"/>
                <a:cs typeface="Arial" charset="0"/>
              </a:rPr>
              <a:t>Dineo Mogale, Fahima Moosa, Happy Skosana, Kedibone Ndlangisa, Maimuna Carrim, Noluthando Duma, Rivionia Nero, Sibusisiwe Zulu, Thembi Mthembu     </a:t>
            </a:r>
          </a:p>
          <a:p>
            <a:pPr defTabSz="685800">
              <a:defRPr/>
            </a:pPr>
            <a:endParaRPr lang="en-US" sz="1000" b="1" dirty="0">
              <a:solidFill>
                <a:srgbClr val="1F497D">
                  <a:lumMod val="75000"/>
                </a:srgbClr>
              </a:solidFill>
              <a:latin typeface="Calibri"/>
              <a:cs typeface="Arial" charset="0"/>
            </a:endParaRPr>
          </a:p>
          <a:p>
            <a:pPr defTabSz="685800">
              <a:defRPr/>
            </a:pPr>
            <a:r>
              <a:rPr lang="en-US" sz="1000" b="1" dirty="0">
                <a:solidFill>
                  <a:srgbClr val="1F497D">
                    <a:lumMod val="75000"/>
                  </a:srgbClr>
                </a:solidFill>
                <a:latin typeface="Calibri"/>
                <a:cs typeface="Arial" charset="0"/>
              </a:rPr>
              <a:t>CEZPD: </a:t>
            </a:r>
            <a:r>
              <a:rPr lang="en-US" sz="1000" dirty="0">
                <a:solidFill>
                  <a:srgbClr val="1F497D">
                    <a:lumMod val="75000"/>
                  </a:srgbClr>
                </a:solidFill>
                <a:latin typeface="Calibri"/>
                <a:cs typeface="Arial" charset="0"/>
              </a:rPr>
              <a:t>Angelina Seko, John Ratabane, </a:t>
            </a:r>
            <a:r>
              <a:rPr lang="en-US" sz="1000" b="1" dirty="0">
                <a:solidFill>
                  <a:srgbClr val="1F497D">
                    <a:lumMod val="75000"/>
                  </a:srgbClr>
                </a:solidFill>
                <a:latin typeface="Calibri"/>
                <a:cs typeface="Arial" charset="0"/>
              </a:rPr>
              <a:t> </a:t>
            </a:r>
            <a:r>
              <a:rPr lang="en-US" sz="1000" dirty="0">
                <a:solidFill>
                  <a:srgbClr val="1F497D">
                    <a:lumMod val="75000"/>
                  </a:srgbClr>
                </a:solidFill>
                <a:latin typeface="Calibri"/>
                <a:cs typeface="Arial" charset="0"/>
              </a:rPr>
              <a:t>Lisa Ming Sun, Ntswaki Seolwanyane, Shareen Boughan, Thandokuhle Tshabalala</a:t>
            </a:r>
          </a:p>
          <a:p>
            <a:pPr defTabSz="685800">
              <a:defRPr/>
            </a:pPr>
            <a:endParaRPr lang="en-US" sz="1600" dirty="0">
              <a:solidFill>
                <a:srgbClr val="1F497D">
                  <a:lumMod val="75000"/>
                </a:srgbClr>
              </a:solidFill>
              <a:latin typeface="Calibri"/>
              <a:cs typeface="Arial" charset="0"/>
            </a:endParaRPr>
          </a:p>
          <a:p>
            <a:pPr defTabSz="685800">
              <a:defRPr/>
            </a:pPr>
            <a:r>
              <a:rPr lang="en-US" sz="1600" b="1" dirty="0">
                <a:solidFill>
                  <a:srgbClr val="1F497D">
                    <a:lumMod val="75000"/>
                  </a:srgbClr>
                </a:solidFill>
                <a:latin typeface="Calibri"/>
                <a:cs typeface="Arial" charset="0"/>
              </a:rPr>
              <a:t>DPHSR:  </a:t>
            </a:r>
            <a:r>
              <a:rPr lang="en-US" sz="1600" dirty="0">
                <a:solidFill>
                  <a:srgbClr val="1F497D">
                    <a:lumMod val="75000"/>
                  </a:srgbClr>
                </a:solidFill>
                <a:latin typeface="Calibri"/>
                <a:cs typeface="Arial" charset="0"/>
              </a:rPr>
              <a:t>Emily Sikanyika, Tsakane Nkuna, Yoliswa Qulu</a:t>
            </a:r>
          </a:p>
        </p:txBody>
      </p:sp>
      <p:pic>
        <p:nvPicPr>
          <p:cNvPr id="44" name="Picture 4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9916" y="2235495"/>
            <a:ext cx="10434083" cy="3357659"/>
          </a:xfrm>
          <a:prstGeom prst="rect">
            <a:avLst/>
          </a:prstGeom>
        </p:spPr>
      </p:pic>
      <p:sp>
        <p:nvSpPr>
          <p:cNvPr id="45" name="Rectangle 44"/>
          <p:cNvSpPr>
            <a:spLocks noChangeArrowheads="1"/>
          </p:cNvSpPr>
          <p:nvPr/>
        </p:nvSpPr>
        <p:spPr bwMode="auto">
          <a:xfrm>
            <a:off x="228600" y="5307433"/>
            <a:ext cx="16546033" cy="2416046"/>
          </a:xfrm>
          <a:prstGeom prst="rect">
            <a:avLst/>
          </a:prstGeom>
          <a:solidFill>
            <a:schemeClr val="accent5">
              <a:lumMod val="20000"/>
              <a:lumOff val="80000"/>
            </a:schemeClr>
          </a:solidFill>
          <a:ln w="25400" algn="ctr">
            <a:noFill/>
            <a:miter lim="800000"/>
            <a:headEnd/>
            <a:tailEnd/>
          </a:ln>
        </p:spPr>
        <p:txBody>
          <a:bodyPr wrap="square" bIns="0" anchor="ctr">
            <a:spAutoFit/>
          </a:bodyPr>
          <a:lstStyle/>
          <a:p>
            <a:pPr algn="just" defTabSz="685800">
              <a:defRPr/>
            </a:pPr>
            <a:r>
              <a:rPr lang="en-US" sz="1400" b="1" u="sng" dirty="0">
                <a:solidFill>
                  <a:srgbClr val="000000"/>
                </a:solidFill>
                <a:latin typeface="Calibri"/>
                <a:ea typeface="Arial Unicode MS" pitchFamily="34" charset="-128"/>
                <a:cs typeface="Arial Unicode MS" pitchFamily="34" charset="-128"/>
              </a:rPr>
              <a:t>GERMS-SA: </a:t>
            </a:r>
            <a:r>
              <a:rPr lang="en-US" sz="1400" dirty="0">
                <a:solidFill>
                  <a:srgbClr val="000000"/>
                </a:solidFill>
                <a:latin typeface="Calibri"/>
                <a:ea typeface="Arial Unicode MS" pitchFamily="34" charset="-128"/>
                <a:cs typeface="Arial Unicode MS" pitchFamily="34" charset="-128"/>
              </a:rPr>
              <a:t>Loyiso Mnqokoyi, Vanessa Pearce (EC); Bonita van der Westhuisen, George Papsig, Kabelo Finger, Monnya Motlhapi, Thabo Mokoena (FS); Anwar Hoosen, Barry Bhagoobhai, Charl Verwey, David Moore, Dini Mawela, Gary Reubenson, Grace Ntlemo, Jeannette Wadula, Jeremy Nel, Lauren Richards, Lesego Mothibi, Maphoshane Nchabeleng, Masego Moncho,  Merika Tsitsi, Moamokgethi Moshe, Mohammed Said, Molebogeng Kolojane, Nazir Ismail,  Nicolette du Plessis, Rispah Chomba, Sarah Stacey, Sne Ndzandzaba, Teena Thomas, Theunis Avenant, Trusha Nana, Vindana Chibabhai (GA); Douglas Wilson, Fathima Naby, Halima Dawood, Khine Swe Swe Han, Lisha Sookan, Mbongiseni Dlamini,  Nomonde Dlamini, Praksha Ramjathan, Prasha Mahabeer, Prathna Bhola, Romola Naidoo, Sumayya Haffejee, Surendra Sirkar, Venesh Rajkumar (KZN); Ken Hamese, Phetho Mangena, Ruth Lekalakala, Virginia Ntswane (LP); Aretha Mokgoadi, Gugu Mncube, Isaac Mofokeng, Lerato Motjale, Mbongiseni Nkambule, Ndalamo Makatu, Thembi Mbowane, Thulisile Maphosa (MP); Eugenie Elliott,  Pieter Jooste (NC); Ebrahim Variava, Ignatius Khantsi, Omphile Mekgoe (NW); Adrian Brink, Andrew Whitelaw, Angela Dramowski, Anthea Ryan, Arifa Parker, Elizabeth Prentice, Heather Finlayson, James Nuttal, Jantjie Taljaard, Kessendri Reddy, Sipho Dlamini (WC); Ebrahim Hoosien, Inge Zietsman, Terry Marshall, Xoliswa Poswa (AMPATH); Chetna Govind, Juanita Smit,  Keshree Pillay, Sharona Seetharam , Victoria Howell (LANCET); Catherine Samuel, Marthinus Senekal, Colleen Bamford (PathCare); Andries Dreyer, Louis Marcus, Warren Lowman (Vermaak and Vennote); Adrian Puren,  Anne von Gottberg, Anthony Smith, Azwifarwi Mathunjwa, Bhavani Moodley, Caroline Maluleka, Cecilia Miller, Charlotte Sriruttan-Nel,  Cheryl Cohen, Jacqueline Weyer, Jackie Kleynhans, Jenny Rossouw, John Frean, Kate Bishop, Kerrigan McCarthy, Liliwe Shuping, Linda de Gouveia, Linda Erasmus, Lucille Blumberg, Marshagne Smith, Martha Makgoba, Mignon du Plessis, Mimmy Ngomane, Mokupi Manaka, Nelesh Govender, Neo Legare, Nicola Page, Nishi Prabdial-Sing, Nombulelo Hoho, Olga Perovic, Phuti Sekwadi, Rudzani Mashau, Ruth Mpembe, Ruth Mogokotleng, Sabelle Jallow, Sibongile Walaza, Sunnieboy Njikho, Susan Meiring, Susan Nzenze, Tiisetso Lebaka, Tuelo Matotong, Vanessa Quan, Veerle Msimang, Wendy  Ngubane (NICD).</a:t>
            </a:r>
          </a:p>
        </p:txBody>
      </p:sp>
      <p:sp>
        <p:nvSpPr>
          <p:cNvPr id="46" name="Text Box 4"/>
          <p:cNvSpPr txBox="1">
            <a:spLocks noChangeArrowheads="1"/>
          </p:cNvSpPr>
          <p:nvPr/>
        </p:nvSpPr>
        <p:spPr bwMode="auto">
          <a:xfrm>
            <a:off x="228600" y="7934065"/>
            <a:ext cx="16546033" cy="2031325"/>
          </a:xfrm>
          <a:prstGeom prst="rect">
            <a:avLst/>
          </a:prstGeom>
          <a:solidFill>
            <a:schemeClr val="accent6">
              <a:lumMod val="20000"/>
              <a:lumOff val="80000"/>
            </a:schemeClr>
          </a:solidFill>
          <a:ln w="25400" algn="ctr">
            <a:noFill/>
            <a:miter lim="800000"/>
            <a:headEnd/>
            <a:tailEnd/>
          </a:ln>
        </p:spPr>
        <p:txBody>
          <a:bodyPr wrap="square">
            <a:spAutoFit/>
          </a:bodyPr>
          <a:lstStyle/>
          <a:p>
            <a:pPr algn="just" defTabSz="685800"/>
            <a:r>
              <a:rPr lang="en-US" b="1" dirty="0">
                <a:solidFill>
                  <a:prstClr val="black"/>
                </a:solidFill>
                <a:latin typeface="Calibri"/>
              </a:rPr>
              <a:t>Provincial surveillance teams: </a:t>
            </a:r>
            <a:r>
              <a:rPr lang="en-US" dirty="0">
                <a:solidFill>
                  <a:prstClr val="black"/>
                </a:solidFill>
                <a:latin typeface="Calibri"/>
              </a:rPr>
              <a:t>Badikazi Matiwana, Sandisiwe Joyi (EC);  Khasiane Mawasha, Thandeka Kosana (FS); Chulumanco Nkosi, Deborah Makobe, Dikeledi Leshaba, John Mothlasi, Kamohelo Van Eck, Molly Morapeli, Nthabiseng Motati, Ntombizanele Nkomo, Ophtia Kaoho, Patience Ngube,  Phindile Ngema, Phumelelo Mavundla, Rachel Nare, Venesa Kok, Vusi Ndlovu, Zodwa Kgaphola (GA); Indran Naidoo, Nelisiwe Buthelezi, Nhlakanipho Malinga, Nkoshinathi Mbhele, Nondumiso Amahle Khoza, Nothando Mthembu, Thobeka Simelane Shandu (KZN); Tebogo Mangena (LP); Elizabeth Motaung,  Gift Mnisi, Kgashane Rapaledi, Lesley Ingle, Ndugiselo Muravha, Sam Chongo, Tumelo Thlomelang, Zanele Sewele, Godfrey Ndlovu (MP); Bernard Motsestse,  Kholiwe Mgidlana, Koketso Manaka,  Sebongile Quariva, Seipati Matshogo, Tshwanelo Mahloko, Yvette Nero (NW); Babalwa Magawu, Charlene Isaacs, Cheryl Mentor, Kholofelo Lebelo, Lerato Qoza, Msimelelo Madlingozi , Nazila Shalabi, Phathiswa Ranyana, Portia Maphumulo,  Priscilla Mouton, Sinesipho Makaluza, Yonela Zokufa, Zama Mfundisi (WC)</a:t>
            </a:r>
          </a:p>
        </p:txBody>
      </p:sp>
    </p:spTree>
    <p:extLst>
      <p:ext uri="{BB962C8B-B14F-4D97-AF65-F5344CB8AC3E}">
        <p14:creationId xmlns:p14="http://schemas.microsoft.com/office/powerpoint/2010/main" val="273318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2552700"/>
            <a:ext cx="16640925" cy="2438400"/>
          </a:xfrm>
        </p:spPr>
        <p:txBody>
          <a:bodyPr>
            <a:normAutofit/>
          </a:bodyPr>
          <a:lstStyle/>
          <a:p>
            <a:r>
              <a:rPr lang="en-ZA" b="1" dirty="0"/>
              <a:t>IPD still accounts for substantial mortality especially in infants, elderly and people living with HIV</a:t>
            </a:r>
            <a:br>
              <a:rPr lang="en-ZA" b="1" dirty="0"/>
            </a:b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4991100"/>
            <a:ext cx="16640924" cy="3686058"/>
          </a:xfrm>
        </p:spPr>
        <p:txBody>
          <a:bodyPr>
            <a:normAutofit/>
          </a:bodyPr>
          <a:lstStyle/>
          <a:p>
            <a:pPr marL="0" indent="0">
              <a:buNone/>
            </a:pPr>
            <a:r>
              <a:rPr lang="en-ZA" sz="4400" b="1" i="1" dirty="0">
                <a:latin typeface="Arial" panose="020B0604020202020204" pitchFamily="34" charset="0"/>
                <a:cs typeface="Arial" panose="020B0604020202020204" pitchFamily="34" charset="0"/>
              </a:rPr>
              <a:t>therefore…</a:t>
            </a:r>
          </a:p>
          <a:p>
            <a:r>
              <a:rPr lang="en-GB" sz="4400" dirty="0">
                <a:latin typeface="Arial" panose="020B0604020202020204" pitchFamily="34" charset="0"/>
                <a:cs typeface="Arial" panose="020B0604020202020204" pitchFamily="34" charset="0"/>
              </a:rPr>
              <a:t>Use of higher </a:t>
            </a:r>
            <a:r>
              <a:rPr lang="en-GB" sz="4400" dirty="0" err="1">
                <a:latin typeface="Arial" panose="020B0604020202020204" pitchFamily="34" charset="0"/>
                <a:cs typeface="Arial" panose="020B0604020202020204" pitchFamily="34" charset="0"/>
              </a:rPr>
              <a:t>valency</a:t>
            </a:r>
            <a:r>
              <a:rPr lang="en-GB" sz="4400" dirty="0">
                <a:latin typeface="Arial" panose="020B0604020202020204" pitchFamily="34" charset="0"/>
                <a:cs typeface="Arial" panose="020B0604020202020204" pitchFamily="34" charset="0"/>
              </a:rPr>
              <a:t> PCV formulations in high risk groups may be able to reduce the ongoing disease burden</a:t>
            </a:r>
          </a:p>
          <a:p>
            <a:r>
              <a:rPr lang="en-GB" sz="4400" dirty="0">
                <a:latin typeface="Arial" panose="020B0604020202020204" pitchFamily="34" charset="0"/>
                <a:cs typeface="Arial" panose="020B0604020202020204" pitchFamily="34" charset="0"/>
              </a:rPr>
              <a:t>People living with HIV would benefit from higher uptake of ART</a:t>
            </a:r>
            <a:endParaRPr lang="en-ZA"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4134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790700"/>
            <a:ext cx="16640925" cy="1371600"/>
          </a:xfrm>
        </p:spPr>
        <p:txBody>
          <a:bodyPr>
            <a:normAutofit/>
          </a:bodyPr>
          <a:lstStyle/>
          <a:p>
            <a:r>
              <a:rPr lang="en-ZA" b="1" dirty="0">
                <a:latin typeface="Arial" panose="020B0604020202020204" pitchFamily="34" charset="0"/>
                <a:cs typeface="Arial" panose="020B0604020202020204" pitchFamily="34" charset="0"/>
              </a:rPr>
              <a:t>BACKGROUND </a:t>
            </a: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680667"/>
            <a:ext cx="16640924" cy="4996491"/>
          </a:xfrm>
        </p:spPr>
        <p:txBody>
          <a:bodyPr/>
          <a:lstStyle/>
          <a:p>
            <a:pPr>
              <a:spcAft>
                <a:spcPts val="1200"/>
              </a:spcAft>
            </a:pPr>
            <a:r>
              <a:rPr lang="en-ZA" sz="4400" dirty="0">
                <a:cs typeface="Arial" panose="020B0604020202020204" pitchFamily="34" charset="0"/>
              </a:rPr>
              <a:t>Invasive pneumococcal disease(IPD) remains an important cause of morbidity and mortality</a:t>
            </a:r>
          </a:p>
          <a:p>
            <a:pPr marL="0" indent="0">
              <a:spcAft>
                <a:spcPts val="1200"/>
              </a:spcAft>
              <a:buNone/>
            </a:pPr>
            <a:endParaRPr lang="en-ZA" sz="4400" dirty="0">
              <a:cs typeface="Arial" panose="020B0604020202020204" pitchFamily="34" charset="0"/>
            </a:endParaRPr>
          </a:p>
          <a:p>
            <a:pPr>
              <a:spcAft>
                <a:spcPts val="1200"/>
              </a:spcAft>
            </a:pPr>
            <a:r>
              <a:rPr lang="en-ZA" sz="4400" u="sng" dirty="0">
                <a:cs typeface="Arial" panose="020B0604020202020204" pitchFamily="34" charset="0"/>
              </a:rPr>
              <a:t>AIM</a:t>
            </a:r>
            <a:r>
              <a:rPr lang="en-ZA" sz="4400" dirty="0">
                <a:cs typeface="Arial" panose="020B0604020202020204" pitchFamily="34" charset="0"/>
              </a:rPr>
              <a:t>: describe IPD in Gauteng(GP)</a:t>
            </a:r>
          </a:p>
          <a:p>
            <a:endParaRPr lang="en-ZA" sz="4400" dirty="0">
              <a:cs typeface="Arial" panose="020B0604020202020204" pitchFamily="34" charset="0"/>
            </a:endParaRPr>
          </a:p>
          <a:p>
            <a:pPr marL="0" indent="0">
              <a:buNone/>
            </a:pPr>
            <a:endParaRPr lang="en-ZA" dirty="0">
              <a:cs typeface="Arial" panose="020B0604020202020204" pitchFamily="34" charset="0"/>
            </a:endParaRPr>
          </a:p>
        </p:txBody>
      </p:sp>
    </p:spTree>
    <p:extLst>
      <p:ext uri="{BB962C8B-B14F-4D97-AF65-F5344CB8AC3E}">
        <p14:creationId xmlns:p14="http://schemas.microsoft.com/office/powerpoint/2010/main" val="3345213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790700"/>
            <a:ext cx="16640925" cy="1371600"/>
          </a:xfrm>
        </p:spPr>
        <p:txBody>
          <a:bodyPr>
            <a:normAutofit/>
          </a:bodyPr>
          <a:lstStyle/>
          <a:p>
            <a:r>
              <a:rPr lang="en-ZA" b="1" dirty="0">
                <a:latin typeface="+mn-lt"/>
                <a:cs typeface="Arial" panose="020B0604020202020204" pitchFamily="34" charset="0"/>
              </a:rPr>
              <a:t>METHODS</a:t>
            </a:r>
            <a:endParaRPr lang="en-US" dirty="0">
              <a:latin typeface="+mn-lt"/>
            </a:endParaRPr>
          </a:p>
        </p:txBody>
      </p:sp>
      <p:sp>
        <p:nvSpPr>
          <p:cNvPr id="13" name="Content Placeholder 4"/>
          <p:cNvSpPr>
            <a:spLocks noGrp="1"/>
          </p:cNvSpPr>
          <p:nvPr>
            <p:ph idx="1"/>
          </p:nvPr>
        </p:nvSpPr>
        <p:spPr>
          <a:xfrm>
            <a:off x="819150" y="3162300"/>
            <a:ext cx="8401050" cy="5514858"/>
          </a:xfrm>
          <a:solidFill>
            <a:schemeClr val="bg1"/>
          </a:solidFill>
        </p:spPr>
        <p:txBody>
          <a:bodyPr>
            <a:normAutofit fontScale="92500" lnSpcReduction="20000"/>
          </a:bodyPr>
          <a:lstStyle/>
          <a:p>
            <a:pPr>
              <a:spcAft>
                <a:spcPts val="1200"/>
              </a:spcAft>
            </a:pPr>
            <a:r>
              <a:rPr lang="en-GB" sz="4800" dirty="0">
                <a:cs typeface="Arial" panose="020B0604020202020204" pitchFamily="34" charset="0"/>
              </a:rPr>
              <a:t>Surveillance of laboratory-confirmed IPD was conducted from 2018-2022 in GP</a:t>
            </a:r>
          </a:p>
          <a:p>
            <a:pPr>
              <a:spcAft>
                <a:spcPts val="1200"/>
              </a:spcAft>
            </a:pPr>
            <a:r>
              <a:rPr lang="en-GB" sz="4800" dirty="0">
                <a:cs typeface="Arial" panose="020B0604020202020204" pitchFamily="34" charset="0"/>
              </a:rPr>
              <a:t>Clinical data were collected from six sentinel hospital sites</a:t>
            </a:r>
          </a:p>
          <a:p>
            <a:pPr>
              <a:spcAft>
                <a:spcPts val="1200"/>
              </a:spcAft>
            </a:pPr>
            <a:r>
              <a:rPr lang="en-ZA" sz="4800" dirty="0">
                <a:cs typeface="Arial" panose="020B0604020202020204" pitchFamily="34" charset="0"/>
              </a:rPr>
              <a:t>Incidence rates were calculated using population provincial denominators</a:t>
            </a:r>
          </a:p>
          <a:p>
            <a:endParaRPr lang="en-ZA" dirty="0"/>
          </a:p>
        </p:txBody>
      </p:sp>
      <p:pic>
        <p:nvPicPr>
          <p:cNvPr id="15" name="Content Placeholder 6"/>
          <p:cNvPicPr>
            <a:picLocks noChangeAspect="1"/>
          </p:cNvPicPr>
          <p:nvPr/>
        </p:nvPicPr>
        <p:blipFill>
          <a:blip r:embed="rId4"/>
          <a:stretch>
            <a:fillRect/>
          </a:stretch>
        </p:blipFill>
        <p:spPr>
          <a:xfrm>
            <a:off x="9035097" y="2933700"/>
            <a:ext cx="8343900" cy="6261825"/>
          </a:xfrm>
          <a:prstGeom prst="rect">
            <a:avLst/>
          </a:prstGeom>
          <a:ln>
            <a:noFill/>
          </a:ln>
        </p:spPr>
      </p:pic>
      <p:sp>
        <p:nvSpPr>
          <p:cNvPr id="16" name="Rectangle 15"/>
          <p:cNvSpPr/>
          <p:nvPr/>
        </p:nvSpPr>
        <p:spPr>
          <a:xfrm>
            <a:off x="14555678" y="8320028"/>
            <a:ext cx="2732780" cy="17171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smtClean="0">
                <a:solidFill>
                  <a:schemeClr val="tx1"/>
                </a:solidFill>
              </a:rPr>
              <a:t>CHBAH</a:t>
            </a:r>
          </a:p>
          <a:p>
            <a:pPr algn="ctr"/>
            <a:r>
              <a:rPr lang="en-ZA" dirty="0" smtClean="0">
                <a:solidFill>
                  <a:schemeClr val="tx1"/>
                </a:solidFill>
              </a:rPr>
              <a:t>CMAH</a:t>
            </a:r>
          </a:p>
          <a:p>
            <a:pPr algn="ctr"/>
            <a:r>
              <a:rPr lang="en-ZA" dirty="0" smtClean="0">
                <a:solidFill>
                  <a:schemeClr val="tx1"/>
                </a:solidFill>
              </a:rPr>
              <a:t>HJH</a:t>
            </a:r>
          </a:p>
          <a:p>
            <a:pPr algn="ctr"/>
            <a:r>
              <a:rPr lang="en-ZA" dirty="0" smtClean="0">
                <a:solidFill>
                  <a:schemeClr val="tx1"/>
                </a:solidFill>
              </a:rPr>
              <a:t>RMMCH</a:t>
            </a:r>
          </a:p>
          <a:p>
            <a:pPr algn="ctr"/>
            <a:r>
              <a:rPr lang="en-ZA" dirty="0" smtClean="0">
                <a:solidFill>
                  <a:schemeClr val="tx1"/>
                </a:solidFill>
              </a:rPr>
              <a:t>DGM</a:t>
            </a:r>
          </a:p>
          <a:p>
            <a:pPr algn="ctr"/>
            <a:r>
              <a:rPr lang="en-ZA" dirty="0" smtClean="0">
                <a:solidFill>
                  <a:schemeClr val="tx1"/>
                </a:solidFill>
              </a:rPr>
              <a:t>SBAH</a:t>
            </a:r>
            <a:endParaRPr lang="en-ZA" dirty="0">
              <a:solidFill>
                <a:schemeClr val="tx1"/>
              </a:solidFill>
            </a:endParaRPr>
          </a:p>
        </p:txBody>
      </p:sp>
    </p:spTree>
    <p:extLst>
      <p:ext uri="{BB962C8B-B14F-4D97-AF65-F5344CB8AC3E}">
        <p14:creationId xmlns:p14="http://schemas.microsoft.com/office/powerpoint/2010/main" val="721492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1127025"/>
            <a:ext cx="16640925" cy="2362200"/>
          </a:xfrm>
        </p:spPr>
        <p:txBody>
          <a:bodyPr>
            <a:normAutofit/>
          </a:bodyPr>
          <a:lstStyle/>
          <a:p>
            <a:r>
              <a:rPr lang="en-ZA" sz="4900" b="1" dirty="0">
                <a:latin typeface="+mn-lt"/>
                <a:cs typeface="Arial" panose="020B0604020202020204" pitchFamily="34" charset="0"/>
              </a:rPr>
              <a:t>RESULTS </a:t>
            </a:r>
            <a:r>
              <a:rPr lang="en-ZA" b="1" dirty="0">
                <a:solidFill>
                  <a:srgbClr val="003300"/>
                </a:solidFill>
                <a:latin typeface="+mn-lt"/>
                <a:cs typeface="Arial" panose="020B0604020202020204" pitchFamily="34" charset="0"/>
              </a:rPr>
              <a:t/>
            </a:r>
            <a:br>
              <a:rPr lang="en-ZA" b="1" dirty="0">
                <a:solidFill>
                  <a:srgbClr val="003300"/>
                </a:solidFill>
                <a:latin typeface="+mn-lt"/>
                <a:cs typeface="Arial" panose="020B0604020202020204" pitchFamily="34" charset="0"/>
              </a:rPr>
            </a:br>
            <a:r>
              <a:rPr lang="en-ZA" dirty="0">
                <a:latin typeface="+mn-lt"/>
                <a:cs typeface="Arial" panose="020B0604020202020204" pitchFamily="34" charset="0"/>
              </a:rPr>
              <a:t>Incidence of invasive pneumococcal Disease, 2018-2022, GP </a:t>
            </a:r>
            <a:r>
              <a:rPr lang="en-ZA" dirty="0" smtClean="0">
                <a:latin typeface="+mn-lt"/>
                <a:cs typeface="Arial" panose="020B0604020202020204" pitchFamily="34" charset="0"/>
              </a:rPr>
              <a:t/>
            </a:r>
            <a:br>
              <a:rPr lang="en-ZA" dirty="0" smtClean="0">
                <a:latin typeface="+mn-lt"/>
                <a:cs typeface="Arial" panose="020B0604020202020204" pitchFamily="34" charset="0"/>
              </a:rPr>
            </a:br>
            <a:r>
              <a:rPr lang="en-ZA" dirty="0" smtClean="0">
                <a:latin typeface="+mn-lt"/>
                <a:cs typeface="Arial" panose="020B0604020202020204" pitchFamily="34" charset="0"/>
              </a:rPr>
              <a:t>(N=2,770</a:t>
            </a:r>
            <a:r>
              <a:rPr lang="en-ZA" sz="4900" dirty="0">
                <a:latin typeface="+mn-lt"/>
                <a:cs typeface="Arial" panose="020B0604020202020204" pitchFamily="34" charset="0"/>
              </a:rPr>
              <a:t>)</a:t>
            </a:r>
            <a:endParaRPr lang="en-US" sz="4900" dirty="0">
              <a:latin typeface="+mn-lt"/>
            </a:endParaRPr>
          </a:p>
        </p:txBody>
      </p:sp>
      <p:graphicFrame>
        <p:nvGraphicFramePr>
          <p:cNvPr id="17" name="Chart 16"/>
          <p:cNvGraphicFramePr>
            <a:graphicFrameLocks/>
          </p:cNvGraphicFramePr>
          <p:nvPr>
            <p:extLst>
              <p:ext uri="{D42A27DB-BD31-4B8C-83A1-F6EECF244321}">
                <p14:modId xmlns:p14="http://schemas.microsoft.com/office/powerpoint/2010/main" val="3086635866"/>
              </p:ext>
            </p:extLst>
          </p:nvPr>
        </p:nvGraphicFramePr>
        <p:xfrm>
          <a:off x="1219200" y="2857499"/>
          <a:ext cx="14859000" cy="61059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49941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6" y="1409700"/>
            <a:ext cx="6887324" cy="2116203"/>
          </a:xfrm>
        </p:spPr>
        <p:txBody>
          <a:bodyPr>
            <a:normAutofit fontScale="90000"/>
          </a:bodyPr>
          <a:lstStyle/>
          <a:p>
            <a:r>
              <a:rPr lang="en-ZA" dirty="0">
                <a:latin typeface="+mn-lt"/>
                <a:cs typeface="Arial" panose="020B0604020202020204" pitchFamily="34" charset="0"/>
              </a:rPr>
              <a:t>IPD cases by gender, 2018-2022, GP (N=2,726)</a:t>
            </a:r>
            <a:r>
              <a:rPr lang="en-ZA" b="1" dirty="0">
                <a:solidFill>
                  <a:srgbClr val="003300"/>
                </a:solidFill>
                <a:latin typeface="+mn-lt"/>
                <a:cs typeface="Arial" panose="020B0604020202020204" pitchFamily="34" charset="0"/>
              </a:rPr>
              <a:t/>
            </a:r>
            <a:br>
              <a:rPr lang="en-ZA" b="1" dirty="0">
                <a:solidFill>
                  <a:srgbClr val="003300"/>
                </a:solidFill>
                <a:latin typeface="+mn-lt"/>
                <a:cs typeface="Arial" panose="020B0604020202020204" pitchFamily="34" charset="0"/>
              </a:rPr>
            </a:br>
            <a:endParaRPr lang="en-US" sz="4900" dirty="0">
              <a:latin typeface="+mn-lt"/>
            </a:endParaRPr>
          </a:p>
        </p:txBody>
      </p:sp>
      <p:graphicFrame>
        <p:nvGraphicFramePr>
          <p:cNvPr id="13" name="Chart 12"/>
          <p:cNvGraphicFramePr>
            <a:graphicFrameLocks/>
          </p:cNvGraphicFramePr>
          <p:nvPr>
            <p:extLst>
              <p:ext uri="{D42A27DB-BD31-4B8C-83A1-F6EECF244321}">
                <p14:modId xmlns:p14="http://schemas.microsoft.com/office/powerpoint/2010/main" val="2265799438"/>
              </p:ext>
            </p:extLst>
          </p:nvPr>
        </p:nvGraphicFramePr>
        <p:xfrm>
          <a:off x="152401" y="3257797"/>
          <a:ext cx="7220704" cy="5458717"/>
        </p:xfrm>
        <a:graphic>
          <a:graphicData uri="http://schemas.openxmlformats.org/drawingml/2006/chart">
            <c:chart xmlns:c="http://schemas.openxmlformats.org/drawingml/2006/chart" xmlns:r="http://schemas.openxmlformats.org/officeDocument/2006/relationships" r:id="rId4"/>
          </a:graphicData>
        </a:graphic>
      </p:graphicFrame>
      <p:sp>
        <p:nvSpPr>
          <p:cNvPr id="14" name="Title 10">
            <a:extLst>
              <a:ext uri="{FF2B5EF4-FFF2-40B4-BE49-F238E27FC236}">
                <a16:creationId xmlns:a16="http://schemas.microsoft.com/office/drawing/2014/main" id="{306F2A92-12BC-277D-D55C-4E68BD6641FD}"/>
              </a:ext>
            </a:extLst>
          </p:cNvPr>
          <p:cNvSpPr txBox="1">
            <a:spLocks/>
          </p:cNvSpPr>
          <p:nvPr/>
        </p:nvSpPr>
        <p:spPr>
          <a:xfrm>
            <a:off x="9549245" y="1246909"/>
            <a:ext cx="6681355" cy="18732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4000" dirty="0" smtClean="0">
                <a:latin typeface="+mn-lt"/>
                <a:cs typeface="Arial" panose="020B0604020202020204" pitchFamily="34" charset="0"/>
              </a:rPr>
              <a:t>In-hospital mortality by age category, 2018-2022, GP (N=1,213)</a:t>
            </a:r>
            <a:endParaRPr lang="en-US" sz="4000" dirty="0">
              <a:latin typeface="+mn-lt"/>
            </a:endParaRPr>
          </a:p>
        </p:txBody>
      </p:sp>
      <p:graphicFrame>
        <p:nvGraphicFramePr>
          <p:cNvPr id="15" name="Chart 14"/>
          <p:cNvGraphicFramePr>
            <a:graphicFrameLocks/>
          </p:cNvGraphicFramePr>
          <p:nvPr>
            <p:extLst>
              <p:ext uri="{D42A27DB-BD31-4B8C-83A1-F6EECF244321}">
                <p14:modId xmlns:p14="http://schemas.microsoft.com/office/powerpoint/2010/main" val="981733978"/>
              </p:ext>
            </p:extLst>
          </p:nvPr>
        </p:nvGraphicFramePr>
        <p:xfrm>
          <a:off x="7970919" y="3262973"/>
          <a:ext cx="9631281" cy="57004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22376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23537" y="1194067"/>
            <a:ext cx="16640925" cy="2362200"/>
          </a:xfrm>
        </p:spPr>
        <p:txBody>
          <a:bodyPr>
            <a:normAutofit/>
          </a:bodyPr>
          <a:lstStyle/>
          <a:p>
            <a:r>
              <a:rPr lang="en-ZA" dirty="0">
                <a:latin typeface="+mn-lt"/>
                <a:cs typeface="Arial" panose="020B0604020202020204" pitchFamily="34" charset="0"/>
              </a:rPr>
              <a:t>Risk factors for IPD, 2018-2022, GP (N=2,432)</a:t>
            </a:r>
            <a:endParaRPr lang="en-US"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3623961102"/>
              </p:ext>
            </p:extLst>
          </p:nvPr>
        </p:nvGraphicFramePr>
        <p:xfrm>
          <a:off x="1277104" y="3556267"/>
          <a:ext cx="12192000" cy="19659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318875416"/>
                    </a:ext>
                  </a:extLst>
                </a:gridCol>
                <a:gridCol w="4064000">
                  <a:extLst>
                    <a:ext uri="{9D8B030D-6E8A-4147-A177-3AD203B41FA5}">
                      <a16:colId xmlns:a16="http://schemas.microsoft.com/office/drawing/2014/main" val="31367771"/>
                    </a:ext>
                  </a:extLst>
                </a:gridCol>
                <a:gridCol w="4064000">
                  <a:extLst>
                    <a:ext uri="{9D8B030D-6E8A-4147-A177-3AD203B41FA5}">
                      <a16:colId xmlns:a16="http://schemas.microsoft.com/office/drawing/2014/main" val="1099573997"/>
                    </a:ext>
                  </a:extLst>
                </a:gridCol>
              </a:tblGrid>
              <a:tr h="0">
                <a:tc>
                  <a:txBody>
                    <a:bodyPr/>
                    <a:lstStyle/>
                    <a:p>
                      <a:pPr algn="ctr" fontAlgn="b"/>
                      <a:r>
                        <a:rPr lang="en-US" sz="3200" b="0" i="0" u="none" strike="noStrike" dirty="0">
                          <a:solidFill>
                            <a:srgbClr val="000000"/>
                          </a:solidFill>
                          <a:effectLst/>
                          <a:latin typeface="Calibri" panose="020F0502020204030204" pitchFamily="34" charset="0"/>
                        </a:rPr>
                        <a:t>Prematurity (less than 5 years)</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22/224</a:t>
                      </a:r>
                    </a:p>
                  </a:txBody>
                  <a:tcPr marL="7620" marR="7620" marT="7620" marB="0" anchor="b"/>
                </a:tc>
                <a:extLst>
                  <a:ext uri="{0D108BD9-81ED-4DB2-BD59-A6C34878D82A}">
                    <a16:rowId xmlns:a16="http://schemas.microsoft.com/office/drawing/2014/main" val="860992746"/>
                  </a:ext>
                </a:extLst>
              </a:tr>
              <a:tr h="370840">
                <a:tc>
                  <a:txBody>
                    <a:bodyPr/>
                    <a:lstStyle/>
                    <a:p>
                      <a:pPr algn="ctr" fontAlgn="b"/>
                      <a:r>
                        <a:rPr lang="en-US" sz="3200" b="0" i="0" u="none" strike="noStrike" dirty="0">
                          <a:solidFill>
                            <a:srgbClr val="000000"/>
                          </a:solidFill>
                          <a:effectLst/>
                          <a:latin typeface="Calibri" panose="020F0502020204030204" pitchFamily="34" charset="0"/>
                        </a:rPr>
                        <a:t>Cigarette Smoking (More than 14 years)</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11%</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109/971</a:t>
                      </a:r>
                    </a:p>
                  </a:txBody>
                  <a:tcPr marL="7620" marR="7620" marT="7620" marB="0" anchor="b"/>
                </a:tc>
                <a:extLst>
                  <a:ext uri="{0D108BD9-81ED-4DB2-BD59-A6C34878D82A}">
                    <a16:rowId xmlns:a16="http://schemas.microsoft.com/office/drawing/2014/main" val="81571629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69831645"/>
              </p:ext>
            </p:extLst>
          </p:nvPr>
        </p:nvGraphicFramePr>
        <p:xfrm>
          <a:off x="1361719" y="6030637"/>
          <a:ext cx="12192000" cy="29718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54761852"/>
                    </a:ext>
                  </a:extLst>
                </a:gridCol>
                <a:gridCol w="4064000">
                  <a:extLst>
                    <a:ext uri="{9D8B030D-6E8A-4147-A177-3AD203B41FA5}">
                      <a16:colId xmlns:a16="http://schemas.microsoft.com/office/drawing/2014/main" val="2256430365"/>
                    </a:ext>
                  </a:extLst>
                </a:gridCol>
                <a:gridCol w="4064000">
                  <a:extLst>
                    <a:ext uri="{9D8B030D-6E8A-4147-A177-3AD203B41FA5}">
                      <a16:colId xmlns:a16="http://schemas.microsoft.com/office/drawing/2014/main" val="2071337625"/>
                    </a:ext>
                  </a:extLst>
                </a:gridCol>
              </a:tblGrid>
              <a:tr h="370840">
                <a:tc>
                  <a:txBody>
                    <a:bodyPr/>
                    <a:lstStyle/>
                    <a:p>
                      <a:pPr algn="ctr" fontAlgn="b"/>
                      <a:r>
                        <a:rPr lang="en-US" sz="3200" b="0" i="0" u="none" strike="noStrike" dirty="0">
                          <a:solidFill>
                            <a:srgbClr val="000000"/>
                          </a:solidFill>
                          <a:effectLst/>
                          <a:latin typeface="Calibri" panose="020F0502020204030204" pitchFamily="34" charset="0"/>
                        </a:rPr>
                        <a:t>HIV infected</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63%</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641/1237</a:t>
                      </a:r>
                    </a:p>
                  </a:txBody>
                  <a:tcPr marL="7620" marR="7620" marT="7620" marB="0" anchor="b"/>
                </a:tc>
                <a:extLst>
                  <a:ext uri="{0D108BD9-81ED-4DB2-BD59-A6C34878D82A}">
                    <a16:rowId xmlns:a16="http://schemas.microsoft.com/office/drawing/2014/main" val="4267655016"/>
                  </a:ext>
                </a:extLst>
              </a:tr>
              <a:tr h="370840">
                <a:tc>
                  <a:txBody>
                    <a:bodyPr/>
                    <a:lstStyle/>
                    <a:p>
                      <a:pPr algn="ctr" fontAlgn="b"/>
                      <a:r>
                        <a:rPr lang="en-US" sz="3200" b="0" i="0" u="none" strike="noStrike" dirty="0">
                          <a:solidFill>
                            <a:srgbClr val="000000"/>
                          </a:solidFill>
                          <a:effectLst/>
                          <a:latin typeface="Calibri" panose="020F0502020204030204" pitchFamily="34" charset="0"/>
                        </a:rPr>
                        <a:t>HIV uninfected</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37%</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377/1237</a:t>
                      </a:r>
                    </a:p>
                  </a:txBody>
                  <a:tcPr marL="7620" marR="7620" marT="7620" marB="0" anchor="b"/>
                </a:tc>
                <a:extLst>
                  <a:ext uri="{0D108BD9-81ED-4DB2-BD59-A6C34878D82A}">
                    <a16:rowId xmlns:a16="http://schemas.microsoft.com/office/drawing/2014/main" val="2733185893"/>
                  </a:ext>
                </a:extLst>
              </a:tr>
              <a:tr h="370840">
                <a:tc>
                  <a:txBody>
                    <a:bodyPr/>
                    <a:lstStyle/>
                    <a:p>
                      <a:pPr algn="ctr" fontAlgn="b"/>
                      <a:r>
                        <a:rPr lang="en-US" sz="3200" b="0" i="0" u="none" strike="noStrike">
                          <a:solidFill>
                            <a:srgbClr val="000000"/>
                          </a:solidFill>
                          <a:effectLst/>
                          <a:latin typeface="Calibri" panose="020F0502020204030204" pitchFamily="34" charset="0"/>
                        </a:rPr>
                        <a:t>On ARVs</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50.10%</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321/641</a:t>
                      </a:r>
                    </a:p>
                  </a:txBody>
                  <a:tcPr marL="7620" marR="7620" marT="7620" marB="0" anchor="b"/>
                </a:tc>
                <a:extLst>
                  <a:ext uri="{0D108BD9-81ED-4DB2-BD59-A6C34878D82A}">
                    <a16:rowId xmlns:a16="http://schemas.microsoft.com/office/drawing/2014/main" val="2208618995"/>
                  </a:ext>
                </a:extLst>
              </a:tr>
              <a:tr h="370840">
                <a:tc>
                  <a:txBody>
                    <a:bodyPr/>
                    <a:lstStyle/>
                    <a:p>
                      <a:pPr algn="ctr" fontAlgn="b"/>
                      <a:r>
                        <a:rPr lang="en-US" sz="3200" b="0" i="0" u="none" strike="noStrike">
                          <a:solidFill>
                            <a:srgbClr val="000000"/>
                          </a:solidFill>
                          <a:effectLst/>
                          <a:latin typeface="Calibri" panose="020F0502020204030204" pitchFamily="34" charset="0"/>
                        </a:rPr>
                        <a:t>ARV Naive</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42.10%</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270/641</a:t>
                      </a:r>
                    </a:p>
                  </a:txBody>
                  <a:tcPr marL="7620" marR="7620" marT="7620" marB="0" anchor="b"/>
                </a:tc>
                <a:extLst>
                  <a:ext uri="{0D108BD9-81ED-4DB2-BD59-A6C34878D82A}">
                    <a16:rowId xmlns:a16="http://schemas.microsoft.com/office/drawing/2014/main" val="2055851100"/>
                  </a:ext>
                </a:extLst>
              </a:tr>
              <a:tr h="370840">
                <a:tc>
                  <a:txBody>
                    <a:bodyPr/>
                    <a:lstStyle/>
                    <a:p>
                      <a:pPr algn="ctr" fontAlgn="b"/>
                      <a:r>
                        <a:rPr lang="en-US" sz="3200" b="0" i="0" u="none" strike="noStrike">
                          <a:solidFill>
                            <a:srgbClr val="000000"/>
                          </a:solidFill>
                          <a:effectLst/>
                          <a:latin typeface="Calibri" panose="020F0502020204030204" pitchFamily="34" charset="0"/>
                        </a:rPr>
                        <a:t> CD4&lt;200 </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54.60%</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350/641</a:t>
                      </a:r>
                    </a:p>
                  </a:txBody>
                  <a:tcPr marL="7620" marR="7620" marT="7620" marB="0" anchor="b"/>
                </a:tc>
                <a:extLst>
                  <a:ext uri="{0D108BD9-81ED-4DB2-BD59-A6C34878D82A}">
                    <a16:rowId xmlns:a16="http://schemas.microsoft.com/office/drawing/2014/main" val="1870095584"/>
                  </a:ext>
                </a:extLst>
              </a:tr>
              <a:tr h="370840">
                <a:tc>
                  <a:txBody>
                    <a:bodyPr/>
                    <a:lstStyle/>
                    <a:p>
                      <a:pPr algn="ctr" fontAlgn="b"/>
                      <a:r>
                        <a:rPr lang="en-US" sz="3200" b="0" i="0" u="none" strike="noStrike" dirty="0">
                          <a:solidFill>
                            <a:srgbClr val="000000"/>
                          </a:solidFill>
                          <a:effectLst/>
                          <a:latin typeface="Calibri" panose="020F0502020204030204" pitchFamily="34" charset="0"/>
                        </a:rPr>
                        <a:t>CD4&gt;200</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23.40%</a:t>
                      </a:r>
                    </a:p>
                  </a:txBody>
                  <a:tcPr marL="7620" marR="7620" marT="7620" marB="0" anchor="b"/>
                </a:tc>
                <a:tc>
                  <a:txBody>
                    <a:bodyPr/>
                    <a:lstStyle/>
                    <a:p>
                      <a:pPr algn="ctr" fontAlgn="b"/>
                      <a:r>
                        <a:rPr lang="en-US" sz="3200" b="0" i="0" u="none" strike="noStrike" dirty="0">
                          <a:solidFill>
                            <a:srgbClr val="000000"/>
                          </a:solidFill>
                          <a:effectLst/>
                          <a:latin typeface="Calibri" panose="020F0502020204030204" pitchFamily="34" charset="0"/>
                        </a:rPr>
                        <a:t>150/641</a:t>
                      </a:r>
                    </a:p>
                  </a:txBody>
                  <a:tcPr marL="7620" marR="7620" marT="7620" marB="0" anchor="b"/>
                </a:tc>
                <a:extLst>
                  <a:ext uri="{0D108BD9-81ED-4DB2-BD59-A6C34878D82A}">
                    <a16:rowId xmlns:a16="http://schemas.microsoft.com/office/drawing/2014/main" val="1147553712"/>
                  </a:ext>
                </a:extLst>
              </a:tr>
            </a:tbl>
          </a:graphicData>
        </a:graphic>
      </p:graphicFrame>
    </p:spTree>
    <p:extLst>
      <p:ext uri="{BB962C8B-B14F-4D97-AF65-F5344CB8AC3E}">
        <p14:creationId xmlns:p14="http://schemas.microsoft.com/office/powerpoint/2010/main" val="202382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grpSp>
        <p:nvGrpSpPr>
          <p:cNvPr id="5" name="Group 5"/>
          <p:cNvGrpSpPr>
            <a:grpSpLocks noChangeAspect="1"/>
          </p:cNvGrpSpPr>
          <p:nvPr/>
        </p:nvGrpSpPr>
        <p:grpSpPr>
          <a:xfrm>
            <a:off x="20150008" y="1459981"/>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5"/>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068538" y="9319083"/>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709264" y="1210350"/>
            <a:ext cx="16640925" cy="2362200"/>
          </a:xfrm>
        </p:spPr>
        <p:txBody>
          <a:bodyPr>
            <a:normAutofit/>
          </a:bodyPr>
          <a:lstStyle/>
          <a:p>
            <a:r>
              <a:rPr lang="en-US" dirty="0">
                <a:latin typeface="+mn-lt"/>
              </a:rPr>
              <a:t>Potential </a:t>
            </a:r>
            <a:r>
              <a:rPr lang="en-US" dirty="0" smtClean="0">
                <a:latin typeface="+mn-lt"/>
              </a:rPr>
              <a:t>serotype </a:t>
            </a:r>
            <a:r>
              <a:rPr lang="en-US" dirty="0">
                <a:latin typeface="+mn-lt"/>
              </a:rPr>
              <a:t>coverage </a:t>
            </a:r>
            <a:r>
              <a:rPr lang="en-US" dirty="0" smtClean="0">
                <a:latin typeface="+mn-lt"/>
              </a:rPr>
              <a:t>of </a:t>
            </a:r>
            <a:r>
              <a:rPr lang="en-US" dirty="0">
                <a:latin typeface="+mn-lt"/>
              </a:rPr>
              <a:t>invasive pneumococcal </a:t>
            </a:r>
            <a:r>
              <a:rPr lang="en-US" dirty="0" smtClean="0">
                <a:latin typeface="+mn-lt"/>
              </a:rPr>
              <a:t>disease by </a:t>
            </a:r>
            <a:r>
              <a:rPr lang="en-US" dirty="0">
                <a:latin typeface="+mn-lt"/>
              </a:rPr>
              <a:t>various pneumococcal conjugate vaccines and age categories, </a:t>
            </a:r>
            <a:r>
              <a:rPr lang="en-US" dirty="0" smtClean="0">
                <a:latin typeface="+mn-lt"/>
              </a:rPr>
              <a:t>Gauteng, (N=1,804 isolates serotyped)</a:t>
            </a:r>
            <a:endParaRPr lang="en-US" dirty="0">
              <a:latin typeface="+mn-lt"/>
            </a:endParaRPr>
          </a:p>
        </p:txBody>
      </p:sp>
      <p:graphicFrame>
        <p:nvGraphicFramePr>
          <p:cNvPr id="14" name="Chart 13"/>
          <p:cNvGraphicFramePr>
            <a:graphicFrameLocks/>
          </p:cNvGraphicFramePr>
          <p:nvPr>
            <p:extLst>
              <p:ext uri="{D42A27DB-BD31-4B8C-83A1-F6EECF244321}">
                <p14:modId xmlns:p14="http://schemas.microsoft.com/office/powerpoint/2010/main" val="686305276"/>
              </p:ext>
            </p:extLst>
          </p:nvPr>
        </p:nvGraphicFramePr>
        <p:xfrm>
          <a:off x="2367994" y="3549052"/>
          <a:ext cx="13944600" cy="602608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38512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3"/>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1043544" y="1925539"/>
            <a:ext cx="4829926" cy="1384897"/>
          </a:xfrm>
        </p:spPr>
        <p:txBody>
          <a:bodyPr>
            <a:normAutofit fontScale="90000"/>
          </a:bodyPr>
          <a:lstStyle/>
          <a:p>
            <a:r>
              <a:rPr lang="en-ZA" sz="4900" dirty="0">
                <a:solidFill>
                  <a:srgbClr val="003300"/>
                </a:solidFill>
                <a:latin typeface="Arial" panose="020B0604020202020204" pitchFamily="34" charset="0"/>
                <a:cs typeface="Arial" panose="020B0604020202020204" pitchFamily="34" charset="0"/>
              </a:rPr>
              <a:t>CONCLUSION</a:t>
            </a:r>
            <a:r>
              <a:rPr lang="en-ZA" dirty="0"/>
              <a:t/>
            </a:r>
            <a:br>
              <a:rPr lang="en-ZA" dirty="0"/>
            </a:br>
            <a:endParaRPr lang="en-US" dirty="0"/>
          </a:p>
        </p:txBody>
      </p:sp>
      <p:sp>
        <p:nvSpPr>
          <p:cNvPr id="13" name="Content Placeholder 4"/>
          <p:cNvSpPr>
            <a:spLocks noGrp="1"/>
          </p:cNvSpPr>
          <p:nvPr>
            <p:ph sz="half" idx="4294967295"/>
          </p:nvPr>
        </p:nvSpPr>
        <p:spPr>
          <a:xfrm>
            <a:off x="328107" y="2781300"/>
            <a:ext cx="5772407" cy="5638799"/>
          </a:xfrm>
          <a:prstGeom prst="rect">
            <a:avLst/>
          </a:prstGeom>
        </p:spPr>
        <p:txBody>
          <a:bodyPr>
            <a:normAutofit fontScale="55000" lnSpcReduction="20000"/>
          </a:bodyPr>
          <a:lstStyle/>
          <a:p>
            <a:pPr marL="0" indent="0">
              <a:buNone/>
            </a:pPr>
            <a:endParaRPr lang="en-ZA" sz="1100" dirty="0" smtClean="0">
              <a:latin typeface="Arial" panose="020B0604020202020204" pitchFamily="34" charset="0"/>
              <a:cs typeface="Arial" panose="020B0604020202020204" pitchFamily="34" charset="0"/>
            </a:endParaRPr>
          </a:p>
          <a:p>
            <a:pPr>
              <a:spcAft>
                <a:spcPts val="1200"/>
              </a:spcAft>
            </a:pPr>
            <a:r>
              <a:rPr lang="en-ZA" sz="7000" dirty="0" smtClean="0">
                <a:latin typeface="Arial" panose="020B0604020202020204" pitchFamily="34" charset="0"/>
                <a:cs typeface="Arial" panose="020B0604020202020204" pitchFamily="34" charset="0"/>
              </a:rPr>
              <a:t>Ten years after introduction of routine infant pneumococcal vaccination, IPD still accounts for substantial morbidity and mortality</a:t>
            </a:r>
          </a:p>
          <a:p>
            <a:pPr>
              <a:spcAft>
                <a:spcPts val="1200"/>
              </a:spcAft>
            </a:pPr>
            <a:r>
              <a:rPr lang="en-ZA" sz="7000" dirty="0" smtClean="0">
                <a:latin typeface="Arial" panose="020B0604020202020204" pitchFamily="34" charset="0"/>
                <a:cs typeface="Arial" panose="020B0604020202020204" pitchFamily="34" charset="0"/>
              </a:rPr>
              <a:t>Especially in infants, elderly. PLWH and those with respiratory comorbidities</a:t>
            </a:r>
          </a:p>
          <a:p>
            <a:pPr marL="0" indent="0">
              <a:spcAft>
                <a:spcPts val="1200"/>
              </a:spcAft>
              <a:buNone/>
            </a:pPr>
            <a:endParaRPr lang="en-ZA" sz="1100" b="1" dirty="0" smtClean="0">
              <a:solidFill>
                <a:srgbClr val="339933"/>
              </a:solidFill>
              <a:latin typeface="Arial" panose="020B0604020202020204" pitchFamily="34" charset="0"/>
              <a:cs typeface="Arial" panose="020B0604020202020204" pitchFamily="34" charset="0"/>
            </a:endParaRPr>
          </a:p>
          <a:p>
            <a:pPr marL="0" indent="0">
              <a:buNone/>
            </a:pPr>
            <a:endParaRPr lang="en-ZA" sz="1100" b="1" dirty="0">
              <a:solidFill>
                <a:srgbClr val="339933"/>
              </a:solidFill>
              <a:latin typeface="Arial" panose="020B0604020202020204" pitchFamily="34" charset="0"/>
              <a:cs typeface="Arial" panose="020B0604020202020204" pitchFamily="34" charset="0"/>
            </a:endParaRPr>
          </a:p>
        </p:txBody>
      </p:sp>
      <p:sp>
        <p:nvSpPr>
          <p:cNvPr id="12" name="Rectangle 11"/>
          <p:cNvSpPr/>
          <p:nvPr/>
        </p:nvSpPr>
        <p:spPr>
          <a:xfrm>
            <a:off x="8352157" y="2182834"/>
            <a:ext cx="6123152" cy="769441"/>
          </a:xfrm>
          <a:prstGeom prst="rect">
            <a:avLst/>
          </a:prstGeom>
        </p:spPr>
        <p:txBody>
          <a:bodyPr wrap="square">
            <a:spAutoFit/>
          </a:bodyPr>
          <a:lstStyle/>
          <a:p>
            <a:r>
              <a:rPr lang="en-GB" sz="4400" dirty="0">
                <a:solidFill>
                  <a:srgbClr val="003300"/>
                </a:solidFill>
                <a:latin typeface="Arial" panose="020B0604020202020204" pitchFamily="34" charset="0"/>
                <a:cs typeface="Arial" panose="020B0604020202020204" pitchFamily="34" charset="0"/>
              </a:rPr>
              <a:t>RECOMMENDATIONS</a:t>
            </a:r>
            <a:endParaRPr lang="en-ZA" sz="4400" dirty="0">
              <a:solidFill>
                <a:srgbClr val="003300"/>
              </a:solidFill>
              <a:latin typeface="Arial" panose="020B0604020202020204" pitchFamily="34" charset="0"/>
              <a:cs typeface="Arial" panose="020B0604020202020204" pitchFamily="34" charset="0"/>
            </a:endParaRPr>
          </a:p>
        </p:txBody>
      </p:sp>
      <p:sp>
        <p:nvSpPr>
          <p:cNvPr id="15" name="Content Placeholder 5"/>
          <p:cNvSpPr>
            <a:spLocks noGrp="1"/>
          </p:cNvSpPr>
          <p:nvPr>
            <p:ph sz="quarter" idx="4294967295"/>
          </p:nvPr>
        </p:nvSpPr>
        <p:spPr>
          <a:xfrm>
            <a:off x="6815950" y="3165302"/>
            <a:ext cx="7890650" cy="5511854"/>
          </a:xfrm>
          <a:prstGeom prst="rect">
            <a:avLst/>
          </a:prstGeom>
        </p:spPr>
        <p:txBody>
          <a:bodyPr>
            <a:normAutofit/>
          </a:bodyPr>
          <a:lstStyle/>
          <a:p>
            <a:r>
              <a:rPr lang="en-ZA" sz="4400" dirty="0" smtClean="0">
                <a:latin typeface="Arial" panose="020B0604020202020204" pitchFamily="34" charset="0"/>
                <a:cs typeface="Arial" panose="020B0604020202020204" pitchFamily="34" charset="0"/>
              </a:rPr>
              <a:t>Use of higher </a:t>
            </a:r>
            <a:r>
              <a:rPr lang="en-ZA" sz="4400" dirty="0" err="1" smtClean="0">
                <a:latin typeface="Arial" panose="020B0604020202020204" pitchFamily="34" charset="0"/>
                <a:cs typeface="Arial" panose="020B0604020202020204" pitchFamily="34" charset="0"/>
              </a:rPr>
              <a:t>valency</a:t>
            </a:r>
            <a:r>
              <a:rPr lang="en-ZA" sz="4400" dirty="0" smtClean="0">
                <a:latin typeface="Arial" panose="020B0604020202020204" pitchFamily="34" charset="0"/>
                <a:cs typeface="Arial" panose="020B0604020202020204" pitchFamily="34" charset="0"/>
              </a:rPr>
              <a:t> PCV formulations may be able to reduce the ongoing disease burden</a:t>
            </a:r>
          </a:p>
          <a:p>
            <a:r>
              <a:rPr lang="en-ZA" sz="4400" dirty="0" smtClean="0">
                <a:latin typeface="Arial" panose="020B0604020202020204" pitchFamily="34" charset="0"/>
                <a:cs typeface="Arial" panose="020B0604020202020204" pitchFamily="34" charset="0"/>
              </a:rPr>
              <a:t>PLWH would benefit from a higher uptake of ART</a:t>
            </a:r>
            <a:endParaRPr lang="en-ZA" sz="4400" dirty="0">
              <a:latin typeface="Arial" panose="020B0604020202020204" pitchFamily="34" charset="0"/>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260847886"/>
              </p:ext>
            </p:extLst>
          </p:nvPr>
        </p:nvGraphicFramePr>
        <p:xfrm>
          <a:off x="328108" y="1618234"/>
          <a:ext cx="16071896" cy="7058922"/>
        </p:xfrm>
        <a:graphic>
          <a:graphicData uri="http://schemas.openxmlformats.org/drawingml/2006/table">
            <a:tbl>
              <a:tblPr firstRow="1" bandRow="1">
                <a:tableStyleId>{5C22544A-7EE6-4342-B048-85BDC9FD1C3A}</a:tableStyleId>
              </a:tblPr>
              <a:tblGrid>
                <a:gridCol w="8035948">
                  <a:extLst>
                    <a:ext uri="{9D8B030D-6E8A-4147-A177-3AD203B41FA5}">
                      <a16:colId xmlns:a16="http://schemas.microsoft.com/office/drawing/2014/main" val="1854374957"/>
                    </a:ext>
                  </a:extLst>
                </a:gridCol>
                <a:gridCol w="8035948">
                  <a:extLst>
                    <a:ext uri="{9D8B030D-6E8A-4147-A177-3AD203B41FA5}">
                      <a16:colId xmlns:a16="http://schemas.microsoft.com/office/drawing/2014/main" val="627068101"/>
                    </a:ext>
                  </a:extLst>
                </a:gridCol>
              </a:tblGrid>
              <a:tr h="7058922">
                <a:tc>
                  <a:txBody>
                    <a:bodyPr/>
                    <a:lstStyle/>
                    <a:p>
                      <a:pPr algn="l"/>
                      <a:endParaRPr lang="en-ZA" dirty="0"/>
                    </a:p>
                  </a:txBody>
                  <a:tcPr>
                    <a:solidFill>
                      <a:schemeClr val="bg1">
                        <a:lumMod val="95000"/>
                      </a:schemeClr>
                    </a:solidFill>
                  </a:tcPr>
                </a:tc>
                <a:tc>
                  <a:txBody>
                    <a:bodyPr/>
                    <a:lstStyle/>
                    <a:p>
                      <a:pPr algn="l"/>
                      <a:endParaRPr lang="en-ZA" dirty="0"/>
                    </a:p>
                  </a:txBody>
                  <a:tcPr>
                    <a:solidFill>
                      <a:schemeClr val="bg1">
                        <a:lumMod val="95000"/>
                      </a:schemeClr>
                    </a:solidFill>
                  </a:tcPr>
                </a:tc>
                <a:extLst>
                  <a:ext uri="{0D108BD9-81ED-4DB2-BD59-A6C34878D82A}">
                    <a16:rowId xmlns:a16="http://schemas.microsoft.com/office/drawing/2014/main" val="85436822"/>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170890505"/>
              </p:ext>
            </p:extLst>
          </p:nvPr>
        </p:nvGraphicFramePr>
        <p:xfrm>
          <a:off x="264492" y="1687787"/>
          <a:ext cx="16135512" cy="7110792"/>
        </p:xfrm>
        <a:graphic>
          <a:graphicData uri="http://schemas.openxmlformats.org/drawingml/2006/table">
            <a:tbl>
              <a:tblPr firstRow="1" bandRow="1">
                <a:tableStyleId>{5C22544A-7EE6-4342-B048-85BDC9FD1C3A}</a:tableStyleId>
              </a:tblPr>
              <a:tblGrid>
                <a:gridCol w="8067756">
                  <a:extLst>
                    <a:ext uri="{9D8B030D-6E8A-4147-A177-3AD203B41FA5}">
                      <a16:colId xmlns:a16="http://schemas.microsoft.com/office/drawing/2014/main" val="2246119639"/>
                    </a:ext>
                  </a:extLst>
                </a:gridCol>
                <a:gridCol w="8067756">
                  <a:extLst>
                    <a:ext uri="{9D8B030D-6E8A-4147-A177-3AD203B41FA5}">
                      <a16:colId xmlns:a16="http://schemas.microsoft.com/office/drawing/2014/main" val="2529874088"/>
                    </a:ext>
                  </a:extLst>
                </a:gridCol>
              </a:tblGrid>
              <a:tr h="7110792">
                <a:tc>
                  <a:txBody>
                    <a:bodyPr/>
                    <a:lstStyle/>
                    <a:p>
                      <a:endParaRPr lang="en-ZA" dirty="0"/>
                    </a:p>
                  </a:txBody>
                  <a:tcPr>
                    <a:lnR w="12700" cap="flat" cmpd="sng" algn="ctr">
                      <a:solidFill>
                        <a:schemeClr val="tx1"/>
                      </a:solidFill>
                      <a:prstDash val="solid"/>
                      <a:round/>
                      <a:headEnd type="none" w="med" len="med"/>
                      <a:tailEnd type="none" w="med" len="med"/>
                    </a:lnR>
                    <a:solidFill>
                      <a:schemeClr val="bg1"/>
                    </a:solidFill>
                  </a:tcPr>
                </a:tc>
                <a:tc>
                  <a:txBody>
                    <a:bodyPr/>
                    <a:lstStyle/>
                    <a:p>
                      <a:endParaRPr lang="en-ZA" dirty="0"/>
                    </a:p>
                  </a:txBody>
                  <a:tcP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560303515"/>
                  </a:ext>
                </a:extLst>
              </a:tr>
            </a:tbl>
          </a:graphicData>
        </a:graphic>
      </p:graphicFrame>
      <p:sp>
        <p:nvSpPr>
          <p:cNvPr id="18" name="Text Placeholder 1"/>
          <p:cNvSpPr txBox="1">
            <a:spLocks/>
          </p:cNvSpPr>
          <p:nvPr/>
        </p:nvSpPr>
        <p:spPr>
          <a:xfrm>
            <a:off x="392653" y="1849542"/>
            <a:ext cx="4941347" cy="8014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ZA" sz="3600" b="1" dirty="0" smtClean="0">
                <a:ea typeface="+mj-ea"/>
                <a:cs typeface="Arial" panose="020B0604020202020204" pitchFamily="34" charset="0"/>
              </a:rPr>
              <a:t>CONCLUSION</a:t>
            </a:r>
            <a:endParaRPr lang="en-ZA" sz="3600" b="1" dirty="0"/>
          </a:p>
        </p:txBody>
      </p:sp>
      <p:sp>
        <p:nvSpPr>
          <p:cNvPr id="19" name="Text Placeholder 2"/>
          <p:cNvSpPr txBox="1">
            <a:spLocks/>
          </p:cNvSpPr>
          <p:nvPr/>
        </p:nvSpPr>
        <p:spPr>
          <a:xfrm>
            <a:off x="9045582" y="1967695"/>
            <a:ext cx="5661018" cy="68325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600" b="1" dirty="0" smtClean="0">
                <a:ea typeface="+mj-ea"/>
                <a:cs typeface="Arial" panose="020B0604020202020204" pitchFamily="34" charset="0"/>
              </a:rPr>
              <a:t>RECOMMENDATIONS</a:t>
            </a:r>
            <a:endParaRPr lang="en-ZA" sz="3600" b="1" dirty="0">
              <a:ea typeface="+mj-ea"/>
              <a:cs typeface="Arial" panose="020B0604020202020204" pitchFamily="34" charset="0"/>
            </a:endParaRPr>
          </a:p>
        </p:txBody>
      </p:sp>
      <p:sp>
        <p:nvSpPr>
          <p:cNvPr id="20" name="Content Placeholder 4"/>
          <p:cNvSpPr>
            <a:spLocks noGrp="1"/>
          </p:cNvSpPr>
          <p:nvPr>
            <p:ph sz="half" idx="4294967295"/>
          </p:nvPr>
        </p:nvSpPr>
        <p:spPr>
          <a:xfrm>
            <a:off x="328108" y="2650952"/>
            <a:ext cx="7422158" cy="6147627"/>
          </a:xfrm>
          <a:prstGeom prst="rect">
            <a:avLst/>
          </a:prstGeom>
        </p:spPr>
        <p:txBody>
          <a:bodyPr>
            <a:normAutofit/>
          </a:bodyPr>
          <a:lstStyle/>
          <a:p>
            <a:pPr marL="0" indent="0">
              <a:buNone/>
            </a:pPr>
            <a:endParaRPr lang="en-ZA" sz="1100" dirty="0" smtClean="0">
              <a:cs typeface="Arial" panose="020B0604020202020204" pitchFamily="34" charset="0"/>
            </a:endParaRPr>
          </a:p>
          <a:p>
            <a:pPr>
              <a:spcAft>
                <a:spcPts val="1200"/>
              </a:spcAft>
            </a:pPr>
            <a:r>
              <a:rPr lang="en-ZA" sz="3600" dirty="0" smtClean="0">
                <a:cs typeface="Arial" panose="020B0604020202020204" pitchFamily="34" charset="0"/>
              </a:rPr>
              <a:t>Ten years after introduction of routine infant pneumococcal vaccination, IPD still accounts for substantial morbidity and mortality</a:t>
            </a:r>
          </a:p>
          <a:p>
            <a:pPr>
              <a:spcAft>
                <a:spcPts val="1200"/>
              </a:spcAft>
            </a:pPr>
            <a:r>
              <a:rPr lang="en-ZA" sz="3600" dirty="0" smtClean="0">
                <a:cs typeface="Arial" panose="020B0604020202020204" pitchFamily="34" charset="0"/>
              </a:rPr>
              <a:t>Especially in infants, elderly. PLWH and those with respiratory comorbidities</a:t>
            </a:r>
          </a:p>
          <a:p>
            <a:pPr marL="0" indent="0">
              <a:spcAft>
                <a:spcPts val="1200"/>
              </a:spcAft>
              <a:buNone/>
            </a:pPr>
            <a:endParaRPr lang="en-ZA" sz="1100" b="1" dirty="0" smtClean="0">
              <a:solidFill>
                <a:srgbClr val="339933"/>
              </a:solidFill>
              <a:cs typeface="Arial" panose="020B0604020202020204" pitchFamily="34" charset="0"/>
            </a:endParaRPr>
          </a:p>
          <a:p>
            <a:pPr marL="0" indent="0">
              <a:buNone/>
            </a:pPr>
            <a:endParaRPr lang="en-ZA" sz="1100" b="1" dirty="0">
              <a:solidFill>
                <a:srgbClr val="339933"/>
              </a:solidFill>
              <a:cs typeface="Arial" panose="020B0604020202020204" pitchFamily="34" charset="0"/>
            </a:endParaRPr>
          </a:p>
        </p:txBody>
      </p:sp>
      <p:sp>
        <p:nvSpPr>
          <p:cNvPr id="21" name="Content Placeholder 5"/>
          <p:cNvSpPr>
            <a:spLocks noGrp="1"/>
          </p:cNvSpPr>
          <p:nvPr>
            <p:ph sz="quarter" idx="4294967295"/>
          </p:nvPr>
        </p:nvSpPr>
        <p:spPr>
          <a:xfrm>
            <a:off x="9224020" y="2930860"/>
            <a:ext cx="6644710" cy="4879640"/>
          </a:xfrm>
          <a:prstGeom prst="rect">
            <a:avLst/>
          </a:prstGeom>
        </p:spPr>
        <p:txBody>
          <a:bodyPr>
            <a:normAutofit/>
          </a:bodyPr>
          <a:lstStyle/>
          <a:p>
            <a:r>
              <a:rPr lang="en-ZA" sz="3600" dirty="0" smtClean="0">
                <a:cs typeface="Arial" panose="020B0604020202020204" pitchFamily="34" charset="0"/>
              </a:rPr>
              <a:t>Use of higher </a:t>
            </a:r>
            <a:r>
              <a:rPr lang="en-ZA" sz="3600" dirty="0" err="1" smtClean="0">
                <a:cs typeface="Arial" panose="020B0604020202020204" pitchFamily="34" charset="0"/>
              </a:rPr>
              <a:t>valency</a:t>
            </a:r>
            <a:r>
              <a:rPr lang="en-ZA" sz="3600" dirty="0" smtClean="0">
                <a:cs typeface="Arial" panose="020B0604020202020204" pitchFamily="34" charset="0"/>
              </a:rPr>
              <a:t> PCV formulations may be able to reduce the ongoing disease burden</a:t>
            </a:r>
          </a:p>
          <a:p>
            <a:r>
              <a:rPr lang="en-ZA" sz="3600" dirty="0" smtClean="0">
                <a:cs typeface="Arial" panose="020B0604020202020204" pitchFamily="34" charset="0"/>
              </a:rPr>
              <a:t>PLWH would benefit from a higher uptake of ART</a:t>
            </a:r>
            <a:endParaRPr lang="en-ZA" sz="3600" dirty="0">
              <a:cs typeface="Arial" panose="020B0604020202020204" pitchFamily="34" charset="0"/>
            </a:endParaRPr>
          </a:p>
        </p:txBody>
      </p:sp>
    </p:spTree>
    <p:extLst>
      <p:ext uri="{BB962C8B-B14F-4D97-AF65-F5344CB8AC3E}">
        <p14:creationId xmlns:p14="http://schemas.microsoft.com/office/powerpoint/2010/main" val="22224095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1358</Words>
  <Application>Microsoft Office PowerPoint</Application>
  <PresentationFormat>Custom</PresentationFormat>
  <Paragraphs>116</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Arial Unicode MS</vt:lpstr>
      <vt:lpstr>Josefin Sans</vt:lpstr>
      <vt:lpstr>Arial</vt:lpstr>
      <vt:lpstr>Montserrat Ultra-Bold</vt:lpstr>
      <vt:lpstr>Office Theme</vt:lpstr>
      <vt:lpstr>Invasive pneumococcal disease surveillance in Gauteng Province, South Africa, 2018-2022 </vt:lpstr>
      <vt:lpstr>IPD still accounts for substantial mortality especially in infants, elderly and people living with HIV </vt:lpstr>
      <vt:lpstr>BACKGROUND </vt:lpstr>
      <vt:lpstr>METHODS</vt:lpstr>
      <vt:lpstr>RESULTS  Incidence of invasive pneumococcal Disease, 2018-2022, GP  (N=2,770)</vt:lpstr>
      <vt:lpstr>IPD cases by gender, 2018-2022, GP (N=2,726) </vt:lpstr>
      <vt:lpstr>Risk factors for IPD, 2018-2022, GP (N=2,432)</vt:lpstr>
      <vt:lpstr>Potential serotype coverage of invasive pneumococcal disease by various pneumococcal conjugate vaccines and age categories, Gauteng, (N=1,804 isolates serotyped)</vt:lpstr>
      <vt:lpstr>CONCLUSION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Mokupi Manaka</dc:creator>
  <cp:lastModifiedBy>Neo Legare</cp:lastModifiedBy>
  <cp:revision>24</cp:revision>
  <dcterms:created xsi:type="dcterms:W3CDTF">2006-08-16T00:00:00Z</dcterms:created>
  <dcterms:modified xsi:type="dcterms:W3CDTF">2024-08-27T10:55:31Z</dcterms:modified>
  <dc:identifier>DAGBbZIf2EI</dc:identifier>
</cp:coreProperties>
</file>