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omments/modernComment_103_BC15B2E7.xml" ContentType="application/vnd.ms-powerpoint.comments+xml"/>
  <Override PartName="/ppt/comments/modernComment_104_16F42FA8.xml" ContentType="application/vnd.ms-powerpoint.comments+xml"/>
  <Override PartName="/ppt/comments/modernComment_106_D4F260B9.xml" ContentType="application/vnd.ms-powerpoint.comment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14"/>
  </p:notesMasterIdLst>
  <p:sldIdLst>
    <p:sldId id="257" r:id="rId5"/>
    <p:sldId id="256" r:id="rId6"/>
    <p:sldId id="258" r:id="rId7"/>
    <p:sldId id="259" r:id="rId8"/>
    <p:sldId id="261" r:id="rId9"/>
    <p:sldId id="260" r:id="rId10"/>
    <p:sldId id="262" r:id="rId11"/>
    <p:sldId id="265" r:id="rId12"/>
    <p:sldId id="264" r:id="rId13"/>
  </p:sldIdLst>
  <p:sldSz cx="18288000" cy="10287000"/>
  <p:notesSz cx="6858000" cy="9144000"/>
  <p:embeddedFontLst>
    <p:embeddedFont>
      <p:font typeface="Calibri" panose="020F0502020204030204" pitchFamily="34" charset="0"/>
      <p:regular r:id="rId15"/>
      <p:bold r:id="rId16"/>
      <p:italic r:id="rId17"/>
      <p:boldItalic r:id="rId18"/>
    </p:embeddedFont>
    <p:embeddedFont>
      <p:font typeface="Public Sans Bold" panose="020B0604020202020204" charset="0"/>
      <p:regular r:id="rId19"/>
    </p:embeddedFont>
    <p:embeddedFont>
      <p:font typeface="Josefin Sans" panose="020B0604020202020204" charset="0"/>
      <p:regular r:id="rId20"/>
      <p:bold r:id="rId21"/>
    </p:embeddedFont>
    <p:embeddedFont>
      <p:font typeface="Oswald Bold" panose="020B0604020202020204" charset="0"/>
      <p:regular r:id="rId22"/>
    </p:embeddedFont>
    <p:embeddedFont>
      <p:font typeface="Montserrat Ultra-Bold" panose="020B0604020202020204" charset="0"/>
      <p:regular r:id="rId23"/>
      <p:bold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E68BB5F-06A7-C3C4-7C89-1E7214CE00E4}" name="Simon Lewin" initials="SL" userId="S::simonlew@ntnu.no::d5c13960-1a5f-433b-bf35-3ac7c879f67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55" autoAdjust="0"/>
    <p:restoredTop sz="79892" autoAdjust="0"/>
  </p:normalViewPr>
  <p:slideViewPr>
    <p:cSldViewPr>
      <p:cViewPr varScale="1">
        <p:scale>
          <a:sx n="37" d="100"/>
          <a:sy n="37" d="100"/>
        </p:scale>
        <p:origin x="92" y="1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4.fntdata"/><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font" Target="fonts/font7.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3.fntdata"/><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font" Target="fonts/font2.fntdata"/><Relationship Id="rId20" Type="http://schemas.openxmlformats.org/officeDocument/2006/relationships/font" Target="fonts/font6.fntdata"/><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0.fntdata"/><Relationship Id="rId5" Type="http://schemas.openxmlformats.org/officeDocument/2006/relationships/slide" Target="slides/slide1.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font" Target="fonts/font5.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theme" Target="theme/theme1.xml"/></Relationships>
</file>

<file path=ppt/comments/modernComment_103_BC15B2E7.xml><?xml version="1.0" encoding="utf-8"?>
<p188:cmLst xmlns:a="http://schemas.openxmlformats.org/drawingml/2006/main" xmlns:r="http://schemas.openxmlformats.org/officeDocument/2006/relationships" xmlns:p188="http://schemas.microsoft.com/office/powerpoint/2018/8/main">
  <p188:cm id="{3C2A93F7-16E5-4D93-849C-014265C22E85}" authorId="{9E68BB5F-06A7-C3C4-7C89-1E7214CE00E4}" created="2024-08-23T12:54:21.418">
    <ac:txMkLst xmlns:ac="http://schemas.microsoft.com/office/drawing/2013/main/command">
      <pc:docMk xmlns:pc="http://schemas.microsoft.com/office/powerpoint/2013/main/command"/>
      <pc:sldMk xmlns:pc="http://schemas.microsoft.com/office/powerpoint/2013/main/command" cId="3155538663" sldId="259"/>
      <ac:graphicFrameMk id="14" creationId="{13EF40FB-FC27-CE60-A55F-B7DA3F64277B}"/>
      <dc:dgmMk xmlns:dc="http://schemas.microsoft.com/office/drawing/2013/diagram/command"/>
      <dc:nodeMk xmlns:dc="http://schemas.microsoft.com/office/drawing/2013/diagram/command" id="{99471D67-9296-FA40-9D09-BD4FDCF4F2B0}"/>
      <ac:txMk cp="0" len="16">
        <ac:context len="17" hash="1851973972"/>
      </ac:txMk>
    </ac:txMkLst>
    <p188:pos x="3177041" y="665162"/>
    <p188:txBody>
      <a:bodyPr/>
      <a:lstStyle/>
      <a:p>
        <a:r>
          <a:rPr lang="nb-NO"/>
          <a:t>You could mention that we used multiple quali methods but that you are focusing here on the findings from the in-depth interviews</a:t>
        </a:r>
      </a:p>
    </p188:txBody>
  </p188:cm>
</p188:cmLst>
</file>

<file path=ppt/comments/modernComment_104_16F42FA8.xml><?xml version="1.0" encoding="utf-8"?>
<p188:cmLst xmlns:a="http://schemas.openxmlformats.org/drawingml/2006/main" xmlns:r="http://schemas.openxmlformats.org/officeDocument/2006/relationships" xmlns:p188="http://schemas.microsoft.com/office/powerpoint/2018/8/main">
  <p188:cm id="{B5D2B466-65A0-4380-81CE-44968E4D3927}" authorId="{9E68BB5F-06A7-C3C4-7C89-1E7214CE00E4}" created="2024-08-23T12:57:33.707">
    <ac:txMkLst xmlns:ac="http://schemas.microsoft.com/office/drawing/2013/main/command">
      <pc:docMk xmlns:pc="http://schemas.microsoft.com/office/powerpoint/2013/main/command"/>
      <pc:sldMk xmlns:pc="http://schemas.microsoft.com/office/powerpoint/2013/main/command" cId="385101736" sldId="260"/>
      <ac:spMk id="11" creationId="{306F2A92-12BC-277D-D55C-4E68BD6641FD}"/>
      <ac:txMk cp="0" len="7">
        <ac:context len="9" hash="3197206111"/>
      </ac:txMk>
    </ac:txMkLst>
    <p188:pos x="9362103" y="688834"/>
    <p188:txBody>
      <a:bodyPr/>
      <a:lstStyle/>
      <a:p>
        <a:r>
          <a:rPr lang="nb-NO"/>
          <a:t>Please see my minor edits to the notes below</a:t>
        </a:r>
      </a:p>
    </p188:txBody>
  </p188:cm>
</p188:cmLst>
</file>

<file path=ppt/comments/modernComment_106_D4F260B9.xml><?xml version="1.0" encoding="utf-8"?>
<p188:cmLst xmlns:a="http://schemas.openxmlformats.org/drawingml/2006/main" xmlns:r="http://schemas.openxmlformats.org/officeDocument/2006/relationships" xmlns:p188="http://schemas.microsoft.com/office/powerpoint/2018/8/main">
  <p188:cm id="{75446D3F-AA9A-4CE4-A68A-73258AA532BC}" authorId="{9E68BB5F-06A7-C3C4-7C89-1E7214CE00E4}" created="2024-08-23T13:00:39.040">
    <ac:txMkLst xmlns:ac="http://schemas.microsoft.com/office/drawing/2013/main/command">
      <pc:docMk xmlns:pc="http://schemas.microsoft.com/office/powerpoint/2013/main/command"/>
      <pc:sldMk xmlns:pc="http://schemas.microsoft.com/office/powerpoint/2013/main/command" cId="3572654265" sldId="262"/>
      <ac:spMk id="38" creationId="{00000000-0000-0000-0000-000000000000}"/>
      <ac:txMk cp="0" len="18">
        <ac:context len="19" hash="1379800899"/>
      </ac:txMk>
    </ac:txMkLst>
    <p188:pos x="1473097" y="456280"/>
    <p188:txBody>
      <a:bodyPr/>
      <a:lstStyle/>
      <a:p>
        <a:r>
          <a:rPr lang="nb-NO"/>
          <a:t>Is it possible to make the font size larger for these text bubbles?</a:t>
        </a:r>
      </a:p>
    </p188:txBody>
  </p188:cm>
</p188: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4008591-FFDB-E14D-95D8-E51E7806F5A9}" type="doc">
      <dgm:prSet loTypeId="urn:microsoft.com/office/officeart/2005/8/layout/list1" loCatId="" qsTypeId="urn:microsoft.com/office/officeart/2005/8/quickstyle/simple1" qsCatId="simple" csTypeId="urn:microsoft.com/office/officeart/2005/8/colors/accent1_2" csCatId="accent1" phldr="1"/>
      <dgm:spPr/>
      <dgm:t>
        <a:bodyPr/>
        <a:lstStyle/>
        <a:p>
          <a:endParaRPr lang="en-GB"/>
        </a:p>
      </dgm:t>
    </dgm:pt>
    <dgm:pt modelId="{99471D67-9296-FA40-9D09-BD4FDCF4F2B0}">
      <dgm:prSet phldrT="[Text]"/>
      <dgm:spPr>
        <a:solidFill>
          <a:schemeClr val="accent1">
            <a:lumMod val="60000"/>
            <a:lumOff val="40000"/>
          </a:schemeClr>
        </a:solidFill>
        <a:ln>
          <a:solidFill>
            <a:schemeClr val="accent1">
              <a:lumMod val="60000"/>
              <a:lumOff val="40000"/>
            </a:schemeClr>
          </a:solidFill>
        </a:ln>
      </dgm:spPr>
      <dgm:t>
        <a:bodyPr/>
        <a:lstStyle/>
        <a:p>
          <a:r>
            <a:rPr lang="en-GB" b="1" dirty="0">
              <a:solidFill>
                <a:schemeClr val="tx1"/>
              </a:solidFill>
            </a:rPr>
            <a:t>Research Design </a:t>
          </a:r>
        </a:p>
      </dgm:t>
    </dgm:pt>
    <dgm:pt modelId="{308F84E0-C90C-7D48-A653-8DBE021FB17C}" type="parTrans" cxnId="{1E96C9DB-18B4-2C4C-8365-BD138FD35C19}">
      <dgm:prSet/>
      <dgm:spPr/>
      <dgm:t>
        <a:bodyPr/>
        <a:lstStyle/>
        <a:p>
          <a:endParaRPr lang="en-GB"/>
        </a:p>
      </dgm:t>
    </dgm:pt>
    <dgm:pt modelId="{736C7A93-E4E2-1944-B62C-6393439FA84D}" type="sibTrans" cxnId="{1E96C9DB-18B4-2C4C-8365-BD138FD35C19}">
      <dgm:prSet/>
      <dgm:spPr/>
      <dgm:t>
        <a:bodyPr/>
        <a:lstStyle/>
        <a:p>
          <a:endParaRPr lang="en-GB"/>
        </a:p>
      </dgm:t>
    </dgm:pt>
    <dgm:pt modelId="{5568EF96-3405-4A4D-B508-B4EB831AD056}">
      <dgm:prSet phldrT="[Text]"/>
      <dgm:spPr>
        <a:solidFill>
          <a:schemeClr val="accent1">
            <a:lumMod val="60000"/>
            <a:lumOff val="40000"/>
          </a:schemeClr>
        </a:solidFill>
      </dgm:spPr>
      <dgm:t>
        <a:bodyPr/>
        <a:lstStyle/>
        <a:p>
          <a:r>
            <a:rPr lang="en-GB" b="1" dirty="0">
              <a:solidFill>
                <a:schemeClr val="tx1"/>
              </a:solidFill>
            </a:rPr>
            <a:t>Recruitment</a:t>
          </a:r>
        </a:p>
      </dgm:t>
    </dgm:pt>
    <dgm:pt modelId="{757CC163-6C1C-8943-9ECE-756D0B06AF04}" type="parTrans" cxnId="{B060F604-4379-4340-BAC6-DA910A78F804}">
      <dgm:prSet/>
      <dgm:spPr/>
      <dgm:t>
        <a:bodyPr/>
        <a:lstStyle/>
        <a:p>
          <a:endParaRPr lang="en-GB"/>
        </a:p>
      </dgm:t>
    </dgm:pt>
    <dgm:pt modelId="{09FF84A0-5F4E-5D45-A69A-CACF1B117AF0}" type="sibTrans" cxnId="{B060F604-4379-4340-BAC6-DA910A78F804}">
      <dgm:prSet/>
      <dgm:spPr/>
      <dgm:t>
        <a:bodyPr/>
        <a:lstStyle/>
        <a:p>
          <a:endParaRPr lang="en-GB"/>
        </a:p>
      </dgm:t>
    </dgm:pt>
    <dgm:pt modelId="{2A788483-05F5-2144-A0FC-5AC17A258720}">
      <dgm:prSet phldrT="[Text]"/>
      <dgm:spPr>
        <a:solidFill>
          <a:schemeClr val="accent1">
            <a:lumMod val="60000"/>
            <a:lumOff val="40000"/>
          </a:schemeClr>
        </a:solidFill>
      </dgm:spPr>
      <dgm:t>
        <a:bodyPr/>
        <a:lstStyle/>
        <a:p>
          <a:r>
            <a:rPr lang="en-GB" b="1" dirty="0">
              <a:solidFill>
                <a:schemeClr val="tx1"/>
              </a:solidFill>
            </a:rPr>
            <a:t>Eligibility Criteria </a:t>
          </a:r>
        </a:p>
      </dgm:t>
    </dgm:pt>
    <dgm:pt modelId="{563699D4-2759-D24A-A6FB-881D5BEC9BB6}" type="parTrans" cxnId="{CD79C044-BA2E-AC45-964F-42E4DAC34A26}">
      <dgm:prSet/>
      <dgm:spPr/>
      <dgm:t>
        <a:bodyPr/>
        <a:lstStyle/>
        <a:p>
          <a:endParaRPr lang="en-GB"/>
        </a:p>
      </dgm:t>
    </dgm:pt>
    <dgm:pt modelId="{CAB2CAAC-419A-C945-8953-792891ED1FC6}" type="sibTrans" cxnId="{CD79C044-BA2E-AC45-964F-42E4DAC34A26}">
      <dgm:prSet/>
      <dgm:spPr/>
      <dgm:t>
        <a:bodyPr/>
        <a:lstStyle/>
        <a:p>
          <a:endParaRPr lang="en-GB"/>
        </a:p>
      </dgm:t>
    </dgm:pt>
    <dgm:pt modelId="{6B91E176-4A24-FA46-8C5D-C1D16C8585E4}">
      <dgm:prSet phldrT="[Text]"/>
      <dgm:spPr/>
      <dgm:t>
        <a:bodyPr/>
        <a:lstStyle/>
        <a:p>
          <a:r>
            <a:rPr lang="en-GB" dirty="0"/>
            <a:t>Qualitative Approach</a:t>
          </a:r>
        </a:p>
      </dgm:t>
    </dgm:pt>
    <dgm:pt modelId="{BD13319D-0CA3-FB4D-A980-43A09AB7216F}" type="parTrans" cxnId="{D0289568-157D-7840-9301-229C8B25910A}">
      <dgm:prSet/>
      <dgm:spPr/>
      <dgm:t>
        <a:bodyPr/>
        <a:lstStyle/>
        <a:p>
          <a:endParaRPr lang="en-GB"/>
        </a:p>
      </dgm:t>
    </dgm:pt>
    <dgm:pt modelId="{55F5BA04-D2A0-3143-B98F-05DE71B941F7}" type="sibTrans" cxnId="{D0289568-157D-7840-9301-229C8B25910A}">
      <dgm:prSet/>
      <dgm:spPr/>
      <dgm:t>
        <a:bodyPr/>
        <a:lstStyle/>
        <a:p>
          <a:endParaRPr lang="en-GB"/>
        </a:p>
      </dgm:t>
    </dgm:pt>
    <dgm:pt modelId="{E0EE1BF0-A738-3F48-A267-B761D6571B73}">
      <dgm:prSet phldrT="[Text]"/>
      <dgm:spPr/>
      <dgm:t>
        <a:bodyPr/>
        <a:lstStyle/>
        <a:p>
          <a:r>
            <a:rPr lang="en-ZA" dirty="0"/>
            <a:t>Purposive sampling approach.</a:t>
          </a:r>
          <a:endParaRPr lang="en-GB" dirty="0"/>
        </a:p>
      </dgm:t>
    </dgm:pt>
    <dgm:pt modelId="{CF11CAA1-CF0F-1344-97D1-F68CE30D43BD}" type="parTrans" cxnId="{19B29607-D1F1-2846-B114-2342F374552C}">
      <dgm:prSet/>
      <dgm:spPr/>
      <dgm:t>
        <a:bodyPr/>
        <a:lstStyle/>
        <a:p>
          <a:endParaRPr lang="en-GB"/>
        </a:p>
      </dgm:t>
    </dgm:pt>
    <dgm:pt modelId="{5EC19225-5687-AC45-A91A-CE4FE670D06F}" type="sibTrans" cxnId="{19B29607-D1F1-2846-B114-2342F374552C}">
      <dgm:prSet/>
      <dgm:spPr/>
      <dgm:t>
        <a:bodyPr/>
        <a:lstStyle/>
        <a:p>
          <a:endParaRPr lang="en-GB"/>
        </a:p>
      </dgm:t>
    </dgm:pt>
    <dgm:pt modelId="{1B4F9631-7174-7347-B725-B7C1C42155E3}">
      <dgm:prSet phldrT="[Text]"/>
      <dgm:spPr/>
      <dgm:t>
        <a:bodyPr/>
        <a:lstStyle/>
        <a:p>
          <a:pPr>
            <a:buChar char="•"/>
          </a:pPr>
          <a:r>
            <a:rPr lang="en-ZA" dirty="0"/>
            <a:t>Healthcare workers employed in public health primary care facilities in Gauteng and the Free State </a:t>
          </a:r>
          <a:endParaRPr lang="en-GB" dirty="0"/>
        </a:p>
      </dgm:t>
    </dgm:pt>
    <dgm:pt modelId="{819993BE-0505-5843-96EB-FB9C174C95FA}" type="parTrans" cxnId="{BBFB85DE-EE62-B448-9B11-F9B2FD8F9225}">
      <dgm:prSet/>
      <dgm:spPr/>
      <dgm:t>
        <a:bodyPr/>
        <a:lstStyle/>
        <a:p>
          <a:endParaRPr lang="en-GB"/>
        </a:p>
      </dgm:t>
    </dgm:pt>
    <dgm:pt modelId="{78CFA043-00FE-354F-ADA6-268E412F5ED7}" type="sibTrans" cxnId="{BBFB85DE-EE62-B448-9B11-F9B2FD8F9225}">
      <dgm:prSet/>
      <dgm:spPr/>
      <dgm:t>
        <a:bodyPr/>
        <a:lstStyle/>
        <a:p>
          <a:endParaRPr lang="en-GB"/>
        </a:p>
      </dgm:t>
    </dgm:pt>
    <dgm:pt modelId="{FA947FD1-3525-BB4F-9573-85AF0C1DD57A}">
      <dgm:prSet phldrT="[Text]"/>
      <dgm:spPr/>
      <dgm:t>
        <a:bodyPr/>
        <a:lstStyle/>
        <a:p>
          <a:r>
            <a:rPr lang="en-GB" dirty="0"/>
            <a:t>In-Depth Interviews </a:t>
          </a:r>
          <a:r>
            <a:rPr lang="en-GB" dirty="0" smtClean="0"/>
            <a:t>and Observations (n=16</a:t>
          </a:r>
          <a:r>
            <a:rPr lang="en-GB" dirty="0"/>
            <a:t>)</a:t>
          </a:r>
        </a:p>
      </dgm:t>
    </dgm:pt>
    <dgm:pt modelId="{4D3F8D5C-8E8B-C44F-86DE-E86EFA88515C}" type="parTrans" cxnId="{74D8F278-E4AC-264A-BA9F-D3B641F0B42F}">
      <dgm:prSet/>
      <dgm:spPr/>
      <dgm:t>
        <a:bodyPr/>
        <a:lstStyle/>
        <a:p>
          <a:endParaRPr lang="en-GB"/>
        </a:p>
      </dgm:t>
    </dgm:pt>
    <dgm:pt modelId="{6C8849A1-3EBB-464A-85A3-B3D3625116EA}" type="sibTrans" cxnId="{74D8F278-E4AC-264A-BA9F-D3B641F0B42F}">
      <dgm:prSet/>
      <dgm:spPr/>
      <dgm:t>
        <a:bodyPr/>
        <a:lstStyle/>
        <a:p>
          <a:endParaRPr lang="en-GB"/>
        </a:p>
      </dgm:t>
    </dgm:pt>
    <dgm:pt modelId="{F53978E9-FF66-0A4D-94D2-7BC8BE4054F3}" type="pres">
      <dgm:prSet presAssocID="{24008591-FFDB-E14D-95D8-E51E7806F5A9}" presName="linear" presStyleCnt="0">
        <dgm:presLayoutVars>
          <dgm:dir/>
          <dgm:animLvl val="lvl"/>
          <dgm:resizeHandles val="exact"/>
        </dgm:presLayoutVars>
      </dgm:prSet>
      <dgm:spPr/>
      <dgm:t>
        <a:bodyPr/>
        <a:lstStyle/>
        <a:p>
          <a:endParaRPr lang="en-US"/>
        </a:p>
      </dgm:t>
    </dgm:pt>
    <dgm:pt modelId="{836BB933-3CA2-8144-80AC-9947EDF9096A}" type="pres">
      <dgm:prSet presAssocID="{99471D67-9296-FA40-9D09-BD4FDCF4F2B0}" presName="parentLin" presStyleCnt="0"/>
      <dgm:spPr/>
    </dgm:pt>
    <dgm:pt modelId="{7AEA6024-69F3-A044-ACE3-E5F109E05E99}" type="pres">
      <dgm:prSet presAssocID="{99471D67-9296-FA40-9D09-BD4FDCF4F2B0}" presName="parentLeftMargin" presStyleLbl="node1" presStyleIdx="0" presStyleCnt="3"/>
      <dgm:spPr/>
      <dgm:t>
        <a:bodyPr/>
        <a:lstStyle/>
        <a:p>
          <a:endParaRPr lang="en-US"/>
        </a:p>
      </dgm:t>
    </dgm:pt>
    <dgm:pt modelId="{C36C3E4D-0CB3-E642-9C91-72919A5CDF62}" type="pres">
      <dgm:prSet presAssocID="{99471D67-9296-FA40-9D09-BD4FDCF4F2B0}" presName="parentText" presStyleLbl="node1" presStyleIdx="0" presStyleCnt="3">
        <dgm:presLayoutVars>
          <dgm:chMax val="0"/>
          <dgm:bulletEnabled val="1"/>
        </dgm:presLayoutVars>
      </dgm:prSet>
      <dgm:spPr/>
      <dgm:t>
        <a:bodyPr/>
        <a:lstStyle/>
        <a:p>
          <a:endParaRPr lang="en-US"/>
        </a:p>
      </dgm:t>
    </dgm:pt>
    <dgm:pt modelId="{2593026A-89F6-9341-8815-E7B81A842840}" type="pres">
      <dgm:prSet presAssocID="{99471D67-9296-FA40-9D09-BD4FDCF4F2B0}" presName="negativeSpace" presStyleCnt="0"/>
      <dgm:spPr/>
    </dgm:pt>
    <dgm:pt modelId="{B397D555-E82B-EA45-A7C7-2F85BB808D36}" type="pres">
      <dgm:prSet presAssocID="{99471D67-9296-FA40-9D09-BD4FDCF4F2B0}" presName="childText" presStyleLbl="conFgAcc1" presStyleIdx="0" presStyleCnt="3">
        <dgm:presLayoutVars>
          <dgm:bulletEnabled val="1"/>
        </dgm:presLayoutVars>
      </dgm:prSet>
      <dgm:spPr/>
      <dgm:t>
        <a:bodyPr/>
        <a:lstStyle/>
        <a:p>
          <a:endParaRPr lang="en-US"/>
        </a:p>
      </dgm:t>
    </dgm:pt>
    <dgm:pt modelId="{7F7E9546-DD96-A74D-93A5-E3F5AE890AA6}" type="pres">
      <dgm:prSet presAssocID="{736C7A93-E4E2-1944-B62C-6393439FA84D}" presName="spaceBetweenRectangles" presStyleCnt="0"/>
      <dgm:spPr/>
    </dgm:pt>
    <dgm:pt modelId="{8E471723-175A-7C47-98F4-1F86DF48A19C}" type="pres">
      <dgm:prSet presAssocID="{5568EF96-3405-4A4D-B508-B4EB831AD056}" presName="parentLin" presStyleCnt="0"/>
      <dgm:spPr/>
    </dgm:pt>
    <dgm:pt modelId="{022E8285-7D75-7F48-9D84-095FE8D5912B}" type="pres">
      <dgm:prSet presAssocID="{5568EF96-3405-4A4D-B508-B4EB831AD056}" presName="parentLeftMargin" presStyleLbl="node1" presStyleIdx="0" presStyleCnt="3"/>
      <dgm:spPr/>
      <dgm:t>
        <a:bodyPr/>
        <a:lstStyle/>
        <a:p>
          <a:endParaRPr lang="en-US"/>
        </a:p>
      </dgm:t>
    </dgm:pt>
    <dgm:pt modelId="{6068E34F-6CB4-2A4D-BC6B-0A9529AA5EFA}" type="pres">
      <dgm:prSet presAssocID="{5568EF96-3405-4A4D-B508-B4EB831AD056}" presName="parentText" presStyleLbl="node1" presStyleIdx="1" presStyleCnt="3">
        <dgm:presLayoutVars>
          <dgm:chMax val="0"/>
          <dgm:bulletEnabled val="1"/>
        </dgm:presLayoutVars>
      </dgm:prSet>
      <dgm:spPr/>
      <dgm:t>
        <a:bodyPr/>
        <a:lstStyle/>
        <a:p>
          <a:endParaRPr lang="en-US"/>
        </a:p>
      </dgm:t>
    </dgm:pt>
    <dgm:pt modelId="{E993BB08-EFFD-FA43-AFA5-B7B49008FCC8}" type="pres">
      <dgm:prSet presAssocID="{5568EF96-3405-4A4D-B508-B4EB831AD056}" presName="negativeSpace" presStyleCnt="0"/>
      <dgm:spPr/>
    </dgm:pt>
    <dgm:pt modelId="{C04570F5-967F-AD46-AD8C-ADB82C13A365}" type="pres">
      <dgm:prSet presAssocID="{5568EF96-3405-4A4D-B508-B4EB831AD056}" presName="childText" presStyleLbl="conFgAcc1" presStyleIdx="1" presStyleCnt="3">
        <dgm:presLayoutVars>
          <dgm:bulletEnabled val="1"/>
        </dgm:presLayoutVars>
      </dgm:prSet>
      <dgm:spPr/>
      <dgm:t>
        <a:bodyPr/>
        <a:lstStyle/>
        <a:p>
          <a:endParaRPr lang="en-US"/>
        </a:p>
      </dgm:t>
    </dgm:pt>
    <dgm:pt modelId="{199A97A6-5922-8D43-943C-1C3DE6315A1C}" type="pres">
      <dgm:prSet presAssocID="{09FF84A0-5F4E-5D45-A69A-CACF1B117AF0}" presName="spaceBetweenRectangles" presStyleCnt="0"/>
      <dgm:spPr/>
    </dgm:pt>
    <dgm:pt modelId="{8F31BBB1-0A34-434A-9A94-BC3BC4F433A6}" type="pres">
      <dgm:prSet presAssocID="{2A788483-05F5-2144-A0FC-5AC17A258720}" presName="parentLin" presStyleCnt="0"/>
      <dgm:spPr/>
    </dgm:pt>
    <dgm:pt modelId="{E6922BEF-AD70-314C-A238-F08C756E8AD7}" type="pres">
      <dgm:prSet presAssocID="{2A788483-05F5-2144-A0FC-5AC17A258720}" presName="parentLeftMargin" presStyleLbl="node1" presStyleIdx="1" presStyleCnt="3"/>
      <dgm:spPr/>
      <dgm:t>
        <a:bodyPr/>
        <a:lstStyle/>
        <a:p>
          <a:endParaRPr lang="en-US"/>
        </a:p>
      </dgm:t>
    </dgm:pt>
    <dgm:pt modelId="{3FAA57A0-5C64-C148-A2A8-EB1D92ECA744}" type="pres">
      <dgm:prSet presAssocID="{2A788483-05F5-2144-A0FC-5AC17A258720}" presName="parentText" presStyleLbl="node1" presStyleIdx="2" presStyleCnt="3">
        <dgm:presLayoutVars>
          <dgm:chMax val="0"/>
          <dgm:bulletEnabled val="1"/>
        </dgm:presLayoutVars>
      </dgm:prSet>
      <dgm:spPr/>
      <dgm:t>
        <a:bodyPr/>
        <a:lstStyle/>
        <a:p>
          <a:endParaRPr lang="en-US"/>
        </a:p>
      </dgm:t>
    </dgm:pt>
    <dgm:pt modelId="{451378E5-0E75-B842-9299-629475256CEC}" type="pres">
      <dgm:prSet presAssocID="{2A788483-05F5-2144-A0FC-5AC17A258720}" presName="negativeSpace" presStyleCnt="0"/>
      <dgm:spPr/>
    </dgm:pt>
    <dgm:pt modelId="{7B8052B9-F82F-5742-8E3A-146732B5E591}" type="pres">
      <dgm:prSet presAssocID="{2A788483-05F5-2144-A0FC-5AC17A258720}" presName="childText" presStyleLbl="conFgAcc1" presStyleIdx="2" presStyleCnt="3" custLinFactY="19787" custLinFactNeighborX="-480" custLinFactNeighborY="100000">
        <dgm:presLayoutVars>
          <dgm:bulletEnabled val="1"/>
        </dgm:presLayoutVars>
      </dgm:prSet>
      <dgm:spPr/>
      <dgm:t>
        <a:bodyPr/>
        <a:lstStyle/>
        <a:p>
          <a:endParaRPr lang="en-US"/>
        </a:p>
      </dgm:t>
    </dgm:pt>
  </dgm:ptLst>
  <dgm:cxnLst>
    <dgm:cxn modelId="{74D8F278-E4AC-264A-BA9F-D3B641F0B42F}" srcId="{99471D67-9296-FA40-9D09-BD4FDCF4F2B0}" destId="{FA947FD1-3525-BB4F-9573-85AF0C1DD57A}" srcOrd="1" destOrd="0" parTransId="{4D3F8D5C-8E8B-C44F-86DE-E86EFA88515C}" sibTransId="{6C8849A1-3EBB-464A-85A3-B3D3625116EA}"/>
    <dgm:cxn modelId="{B728530A-B420-0D47-AEA3-883D33EA3C25}" type="presOf" srcId="{99471D67-9296-FA40-9D09-BD4FDCF4F2B0}" destId="{7AEA6024-69F3-A044-ACE3-E5F109E05E99}" srcOrd="0" destOrd="0" presId="urn:microsoft.com/office/officeart/2005/8/layout/list1"/>
    <dgm:cxn modelId="{19B29607-D1F1-2846-B114-2342F374552C}" srcId="{5568EF96-3405-4A4D-B508-B4EB831AD056}" destId="{E0EE1BF0-A738-3F48-A267-B761D6571B73}" srcOrd="0" destOrd="0" parTransId="{CF11CAA1-CF0F-1344-97D1-F68CE30D43BD}" sibTransId="{5EC19225-5687-AC45-A91A-CE4FE670D06F}"/>
    <dgm:cxn modelId="{1E96C9DB-18B4-2C4C-8365-BD138FD35C19}" srcId="{24008591-FFDB-E14D-95D8-E51E7806F5A9}" destId="{99471D67-9296-FA40-9D09-BD4FDCF4F2B0}" srcOrd="0" destOrd="0" parTransId="{308F84E0-C90C-7D48-A653-8DBE021FB17C}" sibTransId="{736C7A93-E4E2-1944-B62C-6393439FA84D}"/>
    <dgm:cxn modelId="{C991FA74-CB5B-6946-8581-987F5C640559}" type="presOf" srcId="{5568EF96-3405-4A4D-B508-B4EB831AD056}" destId="{022E8285-7D75-7F48-9D84-095FE8D5912B}" srcOrd="0" destOrd="0" presId="urn:microsoft.com/office/officeart/2005/8/layout/list1"/>
    <dgm:cxn modelId="{5E30C235-B78F-F246-B916-E087C441D19E}" type="presOf" srcId="{5568EF96-3405-4A4D-B508-B4EB831AD056}" destId="{6068E34F-6CB4-2A4D-BC6B-0A9529AA5EFA}" srcOrd="1" destOrd="0" presId="urn:microsoft.com/office/officeart/2005/8/layout/list1"/>
    <dgm:cxn modelId="{43D2371F-FEAE-1B49-A822-103039BD762A}" type="presOf" srcId="{6B91E176-4A24-FA46-8C5D-C1D16C8585E4}" destId="{B397D555-E82B-EA45-A7C7-2F85BB808D36}" srcOrd="0" destOrd="0" presId="urn:microsoft.com/office/officeart/2005/8/layout/list1"/>
    <dgm:cxn modelId="{C0ADD6A6-6DC5-9841-9C6C-8F155FDEC1BA}" type="presOf" srcId="{FA947FD1-3525-BB4F-9573-85AF0C1DD57A}" destId="{B397D555-E82B-EA45-A7C7-2F85BB808D36}" srcOrd="0" destOrd="1" presId="urn:microsoft.com/office/officeart/2005/8/layout/list1"/>
    <dgm:cxn modelId="{F999B4A7-43EF-9D43-B2CD-E49894349D2E}" type="presOf" srcId="{E0EE1BF0-A738-3F48-A267-B761D6571B73}" destId="{C04570F5-967F-AD46-AD8C-ADB82C13A365}" srcOrd="0" destOrd="0" presId="urn:microsoft.com/office/officeart/2005/8/layout/list1"/>
    <dgm:cxn modelId="{738F5CA4-6C97-B046-BA4D-7C08D73FACBC}" type="presOf" srcId="{2A788483-05F5-2144-A0FC-5AC17A258720}" destId="{3FAA57A0-5C64-C148-A2A8-EB1D92ECA744}" srcOrd="1" destOrd="0" presId="urn:microsoft.com/office/officeart/2005/8/layout/list1"/>
    <dgm:cxn modelId="{79B918A6-88AE-DF4C-BF55-E172CA5B83DE}" type="presOf" srcId="{2A788483-05F5-2144-A0FC-5AC17A258720}" destId="{E6922BEF-AD70-314C-A238-F08C756E8AD7}" srcOrd="0" destOrd="0" presId="urn:microsoft.com/office/officeart/2005/8/layout/list1"/>
    <dgm:cxn modelId="{D0289568-157D-7840-9301-229C8B25910A}" srcId="{99471D67-9296-FA40-9D09-BD4FDCF4F2B0}" destId="{6B91E176-4A24-FA46-8C5D-C1D16C8585E4}" srcOrd="0" destOrd="0" parTransId="{BD13319D-0CA3-FB4D-A980-43A09AB7216F}" sibTransId="{55F5BA04-D2A0-3143-B98F-05DE71B941F7}"/>
    <dgm:cxn modelId="{3218E9E9-740C-3A4A-8743-0846F934FE94}" type="presOf" srcId="{24008591-FFDB-E14D-95D8-E51E7806F5A9}" destId="{F53978E9-FF66-0A4D-94D2-7BC8BE4054F3}" srcOrd="0" destOrd="0" presId="urn:microsoft.com/office/officeart/2005/8/layout/list1"/>
    <dgm:cxn modelId="{BBFB85DE-EE62-B448-9B11-F9B2FD8F9225}" srcId="{2A788483-05F5-2144-A0FC-5AC17A258720}" destId="{1B4F9631-7174-7347-B725-B7C1C42155E3}" srcOrd="0" destOrd="0" parTransId="{819993BE-0505-5843-96EB-FB9C174C95FA}" sibTransId="{78CFA043-00FE-354F-ADA6-268E412F5ED7}"/>
    <dgm:cxn modelId="{41AB921C-4B23-A647-8B5E-637724253FDF}" type="presOf" srcId="{99471D67-9296-FA40-9D09-BD4FDCF4F2B0}" destId="{C36C3E4D-0CB3-E642-9C91-72919A5CDF62}" srcOrd="1" destOrd="0" presId="urn:microsoft.com/office/officeart/2005/8/layout/list1"/>
    <dgm:cxn modelId="{CD79C044-BA2E-AC45-964F-42E4DAC34A26}" srcId="{24008591-FFDB-E14D-95D8-E51E7806F5A9}" destId="{2A788483-05F5-2144-A0FC-5AC17A258720}" srcOrd="2" destOrd="0" parTransId="{563699D4-2759-D24A-A6FB-881D5BEC9BB6}" sibTransId="{CAB2CAAC-419A-C945-8953-792891ED1FC6}"/>
    <dgm:cxn modelId="{B060F604-4379-4340-BAC6-DA910A78F804}" srcId="{24008591-FFDB-E14D-95D8-E51E7806F5A9}" destId="{5568EF96-3405-4A4D-B508-B4EB831AD056}" srcOrd="1" destOrd="0" parTransId="{757CC163-6C1C-8943-9ECE-756D0B06AF04}" sibTransId="{09FF84A0-5F4E-5D45-A69A-CACF1B117AF0}"/>
    <dgm:cxn modelId="{7E41A4A8-5B22-0747-8FDF-2B4590848A74}" type="presOf" srcId="{1B4F9631-7174-7347-B725-B7C1C42155E3}" destId="{7B8052B9-F82F-5742-8E3A-146732B5E591}" srcOrd="0" destOrd="0" presId="urn:microsoft.com/office/officeart/2005/8/layout/list1"/>
    <dgm:cxn modelId="{276957C0-EEED-2949-A19B-EA3190418EAA}" type="presParOf" srcId="{F53978E9-FF66-0A4D-94D2-7BC8BE4054F3}" destId="{836BB933-3CA2-8144-80AC-9947EDF9096A}" srcOrd="0" destOrd="0" presId="urn:microsoft.com/office/officeart/2005/8/layout/list1"/>
    <dgm:cxn modelId="{EE6A0BF8-2418-D043-822F-1A19F787AFBF}" type="presParOf" srcId="{836BB933-3CA2-8144-80AC-9947EDF9096A}" destId="{7AEA6024-69F3-A044-ACE3-E5F109E05E99}" srcOrd="0" destOrd="0" presId="urn:microsoft.com/office/officeart/2005/8/layout/list1"/>
    <dgm:cxn modelId="{00D154C4-2720-DA45-8558-10E85F0E1C5B}" type="presParOf" srcId="{836BB933-3CA2-8144-80AC-9947EDF9096A}" destId="{C36C3E4D-0CB3-E642-9C91-72919A5CDF62}" srcOrd="1" destOrd="0" presId="urn:microsoft.com/office/officeart/2005/8/layout/list1"/>
    <dgm:cxn modelId="{9EEA4DCD-FC88-734E-A90C-8AF9396977CB}" type="presParOf" srcId="{F53978E9-FF66-0A4D-94D2-7BC8BE4054F3}" destId="{2593026A-89F6-9341-8815-E7B81A842840}" srcOrd="1" destOrd="0" presId="urn:microsoft.com/office/officeart/2005/8/layout/list1"/>
    <dgm:cxn modelId="{DE435BA2-1186-5040-872E-9B72258B0FFF}" type="presParOf" srcId="{F53978E9-FF66-0A4D-94D2-7BC8BE4054F3}" destId="{B397D555-E82B-EA45-A7C7-2F85BB808D36}" srcOrd="2" destOrd="0" presId="urn:microsoft.com/office/officeart/2005/8/layout/list1"/>
    <dgm:cxn modelId="{225D5785-2A9E-654A-B0E5-BFB4B13A225D}" type="presParOf" srcId="{F53978E9-FF66-0A4D-94D2-7BC8BE4054F3}" destId="{7F7E9546-DD96-A74D-93A5-E3F5AE890AA6}" srcOrd="3" destOrd="0" presId="urn:microsoft.com/office/officeart/2005/8/layout/list1"/>
    <dgm:cxn modelId="{504C7D99-9A11-6241-BC8B-284876480A67}" type="presParOf" srcId="{F53978E9-FF66-0A4D-94D2-7BC8BE4054F3}" destId="{8E471723-175A-7C47-98F4-1F86DF48A19C}" srcOrd="4" destOrd="0" presId="urn:microsoft.com/office/officeart/2005/8/layout/list1"/>
    <dgm:cxn modelId="{19319AF3-ED6F-4B4F-B131-B54C0C9AE3FC}" type="presParOf" srcId="{8E471723-175A-7C47-98F4-1F86DF48A19C}" destId="{022E8285-7D75-7F48-9D84-095FE8D5912B}" srcOrd="0" destOrd="0" presId="urn:microsoft.com/office/officeart/2005/8/layout/list1"/>
    <dgm:cxn modelId="{720A6F4D-FE1C-4D45-B468-16294AC38E88}" type="presParOf" srcId="{8E471723-175A-7C47-98F4-1F86DF48A19C}" destId="{6068E34F-6CB4-2A4D-BC6B-0A9529AA5EFA}" srcOrd="1" destOrd="0" presId="urn:microsoft.com/office/officeart/2005/8/layout/list1"/>
    <dgm:cxn modelId="{A327CE3D-C1C4-4445-8B69-8701E348AECE}" type="presParOf" srcId="{F53978E9-FF66-0A4D-94D2-7BC8BE4054F3}" destId="{E993BB08-EFFD-FA43-AFA5-B7B49008FCC8}" srcOrd="5" destOrd="0" presId="urn:microsoft.com/office/officeart/2005/8/layout/list1"/>
    <dgm:cxn modelId="{983AD654-D64B-1A45-9AB5-9B74DADA8585}" type="presParOf" srcId="{F53978E9-FF66-0A4D-94D2-7BC8BE4054F3}" destId="{C04570F5-967F-AD46-AD8C-ADB82C13A365}" srcOrd="6" destOrd="0" presId="urn:microsoft.com/office/officeart/2005/8/layout/list1"/>
    <dgm:cxn modelId="{CFF85E4E-777C-FF43-A6AE-D5ABAA773EE3}" type="presParOf" srcId="{F53978E9-FF66-0A4D-94D2-7BC8BE4054F3}" destId="{199A97A6-5922-8D43-943C-1C3DE6315A1C}" srcOrd="7" destOrd="0" presId="urn:microsoft.com/office/officeart/2005/8/layout/list1"/>
    <dgm:cxn modelId="{CE607B7C-6324-EA4D-A773-F536CF224DDC}" type="presParOf" srcId="{F53978E9-FF66-0A4D-94D2-7BC8BE4054F3}" destId="{8F31BBB1-0A34-434A-9A94-BC3BC4F433A6}" srcOrd="8" destOrd="0" presId="urn:microsoft.com/office/officeart/2005/8/layout/list1"/>
    <dgm:cxn modelId="{DA27A4E3-3318-ED41-B338-1A83521A83EC}" type="presParOf" srcId="{8F31BBB1-0A34-434A-9A94-BC3BC4F433A6}" destId="{E6922BEF-AD70-314C-A238-F08C756E8AD7}" srcOrd="0" destOrd="0" presId="urn:microsoft.com/office/officeart/2005/8/layout/list1"/>
    <dgm:cxn modelId="{95DBC444-319F-4848-B098-32AD0947C546}" type="presParOf" srcId="{8F31BBB1-0A34-434A-9A94-BC3BC4F433A6}" destId="{3FAA57A0-5C64-C148-A2A8-EB1D92ECA744}" srcOrd="1" destOrd="0" presId="urn:microsoft.com/office/officeart/2005/8/layout/list1"/>
    <dgm:cxn modelId="{8ACCAA12-7E63-4C45-B806-6953FF14723F}" type="presParOf" srcId="{F53978E9-FF66-0A4D-94D2-7BC8BE4054F3}" destId="{451378E5-0E75-B842-9299-629475256CEC}" srcOrd="9" destOrd="0" presId="urn:microsoft.com/office/officeart/2005/8/layout/list1"/>
    <dgm:cxn modelId="{623FB538-C921-B948-B24E-21E141281798}" type="presParOf" srcId="{F53978E9-FF66-0A4D-94D2-7BC8BE4054F3}" destId="{7B8052B9-F82F-5742-8E3A-146732B5E591}" srcOrd="10" destOrd="0" presId="urn:microsoft.com/office/officeart/2005/8/layout/list1"/>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97D555-E82B-EA45-A7C7-2F85BB808D36}">
      <dsp:nvSpPr>
        <dsp:cNvPr id="0" name=""/>
        <dsp:cNvSpPr/>
      </dsp:nvSpPr>
      <dsp:spPr>
        <a:xfrm>
          <a:off x="0" y="453907"/>
          <a:ext cx="9104312" cy="151515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06596" tIns="541528" rIns="706596" bIns="184912" numCol="1" spcCol="1270" anchor="t" anchorCtr="0">
          <a:noAutofit/>
        </a:bodyPr>
        <a:lstStyle/>
        <a:p>
          <a:pPr marL="228600" lvl="1" indent="-228600" algn="l" defTabSz="1155700">
            <a:lnSpc>
              <a:spcPct val="90000"/>
            </a:lnSpc>
            <a:spcBef>
              <a:spcPct val="0"/>
            </a:spcBef>
            <a:spcAft>
              <a:spcPct val="15000"/>
            </a:spcAft>
            <a:buChar char="••"/>
          </a:pPr>
          <a:r>
            <a:rPr lang="en-GB" sz="2600" kern="1200" dirty="0"/>
            <a:t>Qualitative Approach</a:t>
          </a:r>
        </a:p>
        <a:p>
          <a:pPr marL="228600" lvl="1" indent="-228600" algn="l" defTabSz="1155700">
            <a:lnSpc>
              <a:spcPct val="90000"/>
            </a:lnSpc>
            <a:spcBef>
              <a:spcPct val="0"/>
            </a:spcBef>
            <a:spcAft>
              <a:spcPct val="15000"/>
            </a:spcAft>
            <a:buChar char="••"/>
          </a:pPr>
          <a:r>
            <a:rPr lang="en-GB" sz="2600" kern="1200" dirty="0"/>
            <a:t>In-Depth Interviews </a:t>
          </a:r>
          <a:r>
            <a:rPr lang="en-GB" sz="2600" kern="1200" dirty="0" smtClean="0"/>
            <a:t>and Observations (n=16</a:t>
          </a:r>
          <a:r>
            <a:rPr lang="en-GB" sz="2600" kern="1200" dirty="0"/>
            <a:t>)</a:t>
          </a:r>
        </a:p>
      </dsp:txBody>
      <dsp:txXfrm>
        <a:off x="0" y="453907"/>
        <a:ext cx="9104312" cy="1515150"/>
      </dsp:txXfrm>
    </dsp:sp>
    <dsp:sp modelId="{C36C3E4D-0CB3-E642-9C91-72919A5CDF62}">
      <dsp:nvSpPr>
        <dsp:cNvPr id="0" name=""/>
        <dsp:cNvSpPr/>
      </dsp:nvSpPr>
      <dsp:spPr>
        <a:xfrm>
          <a:off x="455215" y="70147"/>
          <a:ext cx="6373018" cy="767520"/>
        </a:xfrm>
        <a:prstGeom prst="roundRect">
          <a:avLst/>
        </a:prstGeom>
        <a:solidFill>
          <a:schemeClr val="accent1">
            <a:lumMod val="60000"/>
            <a:lumOff val="40000"/>
          </a:schemeClr>
        </a:solidFill>
        <a:ln w="25400" cap="flat" cmpd="sng" algn="ctr">
          <a:solidFill>
            <a:schemeClr val="accent1">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0885" tIns="0" rIns="240885" bIns="0" numCol="1" spcCol="1270" anchor="ctr" anchorCtr="0">
          <a:noAutofit/>
        </a:bodyPr>
        <a:lstStyle/>
        <a:p>
          <a:pPr lvl="0" algn="l" defTabSz="1155700">
            <a:lnSpc>
              <a:spcPct val="90000"/>
            </a:lnSpc>
            <a:spcBef>
              <a:spcPct val="0"/>
            </a:spcBef>
            <a:spcAft>
              <a:spcPct val="35000"/>
            </a:spcAft>
          </a:pPr>
          <a:r>
            <a:rPr lang="en-GB" sz="2600" b="1" kern="1200" dirty="0">
              <a:solidFill>
                <a:schemeClr val="tx1"/>
              </a:solidFill>
            </a:rPr>
            <a:t>Research Design </a:t>
          </a:r>
        </a:p>
      </dsp:txBody>
      <dsp:txXfrm>
        <a:off x="492682" y="107614"/>
        <a:ext cx="6298084" cy="692586"/>
      </dsp:txXfrm>
    </dsp:sp>
    <dsp:sp modelId="{C04570F5-967F-AD46-AD8C-ADB82C13A365}">
      <dsp:nvSpPr>
        <dsp:cNvPr id="0" name=""/>
        <dsp:cNvSpPr/>
      </dsp:nvSpPr>
      <dsp:spPr>
        <a:xfrm>
          <a:off x="0" y="2493217"/>
          <a:ext cx="9104312" cy="110565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06596" tIns="541528" rIns="706596" bIns="184912" numCol="1" spcCol="1270" anchor="t" anchorCtr="0">
          <a:noAutofit/>
        </a:bodyPr>
        <a:lstStyle/>
        <a:p>
          <a:pPr marL="228600" lvl="1" indent="-228600" algn="l" defTabSz="1155700">
            <a:lnSpc>
              <a:spcPct val="90000"/>
            </a:lnSpc>
            <a:spcBef>
              <a:spcPct val="0"/>
            </a:spcBef>
            <a:spcAft>
              <a:spcPct val="15000"/>
            </a:spcAft>
            <a:buChar char="••"/>
          </a:pPr>
          <a:r>
            <a:rPr lang="en-ZA" sz="2600" kern="1200" dirty="0"/>
            <a:t>Purposive sampling approach.</a:t>
          </a:r>
          <a:endParaRPr lang="en-GB" sz="2600" kern="1200" dirty="0"/>
        </a:p>
      </dsp:txBody>
      <dsp:txXfrm>
        <a:off x="0" y="2493217"/>
        <a:ext cx="9104312" cy="1105650"/>
      </dsp:txXfrm>
    </dsp:sp>
    <dsp:sp modelId="{6068E34F-6CB4-2A4D-BC6B-0A9529AA5EFA}">
      <dsp:nvSpPr>
        <dsp:cNvPr id="0" name=""/>
        <dsp:cNvSpPr/>
      </dsp:nvSpPr>
      <dsp:spPr>
        <a:xfrm>
          <a:off x="455215" y="2109457"/>
          <a:ext cx="6373018" cy="767520"/>
        </a:xfrm>
        <a:prstGeom prst="roundRect">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0885" tIns="0" rIns="240885" bIns="0" numCol="1" spcCol="1270" anchor="ctr" anchorCtr="0">
          <a:noAutofit/>
        </a:bodyPr>
        <a:lstStyle/>
        <a:p>
          <a:pPr lvl="0" algn="l" defTabSz="1155700">
            <a:lnSpc>
              <a:spcPct val="90000"/>
            </a:lnSpc>
            <a:spcBef>
              <a:spcPct val="0"/>
            </a:spcBef>
            <a:spcAft>
              <a:spcPct val="35000"/>
            </a:spcAft>
          </a:pPr>
          <a:r>
            <a:rPr lang="en-GB" sz="2600" b="1" kern="1200" dirty="0">
              <a:solidFill>
                <a:schemeClr val="tx1"/>
              </a:solidFill>
            </a:rPr>
            <a:t>Recruitment</a:t>
          </a:r>
        </a:p>
      </dsp:txBody>
      <dsp:txXfrm>
        <a:off x="492682" y="2146924"/>
        <a:ext cx="6298084" cy="692586"/>
      </dsp:txXfrm>
    </dsp:sp>
    <dsp:sp modelId="{7B8052B9-F82F-5742-8E3A-146732B5E591}">
      <dsp:nvSpPr>
        <dsp:cNvPr id="0" name=""/>
        <dsp:cNvSpPr/>
      </dsp:nvSpPr>
      <dsp:spPr>
        <a:xfrm>
          <a:off x="0" y="4193175"/>
          <a:ext cx="9104312" cy="1474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06596" tIns="541528" rIns="706596" bIns="184912" numCol="1" spcCol="1270" anchor="t" anchorCtr="0">
          <a:noAutofit/>
        </a:bodyPr>
        <a:lstStyle/>
        <a:p>
          <a:pPr marL="228600" lvl="1" indent="-228600" algn="l" defTabSz="1155700">
            <a:lnSpc>
              <a:spcPct val="90000"/>
            </a:lnSpc>
            <a:spcBef>
              <a:spcPct val="0"/>
            </a:spcBef>
            <a:spcAft>
              <a:spcPct val="15000"/>
            </a:spcAft>
            <a:buChar char="••"/>
          </a:pPr>
          <a:r>
            <a:rPr lang="en-ZA" sz="2600" kern="1200" dirty="0"/>
            <a:t>Healthcare workers employed in public health primary care facilities in Gauteng and the Free State </a:t>
          </a:r>
          <a:endParaRPr lang="en-GB" sz="2600" kern="1200" dirty="0"/>
        </a:p>
      </dsp:txBody>
      <dsp:txXfrm>
        <a:off x="0" y="4193175"/>
        <a:ext cx="9104312" cy="1474200"/>
      </dsp:txXfrm>
    </dsp:sp>
    <dsp:sp modelId="{3FAA57A0-5C64-C148-A2A8-EB1D92ECA744}">
      <dsp:nvSpPr>
        <dsp:cNvPr id="0" name=""/>
        <dsp:cNvSpPr/>
      </dsp:nvSpPr>
      <dsp:spPr>
        <a:xfrm>
          <a:off x="455215" y="3739267"/>
          <a:ext cx="6373018" cy="767520"/>
        </a:xfrm>
        <a:prstGeom prst="roundRect">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0885" tIns="0" rIns="240885" bIns="0" numCol="1" spcCol="1270" anchor="ctr" anchorCtr="0">
          <a:noAutofit/>
        </a:bodyPr>
        <a:lstStyle/>
        <a:p>
          <a:pPr lvl="0" algn="l" defTabSz="1155700">
            <a:lnSpc>
              <a:spcPct val="90000"/>
            </a:lnSpc>
            <a:spcBef>
              <a:spcPct val="0"/>
            </a:spcBef>
            <a:spcAft>
              <a:spcPct val="35000"/>
            </a:spcAft>
          </a:pPr>
          <a:r>
            <a:rPr lang="en-GB" sz="2600" b="1" kern="1200" dirty="0">
              <a:solidFill>
                <a:schemeClr val="tx1"/>
              </a:solidFill>
            </a:rPr>
            <a:t>Eligibility Criteria </a:t>
          </a:r>
        </a:p>
      </dsp:txBody>
      <dsp:txXfrm>
        <a:off x="492682" y="3776734"/>
        <a:ext cx="6298084" cy="692586"/>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CF206A-AFCF-4170-AC3E-075894B5470C}" type="datetimeFigureOut">
              <a:rPr lang="en-ZA" smtClean="0"/>
              <a:t>26 Aug 2024</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51E6A8-CB81-4C17-B9DD-D7808D3045F7}" type="slidenum">
              <a:rPr lang="en-ZA" smtClean="0"/>
              <a:t>‹#›</a:t>
            </a:fld>
            <a:endParaRPr lang="en-ZA"/>
          </a:p>
        </p:txBody>
      </p:sp>
    </p:spTree>
    <p:extLst>
      <p:ext uri="{BB962C8B-B14F-4D97-AF65-F5344CB8AC3E}">
        <p14:creationId xmlns:p14="http://schemas.microsoft.com/office/powerpoint/2010/main" val="11862194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We used a variety</a:t>
            </a:r>
            <a:r>
              <a:rPr lang="en-ZA" baseline="0" dirty="0" smtClean="0"/>
              <a:t> of qualitative methods, including shadowing healthcare workers and how they utilise mobile phones during work and also observations of the WhatsApp groups for a certain period of time to Monitor conversations and level of interactions</a:t>
            </a:r>
            <a:endParaRPr lang="en-ZA" dirty="0"/>
          </a:p>
        </p:txBody>
      </p:sp>
      <p:sp>
        <p:nvSpPr>
          <p:cNvPr id="4" name="Slide Number Placeholder 3"/>
          <p:cNvSpPr>
            <a:spLocks noGrp="1"/>
          </p:cNvSpPr>
          <p:nvPr>
            <p:ph type="sldNum" sz="quarter" idx="10"/>
          </p:nvPr>
        </p:nvSpPr>
        <p:spPr/>
        <p:txBody>
          <a:bodyPr/>
          <a:lstStyle/>
          <a:p>
            <a:fld id="{6F51E6A8-CB81-4C17-B9DD-D7808D3045F7}" type="slidenum">
              <a:rPr lang="en-ZA" smtClean="0"/>
              <a:t>4</a:t>
            </a:fld>
            <a:endParaRPr lang="en-ZA"/>
          </a:p>
        </p:txBody>
      </p:sp>
    </p:spTree>
    <p:extLst>
      <p:ext uri="{BB962C8B-B14F-4D97-AF65-F5344CB8AC3E}">
        <p14:creationId xmlns:p14="http://schemas.microsoft.com/office/powerpoint/2010/main" val="30263113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We had 16 interviews</a:t>
            </a:r>
            <a:r>
              <a:rPr lang="en-ZA" baseline="0" dirty="0"/>
              <a:t> in total (8 in Gauteng and 8 in FS) </a:t>
            </a:r>
          </a:p>
          <a:p>
            <a:r>
              <a:rPr lang="en-ZA" baseline="0" dirty="0"/>
              <a:t>Our interviews were also split amongst participants from urban facilities and participants from rural </a:t>
            </a:r>
            <a:endParaRPr lang="en-ZA" dirty="0"/>
          </a:p>
        </p:txBody>
      </p:sp>
      <p:sp>
        <p:nvSpPr>
          <p:cNvPr id="4" name="Slide Number Placeholder 3"/>
          <p:cNvSpPr>
            <a:spLocks noGrp="1"/>
          </p:cNvSpPr>
          <p:nvPr>
            <p:ph type="sldNum" sz="quarter" idx="10"/>
          </p:nvPr>
        </p:nvSpPr>
        <p:spPr/>
        <p:txBody>
          <a:bodyPr/>
          <a:lstStyle/>
          <a:p>
            <a:fld id="{6F51E6A8-CB81-4C17-B9DD-D7808D3045F7}" type="slidenum">
              <a:rPr lang="en-ZA" smtClean="0"/>
              <a:t>5</a:t>
            </a:fld>
            <a:endParaRPr lang="en-ZA"/>
          </a:p>
        </p:txBody>
      </p:sp>
    </p:spTree>
    <p:extLst>
      <p:ext uri="{BB962C8B-B14F-4D97-AF65-F5344CB8AC3E}">
        <p14:creationId xmlns:p14="http://schemas.microsoft.com/office/powerpoint/2010/main" val="24984614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200" kern="1200" dirty="0" err="1">
                <a:solidFill>
                  <a:schemeClr val="tx1"/>
                </a:solidFill>
                <a:effectLst/>
                <a:latin typeface="+mn-lt"/>
                <a:ea typeface="+mn-ea"/>
                <a:cs typeface="+mn-cs"/>
              </a:rPr>
              <a:t>Whatsapp</a:t>
            </a:r>
            <a:r>
              <a:rPr lang="en-ZA" sz="1200" kern="1200" dirty="0">
                <a:solidFill>
                  <a:schemeClr val="tx1"/>
                </a:solidFill>
                <a:effectLst/>
                <a:latin typeface="+mn-lt"/>
                <a:ea typeface="+mn-ea"/>
                <a:cs typeface="+mn-cs"/>
              </a:rPr>
              <a:t> was the main messaging used by participants. They used </a:t>
            </a:r>
            <a:r>
              <a:rPr lang="en-ZA" sz="1200" kern="1200" dirty="0" err="1">
                <a:solidFill>
                  <a:schemeClr val="tx1"/>
                </a:solidFill>
                <a:effectLst/>
                <a:latin typeface="+mn-lt"/>
                <a:ea typeface="+mn-ea"/>
                <a:cs typeface="+mn-cs"/>
              </a:rPr>
              <a:t>Whatsapp</a:t>
            </a:r>
            <a:r>
              <a:rPr lang="en-ZA" sz="1200" kern="1200" dirty="0">
                <a:solidFill>
                  <a:schemeClr val="tx1"/>
                </a:solidFill>
                <a:effectLst/>
                <a:latin typeface="+mn-lt"/>
                <a:ea typeface="+mn-ea"/>
                <a:cs typeface="+mn-cs"/>
              </a:rPr>
              <a:t> for a range of purposes: included communicating information to colleagues timeously, for instance regarding meetings, </a:t>
            </a:r>
            <a:r>
              <a:rPr lang="en-ZA" sz="1200" kern="1200" dirty="0" err="1">
                <a:solidFill>
                  <a:schemeClr val="tx1"/>
                </a:solidFill>
                <a:effectLst/>
                <a:latin typeface="+mn-lt"/>
                <a:ea typeface="+mn-ea"/>
                <a:cs typeface="+mn-cs"/>
              </a:rPr>
              <a:t>workshifts</a:t>
            </a:r>
            <a:r>
              <a:rPr lang="en-ZA" sz="1200" kern="1200" dirty="0">
                <a:solidFill>
                  <a:schemeClr val="tx1"/>
                </a:solidFill>
                <a:effectLst/>
                <a:latin typeface="+mn-lt"/>
                <a:ea typeface="+mn-ea"/>
                <a:cs typeface="+mn-cs"/>
              </a:rPr>
              <a:t> and supplies; management issues; obtaining and sharing patient information, such as test results; obtaining clinical advice from other healthcare workers; and sharing clinical guidelines. Participants saw the advantages of this app as being able to get quicker responses and decreasing the need for physical meetings. Participants also identified disadvantages including the use of personal phones and data costs; and implications for  work-private life boundaries. Although many were positive about </a:t>
            </a:r>
            <a:r>
              <a:rPr lang="en-ZA" sz="1200" kern="1200" dirty="0" err="1">
                <a:solidFill>
                  <a:schemeClr val="tx1"/>
                </a:solidFill>
                <a:effectLst/>
                <a:latin typeface="+mn-lt"/>
                <a:ea typeface="+mn-ea"/>
                <a:cs typeface="+mn-cs"/>
              </a:rPr>
              <a:t>Whatsapp</a:t>
            </a:r>
            <a:r>
              <a:rPr lang="en-ZA" sz="1200" kern="1200" dirty="0">
                <a:solidFill>
                  <a:schemeClr val="tx1"/>
                </a:solidFill>
                <a:effectLst/>
                <a:latin typeface="+mn-lt"/>
                <a:ea typeface="+mn-ea"/>
                <a:cs typeface="+mn-cs"/>
              </a:rPr>
              <a:t> use, most noted that there were no clear workplace regulations on this informal use or on how costs should be covered.</a:t>
            </a:r>
          </a:p>
          <a:p>
            <a:endParaRPr lang="en-ZA" dirty="0"/>
          </a:p>
        </p:txBody>
      </p:sp>
      <p:sp>
        <p:nvSpPr>
          <p:cNvPr id="4" name="Slide Number Placeholder 3"/>
          <p:cNvSpPr>
            <a:spLocks noGrp="1"/>
          </p:cNvSpPr>
          <p:nvPr>
            <p:ph type="sldNum" sz="quarter" idx="10"/>
          </p:nvPr>
        </p:nvSpPr>
        <p:spPr/>
        <p:txBody>
          <a:bodyPr/>
          <a:lstStyle/>
          <a:p>
            <a:fld id="{6F51E6A8-CB81-4C17-B9DD-D7808D3045F7}" type="slidenum">
              <a:rPr lang="en-ZA" smtClean="0"/>
              <a:t>6</a:t>
            </a:fld>
            <a:endParaRPr lang="en-ZA"/>
          </a:p>
        </p:txBody>
      </p:sp>
    </p:spTree>
    <p:extLst>
      <p:ext uri="{BB962C8B-B14F-4D97-AF65-F5344CB8AC3E}">
        <p14:creationId xmlns:p14="http://schemas.microsoft.com/office/powerpoint/2010/main" val="34618556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Healthcare workers and managers in South Africa are using </a:t>
            </a:r>
            <a:r>
              <a:rPr lang="en-ZA" dirty="0" err="1"/>
              <a:t>Whatsapp</a:t>
            </a:r>
            <a:r>
              <a:rPr lang="en-ZA" dirty="0"/>
              <a:t> for day-to-day work requirements and see many benefits of this informal use. However, guidance on the use of </a:t>
            </a:r>
            <a:r>
              <a:rPr lang="en-ZA" dirty="0" err="1"/>
              <a:t>Whatsapp</a:t>
            </a:r>
            <a:r>
              <a:rPr lang="en-ZA" dirty="0"/>
              <a:t> needs to be developed to support effective integration into the healthcare system and to address the disadvantages identified</a:t>
            </a:r>
          </a:p>
          <a:p>
            <a:endParaRPr lang="en-ZA" dirty="0"/>
          </a:p>
        </p:txBody>
      </p:sp>
      <p:sp>
        <p:nvSpPr>
          <p:cNvPr id="4" name="Slide Number Placeholder 3"/>
          <p:cNvSpPr>
            <a:spLocks noGrp="1"/>
          </p:cNvSpPr>
          <p:nvPr>
            <p:ph type="sldNum" sz="quarter" idx="10"/>
          </p:nvPr>
        </p:nvSpPr>
        <p:spPr/>
        <p:txBody>
          <a:bodyPr/>
          <a:lstStyle/>
          <a:p>
            <a:fld id="{6F51E6A8-CB81-4C17-B9DD-D7808D3045F7}" type="slidenum">
              <a:rPr lang="en-ZA" smtClean="0"/>
              <a:t>8</a:t>
            </a:fld>
            <a:endParaRPr lang="en-ZA"/>
          </a:p>
        </p:txBody>
      </p:sp>
    </p:spTree>
    <p:extLst>
      <p:ext uri="{BB962C8B-B14F-4D97-AF65-F5344CB8AC3E}">
        <p14:creationId xmlns:p14="http://schemas.microsoft.com/office/powerpoint/2010/main" val="17116220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8/26/2024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8/26/2024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8/26/2024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8/26/2024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6.pn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2.jpeg"/><Relationship Id="rId4" Type="http://schemas.openxmlformats.org/officeDocument/2006/relationships/image" Target="../media/image7.sv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6.pn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2.jpeg"/><Relationship Id="rId4" Type="http://schemas.openxmlformats.org/officeDocument/2006/relationships/image" Target="../media/image7.sv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diagramColors" Target="../diagrams/colors1.xml"/><Relationship Id="rId3" Type="http://schemas.openxmlformats.org/officeDocument/2006/relationships/image" Target="../media/image4.png"/><Relationship Id="rId7" Type="http://schemas.openxmlformats.org/officeDocument/2006/relationships/image" Target="../media/image7.png"/><Relationship Id="rId12" Type="http://schemas.openxmlformats.org/officeDocument/2006/relationships/diagramQuickStyle" Target="../diagrams/quickStyle1.xml"/><Relationship Id="rId2" Type="http://schemas.openxmlformats.org/officeDocument/2006/relationships/notesSlide" Target="../notesSlides/notesSlide1.xml"/><Relationship Id="rId16" Type="http://schemas.microsoft.com/office/2018/10/relationships/comments" Target="../comments/modernComment_103_BC15B2E7.xml"/><Relationship Id="rId1" Type="http://schemas.openxmlformats.org/officeDocument/2006/relationships/slideLayout" Target="../slideLayouts/slideLayout2.xml"/><Relationship Id="rId6" Type="http://schemas.openxmlformats.org/officeDocument/2006/relationships/image" Target="../media/image2.jpeg"/><Relationship Id="rId11" Type="http://schemas.openxmlformats.org/officeDocument/2006/relationships/diagramLayout" Target="../diagrams/layout1.xml"/><Relationship Id="rId5" Type="http://schemas.openxmlformats.org/officeDocument/2006/relationships/image" Target="../media/image7.svg"/><Relationship Id="rId15" Type="http://schemas.openxmlformats.org/officeDocument/2006/relationships/image" Target="../media/image10.png"/><Relationship Id="rId10" Type="http://schemas.openxmlformats.org/officeDocument/2006/relationships/diagramData" Target="../diagrams/data1.xml"/><Relationship Id="rId4" Type="http://schemas.openxmlformats.org/officeDocument/2006/relationships/image" Target="../media/image6.png"/><Relationship Id="rId9" Type="http://schemas.openxmlformats.org/officeDocument/2006/relationships/image" Target="../media/image5.png"/><Relationship Id="rId14" Type="http://schemas.microsoft.com/office/2007/relationships/diagramDrawing" Target="../diagrams/drawing1.xml"/></Relationships>
</file>

<file path=ppt/slides/_rels/slide5.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7.svg"/><Relationship Id="rId10" Type="http://schemas.openxmlformats.org/officeDocument/2006/relationships/image" Target="../media/image11.png"/><Relationship Id="rId4" Type="http://schemas.openxmlformats.org/officeDocument/2006/relationships/image" Target="../media/image6.png"/><Relationship Id="rId9"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image" Target="../media/image2.jpeg"/><Relationship Id="rId13" Type="http://schemas.openxmlformats.org/officeDocument/2006/relationships/image" Target="../media/image16.svg"/><Relationship Id="rId18" Type="http://schemas.openxmlformats.org/officeDocument/2006/relationships/image" Target="../media/image16.png"/><Relationship Id="rId26" Type="http://schemas.microsoft.com/office/2018/10/relationships/comments" Target="../comments/modernComment_104_16F42FA8.xml"/><Relationship Id="rId3" Type="http://schemas.openxmlformats.org/officeDocument/2006/relationships/image" Target="../media/image12.png"/><Relationship Id="rId21" Type="http://schemas.openxmlformats.org/officeDocument/2006/relationships/image" Target="../media/image24.svg"/><Relationship Id="rId7" Type="http://schemas.openxmlformats.org/officeDocument/2006/relationships/image" Target="../media/image7.svg"/><Relationship Id="rId12" Type="http://schemas.openxmlformats.org/officeDocument/2006/relationships/image" Target="../media/image13.png"/><Relationship Id="rId17" Type="http://schemas.openxmlformats.org/officeDocument/2006/relationships/image" Target="../media/image20.svg"/><Relationship Id="rId25" Type="http://schemas.openxmlformats.org/officeDocument/2006/relationships/image" Target="../media/image28.svg"/><Relationship Id="rId2" Type="http://schemas.openxmlformats.org/officeDocument/2006/relationships/notesSlide" Target="../notesSlides/notesSlide3.xml"/><Relationship Id="rId16" Type="http://schemas.openxmlformats.org/officeDocument/2006/relationships/image" Target="../media/image15.png"/><Relationship Id="rId20" Type="http://schemas.openxmlformats.org/officeDocument/2006/relationships/image" Target="../media/image17.png"/><Relationship Id="rId1" Type="http://schemas.openxmlformats.org/officeDocument/2006/relationships/slideLayout" Target="../slideLayouts/slideLayout2.xml"/><Relationship Id="rId11" Type="http://schemas.openxmlformats.org/officeDocument/2006/relationships/image" Target="../media/image5.png"/><Relationship Id="rId24" Type="http://schemas.openxmlformats.org/officeDocument/2006/relationships/image" Target="../media/image19.png"/><Relationship Id="rId5" Type="http://schemas.openxmlformats.org/officeDocument/2006/relationships/image" Target="../media/image6.png"/><Relationship Id="rId15" Type="http://schemas.openxmlformats.org/officeDocument/2006/relationships/image" Target="../media/image18.svg"/><Relationship Id="rId23" Type="http://schemas.openxmlformats.org/officeDocument/2006/relationships/image" Target="../media/image26.svg"/><Relationship Id="rId10" Type="http://schemas.openxmlformats.org/officeDocument/2006/relationships/image" Target="../media/image9.svg"/><Relationship Id="rId19" Type="http://schemas.openxmlformats.org/officeDocument/2006/relationships/image" Target="../media/image22.svg"/><Relationship Id="rId4" Type="http://schemas.openxmlformats.org/officeDocument/2006/relationships/image" Target="../media/image4.png"/><Relationship Id="rId9" Type="http://schemas.openxmlformats.org/officeDocument/2006/relationships/image" Target="../media/image7.png"/><Relationship Id="rId14" Type="http://schemas.openxmlformats.org/officeDocument/2006/relationships/image" Target="../media/image14.png"/><Relationship Id="rId22" Type="http://schemas.openxmlformats.org/officeDocument/2006/relationships/image" Target="../media/image18.png"/></Relationships>
</file>

<file path=ppt/slides/_rels/slide7.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6.png"/><Relationship Id="rId7" Type="http://schemas.openxmlformats.org/officeDocument/2006/relationships/image" Target="../media/image7.png"/><Relationship Id="rId12" Type="http://schemas.microsoft.com/office/2018/10/relationships/comments" Target="../comments/modernComment_106_D4F260B9.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2.jpeg"/><Relationship Id="rId11" Type="http://schemas.openxmlformats.org/officeDocument/2006/relationships/image" Target="../media/image30.svg"/><Relationship Id="rId5" Type="http://schemas.openxmlformats.org/officeDocument/2006/relationships/image" Target="../media/image7.svg"/><Relationship Id="rId10" Type="http://schemas.openxmlformats.org/officeDocument/2006/relationships/image" Target="../media/image20.png"/><Relationship Id="rId9" Type="http://schemas.openxmlformats.org/officeDocument/2006/relationships/image" Target="../media/image5.png"/></Relationships>
</file>

<file path=ppt/slides/_rels/slide8.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7.svg"/><Relationship Id="rId10" Type="http://schemas.openxmlformats.org/officeDocument/2006/relationships/image" Target="../media/image21.png"/><Relationship Id="rId4" Type="http://schemas.openxmlformats.org/officeDocument/2006/relationships/image" Target="../media/image6.png"/><Relationship Id="rId9" Type="http://schemas.openxmlformats.org/officeDocument/2006/relationships/image" Target="../media/image5.png"/></Relationships>
</file>

<file path=ppt/slides/_rels/slide9.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26.png"/><Relationship Id="rId3" Type="http://schemas.openxmlformats.org/officeDocument/2006/relationships/image" Target="../media/image6.png"/><Relationship Id="rId7" Type="http://schemas.openxmlformats.org/officeDocument/2006/relationships/image" Target="../media/image9.svg"/><Relationship Id="rId12" Type="http://schemas.openxmlformats.org/officeDocument/2006/relationships/image" Target="../media/image2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24.png"/><Relationship Id="rId5" Type="http://schemas.openxmlformats.org/officeDocument/2006/relationships/image" Target="../media/image2.jpeg"/><Relationship Id="rId10" Type="http://schemas.openxmlformats.org/officeDocument/2006/relationships/image" Target="../media/image23.png"/><Relationship Id="rId4" Type="http://schemas.openxmlformats.org/officeDocument/2006/relationships/image" Target="../media/image7.svg"/><Relationship Id="rId9"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908230"/>
            <a:ext cx="16225843" cy="1153795"/>
          </a:xfrm>
          <a:prstGeom prst="rect">
            <a:avLst/>
          </a:prstGeom>
        </p:spPr>
        <p:txBody>
          <a:bodyPr lIns="0" tIns="0" rIns="0" bIns="0" rtlCol="0" anchor="t">
            <a:spAutoFit/>
          </a:bodyPr>
          <a:lstStyle/>
          <a:p>
            <a:pPr algn="l">
              <a:lnSpc>
                <a:spcPts val="9379"/>
              </a:lnSpc>
            </a:pPr>
            <a:r>
              <a:rPr lang="en-US" sz="6699">
                <a:solidFill>
                  <a:srgbClr val="DCB05B"/>
                </a:solidFill>
                <a:latin typeface="Montserrat Ultra-Bold"/>
              </a:rPr>
              <a:t>JOHANNESBURG HEALTH DISTRICT </a:t>
            </a:r>
          </a:p>
        </p:txBody>
      </p:sp>
      <p:sp>
        <p:nvSpPr>
          <p:cNvPr id="3" name="TextBox 3"/>
          <p:cNvSpPr txBox="1"/>
          <p:nvPr/>
        </p:nvSpPr>
        <p:spPr>
          <a:xfrm>
            <a:off x="2160225" y="2088932"/>
            <a:ext cx="13962793" cy="1153795"/>
          </a:xfrm>
          <a:prstGeom prst="rect">
            <a:avLst/>
          </a:prstGeom>
        </p:spPr>
        <p:txBody>
          <a:bodyPr lIns="0" tIns="0" rIns="0" bIns="0" rtlCol="0" anchor="t">
            <a:spAutoFit/>
          </a:bodyPr>
          <a:lstStyle/>
          <a:p>
            <a:pPr algn="r">
              <a:lnSpc>
                <a:spcPts val="9379"/>
              </a:lnSpc>
            </a:pPr>
            <a:r>
              <a:rPr lang="en-US" sz="6699">
                <a:solidFill>
                  <a:srgbClr val="0063A0"/>
                </a:solidFill>
                <a:latin typeface="Montserrat Ultra-Bold"/>
              </a:rPr>
              <a:t>2024 RESEARCH CONFERENCE</a:t>
            </a:r>
          </a:p>
        </p:txBody>
      </p:sp>
      <p:sp>
        <p:nvSpPr>
          <p:cNvPr id="4" name="Freeform 4"/>
          <p:cNvSpPr/>
          <p:nvPr/>
        </p:nvSpPr>
        <p:spPr>
          <a:xfrm>
            <a:off x="15018832" y="1547067"/>
            <a:ext cx="3636016" cy="9680082"/>
          </a:xfrm>
          <a:custGeom>
            <a:avLst/>
            <a:gdLst/>
            <a:ahLst/>
            <a:cxnLst/>
            <a:rect l="l" t="t" r="r" b="b"/>
            <a:pathLst>
              <a:path w="3636016" h="9680082">
                <a:moveTo>
                  <a:pt x="0" y="0"/>
                </a:moveTo>
                <a:lnTo>
                  <a:pt x="3636016" y="0"/>
                </a:lnTo>
                <a:lnTo>
                  <a:pt x="3636016" y="9680082"/>
                </a:lnTo>
                <a:lnTo>
                  <a:pt x="0" y="9680082"/>
                </a:lnTo>
                <a:lnTo>
                  <a:pt x="0" y="0"/>
                </a:lnTo>
                <a:close/>
              </a:path>
            </a:pathLst>
          </a:custGeom>
          <a:blipFill>
            <a:blip r:embed="rId2">
              <a:alphaModFix amt="37000"/>
            </a:blip>
            <a:stretch>
              <a:fillRect/>
            </a:stretch>
          </a:blipFill>
        </p:spPr>
        <p:txBody>
          <a:bodyPr/>
          <a:lstStyle/>
          <a:p>
            <a:endParaRPr lang="en-US"/>
          </a:p>
        </p:txBody>
      </p:sp>
      <p:grpSp>
        <p:nvGrpSpPr>
          <p:cNvPr id="5" name="Group 5"/>
          <p:cNvGrpSpPr>
            <a:grpSpLocks noChangeAspect="1"/>
          </p:cNvGrpSpPr>
          <p:nvPr/>
        </p:nvGrpSpPr>
        <p:grpSpPr>
          <a:xfrm>
            <a:off x="14497763" y="301323"/>
            <a:ext cx="11802750" cy="12978807"/>
            <a:chOff x="0" y="0"/>
            <a:chExt cx="14228623" cy="15646400"/>
          </a:xfrm>
        </p:grpSpPr>
        <p:sp>
          <p:nvSpPr>
            <p:cNvPr id="6" name="Freeform 6"/>
            <p:cNvSpPr/>
            <p:nvPr/>
          </p:nvSpPr>
          <p:spPr>
            <a:xfrm>
              <a:off x="0" y="0"/>
              <a:ext cx="14228699" cy="15646400"/>
            </a:xfrm>
            <a:custGeom>
              <a:avLst/>
              <a:gdLst/>
              <a:ahLst/>
              <a:cxnLst/>
              <a:rect l="l" t="t" r="r" b="b"/>
              <a:pathLst>
                <a:path w="14228699" h="15646400">
                  <a:moveTo>
                    <a:pt x="4891913" y="0"/>
                  </a:moveTo>
                  <a:lnTo>
                    <a:pt x="0" y="8473059"/>
                  </a:lnTo>
                  <a:lnTo>
                    <a:pt x="4141597" y="15646400"/>
                  </a:lnTo>
                  <a:lnTo>
                    <a:pt x="14228699" y="15646400"/>
                  </a:lnTo>
                  <a:lnTo>
                    <a:pt x="14228699" y="0"/>
                  </a:lnTo>
                  <a:close/>
                </a:path>
              </a:pathLst>
            </a:custGeom>
            <a:blipFill>
              <a:blip r:embed="rId3"/>
              <a:stretch>
                <a:fillRect t="-22720" r="-160054" b="-22720"/>
              </a:stretch>
            </a:blipFill>
          </p:spPr>
          <p:txBody>
            <a:bodyPr/>
            <a:lstStyle/>
            <a:p>
              <a:endParaRPr lang="en-US"/>
            </a:p>
          </p:txBody>
        </p:sp>
      </p:grpSp>
      <p:sp>
        <p:nvSpPr>
          <p:cNvPr id="7" name="Freeform 7"/>
          <p:cNvSpPr/>
          <p:nvPr/>
        </p:nvSpPr>
        <p:spPr>
          <a:xfrm>
            <a:off x="14939080" y="240939"/>
            <a:ext cx="4678154" cy="12978807"/>
          </a:xfrm>
          <a:custGeom>
            <a:avLst/>
            <a:gdLst/>
            <a:ahLst/>
            <a:cxnLst/>
            <a:rect l="l" t="t" r="r" b="b"/>
            <a:pathLst>
              <a:path w="4678154" h="12978807">
                <a:moveTo>
                  <a:pt x="0" y="0"/>
                </a:moveTo>
                <a:lnTo>
                  <a:pt x="4678154" y="0"/>
                </a:lnTo>
                <a:lnTo>
                  <a:pt x="4678154" y="12978807"/>
                </a:lnTo>
                <a:lnTo>
                  <a:pt x="0" y="12978807"/>
                </a:lnTo>
                <a:lnTo>
                  <a:pt x="0" y="0"/>
                </a:lnTo>
                <a:close/>
              </a:path>
            </a:pathLst>
          </a:custGeom>
          <a:blipFill>
            <a:blip r:embed="rId4">
              <a:alphaModFix amt="43999"/>
            </a:blip>
            <a:stretch>
              <a:fillRect/>
            </a:stretch>
          </a:blipFill>
        </p:spPr>
        <p:txBody>
          <a:bodyPr/>
          <a:lstStyle/>
          <a:p>
            <a:endParaRPr lang="en-US"/>
          </a:p>
        </p:txBody>
      </p:sp>
      <p:sp>
        <p:nvSpPr>
          <p:cNvPr id="8" name="Freeform 8"/>
          <p:cNvSpPr/>
          <p:nvPr/>
        </p:nvSpPr>
        <p:spPr>
          <a:xfrm>
            <a:off x="1043544" y="8677157"/>
            <a:ext cx="2648900" cy="1002924"/>
          </a:xfrm>
          <a:custGeom>
            <a:avLst/>
            <a:gdLst/>
            <a:ahLst/>
            <a:cxnLst/>
            <a:rect l="l" t="t" r="r" b="b"/>
            <a:pathLst>
              <a:path w="2648900" h="1002924">
                <a:moveTo>
                  <a:pt x="0" y="0"/>
                </a:moveTo>
                <a:lnTo>
                  <a:pt x="2648900" y="0"/>
                </a:lnTo>
                <a:lnTo>
                  <a:pt x="2648900" y="1002925"/>
                </a:lnTo>
                <a:lnTo>
                  <a:pt x="0" y="1002925"/>
                </a:lnTo>
                <a:lnTo>
                  <a:pt x="0" y="0"/>
                </a:lnTo>
                <a:close/>
              </a:path>
            </a:pathLst>
          </a:custGeom>
          <a:blipFill>
            <a:blip r:embed="rId5"/>
            <a:stretch>
              <a:fillRect/>
            </a:stretch>
          </a:blipFill>
        </p:spPr>
        <p:txBody>
          <a:bodyPr/>
          <a:lstStyle/>
          <a:p>
            <a:endParaRPr lang="en-US"/>
          </a:p>
        </p:txBody>
      </p:sp>
      <p:sp>
        <p:nvSpPr>
          <p:cNvPr id="9" name="Freeform 9"/>
          <p:cNvSpPr/>
          <p:nvPr/>
        </p:nvSpPr>
        <p:spPr>
          <a:xfrm>
            <a:off x="15922068" y="8677157"/>
            <a:ext cx="1337232" cy="1002924"/>
          </a:xfrm>
          <a:custGeom>
            <a:avLst/>
            <a:gdLst/>
            <a:ahLst/>
            <a:cxnLst/>
            <a:rect l="l" t="t" r="r" b="b"/>
            <a:pathLst>
              <a:path w="1337232" h="1002924">
                <a:moveTo>
                  <a:pt x="0" y="0"/>
                </a:moveTo>
                <a:lnTo>
                  <a:pt x="1337232" y="0"/>
                </a:lnTo>
                <a:lnTo>
                  <a:pt x="1337232" y="1002925"/>
                </a:lnTo>
                <a:lnTo>
                  <a:pt x="0" y="1002925"/>
                </a:lnTo>
                <a:lnTo>
                  <a:pt x="0" y="0"/>
                </a:lnTo>
                <a:close/>
              </a:path>
            </a:pathLst>
          </a:custGeom>
          <a:blipFill>
            <a:blip r:embed="rId6"/>
            <a:stretch>
              <a:fillRect/>
            </a:stretch>
          </a:blipFill>
        </p:spPr>
        <p:txBody>
          <a:bodyPr/>
          <a:lstStyle/>
          <a:p>
            <a:endParaRPr lang="en-US"/>
          </a:p>
        </p:txBody>
      </p:sp>
      <p:sp>
        <p:nvSpPr>
          <p:cNvPr id="10" name="TextBox 10"/>
          <p:cNvSpPr txBox="1"/>
          <p:nvPr/>
        </p:nvSpPr>
        <p:spPr>
          <a:xfrm>
            <a:off x="6100515" y="8963461"/>
            <a:ext cx="6086971" cy="721995"/>
          </a:xfrm>
          <a:prstGeom prst="rect">
            <a:avLst/>
          </a:prstGeom>
        </p:spPr>
        <p:txBody>
          <a:bodyPr lIns="0" tIns="0" rIns="0" bIns="0" rtlCol="0" anchor="t">
            <a:spAutoFit/>
          </a:bodyPr>
          <a:lstStyle/>
          <a:p>
            <a:pPr marL="0" lvl="0" indent="0" algn="ctr">
              <a:lnSpc>
                <a:spcPts val="5880"/>
              </a:lnSpc>
              <a:spcBef>
                <a:spcPct val="0"/>
              </a:spcBef>
            </a:pPr>
            <a:r>
              <a:rPr lang="en-US" sz="4200">
                <a:solidFill>
                  <a:srgbClr val="DCB05B"/>
                </a:solidFill>
                <a:latin typeface="Josefin Sans"/>
              </a:rPr>
              <a:t>#JoburgResearch2024</a:t>
            </a:r>
          </a:p>
        </p:txBody>
      </p:sp>
      <p:sp>
        <p:nvSpPr>
          <p:cNvPr id="11" name="Title 10">
            <a:extLst>
              <a:ext uri="{FF2B5EF4-FFF2-40B4-BE49-F238E27FC236}">
                <a16:creationId xmlns:a16="http://schemas.microsoft.com/office/drawing/2014/main" id="{ED3E32D4-2941-4187-1E23-42A1CE7EFAB7}"/>
              </a:ext>
            </a:extLst>
          </p:cNvPr>
          <p:cNvSpPr>
            <a:spLocks noGrp="1"/>
          </p:cNvSpPr>
          <p:nvPr>
            <p:ph type="ctrTitle"/>
          </p:nvPr>
        </p:nvSpPr>
        <p:spPr>
          <a:xfrm>
            <a:off x="1828800" y="3875362"/>
            <a:ext cx="12954000" cy="1470025"/>
          </a:xfrm>
        </p:spPr>
        <p:txBody>
          <a:bodyPr>
            <a:normAutofit fontScale="90000"/>
          </a:bodyPr>
          <a:lstStyle/>
          <a:p>
            <a:r>
              <a:rPr lang="en-ZA" dirty="0"/>
              <a:t>Exploring the perspectives of healthcare workers on their use of mobile phone messaging applications (apps) at work: </a:t>
            </a:r>
            <a:br>
              <a:rPr lang="en-ZA" dirty="0"/>
            </a:br>
            <a:r>
              <a:rPr lang="en-ZA" dirty="0"/>
              <a:t>A qualitative study in South Africa </a:t>
            </a:r>
            <a:br>
              <a:rPr lang="en-ZA" dirty="0"/>
            </a:br>
            <a:endParaRPr lang="en-US" dirty="0"/>
          </a:p>
        </p:txBody>
      </p:sp>
      <p:sp>
        <p:nvSpPr>
          <p:cNvPr id="13" name="Subtitle 12"/>
          <p:cNvSpPr>
            <a:spLocks noGrp="1"/>
          </p:cNvSpPr>
          <p:nvPr>
            <p:ph type="subTitle" idx="1"/>
          </p:nvPr>
        </p:nvSpPr>
        <p:spPr>
          <a:xfrm>
            <a:off x="3710944" y="5421587"/>
            <a:ext cx="9547856" cy="2769913"/>
          </a:xfrm>
        </p:spPr>
        <p:txBody>
          <a:bodyPr>
            <a:normAutofit fontScale="47500" lnSpcReduction="20000"/>
          </a:bodyPr>
          <a:lstStyle/>
          <a:p>
            <a:r>
              <a:rPr lang="en-ZA" dirty="0"/>
              <a:t>Simon Lewin</a:t>
            </a:r>
            <a:r>
              <a:rPr lang="en-ZA" baseline="30000" dirty="0"/>
              <a:t>1,2</a:t>
            </a:r>
            <a:r>
              <a:rPr lang="en-ZA" dirty="0"/>
              <a:t>, Janan Janine Dietrich</a:t>
            </a:r>
            <a:r>
              <a:rPr lang="en-ZA" baseline="30000" dirty="0"/>
              <a:t>2,3,4</a:t>
            </a:r>
            <a:r>
              <a:rPr lang="en-ZA" dirty="0"/>
              <a:t>, Mamakiri Mulaudzi</a:t>
            </a:r>
            <a:r>
              <a:rPr lang="en-ZA" baseline="30000" dirty="0"/>
              <a:t>5</a:t>
            </a:r>
            <a:r>
              <a:rPr lang="en-ZA" dirty="0"/>
              <a:t>, Tondani Mudau</a:t>
            </a:r>
            <a:r>
              <a:rPr lang="en-ZA" baseline="30000" dirty="0"/>
              <a:t>2,6</a:t>
            </a:r>
            <a:r>
              <a:rPr lang="en-ZA" dirty="0"/>
              <a:t>, Lerato Tsotetsi</a:t>
            </a:r>
            <a:r>
              <a:rPr lang="en-ZA" baseline="30000" dirty="0"/>
              <a:t>2,3</a:t>
            </a:r>
            <a:r>
              <a:rPr lang="en-ZA" dirty="0"/>
              <a:t>, Tanya Doherty</a:t>
            </a:r>
            <a:r>
              <a:rPr lang="en-ZA" baseline="30000" dirty="0"/>
              <a:t>2</a:t>
            </a:r>
            <a:endParaRPr lang="en-ZA" dirty="0"/>
          </a:p>
          <a:p>
            <a:r>
              <a:rPr lang="en-ZA" baseline="30000" dirty="0"/>
              <a:t>1 </a:t>
            </a:r>
            <a:r>
              <a:rPr lang="en-ZA" dirty="0"/>
              <a:t>Department of Health Sciences </a:t>
            </a:r>
            <a:r>
              <a:rPr lang="en-ZA" dirty="0" err="1"/>
              <a:t>Ålesund</a:t>
            </a:r>
            <a:r>
              <a:rPr lang="en-ZA" dirty="0"/>
              <a:t>, Faculty of Medicine and Health Sciences, Norwegian University of Science and Technology (NTNU), Norway.</a:t>
            </a:r>
          </a:p>
          <a:p>
            <a:r>
              <a:rPr lang="en-ZA" baseline="30000" dirty="0"/>
              <a:t>2 </a:t>
            </a:r>
            <a:r>
              <a:rPr lang="en-ZA" dirty="0"/>
              <a:t>Health Systems Research Unit, South African Medical Research (SAMRC), Bellville, South Africa.</a:t>
            </a:r>
          </a:p>
          <a:p>
            <a:r>
              <a:rPr lang="en-ZA" baseline="30000" dirty="0"/>
              <a:t>3</a:t>
            </a:r>
            <a:r>
              <a:rPr lang="en-ZA" dirty="0"/>
              <a:t>African Social Sciences Unit of Research and Evaluation (ASSURE), Faculty of Health Sciences, University of the Witwatersrand, Johannesburg, South Africa.</a:t>
            </a:r>
          </a:p>
          <a:p>
            <a:r>
              <a:rPr lang="en-ZA" baseline="30000" dirty="0"/>
              <a:t>4 </a:t>
            </a:r>
            <a:r>
              <a:rPr lang="en-ZA" dirty="0"/>
              <a:t>Perinatal HIV Research Unit (PHRU), Faculty of Health Sciences, University of the Witwatersrand, Johannesburg, South Africa. </a:t>
            </a:r>
          </a:p>
          <a:p>
            <a:r>
              <a:rPr lang="en-ZA" baseline="30000" dirty="0"/>
              <a:t>5 </a:t>
            </a:r>
            <a:r>
              <a:rPr lang="en-ZA" dirty="0"/>
              <a:t>School of Human and Community Development, Department of Psychology, University of the Witwatersrand, Johannesburg, South Africa</a:t>
            </a:r>
          </a:p>
        </p:txBody>
      </p:sp>
      <p:sp>
        <p:nvSpPr>
          <p:cNvPr id="14" name="TextBox 13"/>
          <p:cNvSpPr txBox="1"/>
          <p:nvPr/>
        </p:nvSpPr>
        <p:spPr>
          <a:xfrm>
            <a:off x="4876800" y="8343900"/>
            <a:ext cx="7620000" cy="369332"/>
          </a:xfrm>
          <a:prstGeom prst="rect">
            <a:avLst/>
          </a:prstGeom>
          <a:noFill/>
        </p:spPr>
        <p:txBody>
          <a:bodyPr wrap="square" rtlCol="0">
            <a:spAutoFit/>
          </a:bodyPr>
          <a:lstStyle/>
          <a:p>
            <a:pPr algn="ctr"/>
            <a:r>
              <a:rPr lang="en-ZA" b="1" dirty="0"/>
              <a:t>Prof Janan Dietrich</a:t>
            </a:r>
          </a:p>
        </p:txBody>
      </p:sp>
    </p:spTree>
    <p:extLst>
      <p:ext uri="{BB962C8B-B14F-4D97-AF65-F5344CB8AC3E}">
        <p14:creationId xmlns:p14="http://schemas.microsoft.com/office/powerpoint/2010/main" val="23504939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43544" y="8677157"/>
            <a:ext cx="2648900" cy="1002924"/>
          </a:xfrm>
          <a:custGeom>
            <a:avLst/>
            <a:gdLst/>
            <a:ahLst/>
            <a:cxnLst/>
            <a:rect l="l" t="t" r="r" b="b"/>
            <a:pathLst>
              <a:path w="2648900" h="1002924">
                <a:moveTo>
                  <a:pt x="0" y="0"/>
                </a:moveTo>
                <a:lnTo>
                  <a:pt x="2648900" y="0"/>
                </a:lnTo>
                <a:lnTo>
                  <a:pt x="2648900" y="1002925"/>
                </a:lnTo>
                <a:lnTo>
                  <a:pt x="0" y="1002925"/>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725991" y="495053"/>
            <a:ext cx="11616191" cy="514350"/>
          </a:xfrm>
          <a:prstGeom prst="rect">
            <a:avLst/>
          </a:prstGeom>
        </p:spPr>
        <p:txBody>
          <a:bodyPr lIns="0" tIns="0" rIns="0" bIns="0" rtlCol="0" anchor="t">
            <a:spAutoFit/>
          </a:bodyPr>
          <a:lstStyle/>
          <a:p>
            <a:pPr algn="l">
              <a:lnSpc>
                <a:spcPts val="4200"/>
              </a:lnSpc>
            </a:pPr>
            <a:r>
              <a:rPr lang="en-US" sz="3000">
                <a:solidFill>
                  <a:srgbClr val="DCB05B"/>
                </a:solidFill>
                <a:latin typeface="Montserrat Ultra-Bold"/>
              </a:rPr>
              <a:t>JOHANNESBURG HEALTH DISTRICT </a:t>
            </a:r>
          </a:p>
        </p:txBody>
      </p:sp>
      <p:sp>
        <p:nvSpPr>
          <p:cNvPr id="4" name="Freeform 4"/>
          <p:cNvSpPr/>
          <p:nvPr/>
        </p:nvSpPr>
        <p:spPr>
          <a:xfrm>
            <a:off x="15018832" y="1547067"/>
            <a:ext cx="3636016" cy="9680082"/>
          </a:xfrm>
          <a:custGeom>
            <a:avLst/>
            <a:gdLst/>
            <a:ahLst/>
            <a:cxnLst/>
            <a:rect l="l" t="t" r="r" b="b"/>
            <a:pathLst>
              <a:path w="3636016" h="9680082">
                <a:moveTo>
                  <a:pt x="0" y="0"/>
                </a:moveTo>
                <a:lnTo>
                  <a:pt x="3636016" y="0"/>
                </a:lnTo>
                <a:lnTo>
                  <a:pt x="3636016" y="9680082"/>
                </a:lnTo>
                <a:lnTo>
                  <a:pt x="0" y="9680082"/>
                </a:lnTo>
                <a:lnTo>
                  <a:pt x="0" y="0"/>
                </a:lnTo>
                <a:close/>
              </a:path>
            </a:pathLst>
          </a:custGeom>
          <a:blipFill>
            <a:blip r:embed="rId3">
              <a:alphaModFix amt="37000"/>
              <a:extLst>
                <a:ext uri="{96DAC541-7B7A-43D3-8B79-37D633B846F1}">
                  <asvg:svgBlip xmlns:asvg="http://schemas.microsoft.com/office/drawing/2016/SVG/main" xmlns="" r:embed="rId4"/>
                </a:ext>
              </a:extLst>
            </a:blip>
            <a:stretch>
              <a:fillRect/>
            </a:stretch>
          </a:blipFill>
        </p:spPr>
        <p:txBody>
          <a:bodyPr/>
          <a:lstStyle/>
          <a:p>
            <a:endParaRPr lang="en-US"/>
          </a:p>
        </p:txBody>
      </p:sp>
      <p:grpSp>
        <p:nvGrpSpPr>
          <p:cNvPr id="5" name="Group 5"/>
          <p:cNvGrpSpPr>
            <a:grpSpLocks noChangeAspect="1"/>
          </p:cNvGrpSpPr>
          <p:nvPr/>
        </p:nvGrpSpPr>
        <p:grpSpPr>
          <a:xfrm>
            <a:off x="14497763" y="301323"/>
            <a:ext cx="11802750" cy="12978807"/>
            <a:chOff x="0" y="0"/>
            <a:chExt cx="14228623" cy="15646400"/>
          </a:xfrm>
        </p:grpSpPr>
        <p:sp>
          <p:nvSpPr>
            <p:cNvPr id="6" name="Freeform 6"/>
            <p:cNvSpPr/>
            <p:nvPr/>
          </p:nvSpPr>
          <p:spPr>
            <a:xfrm>
              <a:off x="0" y="0"/>
              <a:ext cx="14228699" cy="15646400"/>
            </a:xfrm>
            <a:custGeom>
              <a:avLst/>
              <a:gdLst/>
              <a:ahLst/>
              <a:cxnLst/>
              <a:rect l="l" t="t" r="r" b="b"/>
              <a:pathLst>
                <a:path w="14228699" h="15646400">
                  <a:moveTo>
                    <a:pt x="4891913" y="0"/>
                  </a:moveTo>
                  <a:lnTo>
                    <a:pt x="0" y="8473059"/>
                  </a:lnTo>
                  <a:lnTo>
                    <a:pt x="4141597" y="15646400"/>
                  </a:lnTo>
                  <a:lnTo>
                    <a:pt x="14228699" y="15646400"/>
                  </a:lnTo>
                  <a:lnTo>
                    <a:pt x="14228699" y="0"/>
                  </a:lnTo>
                  <a:close/>
                </a:path>
              </a:pathLst>
            </a:custGeom>
            <a:blipFill>
              <a:blip r:embed="rId5"/>
              <a:stretch>
                <a:fillRect t="-22720" r="-160054" b="-22720"/>
              </a:stretch>
            </a:blipFill>
          </p:spPr>
          <p:txBody>
            <a:bodyPr/>
            <a:lstStyle/>
            <a:p>
              <a:endParaRPr lang="en-US"/>
            </a:p>
          </p:txBody>
        </p:sp>
      </p:grpSp>
      <p:sp>
        <p:nvSpPr>
          <p:cNvPr id="7" name="Freeform 7"/>
          <p:cNvSpPr/>
          <p:nvPr/>
        </p:nvSpPr>
        <p:spPr>
          <a:xfrm>
            <a:off x="14610797" y="293703"/>
            <a:ext cx="4678154" cy="12978807"/>
          </a:xfrm>
          <a:custGeom>
            <a:avLst/>
            <a:gdLst/>
            <a:ahLst/>
            <a:cxnLst/>
            <a:rect l="l" t="t" r="r" b="b"/>
            <a:pathLst>
              <a:path w="4678154" h="12978807">
                <a:moveTo>
                  <a:pt x="0" y="0"/>
                </a:moveTo>
                <a:lnTo>
                  <a:pt x="4678154" y="0"/>
                </a:lnTo>
                <a:lnTo>
                  <a:pt x="4678154" y="12978807"/>
                </a:lnTo>
                <a:lnTo>
                  <a:pt x="0" y="12978807"/>
                </a:lnTo>
                <a:lnTo>
                  <a:pt x="0" y="0"/>
                </a:lnTo>
                <a:close/>
              </a:path>
            </a:pathLst>
          </a:custGeom>
          <a:blipFill>
            <a:blip r:embed="rId6">
              <a:alphaModFix amt="43999"/>
              <a:extLst>
                <a:ext uri="{96DAC541-7B7A-43D3-8B79-37D633B846F1}">
                  <asvg:svgBlip xmlns:asvg="http://schemas.microsoft.com/office/drawing/2016/SVG/main" xmlns="" r:embed="rId7"/>
                </a:ext>
              </a:extLst>
            </a:blip>
            <a:stretch>
              <a:fillRect/>
            </a:stretch>
          </a:blipFill>
        </p:spPr>
        <p:txBody>
          <a:bodyPr/>
          <a:lstStyle/>
          <a:p>
            <a:endParaRPr lang="en-US"/>
          </a:p>
        </p:txBody>
      </p:sp>
      <p:sp>
        <p:nvSpPr>
          <p:cNvPr id="8" name="Freeform 8"/>
          <p:cNvSpPr/>
          <p:nvPr/>
        </p:nvSpPr>
        <p:spPr>
          <a:xfrm>
            <a:off x="15922068" y="8677157"/>
            <a:ext cx="1337232" cy="1002924"/>
          </a:xfrm>
          <a:custGeom>
            <a:avLst/>
            <a:gdLst/>
            <a:ahLst/>
            <a:cxnLst/>
            <a:rect l="l" t="t" r="r" b="b"/>
            <a:pathLst>
              <a:path w="1337232" h="1002924">
                <a:moveTo>
                  <a:pt x="0" y="0"/>
                </a:moveTo>
                <a:lnTo>
                  <a:pt x="1337232" y="0"/>
                </a:lnTo>
                <a:lnTo>
                  <a:pt x="1337232" y="1002925"/>
                </a:lnTo>
                <a:lnTo>
                  <a:pt x="0" y="1002925"/>
                </a:lnTo>
                <a:lnTo>
                  <a:pt x="0" y="0"/>
                </a:lnTo>
                <a:close/>
              </a:path>
            </a:pathLst>
          </a:custGeom>
          <a:blipFill>
            <a:blip r:embed="rId8"/>
            <a:stretch>
              <a:fillRect/>
            </a:stretch>
          </a:blipFill>
        </p:spPr>
        <p:txBody>
          <a:bodyPr/>
          <a:lstStyle/>
          <a:p>
            <a:endParaRPr lang="en-US"/>
          </a:p>
        </p:txBody>
      </p:sp>
      <p:sp>
        <p:nvSpPr>
          <p:cNvPr id="9" name="TextBox 9"/>
          <p:cNvSpPr txBox="1"/>
          <p:nvPr/>
        </p:nvSpPr>
        <p:spPr>
          <a:xfrm>
            <a:off x="11046866" y="514350"/>
            <a:ext cx="6212434" cy="514350"/>
          </a:xfrm>
          <a:prstGeom prst="rect">
            <a:avLst/>
          </a:prstGeom>
        </p:spPr>
        <p:txBody>
          <a:bodyPr lIns="0" tIns="0" rIns="0" bIns="0" rtlCol="0" anchor="t">
            <a:spAutoFit/>
          </a:bodyPr>
          <a:lstStyle/>
          <a:p>
            <a:pPr algn="r">
              <a:lnSpc>
                <a:spcPts val="4200"/>
              </a:lnSpc>
            </a:pPr>
            <a:r>
              <a:rPr lang="en-US" sz="3000">
                <a:solidFill>
                  <a:srgbClr val="0063A0"/>
                </a:solidFill>
                <a:latin typeface="Montserrat Ultra-Bold"/>
              </a:rPr>
              <a:t>2024 RESEARCH CONFERENCE</a:t>
            </a:r>
          </a:p>
        </p:txBody>
      </p:sp>
      <p:sp>
        <p:nvSpPr>
          <p:cNvPr id="10" name="TextBox 10"/>
          <p:cNvSpPr txBox="1"/>
          <p:nvPr/>
        </p:nvSpPr>
        <p:spPr>
          <a:xfrm>
            <a:off x="6100515" y="8963461"/>
            <a:ext cx="6086971" cy="721995"/>
          </a:xfrm>
          <a:prstGeom prst="rect">
            <a:avLst/>
          </a:prstGeom>
        </p:spPr>
        <p:txBody>
          <a:bodyPr lIns="0" tIns="0" rIns="0" bIns="0" rtlCol="0" anchor="t">
            <a:spAutoFit/>
          </a:bodyPr>
          <a:lstStyle/>
          <a:p>
            <a:pPr marL="0" lvl="0" indent="0" algn="ctr">
              <a:lnSpc>
                <a:spcPts val="5880"/>
              </a:lnSpc>
              <a:spcBef>
                <a:spcPct val="0"/>
              </a:spcBef>
            </a:pPr>
            <a:r>
              <a:rPr lang="en-US" sz="4200">
                <a:solidFill>
                  <a:srgbClr val="765944"/>
                </a:solidFill>
                <a:latin typeface="Josefin Sans"/>
              </a:rPr>
              <a:t>#JoburgResearch2024</a:t>
            </a:r>
          </a:p>
        </p:txBody>
      </p:sp>
      <p:sp>
        <p:nvSpPr>
          <p:cNvPr id="11" name="Title 10">
            <a:extLst>
              <a:ext uri="{FF2B5EF4-FFF2-40B4-BE49-F238E27FC236}">
                <a16:creationId xmlns:a16="http://schemas.microsoft.com/office/drawing/2014/main" id="{306F2A92-12BC-277D-D55C-4E68BD6641FD}"/>
              </a:ext>
            </a:extLst>
          </p:cNvPr>
          <p:cNvSpPr>
            <a:spLocks noGrp="1"/>
          </p:cNvSpPr>
          <p:nvPr>
            <p:ph type="title"/>
          </p:nvPr>
        </p:nvSpPr>
        <p:spPr>
          <a:xfrm>
            <a:off x="808874" y="1547067"/>
            <a:ext cx="16640925" cy="1143000"/>
          </a:xfrm>
        </p:spPr>
        <p:txBody>
          <a:bodyPr/>
          <a:lstStyle/>
          <a:p>
            <a:r>
              <a:rPr lang="en-US" b="1" dirty="0">
                <a:solidFill>
                  <a:schemeClr val="tx2"/>
                </a:solidFill>
              </a:rPr>
              <a:t>BACKGROUND </a:t>
            </a:r>
          </a:p>
        </p:txBody>
      </p:sp>
      <p:sp>
        <p:nvSpPr>
          <p:cNvPr id="12" name="Content Placeholder 11">
            <a:extLst>
              <a:ext uri="{FF2B5EF4-FFF2-40B4-BE49-F238E27FC236}">
                <a16:creationId xmlns:a16="http://schemas.microsoft.com/office/drawing/2014/main" id="{26A4406C-3ECD-0A0C-2CC0-A2565277C341}"/>
              </a:ext>
            </a:extLst>
          </p:cNvPr>
          <p:cNvSpPr>
            <a:spLocks noGrp="1"/>
          </p:cNvSpPr>
          <p:nvPr>
            <p:ph idx="1"/>
          </p:nvPr>
        </p:nvSpPr>
        <p:spPr>
          <a:xfrm>
            <a:off x="820907" y="3009900"/>
            <a:ext cx="7561093" cy="5667257"/>
          </a:xfrm>
        </p:spPr>
        <p:txBody>
          <a:bodyPr/>
          <a:lstStyle/>
          <a:p>
            <a:r>
              <a:rPr lang="en-ZA" dirty="0"/>
              <a:t>Mobile phone-based instant messaging (IM) apps, such as WhatsApp, are used increasingly for communication in the health workplace, particularly to connect healthcare workers to colleagues and patients.</a:t>
            </a:r>
          </a:p>
          <a:p>
            <a:r>
              <a:rPr lang="en-ZA" dirty="0"/>
              <a:t> However, there is limited knowledge of the ways in which </a:t>
            </a:r>
            <a:r>
              <a:rPr lang="en-ZA" dirty="0" err="1"/>
              <a:t>Whatsapp</a:t>
            </a:r>
            <a:r>
              <a:rPr lang="en-ZA" dirty="0"/>
              <a:t> is being used and what healthcare workers and managers see as the benefits and challenges of app use</a:t>
            </a:r>
            <a:endParaRPr lang="en-US" dirty="0"/>
          </a:p>
        </p:txBody>
      </p:sp>
      <p:pic>
        <p:nvPicPr>
          <p:cNvPr id="14" name="Picture 13"/>
          <p:cNvPicPr>
            <a:picLocks noChangeAspect="1"/>
          </p:cNvPicPr>
          <p:nvPr/>
        </p:nvPicPr>
        <p:blipFill>
          <a:blip r:embed="rId9"/>
          <a:stretch>
            <a:fillRect/>
          </a:stretch>
        </p:blipFill>
        <p:spPr>
          <a:xfrm>
            <a:off x="8382000" y="2701788"/>
            <a:ext cx="9906000" cy="5638801"/>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43544" y="8677157"/>
            <a:ext cx="2648900" cy="1002924"/>
          </a:xfrm>
          <a:custGeom>
            <a:avLst/>
            <a:gdLst/>
            <a:ahLst/>
            <a:cxnLst/>
            <a:rect l="l" t="t" r="r" b="b"/>
            <a:pathLst>
              <a:path w="2648900" h="1002924">
                <a:moveTo>
                  <a:pt x="0" y="0"/>
                </a:moveTo>
                <a:lnTo>
                  <a:pt x="2648900" y="0"/>
                </a:lnTo>
                <a:lnTo>
                  <a:pt x="2648900" y="1002925"/>
                </a:lnTo>
                <a:lnTo>
                  <a:pt x="0" y="1002925"/>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725991" y="495053"/>
            <a:ext cx="11616191" cy="514350"/>
          </a:xfrm>
          <a:prstGeom prst="rect">
            <a:avLst/>
          </a:prstGeom>
        </p:spPr>
        <p:txBody>
          <a:bodyPr lIns="0" tIns="0" rIns="0" bIns="0" rtlCol="0" anchor="t">
            <a:spAutoFit/>
          </a:bodyPr>
          <a:lstStyle/>
          <a:p>
            <a:pPr algn="l">
              <a:lnSpc>
                <a:spcPts val="4200"/>
              </a:lnSpc>
            </a:pPr>
            <a:r>
              <a:rPr lang="en-US" sz="3000">
                <a:solidFill>
                  <a:srgbClr val="DCB05B"/>
                </a:solidFill>
                <a:latin typeface="Montserrat Ultra-Bold"/>
              </a:rPr>
              <a:t>JOHANNESBURG HEALTH DISTRICT </a:t>
            </a:r>
          </a:p>
        </p:txBody>
      </p:sp>
      <p:sp>
        <p:nvSpPr>
          <p:cNvPr id="4" name="Freeform 4"/>
          <p:cNvSpPr/>
          <p:nvPr/>
        </p:nvSpPr>
        <p:spPr>
          <a:xfrm>
            <a:off x="15018832" y="1547067"/>
            <a:ext cx="3636016" cy="9680082"/>
          </a:xfrm>
          <a:custGeom>
            <a:avLst/>
            <a:gdLst/>
            <a:ahLst/>
            <a:cxnLst/>
            <a:rect l="l" t="t" r="r" b="b"/>
            <a:pathLst>
              <a:path w="3636016" h="9680082">
                <a:moveTo>
                  <a:pt x="0" y="0"/>
                </a:moveTo>
                <a:lnTo>
                  <a:pt x="3636016" y="0"/>
                </a:lnTo>
                <a:lnTo>
                  <a:pt x="3636016" y="9680082"/>
                </a:lnTo>
                <a:lnTo>
                  <a:pt x="0" y="9680082"/>
                </a:lnTo>
                <a:lnTo>
                  <a:pt x="0" y="0"/>
                </a:lnTo>
                <a:close/>
              </a:path>
            </a:pathLst>
          </a:custGeom>
          <a:blipFill>
            <a:blip r:embed="rId3">
              <a:alphaModFix amt="37000"/>
              <a:extLst>
                <a:ext uri="{96DAC541-7B7A-43D3-8B79-37D633B846F1}">
                  <asvg:svgBlip xmlns:asvg="http://schemas.microsoft.com/office/drawing/2016/SVG/main" xmlns="" r:embed="rId4"/>
                </a:ext>
              </a:extLst>
            </a:blip>
            <a:stretch>
              <a:fillRect/>
            </a:stretch>
          </a:blipFill>
        </p:spPr>
        <p:txBody>
          <a:bodyPr/>
          <a:lstStyle/>
          <a:p>
            <a:endParaRPr lang="en-US"/>
          </a:p>
        </p:txBody>
      </p:sp>
      <p:grpSp>
        <p:nvGrpSpPr>
          <p:cNvPr id="5" name="Group 5"/>
          <p:cNvGrpSpPr>
            <a:grpSpLocks noChangeAspect="1"/>
          </p:cNvGrpSpPr>
          <p:nvPr/>
        </p:nvGrpSpPr>
        <p:grpSpPr>
          <a:xfrm>
            <a:off x="14497763" y="301323"/>
            <a:ext cx="11802750" cy="12978807"/>
            <a:chOff x="0" y="0"/>
            <a:chExt cx="14228623" cy="15646400"/>
          </a:xfrm>
        </p:grpSpPr>
        <p:sp>
          <p:nvSpPr>
            <p:cNvPr id="6" name="Freeform 6"/>
            <p:cNvSpPr/>
            <p:nvPr/>
          </p:nvSpPr>
          <p:spPr>
            <a:xfrm>
              <a:off x="0" y="0"/>
              <a:ext cx="14228699" cy="15646400"/>
            </a:xfrm>
            <a:custGeom>
              <a:avLst/>
              <a:gdLst/>
              <a:ahLst/>
              <a:cxnLst/>
              <a:rect l="l" t="t" r="r" b="b"/>
              <a:pathLst>
                <a:path w="14228699" h="15646400">
                  <a:moveTo>
                    <a:pt x="4891913" y="0"/>
                  </a:moveTo>
                  <a:lnTo>
                    <a:pt x="0" y="8473059"/>
                  </a:lnTo>
                  <a:lnTo>
                    <a:pt x="4141597" y="15646400"/>
                  </a:lnTo>
                  <a:lnTo>
                    <a:pt x="14228699" y="15646400"/>
                  </a:lnTo>
                  <a:lnTo>
                    <a:pt x="14228699" y="0"/>
                  </a:lnTo>
                  <a:close/>
                </a:path>
              </a:pathLst>
            </a:custGeom>
            <a:blipFill>
              <a:blip r:embed="rId5"/>
              <a:stretch>
                <a:fillRect t="-22720" r="-160054" b="-22720"/>
              </a:stretch>
            </a:blipFill>
          </p:spPr>
          <p:txBody>
            <a:bodyPr/>
            <a:lstStyle/>
            <a:p>
              <a:endParaRPr lang="en-US"/>
            </a:p>
          </p:txBody>
        </p:sp>
      </p:grpSp>
      <p:sp>
        <p:nvSpPr>
          <p:cNvPr id="7" name="Freeform 7"/>
          <p:cNvSpPr/>
          <p:nvPr/>
        </p:nvSpPr>
        <p:spPr>
          <a:xfrm>
            <a:off x="14610797" y="293703"/>
            <a:ext cx="4678154" cy="12978807"/>
          </a:xfrm>
          <a:custGeom>
            <a:avLst/>
            <a:gdLst/>
            <a:ahLst/>
            <a:cxnLst/>
            <a:rect l="l" t="t" r="r" b="b"/>
            <a:pathLst>
              <a:path w="4678154" h="12978807">
                <a:moveTo>
                  <a:pt x="0" y="0"/>
                </a:moveTo>
                <a:lnTo>
                  <a:pt x="4678154" y="0"/>
                </a:lnTo>
                <a:lnTo>
                  <a:pt x="4678154" y="12978807"/>
                </a:lnTo>
                <a:lnTo>
                  <a:pt x="0" y="12978807"/>
                </a:lnTo>
                <a:lnTo>
                  <a:pt x="0" y="0"/>
                </a:lnTo>
                <a:close/>
              </a:path>
            </a:pathLst>
          </a:custGeom>
          <a:blipFill>
            <a:blip r:embed="rId6">
              <a:alphaModFix amt="43999"/>
              <a:extLst>
                <a:ext uri="{96DAC541-7B7A-43D3-8B79-37D633B846F1}">
                  <asvg:svgBlip xmlns:asvg="http://schemas.microsoft.com/office/drawing/2016/SVG/main" xmlns="" r:embed="rId7"/>
                </a:ext>
              </a:extLst>
            </a:blip>
            <a:stretch>
              <a:fillRect/>
            </a:stretch>
          </a:blipFill>
        </p:spPr>
        <p:txBody>
          <a:bodyPr/>
          <a:lstStyle/>
          <a:p>
            <a:endParaRPr lang="en-US"/>
          </a:p>
        </p:txBody>
      </p:sp>
      <p:sp>
        <p:nvSpPr>
          <p:cNvPr id="8" name="Freeform 8"/>
          <p:cNvSpPr/>
          <p:nvPr/>
        </p:nvSpPr>
        <p:spPr>
          <a:xfrm>
            <a:off x="15922068" y="8677157"/>
            <a:ext cx="1337232" cy="1002924"/>
          </a:xfrm>
          <a:custGeom>
            <a:avLst/>
            <a:gdLst/>
            <a:ahLst/>
            <a:cxnLst/>
            <a:rect l="l" t="t" r="r" b="b"/>
            <a:pathLst>
              <a:path w="1337232" h="1002924">
                <a:moveTo>
                  <a:pt x="0" y="0"/>
                </a:moveTo>
                <a:lnTo>
                  <a:pt x="1337232" y="0"/>
                </a:lnTo>
                <a:lnTo>
                  <a:pt x="1337232" y="1002925"/>
                </a:lnTo>
                <a:lnTo>
                  <a:pt x="0" y="1002925"/>
                </a:lnTo>
                <a:lnTo>
                  <a:pt x="0" y="0"/>
                </a:lnTo>
                <a:close/>
              </a:path>
            </a:pathLst>
          </a:custGeom>
          <a:blipFill>
            <a:blip r:embed="rId8"/>
            <a:stretch>
              <a:fillRect/>
            </a:stretch>
          </a:blipFill>
        </p:spPr>
        <p:txBody>
          <a:bodyPr/>
          <a:lstStyle/>
          <a:p>
            <a:endParaRPr lang="en-US"/>
          </a:p>
        </p:txBody>
      </p:sp>
      <p:sp>
        <p:nvSpPr>
          <p:cNvPr id="9" name="TextBox 9"/>
          <p:cNvSpPr txBox="1"/>
          <p:nvPr/>
        </p:nvSpPr>
        <p:spPr>
          <a:xfrm>
            <a:off x="11046866" y="514350"/>
            <a:ext cx="6212434" cy="514350"/>
          </a:xfrm>
          <a:prstGeom prst="rect">
            <a:avLst/>
          </a:prstGeom>
        </p:spPr>
        <p:txBody>
          <a:bodyPr lIns="0" tIns="0" rIns="0" bIns="0" rtlCol="0" anchor="t">
            <a:spAutoFit/>
          </a:bodyPr>
          <a:lstStyle/>
          <a:p>
            <a:pPr algn="r">
              <a:lnSpc>
                <a:spcPts val="4200"/>
              </a:lnSpc>
            </a:pPr>
            <a:r>
              <a:rPr lang="en-US" sz="3000">
                <a:solidFill>
                  <a:srgbClr val="0063A0"/>
                </a:solidFill>
                <a:latin typeface="Montserrat Ultra-Bold"/>
              </a:rPr>
              <a:t>2024 RESEARCH CONFERENCE</a:t>
            </a:r>
          </a:p>
        </p:txBody>
      </p:sp>
      <p:sp>
        <p:nvSpPr>
          <p:cNvPr id="10" name="TextBox 10"/>
          <p:cNvSpPr txBox="1"/>
          <p:nvPr/>
        </p:nvSpPr>
        <p:spPr>
          <a:xfrm>
            <a:off x="6100515" y="8963461"/>
            <a:ext cx="6086971" cy="721995"/>
          </a:xfrm>
          <a:prstGeom prst="rect">
            <a:avLst/>
          </a:prstGeom>
        </p:spPr>
        <p:txBody>
          <a:bodyPr lIns="0" tIns="0" rIns="0" bIns="0" rtlCol="0" anchor="t">
            <a:spAutoFit/>
          </a:bodyPr>
          <a:lstStyle/>
          <a:p>
            <a:pPr marL="0" lvl="0" indent="0" algn="ctr">
              <a:lnSpc>
                <a:spcPts val="5880"/>
              </a:lnSpc>
              <a:spcBef>
                <a:spcPct val="0"/>
              </a:spcBef>
            </a:pPr>
            <a:r>
              <a:rPr lang="en-US" sz="4200">
                <a:solidFill>
                  <a:srgbClr val="765944"/>
                </a:solidFill>
                <a:latin typeface="Josefin Sans"/>
              </a:rPr>
              <a:t>#JoburgResearch2024</a:t>
            </a:r>
          </a:p>
        </p:txBody>
      </p:sp>
      <p:sp>
        <p:nvSpPr>
          <p:cNvPr id="11" name="Title 10">
            <a:extLst>
              <a:ext uri="{FF2B5EF4-FFF2-40B4-BE49-F238E27FC236}">
                <a16:creationId xmlns:a16="http://schemas.microsoft.com/office/drawing/2014/main" id="{306F2A92-12BC-277D-D55C-4E68BD6641FD}"/>
              </a:ext>
            </a:extLst>
          </p:cNvPr>
          <p:cNvSpPr>
            <a:spLocks noGrp="1"/>
          </p:cNvSpPr>
          <p:nvPr>
            <p:ph type="title"/>
          </p:nvPr>
        </p:nvSpPr>
        <p:spPr>
          <a:xfrm>
            <a:off x="808874" y="1547067"/>
            <a:ext cx="16640925" cy="1143000"/>
          </a:xfrm>
        </p:spPr>
        <p:txBody>
          <a:bodyPr/>
          <a:lstStyle/>
          <a:p>
            <a:r>
              <a:rPr lang="en-US" b="1" dirty="0">
                <a:solidFill>
                  <a:schemeClr val="tx2"/>
                </a:solidFill>
              </a:rPr>
              <a:t>RESEARCH AIM  </a:t>
            </a:r>
          </a:p>
        </p:txBody>
      </p:sp>
      <p:sp>
        <p:nvSpPr>
          <p:cNvPr id="12" name="Content Placeholder 11">
            <a:extLst>
              <a:ext uri="{FF2B5EF4-FFF2-40B4-BE49-F238E27FC236}">
                <a16:creationId xmlns:a16="http://schemas.microsoft.com/office/drawing/2014/main" id="{26A4406C-3ECD-0A0C-2CC0-A2565277C341}"/>
              </a:ext>
            </a:extLst>
          </p:cNvPr>
          <p:cNvSpPr>
            <a:spLocks noGrp="1"/>
          </p:cNvSpPr>
          <p:nvPr>
            <p:ph idx="1"/>
          </p:nvPr>
        </p:nvSpPr>
        <p:spPr>
          <a:xfrm>
            <a:off x="7379321" y="3928191"/>
            <a:ext cx="7561093" cy="2982569"/>
          </a:xfrm>
        </p:spPr>
        <p:txBody>
          <a:bodyPr/>
          <a:lstStyle/>
          <a:p>
            <a:pPr marL="0" indent="0" algn="just">
              <a:buNone/>
            </a:pPr>
            <a:r>
              <a:rPr lang="en-ZA" dirty="0"/>
              <a:t>This study explored the extent and purposes of mobile phone messaging app use by healthcare workers in two South African provinces .</a:t>
            </a:r>
          </a:p>
          <a:p>
            <a:endParaRPr lang="en-US" dirty="0"/>
          </a:p>
        </p:txBody>
      </p:sp>
      <p:pic>
        <p:nvPicPr>
          <p:cNvPr id="13" name="Picture 12"/>
          <p:cNvPicPr>
            <a:picLocks noChangeAspect="1"/>
          </p:cNvPicPr>
          <p:nvPr/>
        </p:nvPicPr>
        <p:blipFill>
          <a:blip r:embed="rId9"/>
          <a:stretch>
            <a:fillRect/>
          </a:stretch>
        </p:blipFill>
        <p:spPr>
          <a:xfrm>
            <a:off x="839354" y="2849983"/>
            <a:ext cx="6257925" cy="5218649"/>
          </a:xfrm>
          <a:prstGeom prst="rect">
            <a:avLst/>
          </a:prstGeom>
        </p:spPr>
      </p:pic>
    </p:spTree>
    <p:extLst>
      <p:ext uri="{BB962C8B-B14F-4D97-AF65-F5344CB8AC3E}">
        <p14:creationId xmlns:p14="http://schemas.microsoft.com/office/powerpoint/2010/main" val="28160248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43544" y="8677157"/>
            <a:ext cx="2648900" cy="1002924"/>
          </a:xfrm>
          <a:custGeom>
            <a:avLst/>
            <a:gdLst/>
            <a:ahLst/>
            <a:cxnLst/>
            <a:rect l="l" t="t" r="r" b="b"/>
            <a:pathLst>
              <a:path w="2648900" h="1002924">
                <a:moveTo>
                  <a:pt x="0" y="0"/>
                </a:moveTo>
                <a:lnTo>
                  <a:pt x="2648900" y="0"/>
                </a:lnTo>
                <a:lnTo>
                  <a:pt x="2648900" y="1002925"/>
                </a:lnTo>
                <a:lnTo>
                  <a:pt x="0" y="1002925"/>
                </a:lnTo>
                <a:lnTo>
                  <a:pt x="0" y="0"/>
                </a:lnTo>
                <a:close/>
              </a:path>
            </a:pathLst>
          </a:custGeom>
          <a:blipFill>
            <a:blip r:embed="rId3"/>
            <a:stretch>
              <a:fillRect/>
            </a:stretch>
          </a:blipFill>
        </p:spPr>
        <p:txBody>
          <a:bodyPr/>
          <a:lstStyle/>
          <a:p>
            <a:endParaRPr lang="en-US"/>
          </a:p>
        </p:txBody>
      </p:sp>
      <p:sp>
        <p:nvSpPr>
          <p:cNvPr id="3" name="TextBox 3"/>
          <p:cNvSpPr txBox="1"/>
          <p:nvPr/>
        </p:nvSpPr>
        <p:spPr>
          <a:xfrm>
            <a:off x="725991" y="495053"/>
            <a:ext cx="11616191" cy="514350"/>
          </a:xfrm>
          <a:prstGeom prst="rect">
            <a:avLst/>
          </a:prstGeom>
        </p:spPr>
        <p:txBody>
          <a:bodyPr lIns="0" tIns="0" rIns="0" bIns="0" rtlCol="0" anchor="t">
            <a:spAutoFit/>
          </a:bodyPr>
          <a:lstStyle/>
          <a:p>
            <a:pPr algn="l">
              <a:lnSpc>
                <a:spcPts val="4200"/>
              </a:lnSpc>
            </a:pPr>
            <a:r>
              <a:rPr lang="en-US" sz="3000">
                <a:solidFill>
                  <a:srgbClr val="DCB05B"/>
                </a:solidFill>
                <a:latin typeface="Montserrat Ultra-Bold"/>
              </a:rPr>
              <a:t>JOHANNESBURG HEALTH DISTRICT </a:t>
            </a:r>
          </a:p>
        </p:txBody>
      </p:sp>
      <p:sp>
        <p:nvSpPr>
          <p:cNvPr id="4" name="Freeform 4"/>
          <p:cNvSpPr/>
          <p:nvPr/>
        </p:nvSpPr>
        <p:spPr>
          <a:xfrm>
            <a:off x="15018832" y="1547067"/>
            <a:ext cx="3636016" cy="9680082"/>
          </a:xfrm>
          <a:custGeom>
            <a:avLst/>
            <a:gdLst/>
            <a:ahLst/>
            <a:cxnLst/>
            <a:rect l="l" t="t" r="r" b="b"/>
            <a:pathLst>
              <a:path w="3636016" h="9680082">
                <a:moveTo>
                  <a:pt x="0" y="0"/>
                </a:moveTo>
                <a:lnTo>
                  <a:pt x="3636016" y="0"/>
                </a:lnTo>
                <a:lnTo>
                  <a:pt x="3636016" y="9680082"/>
                </a:lnTo>
                <a:lnTo>
                  <a:pt x="0" y="9680082"/>
                </a:lnTo>
                <a:lnTo>
                  <a:pt x="0" y="0"/>
                </a:lnTo>
                <a:close/>
              </a:path>
            </a:pathLst>
          </a:custGeom>
          <a:blipFill>
            <a:blip r:embed="rId4">
              <a:alphaModFix amt="37000"/>
              <a:extLst>
                <a:ext uri="{96DAC541-7B7A-43D3-8B79-37D633B846F1}">
                  <asvg:svgBlip xmlns:asvg="http://schemas.microsoft.com/office/drawing/2016/SVG/main" xmlns="" r:embed="rId5"/>
                </a:ext>
              </a:extLst>
            </a:blip>
            <a:stretch>
              <a:fillRect/>
            </a:stretch>
          </a:blipFill>
        </p:spPr>
        <p:txBody>
          <a:bodyPr/>
          <a:lstStyle/>
          <a:p>
            <a:endParaRPr lang="en-US"/>
          </a:p>
        </p:txBody>
      </p:sp>
      <p:grpSp>
        <p:nvGrpSpPr>
          <p:cNvPr id="5" name="Group 5"/>
          <p:cNvGrpSpPr>
            <a:grpSpLocks noChangeAspect="1"/>
          </p:cNvGrpSpPr>
          <p:nvPr/>
        </p:nvGrpSpPr>
        <p:grpSpPr>
          <a:xfrm>
            <a:off x="14497763" y="301323"/>
            <a:ext cx="11802750" cy="12978807"/>
            <a:chOff x="0" y="0"/>
            <a:chExt cx="14228623" cy="15646400"/>
          </a:xfrm>
        </p:grpSpPr>
        <p:sp>
          <p:nvSpPr>
            <p:cNvPr id="6" name="Freeform 6"/>
            <p:cNvSpPr/>
            <p:nvPr/>
          </p:nvSpPr>
          <p:spPr>
            <a:xfrm>
              <a:off x="0" y="0"/>
              <a:ext cx="14228699" cy="15646400"/>
            </a:xfrm>
            <a:custGeom>
              <a:avLst/>
              <a:gdLst/>
              <a:ahLst/>
              <a:cxnLst/>
              <a:rect l="l" t="t" r="r" b="b"/>
              <a:pathLst>
                <a:path w="14228699" h="15646400">
                  <a:moveTo>
                    <a:pt x="4891913" y="0"/>
                  </a:moveTo>
                  <a:lnTo>
                    <a:pt x="0" y="8473059"/>
                  </a:lnTo>
                  <a:lnTo>
                    <a:pt x="4141597" y="15646400"/>
                  </a:lnTo>
                  <a:lnTo>
                    <a:pt x="14228699" y="15646400"/>
                  </a:lnTo>
                  <a:lnTo>
                    <a:pt x="14228699" y="0"/>
                  </a:lnTo>
                  <a:close/>
                </a:path>
              </a:pathLst>
            </a:custGeom>
            <a:blipFill>
              <a:blip r:embed="rId6"/>
              <a:stretch>
                <a:fillRect t="-22720" r="-160054" b="-22720"/>
              </a:stretch>
            </a:blipFill>
          </p:spPr>
          <p:txBody>
            <a:bodyPr/>
            <a:lstStyle/>
            <a:p>
              <a:endParaRPr lang="en-US"/>
            </a:p>
          </p:txBody>
        </p:sp>
      </p:grpSp>
      <p:sp>
        <p:nvSpPr>
          <p:cNvPr id="7" name="Freeform 7"/>
          <p:cNvSpPr/>
          <p:nvPr/>
        </p:nvSpPr>
        <p:spPr>
          <a:xfrm>
            <a:off x="14610797" y="293703"/>
            <a:ext cx="4678154" cy="12978807"/>
          </a:xfrm>
          <a:custGeom>
            <a:avLst/>
            <a:gdLst/>
            <a:ahLst/>
            <a:cxnLst/>
            <a:rect l="l" t="t" r="r" b="b"/>
            <a:pathLst>
              <a:path w="4678154" h="12978807">
                <a:moveTo>
                  <a:pt x="0" y="0"/>
                </a:moveTo>
                <a:lnTo>
                  <a:pt x="4678154" y="0"/>
                </a:lnTo>
                <a:lnTo>
                  <a:pt x="4678154" y="12978807"/>
                </a:lnTo>
                <a:lnTo>
                  <a:pt x="0" y="12978807"/>
                </a:lnTo>
                <a:lnTo>
                  <a:pt x="0" y="0"/>
                </a:lnTo>
                <a:close/>
              </a:path>
            </a:pathLst>
          </a:custGeom>
          <a:blipFill>
            <a:blip r:embed="rId7">
              <a:alphaModFix amt="43999"/>
              <a:extLst>
                <a:ext uri="{96DAC541-7B7A-43D3-8B79-37D633B846F1}">
                  <asvg:svgBlip xmlns:asvg="http://schemas.microsoft.com/office/drawing/2016/SVG/main" xmlns="" r:embed="rId8"/>
                </a:ext>
              </a:extLst>
            </a:blip>
            <a:stretch>
              <a:fillRect/>
            </a:stretch>
          </a:blipFill>
        </p:spPr>
        <p:txBody>
          <a:bodyPr/>
          <a:lstStyle/>
          <a:p>
            <a:endParaRPr lang="en-US"/>
          </a:p>
        </p:txBody>
      </p:sp>
      <p:sp>
        <p:nvSpPr>
          <p:cNvPr id="8" name="Freeform 8"/>
          <p:cNvSpPr/>
          <p:nvPr/>
        </p:nvSpPr>
        <p:spPr>
          <a:xfrm>
            <a:off x="15922068" y="8677157"/>
            <a:ext cx="1337232" cy="1002924"/>
          </a:xfrm>
          <a:custGeom>
            <a:avLst/>
            <a:gdLst/>
            <a:ahLst/>
            <a:cxnLst/>
            <a:rect l="l" t="t" r="r" b="b"/>
            <a:pathLst>
              <a:path w="1337232" h="1002924">
                <a:moveTo>
                  <a:pt x="0" y="0"/>
                </a:moveTo>
                <a:lnTo>
                  <a:pt x="1337232" y="0"/>
                </a:lnTo>
                <a:lnTo>
                  <a:pt x="1337232" y="1002925"/>
                </a:lnTo>
                <a:lnTo>
                  <a:pt x="0" y="1002925"/>
                </a:lnTo>
                <a:lnTo>
                  <a:pt x="0" y="0"/>
                </a:lnTo>
                <a:close/>
              </a:path>
            </a:pathLst>
          </a:custGeom>
          <a:blipFill>
            <a:blip r:embed="rId9"/>
            <a:stretch>
              <a:fillRect/>
            </a:stretch>
          </a:blipFill>
        </p:spPr>
        <p:txBody>
          <a:bodyPr/>
          <a:lstStyle/>
          <a:p>
            <a:endParaRPr lang="en-US"/>
          </a:p>
        </p:txBody>
      </p:sp>
      <p:sp>
        <p:nvSpPr>
          <p:cNvPr id="9" name="TextBox 9"/>
          <p:cNvSpPr txBox="1"/>
          <p:nvPr/>
        </p:nvSpPr>
        <p:spPr>
          <a:xfrm>
            <a:off x="11046866" y="514350"/>
            <a:ext cx="6212434" cy="514350"/>
          </a:xfrm>
          <a:prstGeom prst="rect">
            <a:avLst/>
          </a:prstGeom>
        </p:spPr>
        <p:txBody>
          <a:bodyPr lIns="0" tIns="0" rIns="0" bIns="0" rtlCol="0" anchor="t">
            <a:spAutoFit/>
          </a:bodyPr>
          <a:lstStyle/>
          <a:p>
            <a:pPr algn="r">
              <a:lnSpc>
                <a:spcPts val="4200"/>
              </a:lnSpc>
            </a:pPr>
            <a:r>
              <a:rPr lang="en-US" sz="3000">
                <a:solidFill>
                  <a:srgbClr val="0063A0"/>
                </a:solidFill>
                <a:latin typeface="Montserrat Ultra-Bold"/>
              </a:rPr>
              <a:t>2024 RESEARCH CONFERENCE</a:t>
            </a:r>
          </a:p>
        </p:txBody>
      </p:sp>
      <p:sp>
        <p:nvSpPr>
          <p:cNvPr id="10" name="TextBox 10"/>
          <p:cNvSpPr txBox="1"/>
          <p:nvPr/>
        </p:nvSpPr>
        <p:spPr>
          <a:xfrm>
            <a:off x="6100515" y="8963461"/>
            <a:ext cx="6086971" cy="721995"/>
          </a:xfrm>
          <a:prstGeom prst="rect">
            <a:avLst/>
          </a:prstGeom>
        </p:spPr>
        <p:txBody>
          <a:bodyPr lIns="0" tIns="0" rIns="0" bIns="0" rtlCol="0" anchor="t">
            <a:spAutoFit/>
          </a:bodyPr>
          <a:lstStyle/>
          <a:p>
            <a:pPr marL="0" lvl="0" indent="0" algn="ctr">
              <a:lnSpc>
                <a:spcPts val="5880"/>
              </a:lnSpc>
              <a:spcBef>
                <a:spcPct val="0"/>
              </a:spcBef>
            </a:pPr>
            <a:r>
              <a:rPr lang="en-US" sz="4200">
                <a:solidFill>
                  <a:srgbClr val="765944"/>
                </a:solidFill>
                <a:latin typeface="Josefin Sans"/>
              </a:rPr>
              <a:t>#JoburgResearch2024</a:t>
            </a:r>
          </a:p>
        </p:txBody>
      </p:sp>
      <p:sp>
        <p:nvSpPr>
          <p:cNvPr id="11" name="Title 10">
            <a:extLst>
              <a:ext uri="{FF2B5EF4-FFF2-40B4-BE49-F238E27FC236}">
                <a16:creationId xmlns:a16="http://schemas.microsoft.com/office/drawing/2014/main" id="{306F2A92-12BC-277D-D55C-4E68BD6641FD}"/>
              </a:ext>
            </a:extLst>
          </p:cNvPr>
          <p:cNvSpPr>
            <a:spLocks noGrp="1"/>
          </p:cNvSpPr>
          <p:nvPr>
            <p:ph type="title"/>
          </p:nvPr>
        </p:nvSpPr>
        <p:spPr>
          <a:xfrm>
            <a:off x="808874" y="1547067"/>
            <a:ext cx="16640925" cy="1143000"/>
          </a:xfrm>
        </p:spPr>
        <p:txBody>
          <a:bodyPr/>
          <a:lstStyle/>
          <a:p>
            <a:r>
              <a:rPr lang="en-US" b="1" dirty="0">
                <a:solidFill>
                  <a:schemeClr val="tx2"/>
                </a:solidFill>
              </a:rPr>
              <a:t>METHODOLOGY   </a:t>
            </a:r>
          </a:p>
        </p:txBody>
      </p:sp>
      <p:graphicFrame>
        <p:nvGraphicFramePr>
          <p:cNvPr id="14" name="Content Placeholder 13">
            <a:extLst>
              <a:ext uri="{FF2B5EF4-FFF2-40B4-BE49-F238E27FC236}">
                <a16:creationId xmlns:a16="http://schemas.microsoft.com/office/drawing/2014/main" id="{13EF40FB-FC27-CE60-A55F-B7DA3F64277B}"/>
              </a:ext>
            </a:extLst>
          </p:cNvPr>
          <p:cNvGraphicFramePr>
            <a:graphicFrameLocks noGrp="1"/>
          </p:cNvGraphicFramePr>
          <p:nvPr>
            <p:ph idx="1"/>
            <p:extLst>
              <p:ext uri="{D42A27DB-BD31-4B8C-83A1-F6EECF244321}">
                <p14:modId xmlns:p14="http://schemas.microsoft.com/office/powerpoint/2010/main" val="221623771"/>
              </p:ext>
            </p:extLst>
          </p:nvPr>
        </p:nvGraphicFramePr>
        <p:xfrm>
          <a:off x="725488" y="2992438"/>
          <a:ext cx="9104312" cy="5667375"/>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pic>
        <p:nvPicPr>
          <p:cNvPr id="15" name="Picture 14"/>
          <p:cNvPicPr>
            <a:picLocks noChangeAspect="1"/>
          </p:cNvPicPr>
          <p:nvPr/>
        </p:nvPicPr>
        <p:blipFill>
          <a:blip r:embed="rId15"/>
          <a:stretch>
            <a:fillRect/>
          </a:stretch>
        </p:blipFill>
        <p:spPr>
          <a:xfrm>
            <a:off x="10237835" y="3428797"/>
            <a:ext cx="6297565" cy="5231016"/>
          </a:xfrm>
          <a:prstGeom prst="rect">
            <a:avLst/>
          </a:prstGeom>
        </p:spPr>
      </p:pic>
    </p:spTree>
    <p:extLst>
      <p:ext uri="{BB962C8B-B14F-4D97-AF65-F5344CB8AC3E}">
        <p14:creationId xmlns:p14="http://schemas.microsoft.com/office/powerpoint/2010/main" val="3155538663"/>
      </p:ext>
    </p:extLst>
  </p:cSld>
  <p:clrMapOvr>
    <a:masterClrMapping/>
  </p:clrMapOvr>
  <p:extLst mod="1">
    <p:ext uri="{6950BFC3-D8DA-4A85-94F7-54DA5524770B}">
      <p188:commentRel xmlns:p188="http://schemas.microsoft.com/office/powerpoint/2018/8/main" xmlns="" r:id="rId16"/>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43544" y="8677157"/>
            <a:ext cx="2648900" cy="1002924"/>
          </a:xfrm>
          <a:custGeom>
            <a:avLst/>
            <a:gdLst/>
            <a:ahLst/>
            <a:cxnLst/>
            <a:rect l="l" t="t" r="r" b="b"/>
            <a:pathLst>
              <a:path w="2648900" h="1002924">
                <a:moveTo>
                  <a:pt x="0" y="0"/>
                </a:moveTo>
                <a:lnTo>
                  <a:pt x="2648900" y="0"/>
                </a:lnTo>
                <a:lnTo>
                  <a:pt x="2648900" y="1002925"/>
                </a:lnTo>
                <a:lnTo>
                  <a:pt x="0" y="1002925"/>
                </a:lnTo>
                <a:lnTo>
                  <a:pt x="0" y="0"/>
                </a:lnTo>
                <a:close/>
              </a:path>
            </a:pathLst>
          </a:custGeom>
          <a:blipFill>
            <a:blip r:embed="rId3"/>
            <a:stretch>
              <a:fillRect/>
            </a:stretch>
          </a:blipFill>
        </p:spPr>
        <p:txBody>
          <a:bodyPr/>
          <a:lstStyle/>
          <a:p>
            <a:endParaRPr lang="en-US"/>
          </a:p>
        </p:txBody>
      </p:sp>
      <p:sp>
        <p:nvSpPr>
          <p:cNvPr id="3" name="TextBox 3"/>
          <p:cNvSpPr txBox="1"/>
          <p:nvPr/>
        </p:nvSpPr>
        <p:spPr>
          <a:xfrm>
            <a:off x="725991" y="495053"/>
            <a:ext cx="11616191" cy="514350"/>
          </a:xfrm>
          <a:prstGeom prst="rect">
            <a:avLst/>
          </a:prstGeom>
        </p:spPr>
        <p:txBody>
          <a:bodyPr lIns="0" tIns="0" rIns="0" bIns="0" rtlCol="0" anchor="t">
            <a:spAutoFit/>
          </a:bodyPr>
          <a:lstStyle/>
          <a:p>
            <a:pPr algn="l">
              <a:lnSpc>
                <a:spcPts val="4200"/>
              </a:lnSpc>
            </a:pPr>
            <a:r>
              <a:rPr lang="en-US" sz="3000">
                <a:solidFill>
                  <a:srgbClr val="DCB05B"/>
                </a:solidFill>
                <a:latin typeface="Montserrat Ultra-Bold"/>
              </a:rPr>
              <a:t>JOHANNESBURG HEALTH DISTRICT </a:t>
            </a:r>
          </a:p>
        </p:txBody>
      </p:sp>
      <p:sp>
        <p:nvSpPr>
          <p:cNvPr id="4" name="Freeform 4"/>
          <p:cNvSpPr/>
          <p:nvPr/>
        </p:nvSpPr>
        <p:spPr>
          <a:xfrm>
            <a:off x="15018832" y="1547067"/>
            <a:ext cx="3636016" cy="9680082"/>
          </a:xfrm>
          <a:custGeom>
            <a:avLst/>
            <a:gdLst/>
            <a:ahLst/>
            <a:cxnLst/>
            <a:rect l="l" t="t" r="r" b="b"/>
            <a:pathLst>
              <a:path w="3636016" h="9680082">
                <a:moveTo>
                  <a:pt x="0" y="0"/>
                </a:moveTo>
                <a:lnTo>
                  <a:pt x="3636016" y="0"/>
                </a:lnTo>
                <a:lnTo>
                  <a:pt x="3636016" y="9680082"/>
                </a:lnTo>
                <a:lnTo>
                  <a:pt x="0" y="9680082"/>
                </a:lnTo>
                <a:lnTo>
                  <a:pt x="0" y="0"/>
                </a:lnTo>
                <a:close/>
              </a:path>
            </a:pathLst>
          </a:custGeom>
          <a:blipFill>
            <a:blip r:embed="rId4">
              <a:alphaModFix amt="37000"/>
              <a:extLst>
                <a:ext uri="{96DAC541-7B7A-43D3-8B79-37D633B846F1}">
                  <asvg:svgBlip xmlns:asvg="http://schemas.microsoft.com/office/drawing/2016/SVG/main" xmlns="" r:embed="rId5"/>
                </a:ext>
              </a:extLst>
            </a:blip>
            <a:stretch>
              <a:fillRect/>
            </a:stretch>
          </a:blipFill>
        </p:spPr>
        <p:txBody>
          <a:bodyPr/>
          <a:lstStyle/>
          <a:p>
            <a:endParaRPr lang="en-US"/>
          </a:p>
        </p:txBody>
      </p:sp>
      <p:grpSp>
        <p:nvGrpSpPr>
          <p:cNvPr id="5" name="Group 5"/>
          <p:cNvGrpSpPr>
            <a:grpSpLocks noChangeAspect="1"/>
          </p:cNvGrpSpPr>
          <p:nvPr/>
        </p:nvGrpSpPr>
        <p:grpSpPr>
          <a:xfrm>
            <a:off x="14497763" y="301323"/>
            <a:ext cx="11802750" cy="12978807"/>
            <a:chOff x="0" y="0"/>
            <a:chExt cx="14228623" cy="15646400"/>
          </a:xfrm>
        </p:grpSpPr>
        <p:sp>
          <p:nvSpPr>
            <p:cNvPr id="6" name="Freeform 6"/>
            <p:cNvSpPr/>
            <p:nvPr/>
          </p:nvSpPr>
          <p:spPr>
            <a:xfrm>
              <a:off x="0" y="0"/>
              <a:ext cx="14228699" cy="15646400"/>
            </a:xfrm>
            <a:custGeom>
              <a:avLst/>
              <a:gdLst/>
              <a:ahLst/>
              <a:cxnLst/>
              <a:rect l="l" t="t" r="r" b="b"/>
              <a:pathLst>
                <a:path w="14228699" h="15646400">
                  <a:moveTo>
                    <a:pt x="4891913" y="0"/>
                  </a:moveTo>
                  <a:lnTo>
                    <a:pt x="0" y="8473059"/>
                  </a:lnTo>
                  <a:lnTo>
                    <a:pt x="4141597" y="15646400"/>
                  </a:lnTo>
                  <a:lnTo>
                    <a:pt x="14228699" y="15646400"/>
                  </a:lnTo>
                  <a:lnTo>
                    <a:pt x="14228699" y="0"/>
                  </a:lnTo>
                  <a:close/>
                </a:path>
              </a:pathLst>
            </a:custGeom>
            <a:blipFill>
              <a:blip r:embed="rId6"/>
              <a:stretch>
                <a:fillRect t="-22720" r="-160054" b="-22720"/>
              </a:stretch>
            </a:blipFill>
          </p:spPr>
          <p:txBody>
            <a:bodyPr/>
            <a:lstStyle/>
            <a:p>
              <a:endParaRPr lang="en-US"/>
            </a:p>
          </p:txBody>
        </p:sp>
      </p:grpSp>
      <p:sp>
        <p:nvSpPr>
          <p:cNvPr id="7" name="Freeform 7"/>
          <p:cNvSpPr/>
          <p:nvPr/>
        </p:nvSpPr>
        <p:spPr>
          <a:xfrm>
            <a:off x="14610797" y="293703"/>
            <a:ext cx="4678154" cy="12978807"/>
          </a:xfrm>
          <a:custGeom>
            <a:avLst/>
            <a:gdLst/>
            <a:ahLst/>
            <a:cxnLst/>
            <a:rect l="l" t="t" r="r" b="b"/>
            <a:pathLst>
              <a:path w="4678154" h="12978807">
                <a:moveTo>
                  <a:pt x="0" y="0"/>
                </a:moveTo>
                <a:lnTo>
                  <a:pt x="4678154" y="0"/>
                </a:lnTo>
                <a:lnTo>
                  <a:pt x="4678154" y="12978807"/>
                </a:lnTo>
                <a:lnTo>
                  <a:pt x="0" y="12978807"/>
                </a:lnTo>
                <a:lnTo>
                  <a:pt x="0" y="0"/>
                </a:lnTo>
                <a:close/>
              </a:path>
            </a:pathLst>
          </a:custGeom>
          <a:blipFill>
            <a:blip r:embed="rId7">
              <a:alphaModFix amt="43999"/>
              <a:extLst>
                <a:ext uri="{96DAC541-7B7A-43D3-8B79-37D633B846F1}">
                  <asvg:svgBlip xmlns:asvg="http://schemas.microsoft.com/office/drawing/2016/SVG/main" xmlns="" r:embed="rId8"/>
                </a:ext>
              </a:extLst>
            </a:blip>
            <a:stretch>
              <a:fillRect/>
            </a:stretch>
          </a:blipFill>
        </p:spPr>
        <p:txBody>
          <a:bodyPr/>
          <a:lstStyle/>
          <a:p>
            <a:endParaRPr lang="en-US"/>
          </a:p>
        </p:txBody>
      </p:sp>
      <p:sp>
        <p:nvSpPr>
          <p:cNvPr id="8" name="Freeform 8"/>
          <p:cNvSpPr/>
          <p:nvPr/>
        </p:nvSpPr>
        <p:spPr>
          <a:xfrm>
            <a:off x="15922068" y="8677157"/>
            <a:ext cx="1337232" cy="1002924"/>
          </a:xfrm>
          <a:custGeom>
            <a:avLst/>
            <a:gdLst/>
            <a:ahLst/>
            <a:cxnLst/>
            <a:rect l="l" t="t" r="r" b="b"/>
            <a:pathLst>
              <a:path w="1337232" h="1002924">
                <a:moveTo>
                  <a:pt x="0" y="0"/>
                </a:moveTo>
                <a:lnTo>
                  <a:pt x="1337232" y="0"/>
                </a:lnTo>
                <a:lnTo>
                  <a:pt x="1337232" y="1002925"/>
                </a:lnTo>
                <a:lnTo>
                  <a:pt x="0" y="1002925"/>
                </a:lnTo>
                <a:lnTo>
                  <a:pt x="0" y="0"/>
                </a:lnTo>
                <a:close/>
              </a:path>
            </a:pathLst>
          </a:custGeom>
          <a:blipFill>
            <a:blip r:embed="rId9"/>
            <a:stretch>
              <a:fillRect/>
            </a:stretch>
          </a:blipFill>
        </p:spPr>
        <p:txBody>
          <a:bodyPr/>
          <a:lstStyle/>
          <a:p>
            <a:endParaRPr lang="en-US"/>
          </a:p>
        </p:txBody>
      </p:sp>
      <p:sp>
        <p:nvSpPr>
          <p:cNvPr id="9" name="TextBox 9"/>
          <p:cNvSpPr txBox="1"/>
          <p:nvPr/>
        </p:nvSpPr>
        <p:spPr>
          <a:xfrm>
            <a:off x="11046866" y="514350"/>
            <a:ext cx="6212434" cy="514350"/>
          </a:xfrm>
          <a:prstGeom prst="rect">
            <a:avLst/>
          </a:prstGeom>
        </p:spPr>
        <p:txBody>
          <a:bodyPr lIns="0" tIns="0" rIns="0" bIns="0" rtlCol="0" anchor="t">
            <a:spAutoFit/>
          </a:bodyPr>
          <a:lstStyle/>
          <a:p>
            <a:pPr algn="r">
              <a:lnSpc>
                <a:spcPts val="4200"/>
              </a:lnSpc>
            </a:pPr>
            <a:r>
              <a:rPr lang="en-US" sz="3000">
                <a:solidFill>
                  <a:srgbClr val="0063A0"/>
                </a:solidFill>
                <a:latin typeface="Montserrat Ultra-Bold"/>
              </a:rPr>
              <a:t>2024 RESEARCH CONFERENCE</a:t>
            </a:r>
          </a:p>
        </p:txBody>
      </p:sp>
      <p:sp>
        <p:nvSpPr>
          <p:cNvPr id="10" name="TextBox 10"/>
          <p:cNvSpPr txBox="1"/>
          <p:nvPr/>
        </p:nvSpPr>
        <p:spPr>
          <a:xfrm>
            <a:off x="6100515" y="8963461"/>
            <a:ext cx="6086971" cy="721995"/>
          </a:xfrm>
          <a:prstGeom prst="rect">
            <a:avLst/>
          </a:prstGeom>
        </p:spPr>
        <p:txBody>
          <a:bodyPr lIns="0" tIns="0" rIns="0" bIns="0" rtlCol="0" anchor="t">
            <a:spAutoFit/>
          </a:bodyPr>
          <a:lstStyle/>
          <a:p>
            <a:pPr marL="0" lvl="0" indent="0" algn="ctr">
              <a:lnSpc>
                <a:spcPts val="5880"/>
              </a:lnSpc>
              <a:spcBef>
                <a:spcPct val="0"/>
              </a:spcBef>
            </a:pPr>
            <a:r>
              <a:rPr lang="en-US" sz="4200">
                <a:solidFill>
                  <a:srgbClr val="765944"/>
                </a:solidFill>
                <a:latin typeface="Josefin Sans"/>
              </a:rPr>
              <a:t>#JoburgResearch2024</a:t>
            </a:r>
          </a:p>
        </p:txBody>
      </p:sp>
      <p:sp>
        <p:nvSpPr>
          <p:cNvPr id="11" name="Title 10">
            <a:extLst>
              <a:ext uri="{FF2B5EF4-FFF2-40B4-BE49-F238E27FC236}">
                <a16:creationId xmlns:a16="http://schemas.microsoft.com/office/drawing/2014/main" id="{306F2A92-12BC-277D-D55C-4E68BD6641FD}"/>
              </a:ext>
            </a:extLst>
          </p:cNvPr>
          <p:cNvSpPr>
            <a:spLocks noGrp="1"/>
          </p:cNvSpPr>
          <p:nvPr>
            <p:ph type="title"/>
          </p:nvPr>
        </p:nvSpPr>
        <p:spPr>
          <a:xfrm>
            <a:off x="808874" y="1547067"/>
            <a:ext cx="16640925" cy="1143000"/>
          </a:xfrm>
        </p:spPr>
        <p:txBody>
          <a:bodyPr/>
          <a:lstStyle/>
          <a:p>
            <a:r>
              <a:rPr lang="en-US" b="1" dirty="0">
                <a:solidFill>
                  <a:schemeClr val="tx2"/>
                </a:solidFill>
              </a:rPr>
              <a:t>DEMOGRAPHICS  </a:t>
            </a:r>
          </a:p>
        </p:txBody>
      </p:sp>
      <p:sp>
        <p:nvSpPr>
          <p:cNvPr id="13" name="Content Placeholder 12"/>
          <p:cNvSpPr>
            <a:spLocks noGrp="1"/>
          </p:cNvSpPr>
          <p:nvPr>
            <p:ph idx="1"/>
          </p:nvPr>
        </p:nvSpPr>
        <p:spPr>
          <a:xfrm>
            <a:off x="808874" y="3897711"/>
            <a:ext cx="8229600" cy="4525963"/>
          </a:xfrm>
        </p:spPr>
        <p:txBody>
          <a:bodyPr/>
          <a:lstStyle/>
          <a:p>
            <a:pPr marL="0" indent="0">
              <a:buNone/>
            </a:pPr>
            <a:r>
              <a:rPr lang="en-ZA" dirty="0"/>
              <a:t> </a:t>
            </a:r>
          </a:p>
        </p:txBody>
      </p:sp>
      <p:pic>
        <p:nvPicPr>
          <p:cNvPr id="12" name="Picture 1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864290" y="2857500"/>
            <a:ext cx="11044141" cy="5549764"/>
          </a:xfrm>
          <a:prstGeom prst="rect">
            <a:avLst/>
          </a:prstGeom>
        </p:spPr>
      </p:pic>
    </p:spTree>
    <p:extLst>
      <p:ext uri="{BB962C8B-B14F-4D97-AF65-F5344CB8AC3E}">
        <p14:creationId xmlns:p14="http://schemas.microsoft.com/office/powerpoint/2010/main" val="2707362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 name="Picture 148"/>
          <p:cNvPicPr>
            <a:picLocks noChangeAspect="1"/>
          </p:cNvPicPr>
          <p:nvPr/>
        </p:nvPicPr>
        <p:blipFill>
          <a:blip r:embed="rId3"/>
          <a:stretch>
            <a:fillRect/>
          </a:stretch>
        </p:blipFill>
        <p:spPr>
          <a:xfrm>
            <a:off x="3539397" y="4443363"/>
            <a:ext cx="3516747" cy="3759834"/>
          </a:xfrm>
          <a:prstGeom prst="rect">
            <a:avLst/>
          </a:prstGeom>
        </p:spPr>
      </p:pic>
      <p:sp>
        <p:nvSpPr>
          <p:cNvPr id="2" name="Freeform 2"/>
          <p:cNvSpPr/>
          <p:nvPr/>
        </p:nvSpPr>
        <p:spPr>
          <a:xfrm>
            <a:off x="1043544" y="8677157"/>
            <a:ext cx="2648900" cy="1002924"/>
          </a:xfrm>
          <a:custGeom>
            <a:avLst/>
            <a:gdLst/>
            <a:ahLst/>
            <a:cxnLst/>
            <a:rect l="l" t="t" r="r" b="b"/>
            <a:pathLst>
              <a:path w="2648900" h="1002924">
                <a:moveTo>
                  <a:pt x="0" y="0"/>
                </a:moveTo>
                <a:lnTo>
                  <a:pt x="2648900" y="0"/>
                </a:lnTo>
                <a:lnTo>
                  <a:pt x="2648900" y="1002925"/>
                </a:lnTo>
                <a:lnTo>
                  <a:pt x="0" y="1002925"/>
                </a:lnTo>
                <a:lnTo>
                  <a:pt x="0" y="0"/>
                </a:lnTo>
                <a:close/>
              </a:path>
            </a:pathLst>
          </a:custGeom>
          <a:blipFill>
            <a:blip r:embed="rId4"/>
            <a:stretch>
              <a:fillRect/>
            </a:stretch>
          </a:blipFill>
        </p:spPr>
        <p:txBody>
          <a:bodyPr/>
          <a:lstStyle/>
          <a:p>
            <a:endParaRPr lang="en-US"/>
          </a:p>
        </p:txBody>
      </p:sp>
      <p:sp>
        <p:nvSpPr>
          <p:cNvPr id="3" name="TextBox 3"/>
          <p:cNvSpPr txBox="1"/>
          <p:nvPr/>
        </p:nvSpPr>
        <p:spPr>
          <a:xfrm>
            <a:off x="725991" y="495053"/>
            <a:ext cx="11616191" cy="514350"/>
          </a:xfrm>
          <a:prstGeom prst="rect">
            <a:avLst/>
          </a:prstGeom>
        </p:spPr>
        <p:txBody>
          <a:bodyPr lIns="0" tIns="0" rIns="0" bIns="0" rtlCol="0" anchor="t">
            <a:spAutoFit/>
          </a:bodyPr>
          <a:lstStyle/>
          <a:p>
            <a:pPr algn="l">
              <a:lnSpc>
                <a:spcPts val="4200"/>
              </a:lnSpc>
            </a:pPr>
            <a:r>
              <a:rPr lang="en-US" sz="3000">
                <a:solidFill>
                  <a:srgbClr val="DCB05B"/>
                </a:solidFill>
                <a:latin typeface="Montserrat Ultra-Bold"/>
              </a:rPr>
              <a:t>JOHANNESBURG HEALTH DISTRICT </a:t>
            </a:r>
          </a:p>
        </p:txBody>
      </p:sp>
      <p:sp>
        <p:nvSpPr>
          <p:cNvPr id="4" name="Freeform 4"/>
          <p:cNvSpPr/>
          <p:nvPr/>
        </p:nvSpPr>
        <p:spPr>
          <a:xfrm>
            <a:off x="15018832" y="1547067"/>
            <a:ext cx="3636016" cy="9680082"/>
          </a:xfrm>
          <a:custGeom>
            <a:avLst/>
            <a:gdLst/>
            <a:ahLst/>
            <a:cxnLst/>
            <a:rect l="l" t="t" r="r" b="b"/>
            <a:pathLst>
              <a:path w="3636016" h="9680082">
                <a:moveTo>
                  <a:pt x="0" y="0"/>
                </a:moveTo>
                <a:lnTo>
                  <a:pt x="3636016" y="0"/>
                </a:lnTo>
                <a:lnTo>
                  <a:pt x="3636016" y="9680082"/>
                </a:lnTo>
                <a:lnTo>
                  <a:pt x="0" y="9680082"/>
                </a:lnTo>
                <a:lnTo>
                  <a:pt x="0" y="0"/>
                </a:lnTo>
                <a:close/>
              </a:path>
            </a:pathLst>
          </a:custGeom>
          <a:blipFill>
            <a:blip r:embed="rId5">
              <a:alphaModFix amt="37000"/>
              <a:extLst>
                <a:ext uri="{96DAC541-7B7A-43D3-8B79-37D633B846F1}">
                  <asvg:svgBlip xmlns:asvg="http://schemas.microsoft.com/office/drawing/2016/SVG/main" xmlns="" r:embed="rId7"/>
                </a:ext>
              </a:extLst>
            </a:blip>
            <a:stretch>
              <a:fillRect/>
            </a:stretch>
          </a:blipFill>
        </p:spPr>
        <p:txBody>
          <a:bodyPr/>
          <a:lstStyle/>
          <a:p>
            <a:endParaRPr lang="en-US"/>
          </a:p>
        </p:txBody>
      </p:sp>
      <p:grpSp>
        <p:nvGrpSpPr>
          <p:cNvPr id="5" name="Group 5"/>
          <p:cNvGrpSpPr>
            <a:grpSpLocks noChangeAspect="1"/>
          </p:cNvGrpSpPr>
          <p:nvPr/>
        </p:nvGrpSpPr>
        <p:grpSpPr>
          <a:xfrm>
            <a:off x="14497763" y="301323"/>
            <a:ext cx="11802750" cy="12978807"/>
            <a:chOff x="0" y="0"/>
            <a:chExt cx="14228623" cy="15646400"/>
          </a:xfrm>
        </p:grpSpPr>
        <p:sp>
          <p:nvSpPr>
            <p:cNvPr id="6" name="Freeform 6"/>
            <p:cNvSpPr/>
            <p:nvPr/>
          </p:nvSpPr>
          <p:spPr>
            <a:xfrm>
              <a:off x="0" y="0"/>
              <a:ext cx="14228699" cy="15646400"/>
            </a:xfrm>
            <a:custGeom>
              <a:avLst/>
              <a:gdLst/>
              <a:ahLst/>
              <a:cxnLst/>
              <a:rect l="l" t="t" r="r" b="b"/>
              <a:pathLst>
                <a:path w="14228699" h="15646400">
                  <a:moveTo>
                    <a:pt x="4891913" y="0"/>
                  </a:moveTo>
                  <a:lnTo>
                    <a:pt x="0" y="8473059"/>
                  </a:lnTo>
                  <a:lnTo>
                    <a:pt x="4141597" y="15646400"/>
                  </a:lnTo>
                  <a:lnTo>
                    <a:pt x="14228699" y="15646400"/>
                  </a:lnTo>
                  <a:lnTo>
                    <a:pt x="14228699" y="0"/>
                  </a:lnTo>
                  <a:close/>
                </a:path>
              </a:pathLst>
            </a:custGeom>
            <a:blipFill>
              <a:blip r:embed="rId8"/>
              <a:stretch>
                <a:fillRect t="-22720" r="-160054" b="-22720"/>
              </a:stretch>
            </a:blipFill>
          </p:spPr>
          <p:txBody>
            <a:bodyPr/>
            <a:lstStyle/>
            <a:p>
              <a:endParaRPr lang="en-US"/>
            </a:p>
          </p:txBody>
        </p:sp>
      </p:grpSp>
      <p:sp>
        <p:nvSpPr>
          <p:cNvPr id="7" name="Freeform 7"/>
          <p:cNvSpPr/>
          <p:nvPr/>
        </p:nvSpPr>
        <p:spPr>
          <a:xfrm>
            <a:off x="14651518" y="301322"/>
            <a:ext cx="4678154" cy="12978807"/>
          </a:xfrm>
          <a:custGeom>
            <a:avLst/>
            <a:gdLst/>
            <a:ahLst/>
            <a:cxnLst/>
            <a:rect l="l" t="t" r="r" b="b"/>
            <a:pathLst>
              <a:path w="4678154" h="12978807">
                <a:moveTo>
                  <a:pt x="0" y="0"/>
                </a:moveTo>
                <a:lnTo>
                  <a:pt x="4678154" y="0"/>
                </a:lnTo>
                <a:lnTo>
                  <a:pt x="4678154" y="12978807"/>
                </a:lnTo>
                <a:lnTo>
                  <a:pt x="0" y="12978807"/>
                </a:lnTo>
                <a:lnTo>
                  <a:pt x="0" y="0"/>
                </a:lnTo>
                <a:close/>
              </a:path>
            </a:pathLst>
          </a:custGeom>
          <a:blipFill>
            <a:blip r:embed="rId9">
              <a:alphaModFix amt="43999"/>
              <a:extLst>
                <a:ext uri="{96DAC541-7B7A-43D3-8B79-37D633B846F1}">
                  <asvg:svgBlip xmlns:asvg="http://schemas.microsoft.com/office/drawing/2016/SVG/main" xmlns="" r:embed="rId10"/>
                </a:ext>
              </a:extLst>
            </a:blip>
            <a:stretch>
              <a:fillRect/>
            </a:stretch>
          </a:blipFill>
        </p:spPr>
        <p:txBody>
          <a:bodyPr/>
          <a:lstStyle/>
          <a:p>
            <a:endParaRPr lang="en-US"/>
          </a:p>
        </p:txBody>
      </p:sp>
      <p:sp>
        <p:nvSpPr>
          <p:cNvPr id="8" name="Freeform 8"/>
          <p:cNvSpPr/>
          <p:nvPr/>
        </p:nvSpPr>
        <p:spPr>
          <a:xfrm>
            <a:off x="15922068" y="8677157"/>
            <a:ext cx="1337232" cy="1002924"/>
          </a:xfrm>
          <a:custGeom>
            <a:avLst/>
            <a:gdLst/>
            <a:ahLst/>
            <a:cxnLst/>
            <a:rect l="l" t="t" r="r" b="b"/>
            <a:pathLst>
              <a:path w="1337232" h="1002924">
                <a:moveTo>
                  <a:pt x="0" y="0"/>
                </a:moveTo>
                <a:lnTo>
                  <a:pt x="1337232" y="0"/>
                </a:lnTo>
                <a:lnTo>
                  <a:pt x="1337232" y="1002925"/>
                </a:lnTo>
                <a:lnTo>
                  <a:pt x="0" y="1002925"/>
                </a:lnTo>
                <a:lnTo>
                  <a:pt x="0" y="0"/>
                </a:lnTo>
                <a:close/>
              </a:path>
            </a:pathLst>
          </a:custGeom>
          <a:blipFill>
            <a:blip r:embed="rId11"/>
            <a:stretch>
              <a:fillRect/>
            </a:stretch>
          </a:blipFill>
        </p:spPr>
        <p:txBody>
          <a:bodyPr/>
          <a:lstStyle/>
          <a:p>
            <a:endParaRPr lang="en-US"/>
          </a:p>
        </p:txBody>
      </p:sp>
      <p:sp>
        <p:nvSpPr>
          <p:cNvPr id="9" name="TextBox 9"/>
          <p:cNvSpPr txBox="1"/>
          <p:nvPr/>
        </p:nvSpPr>
        <p:spPr>
          <a:xfrm>
            <a:off x="11046866" y="514350"/>
            <a:ext cx="6212434" cy="514350"/>
          </a:xfrm>
          <a:prstGeom prst="rect">
            <a:avLst/>
          </a:prstGeom>
        </p:spPr>
        <p:txBody>
          <a:bodyPr lIns="0" tIns="0" rIns="0" bIns="0" rtlCol="0" anchor="t">
            <a:spAutoFit/>
          </a:bodyPr>
          <a:lstStyle/>
          <a:p>
            <a:pPr algn="r">
              <a:lnSpc>
                <a:spcPts val="4200"/>
              </a:lnSpc>
            </a:pPr>
            <a:r>
              <a:rPr lang="en-US" sz="3000">
                <a:solidFill>
                  <a:srgbClr val="0063A0"/>
                </a:solidFill>
                <a:latin typeface="Montserrat Ultra-Bold"/>
              </a:rPr>
              <a:t>2024 RESEARCH CONFERENCE</a:t>
            </a:r>
          </a:p>
        </p:txBody>
      </p:sp>
      <p:sp>
        <p:nvSpPr>
          <p:cNvPr id="10" name="TextBox 10"/>
          <p:cNvSpPr txBox="1"/>
          <p:nvPr/>
        </p:nvSpPr>
        <p:spPr>
          <a:xfrm>
            <a:off x="6100515" y="8963461"/>
            <a:ext cx="6086971" cy="721995"/>
          </a:xfrm>
          <a:prstGeom prst="rect">
            <a:avLst/>
          </a:prstGeom>
        </p:spPr>
        <p:txBody>
          <a:bodyPr lIns="0" tIns="0" rIns="0" bIns="0" rtlCol="0" anchor="t">
            <a:spAutoFit/>
          </a:bodyPr>
          <a:lstStyle/>
          <a:p>
            <a:pPr marL="0" lvl="0" indent="0" algn="ctr">
              <a:lnSpc>
                <a:spcPts val="5880"/>
              </a:lnSpc>
              <a:spcBef>
                <a:spcPct val="0"/>
              </a:spcBef>
            </a:pPr>
            <a:r>
              <a:rPr lang="en-US" sz="4200">
                <a:solidFill>
                  <a:srgbClr val="765944"/>
                </a:solidFill>
                <a:latin typeface="Josefin Sans"/>
              </a:rPr>
              <a:t>#JoburgResearch2024</a:t>
            </a:r>
          </a:p>
        </p:txBody>
      </p:sp>
      <p:sp>
        <p:nvSpPr>
          <p:cNvPr id="11" name="Title 10">
            <a:extLst>
              <a:ext uri="{FF2B5EF4-FFF2-40B4-BE49-F238E27FC236}">
                <a16:creationId xmlns:a16="http://schemas.microsoft.com/office/drawing/2014/main" id="{306F2A92-12BC-277D-D55C-4E68BD6641FD}"/>
              </a:ext>
            </a:extLst>
          </p:cNvPr>
          <p:cNvSpPr>
            <a:spLocks noGrp="1"/>
          </p:cNvSpPr>
          <p:nvPr>
            <p:ph type="title"/>
          </p:nvPr>
        </p:nvSpPr>
        <p:spPr>
          <a:xfrm>
            <a:off x="772497" y="968516"/>
            <a:ext cx="16640925" cy="1143000"/>
          </a:xfrm>
        </p:spPr>
        <p:txBody>
          <a:bodyPr/>
          <a:lstStyle/>
          <a:p>
            <a:r>
              <a:rPr lang="en-US" b="1" dirty="0">
                <a:solidFill>
                  <a:schemeClr val="tx2"/>
                </a:solidFill>
              </a:rPr>
              <a:t>RESULTS </a:t>
            </a:r>
          </a:p>
        </p:txBody>
      </p:sp>
      <p:sp>
        <p:nvSpPr>
          <p:cNvPr id="13" name="Content Placeholder 12"/>
          <p:cNvSpPr>
            <a:spLocks noGrp="1"/>
          </p:cNvSpPr>
          <p:nvPr>
            <p:ph idx="1"/>
          </p:nvPr>
        </p:nvSpPr>
        <p:spPr>
          <a:xfrm>
            <a:off x="808874" y="3897711"/>
            <a:ext cx="8229600" cy="4525963"/>
          </a:xfrm>
        </p:spPr>
        <p:txBody>
          <a:bodyPr/>
          <a:lstStyle/>
          <a:p>
            <a:pPr marL="0" indent="0">
              <a:buNone/>
            </a:pPr>
            <a:r>
              <a:rPr lang="en-ZA" dirty="0"/>
              <a:t> </a:t>
            </a:r>
          </a:p>
        </p:txBody>
      </p:sp>
      <p:grpSp>
        <p:nvGrpSpPr>
          <p:cNvPr id="104" name="Group 103"/>
          <p:cNvGrpSpPr/>
          <p:nvPr/>
        </p:nvGrpSpPr>
        <p:grpSpPr>
          <a:xfrm>
            <a:off x="3011681" y="2396486"/>
            <a:ext cx="9175805" cy="6440234"/>
            <a:chOff x="419630" y="387020"/>
            <a:chExt cx="7151340" cy="5658540"/>
          </a:xfrm>
        </p:grpSpPr>
        <p:grpSp>
          <p:nvGrpSpPr>
            <p:cNvPr id="105" name="Group 3"/>
            <p:cNvGrpSpPr/>
            <p:nvPr/>
          </p:nvGrpSpPr>
          <p:grpSpPr>
            <a:xfrm>
              <a:off x="419630" y="1778676"/>
              <a:ext cx="3753454" cy="4124791"/>
              <a:chOff x="0" y="0"/>
              <a:chExt cx="5004605" cy="5004605"/>
            </a:xfrm>
          </p:grpSpPr>
          <p:grpSp>
            <p:nvGrpSpPr>
              <p:cNvPr id="143" name="Group 4"/>
              <p:cNvGrpSpPr/>
              <p:nvPr/>
            </p:nvGrpSpPr>
            <p:grpSpPr>
              <a:xfrm rot="-5400000">
                <a:off x="0" y="0"/>
                <a:ext cx="5004605" cy="5004605"/>
                <a:chOff x="0" y="0"/>
                <a:chExt cx="812800" cy="812800"/>
              </a:xfrm>
            </p:grpSpPr>
            <p:sp>
              <p:nvSpPr>
                <p:cNvPr id="147" name="Freeform 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lnTo>
                        <a:pt x="406400" y="0"/>
                      </a:lnTo>
                      <a:close/>
                    </a:path>
                  </a:pathLst>
                </a:custGeom>
                <a:solidFill>
                  <a:srgbClr val="000000">
                    <a:alpha val="0"/>
                  </a:srgbClr>
                </a:solidFill>
                <a:ln w="114300" cap="sq">
                  <a:solidFill>
                    <a:srgbClr val="000000"/>
                  </a:solidFill>
                  <a:prstDash val="solid"/>
                  <a:miter/>
                </a:ln>
              </p:spPr>
              <p:txBody>
                <a:bodyPr/>
                <a:lstStyle/>
                <a:p>
                  <a:endParaRPr lang="nb-NO"/>
                </a:p>
              </p:txBody>
            </p:sp>
            <p:sp>
              <p:nvSpPr>
                <p:cNvPr id="148" name="TextBox 6"/>
                <p:cNvSpPr txBox="1"/>
                <p:nvPr/>
              </p:nvSpPr>
              <p:spPr>
                <a:xfrm>
                  <a:off x="76200" y="76200"/>
                  <a:ext cx="660400" cy="660400"/>
                </a:xfrm>
                <a:prstGeom prst="rect">
                  <a:avLst/>
                </a:prstGeom>
              </p:spPr>
              <p:txBody>
                <a:bodyPr lIns="32300" tIns="32300" rIns="32300" bIns="32300" rtlCol="0" anchor="ctr"/>
                <a:lstStyle/>
                <a:p>
                  <a:pPr algn="ctr">
                    <a:lnSpc>
                      <a:spcPts val="1748"/>
                    </a:lnSpc>
                  </a:pPr>
                  <a:endParaRPr sz="2531"/>
                </a:p>
              </p:txBody>
            </p:sp>
          </p:grpSp>
          <p:grpSp>
            <p:nvGrpSpPr>
              <p:cNvPr id="144" name="Group 7"/>
              <p:cNvGrpSpPr/>
              <p:nvPr/>
            </p:nvGrpSpPr>
            <p:grpSpPr>
              <a:xfrm rot="-5400000">
                <a:off x="263672" y="275134"/>
                <a:ext cx="4477261" cy="4477261"/>
                <a:chOff x="0" y="0"/>
                <a:chExt cx="812800" cy="812800"/>
              </a:xfrm>
            </p:grpSpPr>
            <p:sp>
              <p:nvSpPr>
                <p:cNvPr id="145"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lnTo>
                        <a:pt x="406400" y="0"/>
                      </a:lnTo>
                      <a:close/>
                    </a:path>
                  </a:pathLst>
                </a:custGeom>
                <a:solidFill>
                  <a:srgbClr val="000000">
                    <a:alpha val="0"/>
                  </a:srgbClr>
                </a:solidFill>
                <a:ln w="28575" cap="sq">
                  <a:solidFill>
                    <a:srgbClr val="000000"/>
                  </a:solidFill>
                  <a:prstDash val="dash"/>
                  <a:miter/>
                </a:ln>
              </p:spPr>
              <p:txBody>
                <a:bodyPr/>
                <a:lstStyle/>
                <a:p>
                  <a:endParaRPr lang="nb-NO"/>
                </a:p>
              </p:txBody>
            </p:sp>
            <p:sp>
              <p:nvSpPr>
                <p:cNvPr id="146" name="TextBox 9"/>
                <p:cNvSpPr txBox="1"/>
                <p:nvPr/>
              </p:nvSpPr>
              <p:spPr>
                <a:xfrm>
                  <a:off x="76200" y="76200"/>
                  <a:ext cx="660400" cy="660400"/>
                </a:xfrm>
                <a:prstGeom prst="rect">
                  <a:avLst/>
                </a:prstGeom>
              </p:spPr>
              <p:txBody>
                <a:bodyPr lIns="32300" tIns="32300" rIns="32300" bIns="32300" rtlCol="0" anchor="ctr"/>
                <a:lstStyle/>
                <a:p>
                  <a:pPr algn="ctr">
                    <a:lnSpc>
                      <a:spcPts val="1748"/>
                    </a:lnSpc>
                  </a:pPr>
                  <a:endParaRPr sz="2531"/>
                </a:p>
              </p:txBody>
            </p:sp>
          </p:grpSp>
        </p:grpSp>
        <p:grpSp>
          <p:nvGrpSpPr>
            <p:cNvPr id="106" name="Group 10"/>
            <p:cNvGrpSpPr/>
            <p:nvPr/>
          </p:nvGrpSpPr>
          <p:grpSpPr>
            <a:xfrm rot="-5400000">
              <a:off x="3619599" y="4647114"/>
              <a:ext cx="240956" cy="240956"/>
              <a:chOff x="0" y="0"/>
              <a:chExt cx="812800" cy="812800"/>
            </a:xfrm>
          </p:grpSpPr>
          <p:sp>
            <p:nvSpPr>
              <p:cNvPr id="14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DC3FF"/>
              </a:solidFill>
            </p:spPr>
            <p:txBody>
              <a:bodyPr/>
              <a:lstStyle/>
              <a:p>
                <a:endParaRPr lang="nb-NO"/>
              </a:p>
            </p:txBody>
          </p:sp>
          <p:sp>
            <p:nvSpPr>
              <p:cNvPr id="142" name="TextBox 12"/>
              <p:cNvSpPr txBox="1"/>
              <p:nvPr/>
            </p:nvSpPr>
            <p:spPr>
              <a:xfrm>
                <a:off x="76200" y="76200"/>
                <a:ext cx="660400" cy="660400"/>
              </a:xfrm>
              <a:prstGeom prst="rect">
                <a:avLst/>
              </a:prstGeom>
            </p:spPr>
            <p:txBody>
              <a:bodyPr lIns="32300" tIns="32300" rIns="32300" bIns="32300" rtlCol="0" anchor="ctr"/>
              <a:lstStyle/>
              <a:p>
                <a:pPr algn="ctr">
                  <a:lnSpc>
                    <a:spcPts val="1748"/>
                  </a:lnSpc>
                </a:pPr>
                <a:endParaRPr sz="2531"/>
              </a:p>
            </p:txBody>
          </p:sp>
        </p:grpSp>
        <p:grpSp>
          <p:nvGrpSpPr>
            <p:cNvPr id="107" name="Group 13"/>
            <p:cNvGrpSpPr/>
            <p:nvPr/>
          </p:nvGrpSpPr>
          <p:grpSpPr>
            <a:xfrm rot="-5400000">
              <a:off x="3990135" y="3538497"/>
              <a:ext cx="240956" cy="240956"/>
              <a:chOff x="0" y="0"/>
              <a:chExt cx="812800" cy="812800"/>
            </a:xfrm>
          </p:grpSpPr>
          <p:sp>
            <p:nvSpPr>
              <p:cNvPr id="139"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EBF00"/>
              </a:solidFill>
            </p:spPr>
            <p:txBody>
              <a:bodyPr/>
              <a:lstStyle/>
              <a:p>
                <a:endParaRPr lang="nb-NO"/>
              </a:p>
            </p:txBody>
          </p:sp>
          <p:sp>
            <p:nvSpPr>
              <p:cNvPr id="140" name="TextBox 15"/>
              <p:cNvSpPr txBox="1"/>
              <p:nvPr/>
            </p:nvSpPr>
            <p:spPr>
              <a:xfrm>
                <a:off x="76200" y="76200"/>
                <a:ext cx="660400" cy="660400"/>
              </a:xfrm>
              <a:prstGeom prst="rect">
                <a:avLst/>
              </a:prstGeom>
            </p:spPr>
            <p:txBody>
              <a:bodyPr lIns="32300" tIns="32300" rIns="32300" bIns="32300" rtlCol="0" anchor="ctr"/>
              <a:lstStyle/>
              <a:p>
                <a:pPr algn="ctr">
                  <a:lnSpc>
                    <a:spcPts val="1748"/>
                  </a:lnSpc>
                </a:pPr>
                <a:endParaRPr sz="2531"/>
              </a:p>
            </p:txBody>
          </p:sp>
        </p:grpSp>
        <p:grpSp>
          <p:nvGrpSpPr>
            <p:cNvPr id="108" name="Group 16"/>
            <p:cNvGrpSpPr/>
            <p:nvPr/>
          </p:nvGrpSpPr>
          <p:grpSpPr>
            <a:xfrm rot="-5400000">
              <a:off x="3579482" y="2418222"/>
              <a:ext cx="264794" cy="240956"/>
              <a:chOff x="0" y="0"/>
              <a:chExt cx="812800" cy="812800"/>
            </a:xfrm>
          </p:grpSpPr>
          <p:sp>
            <p:nvSpPr>
              <p:cNvPr id="137" name="Freeform 1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755B3"/>
              </a:solidFill>
            </p:spPr>
            <p:txBody>
              <a:bodyPr/>
              <a:lstStyle/>
              <a:p>
                <a:endParaRPr lang="nb-NO"/>
              </a:p>
            </p:txBody>
          </p:sp>
          <p:sp>
            <p:nvSpPr>
              <p:cNvPr id="138" name="TextBox 18"/>
              <p:cNvSpPr txBox="1"/>
              <p:nvPr/>
            </p:nvSpPr>
            <p:spPr>
              <a:xfrm>
                <a:off x="76200" y="76200"/>
                <a:ext cx="660400" cy="660400"/>
              </a:xfrm>
              <a:prstGeom prst="rect">
                <a:avLst/>
              </a:prstGeom>
            </p:spPr>
            <p:txBody>
              <a:bodyPr lIns="32300" tIns="32300" rIns="32300" bIns="32300" rtlCol="0" anchor="ctr"/>
              <a:lstStyle/>
              <a:p>
                <a:pPr algn="ctr">
                  <a:lnSpc>
                    <a:spcPts val="1748"/>
                  </a:lnSpc>
                </a:pPr>
                <a:endParaRPr sz="2531"/>
              </a:p>
            </p:txBody>
          </p:sp>
        </p:grpSp>
        <p:grpSp>
          <p:nvGrpSpPr>
            <p:cNvPr id="109" name="Group 19"/>
            <p:cNvGrpSpPr/>
            <p:nvPr/>
          </p:nvGrpSpPr>
          <p:grpSpPr>
            <a:xfrm rot="-5400000">
              <a:off x="2853065" y="1870128"/>
              <a:ext cx="264794" cy="240956"/>
              <a:chOff x="0" y="0"/>
              <a:chExt cx="812800" cy="812800"/>
            </a:xfrm>
          </p:grpSpPr>
          <p:sp>
            <p:nvSpPr>
              <p:cNvPr id="135" name="Freeform 2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DEDC6"/>
              </a:solidFill>
            </p:spPr>
            <p:txBody>
              <a:bodyPr/>
              <a:lstStyle/>
              <a:p>
                <a:endParaRPr lang="nb-NO"/>
              </a:p>
            </p:txBody>
          </p:sp>
          <p:sp>
            <p:nvSpPr>
              <p:cNvPr id="136" name="TextBox 21"/>
              <p:cNvSpPr txBox="1"/>
              <p:nvPr/>
            </p:nvSpPr>
            <p:spPr>
              <a:xfrm>
                <a:off x="76200" y="76200"/>
                <a:ext cx="660400" cy="660400"/>
              </a:xfrm>
              <a:prstGeom prst="rect">
                <a:avLst/>
              </a:prstGeom>
            </p:spPr>
            <p:txBody>
              <a:bodyPr lIns="32300" tIns="32300" rIns="32300" bIns="32300" rtlCol="0" anchor="ctr"/>
              <a:lstStyle/>
              <a:p>
                <a:pPr algn="ctr">
                  <a:lnSpc>
                    <a:spcPts val="1748"/>
                  </a:lnSpc>
                </a:pPr>
                <a:endParaRPr sz="2531"/>
              </a:p>
            </p:txBody>
          </p:sp>
        </p:grpSp>
        <p:grpSp>
          <p:nvGrpSpPr>
            <p:cNvPr id="110" name="Group 22"/>
            <p:cNvGrpSpPr/>
            <p:nvPr/>
          </p:nvGrpSpPr>
          <p:grpSpPr>
            <a:xfrm>
              <a:off x="3897627" y="387020"/>
              <a:ext cx="2893722" cy="1233276"/>
              <a:chOff x="0" y="-28575"/>
              <a:chExt cx="2429255" cy="942119"/>
            </a:xfrm>
          </p:grpSpPr>
          <p:sp>
            <p:nvSpPr>
              <p:cNvPr id="133" name="Freeform 23"/>
              <p:cNvSpPr/>
              <p:nvPr/>
            </p:nvSpPr>
            <p:spPr>
              <a:xfrm>
                <a:off x="0" y="0"/>
                <a:ext cx="2429255" cy="913544"/>
              </a:xfrm>
              <a:custGeom>
                <a:avLst/>
                <a:gdLst/>
                <a:ahLst/>
                <a:cxnLst/>
                <a:rect l="l" t="t" r="r" b="b"/>
                <a:pathLst>
                  <a:path w="1996620" h="913544">
                    <a:moveTo>
                      <a:pt x="1793420" y="0"/>
                    </a:moveTo>
                    <a:cubicBezTo>
                      <a:pt x="1905644" y="0"/>
                      <a:pt x="1996620" y="204504"/>
                      <a:pt x="1996620" y="456772"/>
                    </a:cubicBezTo>
                    <a:cubicBezTo>
                      <a:pt x="1996620" y="709040"/>
                      <a:pt x="1905644" y="913544"/>
                      <a:pt x="1793420" y="913544"/>
                    </a:cubicBezTo>
                    <a:lnTo>
                      <a:pt x="203200" y="913544"/>
                    </a:lnTo>
                    <a:cubicBezTo>
                      <a:pt x="90976" y="913544"/>
                      <a:pt x="0" y="709040"/>
                      <a:pt x="0" y="456772"/>
                    </a:cubicBezTo>
                    <a:cubicBezTo>
                      <a:pt x="0" y="204504"/>
                      <a:pt x="90976" y="0"/>
                      <a:pt x="203200" y="0"/>
                    </a:cubicBezTo>
                    <a:close/>
                  </a:path>
                </a:pathLst>
              </a:custGeom>
              <a:solidFill>
                <a:srgbClr val="000000">
                  <a:alpha val="0"/>
                </a:srgbClr>
              </a:solidFill>
              <a:ln w="19050" cap="sq">
                <a:solidFill>
                  <a:srgbClr val="000000"/>
                </a:solidFill>
                <a:prstDash val="dash"/>
                <a:miter/>
              </a:ln>
            </p:spPr>
            <p:txBody>
              <a:bodyPr/>
              <a:lstStyle/>
              <a:p>
                <a:endParaRPr lang="nb-NO"/>
              </a:p>
            </p:txBody>
          </p:sp>
          <p:sp>
            <p:nvSpPr>
              <p:cNvPr id="134" name="TextBox 24"/>
              <p:cNvSpPr txBox="1"/>
              <p:nvPr/>
            </p:nvSpPr>
            <p:spPr>
              <a:xfrm>
                <a:off x="0" y="-28575"/>
                <a:ext cx="1996620" cy="942119"/>
              </a:xfrm>
              <a:prstGeom prst="rect">
                <a:avLst/>
              </a:prstGeom>
            </p:spPr>
            <p:txBody>
              <a:bodyPr lIns="64228" tIns="64228" rIns="64228" bIns="64228" rtlCol="0" anchor="ctr"/>
              <a:lstStyle/>
              <a:p>
                <a:pPr algn="ctr">
                  <a:lnSpc>
                    <a:spcPts val="3362"/>
                  </a:lnSpc>
                </a:pPr>
                <a:endParaRPr sz="2531"/>
              </a:p>
            </p:txBody>
          </p:sp>
        </p:grpSp>
        <p:grpSp>
          <p:nvGrpSpPr>
            <p:cNvPr id="111" name="Group 25"/>
            <p:cNvGrpSpPr/>
            <p:nvPr/>
          </p:nvGrpSpPr>
          <p:grpSpPr>
            <a:xfrm>
              <a:off x="4806385" y="1873961"/>
              <a:ext cx="2378368" cy="1167900"/>
              <a:chOff x="0" y="0"/>
              <a:chExt cx="1996620" cy="980443"/>
            </a:xfrm>
          </p:grpSpPr>
          <p:sp>
            <p:nvSpPr>
              <p:cNvPr id="131" name="Freeform 26"/>
              <p:cNvSpPr/>
              <p:nvPr/>
            </p:nvSpPr>
            <p:spPr>
              <a:xfrm>
                <a:off x="0" y="0"/>
                <a:ext cx="1996620" cy="980443"/>
              </a:xfrm>
              <a:custGeom>
                <a:avLst/>
                <a:gdLst/>
                <a:ahLst/>
                <a:cxnLst/>
                <a:rect l="l" t="t" r="r" b="b"/>
                <a:pathLst>
                  <a:path w="1996620" h="980443">
                    <a:moveTo>
                      <a:pt x="1793420" y="0"/>
                    </a:moveTo>
                    <a:cubicBezTo>
                      <a:pt x="1905644" y="0"/>
                      <a:pt x="1996620" y="219480"/>
                      <a:pt x="1996620" y="490221"/>
                    </a:cubicBezTo>
                    <a:cubicBezTo>
                      <a:pt x="1996620" y="760963"/>
                      <a:pt x="1905644" y="980443"/>
                      <a:pt x="1793420" y="980443"/>
                    </a:cubicBezTo>
                    <a:lnTo>
                      <a:pt x="203200" y="980443"/>
                    </a:lnTo>
                    <a:cubicBezTo>
                      <a:pt x="90976" y="980443"/>
                      <a:pt x="0" y="760963"/>
                      <a:pt x="0" y="490221"/>
                    </a:cubicBezTo>
                    <a:cubicBezTo>
                      <a:pt x="0" y="219480"/>
                      <a:pt x="90976" y="0"/>
                      <a:pt x="203200" y="0"/>
                    </a:cubicBezTo>
                    <a:close/>
                  </a:path>
                </a:pathLst>
              </a:custGeom>
              <a:solidFill>
                <a:srgbClr val="000000">
                  <a:alpha val="0"/>
                </a:srgbClr>
              </a:solidFill>
              <a:ln w="19050" cap="sq">
                <a:solidFill>
                  <a:srgbClr val="000000"/>
                </a:solidFill>
                <a:prstDash val="dash"/>
                <a:miter/>
              </a:ln>
            </p:spPr>
            <p:txBody>
              <a:bodyPr/>
              <a:lstStyle/>
              <a:p>
                <a:endParaRPr lang="nb-NO"/>
              </a:p>
            </p:txBody>
          </p:sp>
          <p:sp>
            <p:nvSpPr>
              <p:cNvPr id="132" name="TextBox 27"/>
              <p:cNvSpPr txBox="1"/>
              <p:nvPr/>
            </p:nvSpPr>
            <p:spPr>
              <a:xfrm>
                <a:off x="0" y="-28575"/>
                <a:ext cx="1996620" cy="1009018"/>
              </a:xfrm>
              <a:prstGeom prst="rect">
                <a:avLst/>
              </a:prstGeom>
            </p:spPr>
            <p:txBody>
              <a:bodyPr lIns="64228" tIns="64228" rIns="64228" bIns="64228" rtlCol="0" anchor="ctr"/>
              <a:lstStyle/>
              <a:p>
                <a:pPr algn="ctr">
                  <a:lnSpc>
                    <a:spcPts val="3362"/>
                  </a:lnSpc>
                </a:pPr>
                <a:endParaRPr sz="2531"/>
              </a:p>
            </p:txBody>
          </p:sp>
        </p:grpSp>
        <p:grpSp>
          <p:nvGrpSpPr>
            <p:cNvPr id="112" name="Group 28"/>
            <p:cNvGrpSpPr/>
            <p:nvPr/>
          </p:nvGrpSpPr>
          <p:grpSpPr>
            <a:xfrm>
              <a:off x="5392108" y="3385716"/>
              <a:ext cx="2178862" cy="1067918"/>
              <a:chOff x="0" y="-54321"/>
              <a:chExt cx="1829137" cy="896508"/>
            </a:xfrm>
          </p:grpSpPr>
          <p:sp>
            <p:nvSpPr>
              <p:cNvPr id="129" name="Freeform 29"/>
              <p:cNvSpPr/>
              <p:nvPr/>
            </p:nvSpPr>
            <p:spPr>
              <a:xfrm>
                <a:off x="35786" y="-54321"/>
                <a:ext cx="1793350" cy="896508"/>
              </a:xfrm>
              <a:custGeom>
                <a:avLst/>
                <a:gdLst/>
                <a:ahLst/>
                <a:cxnLst/>
                <a:rect l="l" t="t" r="r" b="b"/>
                <a:pathLst>
                  <a:path w="1829137" h="668597">
                    <a:moveTo>
                      <a:pt x="1625937" y="0"/>
                    </a:moveTo>
                    <a:cubicBezTo>
                      <a:pt x="1738161" y="0"/>
                      <a:pt x="1829137" y="149671"/>
                      <a:pt x="1829137" y="334299"/>
                    </a:cubicBezTo>
                    <a:cubicBezTo>
                      <a:pt x="1829137" y="518927"/>
                      <a:pt x="1738161" y="668597"/>
                      <a:pt x="1625937" y="668597"/>
                    </a:cubicBezTo>
                    <a:lnTo>
                      <a:pt x="203200" y="668597"/>
                    </a:lnTo>
                    <a:cubicBezTo>
                      <a:pt x="90976" y="668597"/>
                      <a:pt x="0" y="518927"/>
                      <a:pt x="0" y="334299"/>
                    </a:cubicBezTo>
                    <a:cubicBezTo>
                      <a:pt x="0" y="149671"/>
                      <a:pt x="90976" y="0"/>
                      <a:pt x="203200" y="0"/>
                    </a:cubicBezTo>
                    <a:close/>
                  </a:path>
                </a:pathLst>
              </a:custGeom>
              <a:solidFill>
                <a:srgbClr val="000000">
                  <a:alpha val="0"/>
                </a:srgbClr>
              </a:solidFill>
              <a:ln w="19050" cap="sq">
                <a:solidFill>
                  <a:srgbClr val="000000"/>
                </a:solidFill>
                <a:prstDash val="dash"/>
                <a:miter/>
              </a:ln>
            </p:spPr>
            <p:txBody>
              <a:bodyPr/>
              <a:lstStyle/>
              <a:p>
                <a:pPr algn="ctr"/>
                <a:r>
                  <a:rPr lang="en-ZA" sz="2800" b="1" dirty="0"/>
                  <a:t>Obtaining Clinical Advice </a:t>
                </a:r>
              </a:p>
            </p:txBody>
          </p:sp>
          <p:sp>
            <p:nvSpPr>
              <p:cNvPr id="130" name="TextBox 30"/>
              <p:cNvSpPr txBox="1"/>
              <p:nvPr/>
            </p:nvSpPr>
            <p:spPr>
              <a:xfrm>
                <a:off x="0" y="-28575"/>
                <a:ext cx="1829137" cy="697172"/>
              </a:xfrm>
              <a:prstGeom prst="rect">
                <a:avLst/>
              </a:prstGeom>
            </p:spPr>
            <p:txBody>
              <a:bodyPr lIns="64228" tIns="64228" rIns="64228" bIns="64228" rtlCol="0" anchor="ctr"/>
              <a:lstStyle/>
              <a:p>
                <a:pPr algn="ctr">
                  <a:lnSpc>
                    <a:spcPts val="3362"/>
                  </a:lnSpc>
                </a:pPr>
                <a:endParaRPr sz="2531"/>
              </a:p>
            </p:txBody>
          </p:sp>
        </p:grpSp>
        <p:sp>
          <p:nvSpPr>
            <p:cNvPr id="128" name="TextBox 36"/>
            <p:cNvSpPr txBox="1"/>
            <p:nvPr/>
          </p:nvSpPr>
          <p:spPr>
            <a:xfrm rot="16200000">
              <a:off x="4566418" y="1809005"/>
              <a:ext cx="836897" cy="761555"/>
            </a:xfrm>
            <a:prstGeom prst="rect">
              <a:avLst/>
            </a:prstGeom>
          </p:spPr>
          <p:txBody>
            <a:bodyPr lIns="32300" tIns="32300" rIns="32300" bIns="32300" rtlCol="0" anchor="ctr"/>
            <a:lstStyle/>
            <a:p>
              <a:pPr algn="ctr">
                <a:lnSpc>
                  <a:spcPts val="1748"/>
                </a:lnSpc>
              </a:pPr>
              <a:endParaRPr sz="2531"/>
            </a:p>
          </p:txBody>
        </p:sp>
        <p:grpSp>
          <p:nvGrpSpPr>
            <p:cNvPr id="114" name="Group 40"/>
            <p:cNvGrpSpPr/>
            <p:nvPr/>
          </p:nvGrpSpPr>
          <p:grpSpPr>
            <a:xfrm>
              <a:off x="4877039" y="4689066"/>
              <a:ext cx="2357847" cy="1356494"/>
              <a:chOff x="-132608" y="-28575"/>
              <a:chExt cx="1979394" cy="1138765"/>
            </a:xfrm>
          </p:grpSpPr>
          <p:sp>
            <p:nvSpPr>
              <p:cNvPr id="125" name="Freeform 41"/>
              <p:cNvSpPr/>
              <p:nvPr/>
            </p:nvSpPr>
            <p:spPr>
              <a:xfrm>
                <a:off x="-132608" y="17248"/>
                <a:ext cx="1846786" cy="1092942"/>
              </a:xfrm>
              <a:custGeom>
                <a:avLst/>
                <a:gdLst/>
                <a:ahLst/>
                <a:cxnLst/>
                <a:rect l="l" t="t" r="r" b="b"/>
                <a:pathLst>
                  <a:path w="1846786" h="773588">
                    <a:moveTo>
                      <a:pt x="1643586" y="0"/>
                    </a:moveTo>
                    <a:cubicBezTo>
                      <a:pt x="1755810" y="0"/>
                      <a:pt x="1846786" y="173174"/>
                      <a:pt x="1846786" y="386794"/>
                    </a:cubicBezTo>
                    <a:cubicBezTo>
                      <a:pt x="1846786" y="600415"/>
                      <a:pt x="1755810" y="773588"/>
                      <a:pt x="1643586" y="773588"/>
                    </a:cubicBezTo>
                    <a:lnTo>
                      <a:pt x="203200" y="773588"/>
                    </a:lnTo>
                    <a:cubicBezTo>
                      <a:pt x="90976" y="773588"/>
                      <a:pt x="0" y="600415"/>
                      <a:pt x="0" y="386794"/>
                    </a:cubicBezTo>
                    <a:cubicBezTo>
                      <a:pt x="0" y="173174"/>
                      <a:pt x="90976" y="0"/>
                      <a:pt x="203200" y="0"/>
                    </a:cubicBezTo>
                    <a:close/>
                  </a:path>
                </a:pathLst>
              </a:custGeom>
              <a:solidFill>
                <a:srgbClr val="000000">
                  <a:alpha val="0"/>
                </a:srgbClr>
              </a:solidFill>
              <a:ln w="19050" cap="sq">
                <a:solidFill>
                  <a:srgbClr val="000000"/>
                </a:solidFill>
                <a:prstDash val="dash"/>
                <a:miter/>
              </a:ln>
            </p:spPr>
            <p:txBody>
              <a:bodyPr/>
              <a:lstStyle/>
              <a:p>
                <a:endParaRPr lang="nb-NO"/>
              </a:p>
            </p:txBody>
          </p:sp>
          <p:sp>
            <p:nvSpPr>
              <p:cNvPr id="126" name="TextBox 42"/>
              <p:cNvSpPr txBox="1"/>
              <p:nvPr/>
            </p:nvSpPr>
            <p:spPr>
              <a:xfrm>
                <a:off x="0" y="-28575"/>
                <a:ext cx="1846786" cy="802163"/>
              </a:xfrm>
              <a:prstGeom prst="rect">
                <a:avLst/>
              </a:prstGeom>
            </p:spPr>
            <p:txBody>
              <a:bodyPr lIns="64228" tIns="64228" rIns="64228" bIns="64228" rtlCol="0" anchor="ctr"/>
              <a:lstStyle/>
              <a:p>
                <a:pPr algn="ctr">
                  <a:lnSpc>
                    <a:spcPts val="3362"/>
                  </a:lnSpc>
                </a:pPr>
                <a:endParaRPr sz="2531"/>
              </a:p>
            </p:txBody>
          </p:sp>
        </p:grpSp>
        <p:sp>
          <p:nvSpPr>
            <p:cNvPr id="115" name="Freeform 46"/>
            <p:cNvSpPr/>
            <p:nvPr/>
          </p:nvSpPr>
          <p:spPr>
            <a:xfrm>
              <a:off x="4646596" y="4830882"/>
              <a:ext cx="676542" cy="659320"/>
            </a:xfrm>
            <a:custGeom>
              <a:avLst/>
              <a:gdLst/>
              <a:ahLst/>
              <a:cxnLst/>
              <a:rect l="l" t="t" r="r" b="b"/>
              <a:pathLst>
                <a:path w="676542" h="659320">
                  <a:moveTo>
                    <a:pt x="0" y="0"/>
                  </a:moveTo>
                  <a:lnTo>
                    <a:pt x="676542" y="0"/>
                  </a:lnTo>
                  <a:lnTo>
                    <a:pt x="676542" y="659321"/>
                  </a:lnTo>
                  <a:lnTo>
                    <a:pt x="0" y="659321"/>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txBody>
            <a:bodyPr/>
            <a:lstStyle/>
            <a:p>
              <a:endParaRPr lang="nb-NO"/>
            </a:p>
          </p:txBody>
        </p:sp>
        <p:sp>
          <p:nvSpPr>
            <p:cNvPr id="116" name="Freeform 47"/>
            <p:cNvSpPr/>
            <p:nvPr/>
          </p:nvSpPr>
          <p:spPr>
            <a:xfrm>
              <a:off x="3463103" y="566217"/>
              <a:ext cx="638723" cy="644483"/>
            </a:xfrm>
            <a:custGeom>
              <a:avLst/>
              <a:gdLst/>
              <a:ahLst/>
              <a:cxnLst/>
              <a:rect l="l" t="t" r="r" b="b"/>
              <a:pathLst>
                <a:path w="638723" h="586463">
                  <a:moveTo>
                    <a:pt x="0" y="0"/>
                  </a:moveTo>
                  <a:lnTo>
                    <a:pt x="638723" y="0"/>
                  </a:lnTo>
                  <a:lnTo>
                    <a:pt x="638723" y="586463"/>
                  </a:lnTo>
                  <a:lnTo>
                    <a:pt x="0" y="586463"/>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txBody>
            <a:bodyPr/>
            <a:lstStyle/>
            <a:p>
              <a:endParaRPr lang="nb-NO"/>
            </a:p>
          </p:txBody>
        </p:sp>
        <p:sp>
          <p:nvSpPr>
            <p:cNvPr id="117" name="Freeform 49"/>
            <p:cNvSpPr/>
            <p:nvPr/>
          </p:nvSpPr>
          <p:spPr>
            <a:xfrm>
              <a:off x="5094387" y="3336406"/>
              <a:ext cx="622163" cy="567866"/>
            </a:xfrm>
            <a:custGeom>
              <a:avLst/>
              <a:gdLst/>
              <a:ahLst/>
              <a:cxnLst/>
              <a:rect l="l" t="t" r="r" b="b"/>
              <a:pathLst>
                <a:path w="622163" h="567866">
                  <a:moveTo>
                    <a:pt x="0" y="0"/>
                  </a:moveTo>
                  <a:lnTo>
                    <a:pt x="622163" y="0"/>
                  </a:lnTo>
                  <a:lnTo>
                    <a:pt x="622163" y="567865"/>
                  </a:lnTo>
                  <a:lnTo>
                    <a:pt x="0" y="567865"/>
                  </a:lnTo>
                  <a:lnTo>
                    <a:pt x="0" y="0"/>
                  </a:lnTo>
                  <a:close/>
                </a:path>
              </a:pathLst>
            </a:custGeom>
            <a:blipFill>
              <a:blip r:embed="rId16">
                <a:extLst>
                  <a:ext uri="{96DAC541-7B7A-43D3-8B79-37D633B846F1}">
                    <asvg:svgBlip xmlns:asvg="http://schemas.microsoft.com/office/drawing/2016/SVG/main" xmlns="" r:embed="rId17"/>
                  </a:ext>
                </a:extLst>
              </a:blip>
              <a:stretch>
                <a:fillRect/>
              </a:stretch>
            </a:blipFill>
          </p:spPr>
          <p:txBody>
            <a:bodyPr/>
            <a:lstStyle/>
            <a:p>
              <a:endParaRPr lang="en-ZA" dirty="0"/>
            </a:p>
          </p:txBody>
        </p:sp>
        <p:sp>
          <p:nvSpPr>
            <p:cNvPr id="118" name="Freeform 50"/>
            <p:cNvSpPr/>
            <p:nvPr/>
          </p:nvSpPr>
          <p:spPr>
            <a:xfrm>
              <a:off x="4380630" y="3454310"/>
              <a:ext cx="994096" cy="479611"/>
            </a:xfrm>
            <a:custGeom>
              <a:avLst/>
              <a:gdLst/>
              <a:ahLst/>
              <a:cxnLst/>
              <a:rect l="l" t="t" r="r" b="b"/>
              <a:pathLst>
                <a:path w="411914" h="241178">
                  <a:moveTo>
                    <a:pt x="0" y="0"/>
                  </a:moveTo>
                  <a:lnTo>
                    <a:pt x="411914" y="0"/>
                  </a:lnTo>
                  <a:lnTo>
                    <a:pt x="411914" y="241178"/>
                  </a:lnTo>
                  <a:lnTo>
                    <a:pt x="0" y="241178"/>
                  </a:lnTo>
                  <a:lnTo>
                    <a:pt x="0" y="0"/>
                  </a:lnTo>
                  <a:close/>
                </a:path>
              </a:pathLst>
            </a:custGeom>
            <a:blipFill>
              <a:blip r:embed="rId18">
                <a:extLst>
                  <a:ext uri="{96DAC541-7B7A-43D3-8B79-37D633B846F1}">
                    <asvg:svgBlip xmlns:asvg="http://schemas.microsoft.com/office/drawing/2016/SVG/main" xmlns="" r:embed="rId19"/>
                  </a:ext>
                </a:extLst>
              </a:blip>
              <a:stretch>
                <a:fillRect l="-149971"/>
              </a:stretch>
            </a:blipFill>
          </p:spPr>
          <p:txBody>
            <a:bodyPr/>
            <a:lstStyle/>
            <a:p>
              <a:endParaRPr lang="nb-NO"/>
            </a:p>
          </p:txBody>
        </p:sp>
        <p:sp>
          <p:nvSpPr>
            <p:cNvPr id="119" name="Freeform 51"/>
            <p:cNvSpPr/>
            <p:nvPr/>
          </p:nvSpPr>
          <p:spPr>
            <a:xfrm rot="1820444">
              <a:off x="4066032" y="4601188"/>
              <a:ext cx="826545" cy="618394"/>
            </a:xfrm>
            <a:custGeom>
              <a:avLst/>
              <a:gdLst/>
              <a:ahLst/>
              <a:cxnLst/>
              <a:rect l="l" t="t" r="r" b="b"/>
              <a:pathLst>
                <a:path w="393243" h="241178">
                  <a:moveTo>
                    <a:pt x="0" y="0"/>
                  </a:moveTo>
                  <a:lnTo>
                    <a:pt x="393243" y="0"/>
                  </a:lnTo>
                  <a:lnTo>
                    <a:pt x="393243" y="241179"/>
                  </a:lnTo>
                  <a:lnTo>
                    <a:pt x="0" y="241179"/>
                  </a:lnTo>
                  <a:lnTo>
                    <a:pt x="0" y="0"/>
                  </a:lnTo>
                  <a:close/>
                </a:path>
              </a:pathLst>
            </a:custGeom>
            <a:blipFill>
              <a:blip r:embed="rId20">
                <a:extLst>
                  <a:ext uri="{96DAC541-7B7A-43D3-8B79-37D633B846F1}">
                    <asvg:svgBlip xmlns:asvg="http://schemas.microsoft.com/office/drawing/2016/SVG/main" xmlns="" r:embed="rId21"/>
                  </a:ext>
                </a:extLst>
              </a:blip>
              <a:stretch>
                <a:fillRect l="-161840"/>
              </a:stretch>
            </a:blipFill>
          </p:spPr>
          <p:txBody>
            <a:bodyPr/>
            <a:lstStyle/>
            <a:p>
              <a:endParaRPr lang="nb-NO"/>
            </a:p>
          </p:txBody>
        </p:sp>
        <p:sp>
          <p:nvSpPr>
            <p:cNvPr id="120" name="Freeform 52"/>
            <p:cNvSpPr/>
            <p:nvPr/>
          </p:nvSpPr>
          <p:spPr>
            <a:xfrm rot="20088974">
              <a:off x="4003554" y="2089349"/>
              <a:ext cx="872477" cy="691770"/>
            </a:xfrm>
            <a:custGeom>
              <a:avLst/>
              <a:gdLst/>
              <a:ahLst/>
              <a:cxnLst/>
              <a:rect l="l" t="t" r="r" b="b"/>
              <a:pathLst>
                <a:path w="431897" h="241178">
                  <a:moveTo>
                    <a:pt x="0" y="0"/>
                  </a:moveTo>
                  <a:lnTo>
                    <a:pt x="431897" y="0"/>
                  </a:lnTo>
                  <a:lnTo>
                    <a:pt x="431897" y="241178"/>
                  </a:lnTo>
                  <a:lnTo>
                    <a:pt x="0" y="241178"/>
                  </a:lnTo>
                  <a:lnTo>
                    <a:pt x="0" y="0"/>
                  </a:lnTo>
                  <a:close/>
                </a:path>
              </a:pathLst>
            </a:custGeom>
            <a:blipFill>
              <a:blip r:embed="rId22">
                <a:extLst>
                  <a:ext uri="{96DAC541-7B7A-43D3-8B79-37D633B846F1}">
                    <asvg:svgBlip xmlns:asvg="http://schemas.microsoft.com/office/drawing/2016/SVG/main" xmlns="" r:embed="rId23"/>
                  </a:ext>
                </a:extLst>
              </a:blip>
              <a:stretch>
                <a:fillRect l="-138405"/>
              </a:stretch>
            </a:blipFill>
          </p:spPr>
          <p:txBody>
            <a:bodyPr/>
            <a:lstStyle/>
            <a:p>
              <a:endParaRPr lang="nb-NO"/>
            </a:p>
          </p:txBody>
        </p:sp>
        <p:sp>
          <p:nvSpPr>
            <p:cNvPr id="121" name="Freeform 53"/>
            <p:cNvSpPr/>
            <p:nvPr/>
          </p:nvSpPr>
          <p:spPr>
            <a:xfrm rot="18409194">
              <a:off x="3061671" y="1177756"/>
              <a:ext cx="918775" cy="524808"/>
            </a:xfrm>
            <a:custGeom>
              <a:avLst/>
              <a:gdLst/>
              <a:ahLst/>
              <a:cxnLst/>
              <a:rect l="l" t="t" r="r" b="b"/>
              <a:pathLst>
                <a:path w="437025" h="241178">
                  <a:moveTo>
                    <a:pt x="0" y="0"/>
                  </a:moveTo>
                  <a:lnTo>
                    <a:pt x="437025" y="0"/>
                  </a:lnTo>
                  <a:lnTo>
                    <a:pt x="437025" y="241178"/>
                  </a:lnTo>
                  <a:lnTo>
                    <a:pt x="0" y="241178"/>
                  </a:lnTo>
                  <a:lnTo>
                    <a:pt x="0" y="0"/>
                  </a:lnTo>
                  <a:close/>
                </a:path>
              </a:pathLst>
            </a:custGeom>
            <a:blipFill>
              <a:blip r:embed="rId24">
                <a:extLst>
                  <a:ext uri="{96DAC541-7B7A-43D3-8B79-37D633B846F1}">
                    <asvg:svgBlip xmlns:asvg="http://schemas.microsoft.com/office/drawing/2016/SVG/main" xmlns="" r:embed="rId25"/>
                  </a:ext>
                </a:extLst>
              </a:blip>
              <a:stretch>
                <a:fillRect l="-135608"/>
              </a:stretch>
            </a:blipFill>
          </p:spPr>
          <p:txBody>
            <a:bodyPr/>
            <a:lstStyle/>
            <a:p>
              <a:endParaRPr lang="nb-NO"/>
            </a:p>
          </p:txBody>
        </p:sp>
        <p:sp>
          <p:nvSpPr>
            <p:cNvPr id="122" name="TextBox 54"/>
            <p:cNvSpPr txBox="1"/>
            <p:nvPr/>
          </p:nvSpPr>
          <p:spPr>
            <a:xfrm>
              <a:off x="5141641" y="4868567"/>
              <a:ext cx="1710438" cy="980271"/>
            </a:xfrm>
            <a:prstGeom prst="rect">
              <a:avLst/>
            </a:prstGeom>
          </p:spPr>
          <p:txBody>
            <a:bodyPr lIns="0" tIns="0" rIns="0" bIns="0" rtlCol="0" anchor="t">
              <a:spAutoFit/>
            </a:bodyPr>
            <a:lstStyle/>
            <a:p>
              <a:pPr algn="ctr">
                <a:lnSpc>
                  <a:spcPts val="2859"/>
                </a:lnSpc>
                <a:spcBef>
                  <a:spcPct val="0"/>
                </a:spcBef>
              </a:pPr>
              <a:r>
                <a:rPr lang="en-US" sz="2800" b="1" dirty="0">
                  <a:solidFill>
                    <a:srgbClr val="000000"/>
                  </a:solidFill>
                  <a:latin typeface="Oswald Bold"/>
                  <a:ea typeface="Oswald Bold"/>
                  <a:cs typeface="Oswald Bold"/>
                  <a:sym typeface="Oswald Bold"/>
                </a:rPr>
                <a:t>S</a:t>
              </a:r>
              <a:r>
                <a:rPr lang="en-US" sz="2800" b="1" dirty="0">
                  <a:solidFill>
                    <a:srgbClr val="000000"/>
                  </a:solidFill>
                  <a:ea typeface="Oswald Bold"/>
                  <a:cs typeface="Oswald Bold"/>
                  <a:sym typeface="Oswald Bold"/>
                </a:rPr>
                <a:t>haring Clinical</a:t>
              </a:r>
            </a:p>
            <a:p>
              <a:pPr algn="ctr">
                <a:lnSpc>
                  <a:spcPts val="2859"/>
                </a:lnSpc>
                <a:spcBef>
                  <a:spcPct val="0"/>
                </a:spcBef>
              </a:pPr>
              <a:r>
                <a:rPr lang="en-US" sz="2800" b="1" dirty="0">
                  <a:solidFill>
                    <a:srgbClr val="000000"/>
                  </a:solidFill>
                  <a:latin typeface="Oswald Bold"/>
                  <a:ea typeface="Oswald Bold"/>
                  <a:cs typeface="Oswald Bold"/>
                  <a:sym typeface="Oswald Bold"/>
                </a:rPr>
                <a:t>Guidelines</a:t>
              </a:r>
            </a:p>
          </p:txBody>
        </p:sp>
        <p:sp>
          <p:nvSpPr>
            <p:cNvPr id="123" name="TextBox 56"/>
            <p:cNvSpPr txBox="1"/>
            <p:nvPr/>
          </p:nvSpPr>
          <p:spPr>
            <a:xfrm>
              <a:off x="5194714" y="2014457"/>
              <a:ext cx="1777384" cy="980271"/>
            </a:xfrm>
            <a:prstGeom prst="rect">
              <a:avLst/>
            </a:prstGeom>
          </p:spPr>
          <p:txBody>
            <a:bodyPr lIns="0" tIns="0" rIns="0" bIns="0" rtlCol="0" anchor="t">
              <a:spAutoFit/>
            </a:bodyPr>
            <a:lstStyle/>
            <a:p>
              <a:pPr>
                <a:lnSpc>
                  <a:spcPts val="2859"/>
                </a:lnSpc>
                <a:spcBef>
                  <a:spcPct val="0"/>
                </a:spcBef>
              </a:pPr>
              <a:r>
                <a:rPr lang="en-US" sz="2800" b="1" dirty="0">
                  <a:solidFill>
                    <a:srgbClr val="000000"/>
                  </a:solidFill>
                  <a:ea typeface="Oswald Bold"/>
                  <a:cs typeface="Oswald Bold"/>
                  <a:sym typeface="Oswald Bold"/>
                </a:rPr>
                <a:t>Obtaining and sharing patient information</a:t>
              </a:r>
            </a:p>
          </p:txBody>
        </p:sp>
        <p:sp>
          <p:nvSpPr>
            <p:cNvPr id="124" name="TextBox 57"/>
            <p:cNvSpPr txBox="1"/>
            <p:nvPr/>
          </p:nvSpPr>
          <p:spPr>
            <a:xfrm>
              <a:off x="4329202" y="603362"/>
              <a:ext cx="1959397" cy="980271"/>
            </a:xfrm>
            <a:prstGeom prst="rect">
              <a:avLst/>
            </a:prstGeom>
          </p:spPr>
          <p:txBody>
            <a:bodyPr wrap="square" lIns="0" tIns="0" rIns="0" bIns="0" rtlCol="0" anchor="t">
              <a:spAutoFit/>
            </a:bodyPr>
            <a:lstStyle/>
            <a:p>
              <a:pPr>
                <a:lnSpc>
                  <a:spcPts val="2859"/>
                </a:lnSpc>
                <a:spcBef>
                  <a:spcPct val="0"/>
                </a:spcBef>
              </a:pPr>
              <a:r>
                <a:rPr lang="en-US" sz="2800" b="1" dirty="0">
                  <a:solidFill>
                    <a:srgbClr val="000000"/>
                  </a:solidFill>
                  <a:ea typeface="Oswald Bold"/>
                  <a:cs typeface="Oswald Bold"/>
                  <a:sym typeface="Oswald Bold"/>
                </a:rPr>
                <a:t>Communicating information with colleagues </a:t>
              </a:r>
            </a:p>
          </p:txBody>
        </p:sp>
      </p:grpSp>
    </p:spTree>
    <p:extLst>
      <p:ext uri="{BB962C8B-B14F-4D97-AF65-F5344CB8AC3E}">
        <p14:creationId xmlns:p14="http://schemas.microsoft.com/office/powerpoint/2010/main" val="385101736"/>
      </p:ext>
    </p:extLst>
  </p:cSld>
  <p:clrMapOvr>
    <a:masterClrMapping/>
  </p:clrMapOvr>
  <p:extLst>
    <p:ext uri="{6950BFC3-D8DA-4A85-94F7-54DA5524770B}">
      <p188:commentRel xmlns:p188="http://schemas.microsoft.com/office/powerpoint/2018/8/main" xmlns="" r:id="rId26"/>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43544" y="8677157"/>
            <a:ext cx="2648900" cy="1002924"/>
          </a:xfrm>
          <a:custGeom>
            <a:avLst/>
            <a:gdLst/>
            <a:ahLst/>
            <a:cxnLst/>
            <a:rect l="l" t="t" r="r" b="b"/>
            <a:pathLst>
              <a:path w="2648900" h="1002924">
                <a:moveTo>
                  <a:pt x="0" y="0"/>
                </a:moveTo>
                <a:lnTo>
                  <a:pt x="2648900" y="0"/>
                </a:lnTo>
                <a:lnTo>
                  <a:pt x="2648900" y="1002925"/>
                </a:lnTo>
                <a:lnTo>
                  <a:pt x="0" y="1002925"/>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725991" y="495053"/>
            <a:ext cx="11616191" cy="514350"/>
          </a:xfrm>
          <a:prstGeom prst="rect">
            <a:avLst/>
          </a:prstGeom>
        </p:spPr>
        <p:txBody>
          <a:bodyPr lIns="0" tIns="0" rIns="0" bIns="0" rtlCol="0" anchor="t">
            <a:spAutoFit/>
          </a:bodyPr>
          <a:lstStyle/>
          <a:p>
            <a:pPr algn="l">
              <a:lnSpc>
                <a:spcPts val="4200"/>
              </a:lnSpc>
            </a:pPr>
            <a:r>
              <a:rPr lang="en-US" sz="3000">
                <a:solidFill>
                  <a:srgbClr val="DCB05B"/>
                </a:solidFill>
                <a:latin typeface="Montserrat Ultra-Bold"/>
              </a:rPr>
              <a:t>JOHANNESBURG HEALTH DISTRICT </a:t>
            </a:r>
          </a:p>
        </p:txBody>
      </p:sp>
      <p:sp>
        <p:nvSpPr>
          <p:cNvPr id="4" name="Freeform 4"/>
          <p:cNvSpPr/>
          <p:nvPr/>
        </p:nvSpPr>
        <p:spPr>
          <a:xfrm>
            <a:off x="15018832" y="1547067"/>
            <a:ext cx="3636016" cy="9680082"/>
          </a:xfrm>
          <a:custGeom>
            <a:avLst/>
            <a:gdLst/>
            <a:ahLst/>
            <a:cxnLst/>
            <a:rect l="l" t="t" r="r" b="b"/>
            <a:pathLst>
              <a:path w="3636016" h="9680082">
                <a:moveTo>
                  <a:pt x="0" y="0"/>
                </a:moveTo>
                <a:lnTo>
                  <a:pt x="3636016" y="0"/>
                </a:lnTo>
                <a:lnTo>
                  <a:pt x="3636016" y="9680082"/>
                </a:lnTo>
                <a:lnTo>
                  <a:pt x="0" y="9680082"/>
                </a:lnTo>
                <a:lnTo>
                  <a:pt x="0" y="0"/>
                </a:lnTo>
                <a:close/>
              </a:path>
            </a:pathLst>
          </a:custGeom>
          <a:blipFill>
            <a:blip r:embed="rId3">
              <a:alphaModFix amt="37000"/>
              <a:extLst>
                <a:ext uri="{96DAC541-7B7A-43D3-8B79-37D633B846F1}">
                  <asvg:svgBlip xmlns:asvg="http://schemas.microsoft.com/office/drawing/2016/SVG/main" xmlns="" r:embed="rId5"/>
                </a:ext>
              </a:extLst>
            </a:blip>
            <a:stretch>
              <a:fillRect/>
            </a:stretch>
          </a:blipFill>
        </p:spPr>
        <p:txBody>
          <a:bodyPr/>
          <a:lstStyle/>
          <a:p>
            <a:endParaRPr lang="en-US"/>
          </a:p>
        </p:txBody>
      </p:sp>
      <p:grpSp>
        <p:nvGrpSpPr>
          <p:cNvPr id="5" name="Group 5"/>
          <p:cNvGrpSpPr>
            <a:grpSpLocks noChangeAspect="1"/>
          </p:cNvGrpSpPr>
          <p:nvPr/>
        </p:nvGrpSpPr>
        <p:grpSpPr>
          <a:xfrm>
            <a:off x="14497763" y="301323"/>
            <a:ext cx="11802750" cy="12978807"/>
            <a:chOff x="0" y="0"/>
            <a:chExt cx="14228623" cy="15646400"/>
          </a:xfrm>
        </p:grpSpPr>
        <p:sp>
          <p:nvSpPr>
            <p:cNvPr id="6" name="Freeform 6"/>
            <p:cNvSpPr/>
            <p:nvPr/>
          </p:nvSpPr>
          <p:spPr>
            <a:xfrm>
              <a:off x="0" y="0"/>
              <a:ext cx="14228699" cy="15646400"/>
            </a:xfrm>
            <a:custGeom>
              <a:avLst/>
              <a:gdLst/>
              <a:ahLst/>
              <a:cxnLst/>
              <a:rect l="l" t="t" r="r" b="b"/>
              <a:pathLst>
                <a:path w="14228699" h="15646400">
                  <a:moveTo>
                    <a:pt x="4891913" y="0"/>
                  </a:moveTo>
                  <a:lnTo>
                    <a:pt x="0" y="8473059"/>
                  </a:lnTo>
                  <a:lnTo>
                    <a:pt x="4141597" y="15646400"/>
                  </a:lnTo>
                  <a:lnTo>
                    <a:pt x="14228699" y="15646400"/>
                  </a:lnTo>
                  <a:lnTo>
                    <a:pt x="14228699" y="0"/>
                  </a:lnTo>
                  <a:close/>
                </a:path>
              </a:pathLst>
            </a:custGeom>
            <a:blipFill>
              <a:blip r:embed="rId6"/>
              <a:stretch>
                <a:fillRect t="-22720" r="-160054" b="-22720"/>
              </a:stretch>
            </a:blipFill>
          </p:spPr>
          <p:txBody>
            <a:bodyPr/>
            <a:lstStyle/>
            <a:p>
              <a:endParaRPr lang="en-US"/>
            </a:p>
          </p:txBody>
        </p:sp>
      </p:grpSp>
      <p:sp>
        <p:nvSpPr>
          <p:cNvPr id="7" name="Freeform 7"/>
          <p:cNvSpPr/>
          <p:nvPr/>
        </p:nvSpPr>
        <p:spPr>
          <a:xfrm>
            <a:off x="14662381" y="282328"/>
            <a:ext cx="4678154" cy="12978807"/>
          </a:xfrm>
          <a:custGeom>
            <a:avLst/>
            <a:gdLst/>
            <a:ahLst/>
            <a:cxnLst/>
            <a:rect l="l" t="t" r="r" b="b"/>
            <a:pathLst>
              <a:path w="4678154" h="12978807">
                <a:moveTo>
                  <a:pt x="0" y="0"/>
                </a:moveTo>
                <a:lnTo>
                  <a:pt x="4678154" y="0"/>
                </a:lnTo>
                <a:lnTo>
                  <a:pt x="4678154" y="12978807"/>
                </a:lnTo>
                <a:lnTo>
                  <a:pt x="0" y="12978807"/>
                </a:lnTo>
                <a:lnTo>
                  <a:pt x="0" y="0"/>
                </a:lnTo>
                <a:close/>
              </a:path>
            </a:pathLst>
          </a:custGeom>
          <a:blipFill>
            <a:blip r:embed="rId7">
              <a:alphaModFix amt="43999"/>
              <a:extLst>
                <a:ext uri="{96DAC541-7B7A-43D3-8B79-37D633B846F1}">
                  <asvg:svgBlip xmlns:asvg="http://schemas.microsoft.com/office/drawing/2016/SVG/main" xmlns="" r:embed="rId8"/>
                </a:ext>
              </a:extLst>
            </a:blip>
            <a:stretch>
              <a:fillRect/>
            </a:stretch>
          </a:blipFill>
        </p:spPr>
        <p:txBody>
          <a:bodyPr/>
          <a:lstStyle/>
          <a:p>
            <a:endParaRPr lang="en-US"/>
          </a:p>
        </p:txBody>
      </p:sp>
      <p:sp>
        <p:nvSpPr>
          <p:cNvPr id="8" name="Freeform 8"/>
          <p:cNvSpPr/>
          <p:nvPr/>
        </p:nvSpPr>
        <p:spPr>
          <a:xfrm>
            <a:off x="15922068" y="8677157"/>
            <a:ext cx="1337232" cy="1002924"/>
          </a:xfrm>
          <a:custGeom>
            <a:avLst/>
            <a:gdLst/>
            <a:ahLst/>
            <a:cxnLst/>
            <a:rect l="l" t="t" r="r" b="b"/>
            <a:pathLst>
              <a:path w="1337232" h="1002924">
                <a:moveTo>
                  <a:pt x="0" y="0"/>
                </a:moveTo>
                <a:lnTo>
                  <a:pt x="1337232" y="0"/>
                </a:lnTo>
                <a:lnTo>
                  <a:pt x="1337232" y="1002925"/>
                </a:lnTo>
                <a:lnTo>
                  <a:pt x="0" y="1002925"/>
                </a:lnTo>
                <a:lnTo>
                  <a:pt x="0" y="0"/>
                </a:lnTo>
                <a:close/>
              </a:path>
            </a:pathLst>
          </a:custGeom>
          <a:blipFill>
            <a:blip r:embed="rId9"/>
            <a:stretch>
              <a:fillRect/>
            </a:stretch>
          </a:blipFill>
        </p:spPr>
        <p:txBody>
          <a:bodyPr/>
          <a:lstStyle/>
          <a:p>
            <a:endParaRPr lang="en-US"/>
          </a:p>
        </p:txBody>
      </p:sp>
      <p:sp>
        <p:nvSpPr>
          <p:cNvPr id="9" name="TextBox 9"/>
          <p:cNvSpPr txBox="1"/>
          <p:nvPr/>
        </p:nvSpPr>
        <p:spPr>
          <a:xfrm>
            <a:off x="11046866" y="514350"/>
            <a:ext cx="6212434" cy="514350"/>
          </a:xfrm>
          <a:prstGeom prst="rect">
            <a:avLst/>
          </a:prstGeom>
        </p:spPr>
        <p:txBody>
          <a:bodyPr lIns="0" tIns="0" rIns="0" bIns="0" rtlCol="0" anchor="t">
            <a:spAutoFit/>
          </a:bodyPr>
          <a:lstStyle/>
          <a:p>
            <a:pPr algn="r">
              <a:lnSpc>
                <a:spcPts val="4200"/>
              </a:lnSpc>
            </a:pPr>
            <a:r>
              <a:rPr lang="en-US" sz="3000">
                <a:solidFill>
                  <a:srgbClr val="0063A0"/>
                </a:solidFill>
                <a:latin typeface="Montserrat Ultra-Bold"/>
              </a:rPr>
              <a:t>2024 RESEARCH CONFERENCE</a:t>
            </a:r>
          </a:p>
        </p:txBody>
      </p:sp>
      <p:sp>
        <p:nvSpPr>
          <p:cNvPr id="10" name="TextBox 10"/>
          <p:cNvSpPr txBox="1"/>
          <p:nvPr/>
        </p:nvSpPr>
        <p:spPr>
          <a:xfrm>
            <a:off x="6100515" y="8963461"/>
            <a:ext cx="6086971" cy="721995"/>
          </a:xfrm>
          <a:prstGeom prst="rect">
            <a:avLst/>
          </a:prstGeom>
        </p:spPr>
        <p:txBody>
          <a:bodyPr lIns="0" tIns="0" rIns="0" bIns="0" rtlCol="0" anchor="t">
            <a:spAutoFit/>
          </a:bodyPr>
          <a:lstStyle/>
          <a:p>
            <a:pPr marL="0" lvl="0" indent="0" algn="ctr">
              <a:lnSpc>
                <a:spcPts val="5880"/>
              </a:lnSpc>
              <a:spcBef>
                <a:spcPct val="0"/>
              </a:spcBef>
            </a:pPr>
            <a:r>
              <a:rPr lang="en-US" sz="4200">
                <a:solidFill>
                  <a:srgbClr val="765944"/>
                </a:solidFill>
                <a:latin typeface="Josefin Sans"/>
              </a:rPr>
              <a:t>#JoburgResearch2024</a:t>
            </a:r>
          </a:p>
        </p:txBody>
      </p:sp>
      <p:sp>
        <p:nvSpPr>
          <p:cNvPr id="13" name="Content Placeholder 12"/>
          <p:cNvSpPr>
            <a:spLocks noGrp="1"/>
          </p:cNvSpPr>
          <p:nvPr>
            <p:ph idx="1"/>
          </p:nvPr>
        </p:nvSpPr>
        <p:spPr>
          <a:xfrm>
            <a:off x="808874" y="3897711"/>
            <a:ext cx="8229600" cy="4525963"/>
          </a:xfrm>
        </p:spPr>
        <p:txBody>
          <a:bodyPr/>
          <a:lstStyle/>
          <a:p>
            <a:pPr marL="0" indent="0">
              <a:buNone/>
            </a:pPr>
            <a:r>
              <a:rPr lang="en-ZA" dirty="0"/>
              <a:t> </a:t>
            </a:r>
          </a:p>
        </p:txBody>
      </p:sp>
      <p:grpSp>
        <p:nvGrpSpPr>
          <p:cNvPr id="14" name="Group 13"/>
          <p:cNvGrpSpPr/>
          <p:nvPr/>
        </p:nvGrpSpPr>
        <p:grpSpPr>
          <a:xfrm>
            <a:off x="2362200" y="1790700"/>
            <a:ext cx="11043309" cy="7362361"/>
            <a:chOff x="-190976" y="-68325"/>
            <a:chExt cx="10358405" cy="7362361"/>
          </a:xfrm>
        </p:grpSpPr>
        <p:grpSp>
          <p:nvGrpSpPr>
            <p:cNvPr id="15" name="Group 2"/>
            <p:cNvGrpSpPr/>
            <p:nvPr/>
          </p:nvGrpSpPr>
          <p:grpSpPr>
            <a:xfrm>
              <a:off x="4684955" y="2300583"/>
              <a:ext cx="2714035" cy="2714035"/>
              <a:chOff x="0" y="0"/>
              <a:chExt cx="812800" cy="812800"/>
            </a:xfrm>
          </p:grpSpPr>
          <p:sp>
            <p:nvSpPr>
              <p:cNvPr id="9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0" cap="sq">
                <a:solidFill>
                  <a:srgbClr val="F8A4A4"/>
                </a:solidFill>
                <a:prstDash val="solid"/>
                <a:miter/>
              </a:ln>
            </p:spPr>
            <p:txBody>
              <a:bodyPr/>
              <a:lstStyle/>
              <a:p>
                <a:endParaRPr lang="nb-NO"/>
              </a:p>
            </p:txBody>
          </p:sp>
          <p:sp>
            <p:nvSpPr>
              <p:cNvPr id="94" name="TextBox 4"/>
              <p:cNvSpPr txBox="1"/>
              <p:nvPr/>
            </p:nvSpPr>
            <p:spPr>
              <a:xfrm>
                <a:off x="76200" y="47625"/>
                <a:ext cx="660400" cy="688975"/>
              </a:xfrm>
              <a:prstGeom prst="rect">
                <a:avLst/>
              </a:prstGeom>
            </p:spPr>
            <p:txBody>
              <a:bodyPr lIns="50800" tIns="50800" rIns="50800" bIns="50800" rtlCol="0" anchor="ctr"/>
              <a:lstStyle/>
              <a:p>
                <a:pPr algn="ctr">
                  <a:lnSpc>
                    <a:spcPts val="1960"/>
                  </a:lnSpc>
                  <a:spcBef>
                    <a:spcPct val="0"/>
                  </a:spcBef>
                </a:pPr>
                <a:endParaRPr/>
              </a:p>
            </p:txBody>
          </p:sp>
        </p:grpSp>
        <p:sp>
          <p:nvSpPr>
            <p:cNvPr id="16" name="Freeform 5"/>
            <p:cNvSpPr/>
            <p:nvPr/>
          </p:nvSpPr>
          <p:spPr>
            <a:xfrm>
              <a:off x="4880188" y="2495816"/>
              <a:ext cx="2323568" cy="2323568"/>
            </a:xfrm>
            <a:custGeom>
              <a:avLst/>
              <a:gdLst/>
              <a:ahLst/>
              <a:cxnLst/>
              <a:rect l="l" t="t" r="r" b="b"/>
              <a:pathLst>
                <a:path w="2323568" h="2323568">
                  <a:moveTo>
                    <a:pt x="0" y="0"/>
                  </a:moveTo>
                  <a:lnTo>
                    <a:pt x="2323569" y="0"/>
                  </a:lnTo>
                  <a:lnTo>
                    <a:pt x="2323569" y="2323568"/>
                  </a:lnTo>
                  <a:lnTo>
                    <a:pt x="0" y="2323568"/>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txBody>
            <a:bodyPr/>
            <a:lstStyle/>
            <a:p>
              <a:endParaRPr lang="nb-NO"/>
            </a:p>
          </p:txBody>
        </p:sp>
        <p:grpSp>
          <p:nvGrpSpPr>
            <p:cNvPr id="17" name="Group 6"/>
            <p:cNvGrpSpPr/>
            <p:nvPr/>
          </p:nvGrpSpPr>
          <p:grpSpPr>
            <a:xfrm>
              <a:off x="2345085" y="2300583"/>
              <a:ext cx="2714035" cy="2714035"/>
              <a:chOff x="0" y="0"/>
              <a:chExt cx="812800" cy="812800"/>
            </a:xfrm>
          </p:grpSpPr>
          <p:sp>
            <p:nvSpPr>
              <p:cNvPr id="91"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0" cap="sq">
                <a:solidFill>
                  <a:srgbClr val="A8CBBD"/>
                </a:solidFill>
                <a:prstDash val="solid"/>
                <a:miter/>
              </a:ln>
            </p:spPr>
            <p:txBody>
              <a:bodyPr/>
              <a:lstStyle/>
              <a:p>
                <a:endParaRPr lang="nb-NO"/>
              </a:p>
            </p:txBody>
          </p:sp>
          <p:sp>
            <p:nvSpPr>
              <p:cNvPr id="92" name="TextBox 8"/>
              <p:cNvSpPr txBox="1"/>
              <p:nvPr/>
            </p:nvSpPr>
            <p:spPr>
              <a:xfrm>
                <a:off x="76200" y="47625"/>
                <a:ext cx="660400" cy="688975"/>
              </a:xfrm>
              <a:prstGeom prst="rect">
                <a:avLst/>
              </a:prstGeom>
            </p:spPr>
            <p:txBody>
              <a:bodyPr lIns="50800" tIns="50800" rIns="50800" bIns="50800" rtlCol="0" anchor="ctr"/>
              <a:lstStyle/>
              <a:p>
                <a:pPr algn="ctr">
                  <a:lnSpc>
                    <a:spcPts val="1960"/>
                  </a:lnSpc>
                  <a:spcBef>
                    <a:spcPct val="0"/>
                  </a:spcBef>
                </a:pPr>
                <a:endParaRPr/>
              </a:p>
            </p:txBody>
          </p:sp>
        </p:grpSp>
        <p:sp>
          <p:nvSpPr>
            <p:cNvPr id="18" name="Freeform 9"/>
            <p:cNvSpPr/>
            <p:nvPr/>
          </p:nvSpPr>
          <p:spPr>
            <a:xfrm>
              <a:off x="2540318" y="2495816"/>
              <a:ext cx="2323568" cy="2323568"/>
            </a:xfrm>
            <a:custGeom>
              <a:avLst/>
              <a:gdLst/>
              <a:ahLst/>
              <a:cxnLst/>
              <a:rect l="l" t="t" r="r" b="b"/>
              <a:pathLst>
                <a:path w="2323568" h="2323568">
                  <a:moveTo>
                    <a:pt x="0" y="0"/>
                  </a:moveTo>
                  <a:lnTo>
                    <a:pt x="2323569" y="0"/>
                  </a:lnTo>
                  <a:lnTo>
                    <a:pt x="2323569" y="2323568"/>
                  </a:lnTo>
                  <a:lnTo>
                    <a:pt x="0" y="2323568"/>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txBody>
            <a:bodyPr/>
            <a:lstStyle/>
            <a:p>
              <a:endParaRPr lang="nb-NO"/>
            </a:p>
          </p:txBody>
        </p:sp>
        <p:grpSp>
          <p:nvGrpSpPr>
            <p:cNvPr id="19" name="Group 10"/>
            <p:cNvGrpSpPr/>
            <p:nvPr/>
          </p:nvGrpSpPr>
          <p:grpSpPr>
            <a:xfrm>
              <a:off x="3426088" y="2015042"/>
              <a:ext cx="552030" cy="552030"/>
              <a:chOff x="0" y="0"/>
              <a:chExt cx="812800" cy="812800"/>
            </a:xfrm>
          </p:grpSpPr>
          <p:sp>
            <p:nvSpPr>
              <p:cNvPr id="89"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8CBBD"/>
              </a:solidFill>
              <a:ln w="38100" cap="sq">
                <a:solidFill>
                  <a:srgbClr val="EDF6F6"/>
                </a:solidFill>
                <a:prstDash val="solid"/>
                <a:miter/>
              </a:ln>
            </p:spPr>
            <p:txBody>
              <a:bodyPr/>
              <a:lstStyle/>
              <a:p>
                <a:endParaRPr lang="nb-NO"/>
              </a:p>
            </p:txBody>
          </p:sp>
          <p:sp>
            <p:nvSpPr>
              <p:cNvPr id="90" name="TextBox 12"/>
              <p:cNvSpPr txBox="1"/>
              <p:nvPr/>
            </p:nvSpPr>
            <p:spPr>
              <a:xfrm>
                <a:off x="76200" y="47625"/>
                <a:ext cx="660400" cy="688975"/>
              </a:xfrm>
              <a:prstGeom prst="rect">
                <a:avLst/>
              </a:prstGeom>
            </p:spPr>
            <p:txBody>
              <a:bodyPr lIns="50800" tIns="50800" rIns="50800" bIns="50800" rtlCol="0" anchor="ctr"/>
              <a:lstStyle/>
              <a:p>
                <a:pPr algn="ctr">
                  <a:lnSpc>
                    <a:spcPts val="1960"/>
                  </a:lnSpc>
                </a:pPr>
                <a:r>
                  <a:rPr lang="en-US" sz="1400">
                    <a:solidFill>
                      <a:srgbClr val="404040"/>
                    </a:solidFill>
                    <a:latin typeface="Public Sans Bold"/>
                    <a:ea typeface="Public Sans Bold"/>
                    <a:cs typeface="Public Sans Bold"/>
                    <a:sym typeface="Public Sans Bold"/>
                  </a:rPr>
                  <a:t>01</a:t>
                </a:r>
              </a:p>
            </p:txBody>
          </p:sp>
        </p:grpSp>
        <p:grpSp>
          <p:nvGrpSpPr>
            <p:cNvPr id="20" name="Group 13"/>
            <p:cNvGrpSpPr/>
            <p:nvPr/>
          </p:nvGrpSpPr>
          <p:grpSpPr>
            <a:xfrm>
              <a:off x="2222492" y="2661528"/>
              <a:ext cx="552030" cy="552030"/>
              <a:chOff x="0" y="0"/>
              <a:chExt cx="812800" cy="812800"/>
            </a:xfrm>
          </p:grpSpPr>
          <p:sp>
            <p:nvSpPr>
              <p:cNvPr id="87"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8CBBD"/>
              </a:solidFill>
              <a:ln w="38100" cap="sq">
                <a:solidFill>
                  <a:srgbClr val="EDF6F6"/>
                </a:solidFill>
                <a:prstDash val="solid"/>
                <a:miter/>
              </a:ln>
            </p:spPr>
            <p:txBody>
              <a:bodyPr/>
              <a:lstStyle/>
              <a:p>
                <a:endParaRPr lang="nb-NO"/>
              </a:p>
            </p:txBody>
          </p:sp>
          <p:sp>
            <p:nvSpPr>
              <p:cNvPr id="88" name="TextBox 15"/>
              <p:cNvSpPr txBox="1"/>
              <p:nvPr/>
            </p:nvSpPr>
            <p:spPr>
              <a:xfrm>
                <a:off x="76200" y="47625"/>
                <a:ext cx="660400" cy="688975"/>
              </a:xfrm>
              <a:prstGeom prst="rect">
                <a:avLst/>
              </a:prstGeom>
            </p:spPr>
            <p:txBody>
              <a:bodyPr lIns="50800" tIns="50800" rIns="50800" bIns="50800" rtlCol="0" anchor="ctr"/>
              <a:lstStyle/>
              <a:p>
                <a:pPr algn="ctr">
                  <a:lnSpc>
                    <a:spcPts val="1960"/>
                  </a:lnSpc>
                </a:pPr>
                <a:r>
                  <a:rPr lang="en-US" sz="1400">
                    <a:solidFill>
                      <a:srgbClr val="404040"/>
                    </a:solidFill>
                    <a:latin typeface="Public Sans Bold"/>
                    <a:ea typeface="Public Sans Bold"/>
                    <a:cs typeface="Public Sans Bold"/>
                    <a:sym typeface="Public Sans Bold"/>
                  </a:rPr>
                  <a:t>02</a:t>
                </a:r>
              </a:p>
            </p:txBody>
          </p:sp>
        </p:grpSp>
        <p:grpSp>
          <p:nvGrpSpPr>
            <p:cNvPr id="21" name="Group 16"/>
            <p:cNvGrpSpPr/>
            <p:nvPr/>
          </p:nvGrpSpPr>
          <p:grpSpPr>
            <a:xfrm>
              <a:off x="2222492" y="4099560"/>
              <a:ext cx="552030" cy="552030"/>
              <a:chOff x="0" y="0"/>
              <a:chExt cx="812800" cy="812800"/>
            </a:xfrm>
          </p:grpSpPr>
          <p:sp>
            <p:nvSpPr>
              <p:cNvPr id="85" name="Freeform 1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8CBBD"/>
              </a:solidFill>
              <a:ln w="38100" cap="sq">
                <a:solidFill>
                  <a:srgbClr val="EDF6F6"/>
                </a:solidFill>
                <a:prstDash val="solid"/>
                <a:miter/>
              </a:ln>
            </p:spPr>
            <p:txBody>
              <a:bodyPr/>
              <a:lstStyle/>
              <a:p>
                <a:endParaRPr lang="nb-NO"/>
              </a:p>
            </p:txBody>
          </p:sp>
          <p:sp>
            <p:nvSpPr>
              <p:cNvPr id="86" name="TextBox 18"/>
              <p:cNvSpPr txBox="1"/>
              <p:nvPr/>
            </p:nvSpPr>
            <p:spPr>
              <a:xfrm>
                <a:off x="76200" y="47625"/>
                <a:ext cx="660400" cy="688975"/>
              </a:xfrm>
              <a:prstGeom prst="rect">
                <a:avLst/>
              </a:prstGeom>
            </p:spPr>
            <p:txBody>
              <a:bodyPr lIns="50800" tIns="50800" rIns="50800" bIns="50800" rtlCol="0" anchor="ctr"/>
              <a:lstStyle/>
              <a:p>
                <a:pPr algn="ctr">
                  <a:lnSpc>
                    <a:spcPts val="1960"/>
                  </a:lnSpc>
                </a:pPr>
                <a:r>
                  <a:rPr lang="en-US" sz="1400">
                    <a:solidFill>
                      <a:srgbClr val="404040"/>
                    </a:solidFill>
                    <a:latin typeface="Public Sans Bold"/>
                    <a:ea typeface="Public Sans Bold"/>
                    <a:cs typeface="Public Sans Bold"/>
                    <a:sym typeface="Public Sans Bold"/>
                  </a:rPr>
                  <a:t>03</a:t>
                </a:r>
              </a:p>
            </p:txBody>
          </p:sp>
        </p:grpSp>
        <p:grpSp>
          <p:nvGrpSpPr>
            <p:cNvPr id="22" name="Group 19"/>
            <p:cNvGrpSpPr/>
            <p:nvPr/>
          </p:nvGrpSpPr>
          <p:grpSpPr>
            <a:xfrm>
              <a:off x="3426088" y="4747260"/>
              <a:ext cx="552030" cy="552030"/>
              <a:chOff x="0" y="0"/>
              <a:chExt cx="812800" cy="812800"/>
            </a:xfrm>
          </p:grpSpPr>
          <p:sp>
            <p:nvSpPr>
              <p:cNvPr id="83" name="Freeform 2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8CBBD"/>
              </a:solidFill>
              <a:ln w="38100" cap="sq">
                <a:solidFill>
                  <a:srgbClr val="EDF6F6"/>
                </a:solidFill>
                <a:prstDash val="solid"/>
                <a:miter/>
              </a:ln>
            </p:spPr>
            <p:txBody>
              <a:bodyPr/>
              <a:lstStyle/>
              <a:p>
                <a:endParaRPr lang="nb-NO"/>
              </a:p>
            </p:txBody>
          </p:sp>
          <p:sp>
            <p:nvSpPr>
              <p:cNvPr id="84" name="TextBox 21"/>
              <p:cNvSpPr txBox="1"/>
              <p:nvPr/>
            </p:nvSpPr>
            <p:spPr>
              <a:xfrm>
                <a:off x="76200" y="47625"/>
                <a:ext cx="660400" cy="688975"/>
              </a:xfrm>
              <a:prstGeom prst="rect">
                <a:avLst/>
              </a:prstGeom>
            </p:spPr>
            <p:txBody>
              <a:bodyPr lIns="50800" tIns="50800" rIns="50800" bIns="50800" rtlCol="0" anchor="ctr"/>
              <a:lstStyle/>
              <a:p>
                <a:pPr algn="ctr">
                  <a:lnSpc>
                    <a:spcPts val="1960"/>
                  </a:lnSpc>
                </a:pPr>
                <a:r>
                  <a:rPr lang="en-US" sz="1400">
                    <a:solidFill>
                      <a:srgbClr val="404040"/>
                    </a:solidFill>
                    <a:latin typeface="Public Sans Bold"/>
                    <a:ea typeface="Public Sans Bold"/>
                    <a:cs typeface="Public Sans Bold"/>
                    <a:sym typeface="Public Sans Bold"/>
                  </a:rPr>
                  <a:t>04</a:t>
                </a:r>
              </a:p>
            </p:txBody>
          </p:sp>
        </p:grpSp>
        <p:grpSp>
          <p:nvGrpSpPr>
            <p:cNvPr id="23" name="Group 22"/>
            <p:cNvGrpSpPr/>
            <p:nvPr/>
          </p:nvGrpSpPr>
          <p:grpSpPr>
            <a:xfrm>
              <a:off x="5765957" y="2015042"/>
              <a:ext cx="552030" cy="552030"/>
              <a:chOff x="0" y="0"/>
              <a:chExt cx="812800" cy="812800"/>
            </a:xfrm>
          </p:grpSpPr>
          <p:sp>
            <p:nvSpPr>
              <p:cNvPr id="81" name="Freeform 2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8A4A4"/>
              </a:solidFill>
              <a:ln w="38100" cap="sq">
                <a:solidFill>
                  <a:srgbClr val="EDF6F6"/>
                </a:solidFill>
                <a:prstDash val="solid"/>
                <a:miter/>
              </a:ln>
            </p:spPr>
            <p:txBody>
              <a:bodyPr/>
              <a:lstStyle/>
              <a:p>
                <a:endParaRPr lang="nb-NO"/>
              </a:p>
            </p:txBody>
          </p:sp>
          <p:sp>
            <p:nvSpPr>
              <p:cNvPr id="82" name="TextBox 24"/>
              <p:cNvSpPr txBox="1"/>
              <p:nvPr/>
            </p:nvSpPr>
            <p:spPr>
              <a:xfrm>
                <a:off x="76200" y="47625"/>
                <a:ext cx="660400" cy="688975"/>
              </a:xfrm>
              <a:prstGeom prst="rect">
                <a:avLst/>
              </a:prstGeom>
            </p:spPr>
            <p:txBody>
              <a:bodyPr lIns="50800" tIns="50800" rIns="50800" bIns="50800" rtlCol="0" anchor="ctr"/>
              <a:lstStyle/>
              <a:p>
                <a:pPr algn="ctr">
                  <a:lnSpc>
                    <a:spcPts val="1960"/>
                  </a:lnSpc>
                </a:pPr>
                <a:r>
                  <a:rPr lang="en-US" sz="1400">
                    <a:solidFill>
                      <a:srgbClr val="404040"/>
                    </a:solidFill>
                    <a:latin typeface="Public Sans Bold"/>
                    <a:ea typeface="Public Sans Bold"/>
                    <a:cs typeface="Public Sans Bold"/>
                    <a:sym typeface="Public Sans Bold"/>
                  </a:rPr>
                  <a:t>01</a:t>
                </a:r>
              </a:p>
            </p:txBody>
          </p:sp>
        </p:grpSp>
        <p:grpSp>
          <p:nvGrpSpPr>
            <p:cNvPr id="24" name="Group 25"/>
            <p:cNvGrpSpPr/>
            <p:nvPr/>
          </p:nvGrpSpPr>
          <p:grpSpPr>
            <a:xfrm>
              <a:off x="6977807" y="2661528"/>
              <a:ext cx="552030" cy="552030"/>
              <a:chOff x="0" y="0"/>
              <a:chExt cx="812800" cy="812800"/>
            </a:xfrm>
          </p:grpSpPr>
          <p:sp>
            <p:nvSpPr>
              <p:cNvPr id="79" name="Freeform 2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8A4A4"/>
              </a:solidFill>
              <a:ln w="38100" cap="sq">
                <a:solidFill>
                  <a:srgbClr val="EDF6F6"/>
                </a:solidFill>
                <a:prstDash val="solid"/>
                <a:miter/>
              </a:ln>
            </p:spPr>
            <p:txBody>
              <a:bodyPr/>
              <a:lstStyle/>
              <a:p>
                <a:endParaRPr lang="nb-NO"/>
              </a:p>
            </p:txBody>
          </p:sp>
          <p:sp>
            <p:nvSpPr>
              <p:cNvPr id="80" name="TextBox 27"/>
              <p:cNvSpPr txBox="1"/>
              <p:nvPr/>
            </p:nvSpPr>
            <p:spPr>
              <a:xfrm>
                <a:off x="76200" y="47625"/>
                <a:ext cx="660400" cy="688975"/>
              </a:xfrm>
              <a:prstGeom prst="rect">
                <a:avLst/>
              </a:prstGeom>
            </p:spPr>
            <p:txBody>
              <a:bodyPr lIns="50800" tIns="50800" rIns="50800" bIns="50800" rtlCol="0" anchor="ctr"/>
              <a:lstStyle/>
              <a:p>
                <a:pPr algn="ctr">
                  <a:lnSpc>
                    <a:spcPts val="1960"/>
                  </a:lnSpc>
                </a:pPr>
                <a:r>
                  <a:rPr lang="en-US" sz="1400">
                    <a:solidFill>
                      <a:srgbClr val="404040"/>
                    </a:solidFill>
                    <a:latin typeface="Public Sans Bold"/>
                    <a:ea typeface="Public Sans Bold"/>
                    <a:cs typeface="Public Sans Bold"/>
                    <a:sym typeface="Public Sans Bold"/>
                  </a:rPr>
                  <a:t>02</a:t>
                </a:r>
              </a:p>
            </p:txBody>
          </p:sp>
        </p:grpSp>
        <p:grpSp>
          <p:nvGrpSpPr>
            <p:cNvPr id="25" name="Group 28"/>
            <p:cNvGrpSpPr/>
            <p:nvPr/>
          </p:nvGrpSpPr>
          <p:grpSpPr>
            <a:xfrm>
              <a:off x="6977807" y="4099560"/>
              <a:ext cx="552030" cy="552030"/>
              <a:chOff x="0" y="0"/>
              <a:chExt cx="812800" cy="812800"/>
            </a:xfrm>
          </p:grpSpPr>
          <p:sp>
            <p:nvSpPr>
              <p:cNvPr id="77" name="Freeform 2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8A4A4"/>
              </a:solidFill>
              <a:ln w="38100" cap="sq">
                <a:solidFill>
                  <a:srgbClr val="EDF6F6"/>
                </a:solidFill>
                <a:prstDash val="solid"/>
                <a:miter/>
              </a:ln>
            </p:spPr>
            <p:txBody>
              <a:bodyPr/>
              <a:lstStyle/>
              <a:p>
                <a:endParaRPr lang="nb-NO"/>
              </a:p>
            </p:txBody>
          </p:sp>
          <p:sp>
            <p:nvSpPr>
              <p:cNvPr id="78" name="TextBox 30"/>
              <p:cNvSpPr txBox="1"/>
              <p:nvPr/>
            </p:nvSpPr>
            <p:spPr>
              <a:xfrm>
                <a:off x="76200" y="47625"/>
                <a:ext cx="660400" cy="688975"/>
              </a:xfrm>
              <a:prstGeom prst="rect">
                <a:avLst/>
              </a:prstGeom>
            </p:spPr>
            <p:txBody>
              <a:bodyPr lIns="50800" tIns="50800" rIns="50800" bIns="50800" rtlCol="0" anchor="ctr"/>
              <a:lstStyle/>
              <a:p>
                <a:pPr algn="ctr">
                  <a:lnSpc>
                    <a:spcPts val="1960"/>
                  </a:lnSpc>
                </a:pPr>
                <a:r>
                  <a:rPr lang="en-US" sz="1400">
                    <a:solidFill>
                      <a:srgbClr val="404040"/>
                    </a:solidFill>
                    <a:latin typeface="Public Sans Bold"/>
                    <a:ea typeface="Public Sans Bold"/>
                    <a:cs typeface="Public Sans Bold"/>
                    <a:sym typeface="Public Sans Bold"/>
                  </a:rPr>
                  <a:t>03</a:t>
                </a:r>
              </a:p>
            </p:txBody>
          </p:sp>
        </p:grpSp>
        <p:grpSp>
          <p:nvGrpSpPr>
            <p:cNvPr id="26" name="Group 31"/>
            <p:cNvGrpSpPr/>
            <p:nvPr/>
          </p:nvGrpSpPr>
          <p:grpSpPr>
            <a:xfrm>
              <a:off x="5765957" y="4747260"/>
              <a:ext cx="552030" cy="552030"/>
              <a:chOff x="0" y="0"/>
              <a:chExt cx="812800" cy="812800"/>
            </a:xfrm>
          </p:grpSpPr>
          <p:sp>
            <p:nvSpPr>
              <p:cNvPr id="75" name="Freeform 3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8A4A4"/>
              </a:solidFill>
              <a:ln w="38100" cap="sq">
                <a:solidFill>
                  <a:srgbClr val="EDF6F6"/>
                </a:solidFill>
                <a:prstDash val="solid"/>
                <a:miter/>
              </a:ln>
            </p:spPr>
            <p:txBody>
              <a:bodyPr/>
              <a:lstStyle/>
              <a:p>
                <a:endParaRPr lang="nb-NO"/>
              </a:p>
            </p:txBody>
          </p:sp>
          <p:sp>
            <p:nvSpPr>
              <p:cNvPr id="76" name="TextBox 33"/>
              <p:cNvSpPr txBox="1"/>
              <p:nvPr/>
            </p:nvSpPr>
            <p:spPr>
              <a:xfrm>
                <a:off x="76200" y="47625"/>
                <a:ext cx="660400" cy="688975"/>
              </a:xfrm>
              <a:prstGeom prst="rect">
                <a:avLst/>
              </a:prstGeom>
            </p:spPr>
            <p:txBody>
              <a:bodyPr lIns="50800" tIns="50800" rIns="50800" bIns="50800" rtlCol="0" anchor="ctr"/>
              <a:lstStyle/>
              <a:p>
                <a:pPr algn="ctr">
                  <a:lnSpc>
                    <a:spcPts val="1960"/>
                  </a:lnSpc>
                </a:pPr>
                <a:r>
                  <a:rPr lang="en-US" sz="1400">
                    <a:solidFill>
                      <a:srgbClr val="404040"/>
                    </a:solidFill>
                    <a:latin typeface="Public Sans Bold"/>
                    <a:ea typeface="Public Sans Bold"/>
                    <a:cs typeface="Public Sans Bold"/>
                    <a:sym typeface="Public Sans Bold"/>
                  </a:rPr>
                  <a:t>04</a:t>
                </a:r>
              </a:p>
            </p:txBody>
          </p:sp>
        </p:grpSp>
        <p:grpSp>
          <p:nvGrpSpPr>
            <p:cNvPr id="27" name="Group 34"/>
            <p:cNvGrpSpPr/>
            <p:nvPr/>
          </p:nvGrpSpPr>
          <p:grpSpPr>
            <a:xfrm>
              <a:off x="1570667" y="181250"/>
              <a:ext cx="2478095" cy="1226715"/>
              <a:chOff x="0" y="0"/>
              <a:chExt cx="917813" cy="454339"/>
            </a:xfrm>
          </p:grpSpPr>
          <p:sp>
            <p:nvSpPr>
              <p:cNvPr id="73" name="Freeform 35"/>
              <p:cNvSpPr/>
              <p:nvPr/>
            </p:nvSpPr>
            <p:spPr>
              <a:xfrm>
                <a:off x="0" y="0"/>
                <a:ext cx="917813" cy="454339"/>
              </a:xfrm>
              <a:custGeom>
                <a:avLst/>
                <a:gdLst/>
                <a:ahLst/>
                <a:cxnLst/>
                <a:rect l="l" t="t" r="r" b="b"/>
                <a:pathLst>
                  <a:path w="917813" h="454339">
                    <a:moveTo>
                      <a:pt x="62483" y="0"/>
                    </a:moveTo>
                    <a:lnTo>
                      <a:pt x="855330" y="0"/>
                    </a:lnTo>
                    <a:cubicBezTo>
                      <a:pt x="889838" y="0"/>
                      <a:pt x="917813" y="27975"/>
                      <a:pt x="917813" y="62483"/>
                    </a:cubicBezTo>
                    <a:lnTo>
                      <a:pt x="917813" y="391856"/>
                    </a:lnTo>
                    <a:cubicBezTo>
                      <a:pt x="917813" y="426364"/>
                      <a:pt x="889838" y="454339"/>
                      <a:pt x="855330" y="454339"/>
                    </a:cubicBezTo>
                    <a:lnTo>
                      <a:pt x="62483" y="454339"/>
                    </a:lnTo>
                    <a:cubicBezTo>
                      <a:pt x="27975" y="454339"/>
                      <a:pt x="0" y="426364"/>
                      <a:pt x="0" y="391856"/>
                    </a:cubicBezTo>
                    <a:lnTo>
                      <a:pt x="0" y="62483"/>
                    </a:lnTo>
                    <a:cubicBezTo>
                      <a:pt x="0" y="27975"/>
                      <a:pt x="27975" y="0"/>
                      <a:pt x="62483" y="0"/>
                    </a:cubicBezTo>
                    <a:close/>
                  </a:path>
                </a:pathLst>
              </a:custGeom>
              <a:solidFill>
                <a:srgbClr val="A8CBBD"/>
              </a:solidFill>
            </p:spPr>
            <p:txBody>
              <a:bodyPr/>
              <a:lstStyle/>
              <a:p>
                <a:endParaRPr lang="nb-NO"/>
              </a:p>
            </p:txBody>
          </p:sp>
          <p:sp>
            <p:nvSpPr>
              <p:cNvPr id="74" name="TextBox 36"/>
              <p:cNvSpPr txBox="1"/>
              <p:nvPr/>
            </p:nvSpPr>
            <p:spPr>
              <a:xfrm>
                <a:off x="0" y="-28575"/>
                <a:ext cx="917813" cy="482914"/>
              </a:xfrm>
              <a:prstGeom prst="rect">
                <a:avLst/>
              </a:prstGeom>
            </p:spPr>
            <p:txBody>
              <a:bodyPr lIns="50800" tIns="50800" rIns="50800" bIns="50800" rtlCol="0" anchor="ctr"/>
              <a:lstStyle/>
              <a:p>
                <a:pPr algn="ctr">
                  <a:lnSpc>
                    <a:spcPts val="1960"/>
                  </a:lnSpc>
                </a:pPr>
                <a:endParaRPr/>
              </a:p>
            </p:txBody>
          </p:sp>
        </p:grpSp>
        <p:grpSp>
          <p:nvGrpSpPr>
            <p:cNvPr id="28" name="Group 37"/>
            <p:cNvGrpSpPr/>
            <p:nvPr/>
          </p:nvGrpSpPr>
          <p:grpSpPr>
            <a:xfrm>
              <a:off x="-190976" y="1635611"/>
              <a:ext cx="2203918" cy="1918198"/>
              <a:chOff x="-174896" y="-28575"/>
              <a:chExt cx="816266" cy="710443"/>
            </a:xfrm>
          </p:grpSpPr>
          <p:sp>
            <p:nvSpPr>
              <p:cNvPr id="71" name="Freeform 38"/>
              <p:cNvSpPr/>
              <p:nvPr/>
            </p:nvSpPr>
            <p:spPr>
              <a:xfrm>
                <a:off x="-174896" y="0"/>
                <a:ext cx="816266" cy="681868"/>
              </a:xfrm>
              <a:custGeom>
                <a:avLst/>
                <a:gdLst/>
                <a:ahLst/>
                <a:cxnLst/>
                <a:rect l="l" t="t" r="r" b="b"/>
                <a:pathLst>
                  <a:path w="641370" h="681868">
                    <a:moveTo>
                      <a:pt x="89414" y="0"/>
                    </a:moveTo>
                    <a:lnTo>
                      <a:pt x="551956" y="0"/>
                    </a:lnTo>
                    <a:cubicBezTo>
                      <a:pt x="601338" y="0"/>
                      <a:pt x="641370" y="40032"/>
                      <a:pt x="641370" y="89414"/>
                    </a:cubicBezTo>
                    <a:lnTo>
                      <a:pt x="641370" y="592454"/>
                    </a:lnTo>
                    <a:cubicBezTo>
                      <a:pt x="641370" y="641836"/>
                      <a:pt x="601338" y="681868"/>
                      <a:pt x="551956" y="681868"/>
                    </a:cubicBezTo>
                    <a:lnTo>
                      <a:pt x="89414" y="681868"/>
                    </a:lnTo>
                    <a:cubicBezTo>
                      <a:pt x="40032" y="681868"/>
                      <a:pt x="0" y="641836"/>
                      <a:pt x="0" y="592454"/>
                    </a:cubicBezTo>
                    <a:lnTo>
                      <a:pt x="0" y="89414"/>
                    </a:lnTo>
                    <a:cubicBezTo>
                      <a:pt x="0" y="40032"/>
                      <a:pt x="40032" y="0"/>
                      <a:pt x="89414" y="0"/>
                    </a:cubicBezTo>
                    <a:close/>
                  </a:path>
                </a:pathLst>
              </a:custGeom>
              <a:solidFill>
                <a:srgbClr val="A8CBBD"/>
              </a:solidFill>
            </p:spPr>
            <p:txBody>
              <a:bodyPr/>
              <a:lstStyle/>
              <a:p>
                <a:endParaRPr lang="nb-NO"/>
              </a:p>
            </p:txBody>
          </p:sp>
          <p:sp>
            <p:nvSpPr>
              <p:cNvPr id="72" name="TextBox 39"/>
              <p:cNvSpPr txBox="1"/>
              <p:nvPr/>
            </p:nvSpPr>
            <p:spPr>
              <a:xfrm>
                <a:off x="0" y="-28575"/>
                <a:ext cx="641370" cy="710443"/>
              </a:xfrm>
              <a:prstGeom prst="rect">
                <a:avLst/>
              </a:prstGeom>
            </p:spPr>
            <p:txBody>
              <a:bodyPr lIns="50800" tIns="50800" rIns="50800" bIns="50800" rtlCol="0" anchor="ctr"/>
              <a:lstStyle/>
              <a:p>
                <a:pPr algn="ctr">
                  <a:lnSpc>
                    <a:spcPts val="1960"/>
                  </a:lnSpc>
                </a:pPr>
                <a:endParaRPr/>
              </a:p>
            </p:txBody>
          </p:sp>
        </p:grpSp>
        <p:grpSp>
          <p:nvGrpSpPr>
            <p:cNvPr id="29" name="Group 40"/>
            <p:cNvGrpSpPr/>
            <p:nvPr/>
          </p:nvGrpSpPr>
          <p:grpSpPr>
            <a:xfrm>
              <a:off x="-169954" y="3681287"/>
              <a:ext cx="2182896" cy="1918198"/>
              <a:chOff x="-167110" y="-28575"/>
              <a:chExt cx="808480" cy="710443"/>
            </a:xfrm>
          </p:grpSpPr>
          <p:sp>
            <p:nvSpPr>
              <p:cNvPr id="69" name="Freeform 41"/>
              <p:cNvSpPr/>
              <p:nvPr/>
            </p:nvSpPr>
            <p:spPr>
              <a:xfrm>
                <a:off x="-167110" y="0"/>
                <a:ext cx="808480" cy="681868"/>
              </a:xfrm>
              <a:custGeom>
                <a:avLst/>
                <a:gdLst/>
                <a:ahLst/>
                <a:cxnLst/>
                <a:rect l="l" t="t" r="r" b="b"/>
                <a:pathLst>
                  <a:path w="641370" h="681868">
                    <a:moveTo>
                      <a:pt x="89414" y="0"/>
                    </a:moveTo>
                    <a:lnTo>
                      <a:pt x="551956" y="0"/>
                    </a:lnTo>
                    <a:cubicBezTo>
                      <a:pt x="601338" y="0"/>
                      <a:pt x="641370" y="40032"/>
                      <a:pt x="641370" y="89414"/>
                    </a:cubicBezTo>
                    <a:lnTo>
                      <a:pt x="641370" y="592454"/>
                    </a:lnTo>
                    <a:cubicBezTo>
                      <a:pt x="641370" y="641836"/>
                      <a:pt x="601338" y="681868"/>
                      <a:pt x="551956" y="681868"/>
                    </a:cubicBezTo>
                    <a:lnTo>
                      <a:pt x="89414" y="681868"/>
                    </a:lnTo>
                    <a:cubicBezTo>
                      <a:pt x="40032" y="681868"/>
                      <a:pt x="0" y="641836"/>
                      <a:pt x="0" y="592454"/>
                    </a:cubicBezTo>
                    <a:lnTo>
                      <a:pt x="0" y="89414"/>
                    </a:lnTo>
                    <a:cubicBezTo>
                      <a:pt x="0" y="40032"/>
                      <a:pt x="40032" y="0"/>
                      <a:pt x="89414" y="0"/>
                    </a:cubicBezTo>
                    <a:close/>
                  </a:path>
                </a:pathLst>
              </a:custGeom>
              <a:solidFill>
                <a:srgbClr val="A8CBBD"/>
              </a:solidFill>
            </p:spPr>
            <p:txBody>
              <a:bodyPr/>
              <a:lstStyle/>
              <a:p>
                <a:endParaRPr lang="nb-NO"/>
              </a:p>
            </p:txBody>
          </p:sp>
          <p:sp>
            <p:nvSpPr>
              <p:cNvPr id="70" name="TextBox 42"/>
              <p:cNvSpPr txBox="1"/>
              <p:nvPr/>
            </p:nvSpPr>
            <p:spPr>
              <a:xfrm>
                <a:off x="0" y="-28575"/>
                <a:ext cx="641370" cy="710443"/>
              </a:xfrm>
              <a:prstGeom prst="rect">
                <a:avLst/>
              </a:prstGeom>
            </p:spPr>
            <p:txBody>
              <a:bodyPr lIns="50800" tIns="50800" rIns="50800" bIns="50800" rtlCol="0" anchor="ctr"/>
              <a:lstStyle/>
              <a:p>
                <a:pPr algn="ctr">
                  <a:lnSpc>
                    <a:spcPts val="1960"/>
                  </a:lnSpc>
                </a:pPr>
                <a:endParaRPr/>
              </a:p>
            </p:txBody>
          </p:sp>
        </p:grpSp>
        <p:grpSp>
          <p:nvGrpSpPr>
            <p:cNvPr id="30" name="Group 43"/>
            <p:cNvGrpSpPr/>
            <p:nvPr/>
          </p:nvGrpSpPr>
          <p:grpSpPr>
            <a:xfrm>
              <a:off x="1397366" y="5726963"/>
              <a:ext cx="2970537" cy="1526341"/>
              <a:chOff x="-133494" y="-28575"/>
              <a:chExt cx="1100199" cy="565312"/>
            </a:xfrm>
          </p:grpSpPr>
          <p:sp>
            <p:nvSpPr>
              <p:cNvPr id="67" name="Freeform 44"/>
              <p:cNvSpPr/>
              <p:nvPr/>
            </p:nvSpPr>
            <p:spPr>
              <a:xfrm>
                <a:off x="-133494" y="0"/>
                <a:ext cx="1100199" cy="536737"/>
              </a:xfrm>
              <a:custGeom>
                <a:avLst/>
                <a:gdLst/>
                <a:ahLst/>
                <a:cxnLst/>
                <a:rect l="l" t="t" r="r" b="b"/>
                <a:pathLst>
                  <a:path w="917813" h="454339">
                    <a:moveTo>
                      <a:pt x="62483" y="0"/>
                    </a:moveTo>
                    <a:lnTo>
                      <a:pt x="855330" y="0"/>
                    </a:lnTo>
                    <a:cubicBezTo>
                      <a:pt x="889838" y="0"/>
                      <a:pt x="917813" y="27975"/>
                      <a:pt x="917813" y="62483"/>
                    </a:cubicBezTo>
                    <a:lnTo>
                      <a:pt x="917813" y="391856"/>
                    </a:lnTo>
                    <a:cubicBezTo>
                      <a:pt x="917813" y="426364"/>
                      <a:pt x="889838" y="454339"/>
                      <a:pt x="855330" y="454339"/>
                    </a:cubicBezTo>
                    <a:lnTo>
                      <a:pt x="62483" y="454339"/>
                    </a:lnTo>
                    <a:cubicBezTo>
                      <a:pt x="27975" y="454339"/>
                      <a:pt x="0" y="426364"/>
                      <a:pt x="0" y="391856"/>
                    </a:cubicBezTo>
                    <a:lnTo>
                      <a:pt x="0" y="62483"/>
                    </a:lnTo>
                    <a:cubicBezTo>
                      <a:pt x="0" y="27975"/>
                      <a:pt x="27975" y="0"/>
                      <a:pt x="62483" y="0"/>
                    </a:cubicBezTo>
                    <a:close/>
                  </a:path>
                </a:pathLst>
              </a:custGeom>
              <a:solidFill>
                <a:srgbClr val="A8CBBD"/>
              </a:solidFill>
            </p:spPr>
            <p:txBody>
              <a:bodyPr/>
              <a:lstStyle/>
              <a:p>
                <a:endParaRPr lang="nb-NO"/>
              </a:p>
            </p:txBody>
          </p:sp>
          <p:sp>
            <p:nvSpPr>
              <p:cNvPr id="68" name="TextBox 45"/>
              <p:cNvSpPr txBox="1"/>
              <p:nvPr/>
            </p:nvSpPr>
            <p:spPr>
              <a:xfrm>
                <a:off x="0" y="-28575"/>
                <a:ext cx="917813" cy="482914"/>
              </a:xfrm>
              <a:prstGeom prst="rect">
                <a:avLst/>
              </a:prstGeom>
            </p:spPr>
            <p:txBody>
              <a:bodyPr lIns="50800" tIns="50800" rIns="50800" bIns="50800" rtlCol="0" anchor="ctr"/>
              <a:lstStyle/>
              <a:p>
                <a:pPr algn="ctr">
                  <a:lnSpc>
                    <a:spcPts val="1960"/>
                  </a:lnSpc>
                </a:pPr>
                <a:endParaRPr/>
              </a:p>
            </p:txBody>
          </p:sp>
        </p:grpSp>
        <p:grpSp>
          <p:nvGrpSpPr>
            <p:cNvPr id="31" name="Group 46"/>
            <p:cNvGrpSpPr/>
            <p:nvPr/>
          </p:nvGrpSpPr>
          <p:grpSpPr>
            <a:xfrm>
              <a:off x="7671161" y="1635611"/>
              <a:ext cx="2322016" cy="1918198"/>
              <a:chOff x="-25269" y="-28575"/>
              <a:chExt cx="860006" cy="710443"/>
            </a:xfrm>
          </p:grpSpPr>
          <p:sp>
            <p:nvSpPr>
              <p:cNvPr id="65" name="Freeform 47"/>
              <p:cNvSpPr/>
              <p:nvPr/>
            </p:nvSpPr>
            <p:spPr>
              <a:xfrm>
                <a:off x="-25269" y="0"/>
                <a:ext cx="860006" cy="681868"/>
              </a:xfrm>
              <a:custGeom>
                <a:avLst/>
                <a:gdLst/>
                <a:ahLst/>
                <a:cxnLst/>
                <a:rect l="l" t="t" r="r" b="b"/>
                <a:pathLst>
                  <a:path w="641370" h="681868">
                    <a:moveTo>
                      <a:pt x="89414" y="0"/>
                    </a:moveTo>
                    <a:lnTo>
                      <a:pt x="551956" y="0"/>
                    </a:lnTo>
                    <a:cubicBezTo>
                      <a:pt x="601338" y="0"/>
                      <a:pt x="641370" y="40032"/>
                      <a:pt x="641370" y="89414"/>
                    </a:cubicBezTo>
                    <a:lnTo>
                      <a:pt x="641370" y="592454"/>
                    </a:lnTo>
                    <a:cubicBezTo>
                      <a:pt x="641370" y="641836"/>
                      <a:pt x="601338" y="681868"/>
                      <a:pt x="551956" y="681868"/>
                    </a:cubicBezTo>
                    <a:lnTo>
                      <a:pt x="89414" y="681868"/>
                    </a:lnTo>
                    <a:cubicBezTo>
                      <a:pt x="40032" y="681868"/>
                      <a:pt x="0" y="641836"/>
                      <a:pt x="0" y="592454"/>
                    </a:cubicBezTo>
                    <a:lnTo>
                      <a:pt x="0" y="89414"/>
                    </a:lnTo>
                    <a:cubicBezTo>
                      <a:pt x="0" y="40032"/>
                      <a:pt x="40032" y="0"/>
                      <a:pt x="89414" y="0"/>
                    </a:cubicBezTo>
                    <a:close/>
                  </a:path>
                </a:pathLst>
              </a:custGeom>
              <a:solidFill>
                <a:srgbClr val="F8A4A4"/>
              </a:solidFill>
            </p:spPr>
            <p:txBody>
              <a:bodyPr/>
              <a:lstStyle/>
              <a:p>
                <a:endParaRPr lang="nb-NO"/>
              </a:p>
            </p:txBody>
          </p:sp>
          <p:sp>
            <p:nvSpPr>
              <p:cNvPr id="66" name="TextBox 48"/>
              <p:cNvSpPr txBox="1"/>
              <p:nvPr/>
            </p:nvSpPr>
            <p:spPr>
              <a:xfrm>
                <a:off x="0" y="-28575"/>
                <a:ext cx="641370" cy="710443"/>
              </a:xfrm>
              <a:prstGeom prst="rect">
                <a:avLst/>
              </a:prstGeom>
            </p:spPr>
            <p:txBody>
              <a:bodyPr lIns="50800" tIns="50800" rIns="50800" bIns="50800" rtlCol="0" anchor="ctr"/>
              <a:lstStyle/>
              <a:p>
                <a:pPr algn="ctr">
                  <a:lnSpc>
                    <a:spcPts val="1960"/>
                  </a:lnSpc>
                </a:pPr>
                <a:endParaRPr/>
              </a:p>
            </p:txBody>
          </p:sp>
        </p:grpSp>
        <p:grpSp>
          <p:nvGrpSpPr>
            <p:cNvPr id="32" name="Group 49"/>
            <p:cNvGrpSpPr/>
            <p:nvPr/>
          </p:nvGrpSpPr>
          <p:grpSpPr>
            <a:xfrm>
              <a:off x="7739387" y="3681287"/>
              <a:ext cx="2322019" cy="1918198"/>
              <a:chOff x="0" y="-28575"/>
              <a:chExt cx="860007" cy="710443"/>
            </a:xfrm>
          </p:grpSpPr>
          <p:sp>
            <p:nvSpPr>
              <p:cNvPr id="63" name="Freeform 50"/>
              <p:cNvSpPr/>
              <p:nvPr/>
            </p:nvSpPr>
            <p:spPr>
              <a:xfrm>
                <a:off x="0" y="0"/>
                <a:ext cx="860007" cy="681868"/>
              </a:xfrm>
              <a:custGeom>
                <a:avLst/>
                <a:gdLst/>
                <a:ahLst/>
                <a:cxnLst/>
                <a:rect l="l" t="t" r="r" b="b"/>
                <a:pathLst>
                  <a:path w="641370" h="681868">
                    <a:moveTo>
                      <a:pt x="89414" y="0"/>
                    </a:moveTo>
                    <a:lnTo>
                      <a:pt x="551956" y="0"/>
                    </a:lnTo>
                    <a:cubicBezTo>
                      <a:pt x="601338" y="0"/>
                      <a:pt x="641370" y="40032"/>
                      <a:pt x="641370" y="89414"/>
                    </a:cubicBezTo>
                    <a:lnTo>
                      <a:pt x="641370" y="592454"/>
                    </a:lnTo>
                    <a:cubicBezTo>
                      <a:pt x="641370" y="641836"/>
                      <a:pt x="601338" y="681868"/>
                      <a:pt x="551956" y="681868"/>
                    </a:cubicBezTo>
                    <a:lnTo>
                      <a:pt x="89414" y="681868"/>
                    </a:lnTo>
                    <a:cubicBezTo>
                      <a:pt x="40032" y="681868"/>
                      <a:pt x="0" y="641836"/>
                      <a:pt x="0" y="592454"/>
                    </a:cubicBezTo>
                    <a:lnTo>
                      <a:pt x="0" y="89414"/>
                    </a:lnTo>
                    <a:cubicBezTo>
                      <a:pt x="0" y="40032"/>
                      <a:pt x="40032" y="0"/>
                      <a:pt x="89414" y="0"/>
                    </a:cubicBezTo>
                    <a:close/>
                  </a:path>
                </a:pathLst>
              </a:custGeom>
              <a:solidFill>
                <a:srgbClr val="F8A4A4"/>
              </a:solidFill>
            </p:spPr>
            <p:txBody>
              <a:bodyPr/>
              <a:lstStyle/>
              <a:p>
                <a:endParaRPr lang="nb-NO"/>
              </a:p>
            </p:txBody>
          </p:sp>
          <p:sp>
            <p:nvSpPr>
              <p:cNvPr id="64" name="TextBox 51"/>
              <p:cNvSpPr txBox="1"/>
              <p:nvPr/>
            </p:nvSpPr>
            <p:spPr>
              <a:xfrm>
                <a:off x="0" y="-28575"/>
                <a:ext cx="641370" cy="710443"/>
              </a:xfrm>
              <a:prstGeom prst="rect">
                <a:avLst/>
              </a:prstGeom>
            </p:spPr>
            <p:txBody>
              <a:bodyPr lIns="50800" tIns="50800" rIns="50800" bIns="50800" rtlCol="0" anchor="ctr"/>
              <a:lstStyle/>
              <a:p>
                <a:pPr algn="ctr">
                  <a:lnSpc>
                    <a:spcPts val="1960"/>
                  </a:lnSpc>
                </a:pPr>
                <a:endParaRPr/>
              </a:p>
            </p:txBody>
          </p:sp>
        </p:grpSp>
        <p:grpSp>
          <p:nvGrpSpPr>
            <p:cNvPr id="33" name="Group 52"/>
            <p:cNvGrpSpPr/>
            <p:nvPr/>
          </p:nvGrpSpPr>
          <p:grpSpPr>
            <a:xfrm>
              <a:off x="4779919" y="-68325"/>
              <a:ext cx="3212417" cy="1717715"/>
              <a:chOff x="-271971" y="-131241"/>
              <a:chExt cx="1189784" cy="636191"/>
            </a:xfrm>
          </p:grpSpPr>
          <p:sp>
            <p:nvSpPr>
              <p:cNvPr id="61" name="Freeform 53"/>
              <p:cNvSpPr/>
              <p:nvPr/>
            </p:nvSpPr>
            <p:spPr>
              <a:xfrm>
                <a:off x="-271971" y="-131241"/>
                <a:ext cx="1153156" cy="636191"/>
              </a:xfrm>
              <a:custGeom>
                <a:avLst/>
                <a:gdLst/>
                <a:ahLst/>
                <a:cxnLst/>
                <a:rect l="l" t="t" r="r" b="b"/>
                <a:pathLst>
                  <a:path w="917813" h="454339">
                    <a:moveTo>
                      <a:pt x="62483" y="0"/>
                    </a:moveTo>
                    <a:lnTo>
                      <a:pt x="855330" y="0"/>
                    </a:lnTo>
                    <a:cubicBezTo>
                      <a:pt x="889838" y="0"/>
                      <a:pt x="917813" y="27975"/>
                      <a:pt x="917813" y="62483"/>
                    </a:cubicBezTo>
                    <a:lnTo>
                      <a:pt x="917813" y="391856"/>
                    </a:lnTo>
                    <a:cubicBezTo>
                      <a:pt x="917813" y="426364"/>
                      <a:pt x="889838" y="454339"/>
                      <a:pt x="855330" y="454339"/>
                    </a:cubicBezTo>
                    <a:lnTo>
                      <a:pt x="62483" y="454339"/>
                    </a:lnTo>
                    <a:cubicBezTo>
                      <a:pt x="27975" y="454339"/>
                      <a:pt x="0" y="426364"/>
                      <a:pt x="0" y="391856"/>
                    </a:cubicBezTo>
                    <a:lnTo>
                      <a:pt x="0" y="62483"/>
                    </a:lnTo>
                    <a:cubicBezTo>
                      <a:pt x="0" y="27975"/>
                      <a:pt x="27975" y="0"/>
                      <a:pt x="62483" y="0"/>
                    </a:cubicBezTo>
                    <a:close/>
                  </a:path>
                </a:pathLst>
              </a:custGeom>
              <a:solidFill>
                <a:srgbClr val="F8A4A4"/>
              </a:solidFill>
            </p:spPr>
            <p:txBody>
              <a:bodyPr/>
              <a:lstStyle/>
              <a:p>
                <a:endParaRPr lang="nb-NO"/>
              </a:p>
            </p:txBody>
          </p:sp>
          <p:sp>
            <p:nvSpPr>
              <p:cNvPr id="62" name="TextBox 54"/>
              <p:cNvSpPr txBox="1"/>
              <p:nvPr/>
            </p:nvSpPr>
            <p:spPr>
              <a:xfrm>
                <a:off x="0" y="-28575"/>
                <a:ext cx="917813" cy="482914"/>
              </a:xfrm>
              <a:prstGeom prst="rect">
                <a:avLst/>
              </a:prstGeom>
            </p:spPr>
            <p:txBody>
              <a:bodyPr lIns="50800" tIns="50800" rIns="50800" bIns="50800" rtlCol="0" anchor="ctr"/>
              <a:lstStyle/>
              <a:p>
                <a:pPr algn="ctr">
                  <a:lnSpc>
                    <a:spcPts val="1960"/>
                  </a:lnSpc>
                </a:pPr>
                <a:endParaRPr/>
              </a:p>
            </p:txBody>
          </p:sp>
        </p:grpSp>
        <p:grpSp>
          <p:nvGrpSpPr>
            <p:cNvPr id="34" name="Group 55"/>
            <p:cNvGrpSpPr/>
            <p:nvPr/>
          </p:nvGrpSpPr>
          <p:grpSpPr>
            <a:xfrm>
              <a:off x="5207879" y="5726963"/>
              <a:ext cx="2967858" cy="1505455"/>
              <a:chOff x="-64888" y="-28575"/>
              <a:chExt cx="1099207" cy="557576"/>
            </a:xfrm>
          </p:grpSpPr>
          <p:sp>
            <p:nvSpPr>
              <p:cNvPr id="59" name="Freeform 56"/>
              <p:cNvSpPr/>
              <p:nvPr/>
            </p:nvSpPr>
            <p:spPr>
              <a:xfrm>
                <a:off x="-64888" y="-27041"/>
                <a:ext cx="1099207" cy="556042"/>
              </a:xfrm>
              <a:custGeom>
                <a:avLst/>
                <a:gdLst/>
                <a:ahLst/>
                <a:cxnLst/>
                <a:rect l="l" t="t" r="r" b="b"/>
                <a:pathLst>
                  <a:path w="917813" h="454339">
                    <a:moveTo>
                      <a:pt x="62483" y="0"/>
                    </a:moveTo>
                    <a:lnTo>
                      <a:pt x="855330" y="0"/>
                    </a:lnTo>
                    <a:cubicBezTo>
                      <a:pt x="889838" y="0"/>
                      <a:pt x="917813" y="27975"/>
                      <a:pt x="917813" y="62483"/>
                    </a:cubicBezTo>
                    <a:lnTo>
                      <a:pt x="917813" y="391856"/>
                    </a:lnTo>
                    <a:cubicBezTo>
                      <a:pt x="917813" y="426364"/>
                      <a:pt x="889838" y="454339"/>
                      <a:pt x="855330" y="454339"/>
                    </a:cubicBezTo>
                    <a:lnTo>
                      <a:pt x="62483" y="454339"/>
                    </a:lnTo>
                    <a:cubicBezTo>
                      <a:pt x="27975" y="454339"/>
                      <a:pt x="0" y="426364"/>
                      <a:pt x="0" y="391856"/>
                    </a:cubicBezTo>
                    <a:lnTo>
                      <a:pt x="0" y="62483"/>
                    </a:lnTo>
                    <a:cubicBezTo>
                      <a:pt x="0" y="27975"/>
                      <a:pt x="27975" y="0"/>
                      <a:pt x="62483" y="0"/>
                    </a:cubicBezTo>
                    <a:close/>
                  </a:path>
                </a:pathLst>
              </a:custGeom>
              <a:solidFill>
                <a:srgbClr val="F8A4A4"/>
              </a:solidFill>
            </p:spPr>
            <p:txBody>
              <a:bodyPr/>
              <a:lstStyle/>
              <a:p>
                <a:endParaRPr lang="nb-NO"/>
              </a:p>
            </p:txBody>
          </p:sp>
          <p:sp>
            <p:nvSpPr>
              <p:cNvPr id="60" name="TextBox 57"/>
              <p:cNvSpPr txBox="1"/>
              <p:nvPr/>
            </p:nvSpPr>
            <p:spPr>
              <a:xfrm>
                <a:off x="0" y="-28575"/>
                <a:ext cx="917813" cy="482914"/>
              </a:xfrm>
              <a:prstGeom prst="rect">
                <a:avLst/>
              </a:prstGeom>
            </p:spPr>
            <p:txBody>
              <a:bodyPr lIns="50800" tIns="50800" rIns="50800" bIns="50800" rtlCol="0" anchor="ctr"/>
              <a:lstStyle/>
              <a:p>
                <a:pPr algn="ctr">
                  <a:lnSpc>
                    <a:spcPts val="1960"/>
                  </a:lnSpc>
                </a:pPr>
                <a:endParaRPr/>
              </a:p>
            </p:txBody>
          </p:sp>
        </p:grpSp>
        <p:grpSp>
          <p:nvGrpSpPr>
            <p:cNvPr id="35" name="Group 58"/>
            <p:cNvGrpSpPr/>
            <p:nvPr/>
          </p:nvGrpSpPr>
          <p:grpSpPr>
            <a:xfrm rot="-7953263">
              <a:off x="5179227" y="2735025"/>
              <a:ext cx="188712" cy="124026"/>
              <a:chOff x="0" y="0"/>
              <a:chExt cx="812800" cy="534190"/>
            </a:xfrm>
          </p:grpSpPr>
          <p:sp>
            <p:nvSpPr>
              <p:cNvPr id="57" name="Freeform 59"/>
              <p:cNvSpPr/>
              <p:nvPr/>
            </p:nvSpPr>
            <p:spPr>
              <a:xfrm>
                <a:off x="38743" y="40674"/>
                <a:ext cx="735313" cy="493516"/>
              </a:xfrm>
              <a:custGeom>
                <a:avLst/>
                <a:gdLst/>
                <a:ahLst/>
                <a:cxnLst/>
                <a:rect l="l" t="t" r="r" b="b"/>
                <a:pathLst>
                  <a:path w="735313" h="493516">
                    <a:moveTo>
                      <a:pt x="417336" y="24627"/>
                    </a:moveTo>
                    <a:lnTo>
                      <a:pt x="724378" y="428215"/>
                    </a:lnTo>
                    <a:cubicBezTo>
                      <a:pt x="733736" y="440516"/>
                      <a:pt x="735314" y="457059"/>
                      <a:pt x="728449" y="470907"/>
                    </a:cubicBezTo>
                    <a:cubicBezTo>
                      <a:pt x="721584" y="484755"/>
                      <a:pt x="707463" y="493516"/>
                      <a:pt x="692007" y="493516"/>
                    </a:cubicBezTo>
                    <a:lnTo>
                      <a:pt x="43307" y="493516"/>
                    </a:lnTo>
                    <a:cubicBezTo>
                      <a:pt x="27851" y="493516"/>
                      <a:pt x="13730" y="484755"/>
                      <a:pt x="6865" y="470907"/>
                    </a:cubicBezTo>
                    <a:cubicBezTo>
                      <a:pt x="0" y="457059"/>
                      <a:pt x="1578" y="440516"/>
                      <a:pt x="10936" y="428215"/>
                    </a:cubicBezTo>
                    <a:lnTo>
                      <a:pt x="317978" y="24627"/>
                    </a:lnTo>
                    <a:cubicBezTo>
                      <a:pt x="329783" y="9110"/>
                      <a:pt x="348160" y="0"/>
                      <a:pt x="367657" y="0"/>
                    </a:cubicBezTo>
                    <a:cubicBezTo>
                      <a:pt x="387154" y="0"/>
                      <a:pt x="405531" y="9110"/>
                      <a:pt x="417336" y="24627"/>
                    </a:cubicBezTo>
                    <a:close/>
                  </a:path>
                </a:pathLst>
              </a:custGeom>
              <a:solidFill>
                <a:srgbClr val="404040"/>
              </a:solidFill>
            </p:spPr>
            <p:txBody>
              <a:bodyPr/>
              <a:lstStyle/>
              <a:p>
                <a:endParaRPr lang="nb-NO"/>
              </a:p>
            </p:txBody>
          </p:sp>
          <p:sp>
            <p:nvSpPr>
              <p:cNvPr id="58" name="TextBox 60"/>
              <p:cNvSpPr txBox="1"/>
              <p:nvPr/>
            </p:nvSpPr>
            <p:spPr>
              <a:xfrm>
                <a:off x="127000" y="219442"/>
                <a:ext cx="558800" cy="276592"/>
              </a:xfrm>
              <a:prstGeom prst="rect">
                <a:avLst/>
              </a:prstGeom>
            </p:spPr>
            <p:txBody>
              <a:bodyPr lIns="50800" tIns="50800" rIns="50800" bIns="50800" rtlCol="0" anchor="ctr"/>
              <a:lstStyle/>
              <a:p>
                <a:pPr algn="ctr">
                  <a:lnSpc>
                    <a:spcPts val="1960"/>
                  </a:lnSpc>
                </a:pPr>
                <a:endParaRPr/>
              </a:p>
            </p:txBody>
          </p:sp>
        </p:grpSp>
        <p:sp>
          <p:nvSpPr>
            <p:cNvPr id="36" name="TextBox 61"/>
            <p:cNvSpPr txBox="1"/>
            <p:nvPr/>
          </p:nvSpPr>
          <p:spPr>
            <a:xfrm>
              <a:off x="2726897" y="3549015"/>
              <a:ext cx="1715386" cy="243143"/>
            </a:xfrm>
            <a:prstGeom prst="rect">
              <a:avLst/>
            </a:prstGeom>
          </p:spPr>
          <p:txBody>
            <a:bodyPr lIns="0" tIns="0" rIns="0" bIns="0" rtlCol="0" anchor="t">
              <a:spAutoFit/>
            </a:bodyPr>
            <a:lstStyle/>
            <a:p>
              <a:pPr algn="ctr">
                <a:lnSpc>
                  <a:spcPts val="1800"/>
                </a:lnSpc>
              </a:pPr>
              <a:r>
                <a:rPr lang="en-US" sz="2400" b="1" dirty="0">
                  <a:solidFill>
                    <a:srgbClr val="404040"/>
                  </a:solidFill>
                  <a:latin typeface="Public Sans Bold"/>
                  <a:ea typeface="Public Sans Bold"/>
                  <a:cs typeface="Public Sans Bold"/>
                  <a:sym typeface="Public Sans Bold"/>
                </a:rPr>
                <a:t>BENEFITS</a:t>
              </a:r>
            </a:p>
          </p:txBody>
        </p:sp>
        <p:sp>
          <p:nvSpPr>
            <p:cNvPr id="37" name="TextBox 62"/>
            <p:cNvSpPr txBox="1"/>
            <p:nvPr/>
          </p:nvSpPr>
          <p:spPr>
            <a:xfrm>
              <a:off x="5217959" y="3575478"/>
              <a:ext cx="1994817" cy="230832"/>
            </a:xfrm>
            <a:prstGeom prst="rect">
              <a:avLst/>
            </a:prstGeom>
          </p:spPr>
          <p:txBody>
            <a:bodyPr wrap="square" lIns="0" tIns="0" rIns="0" bIns="0" rtlCol="0" anchor="t">
              <a:spAutoFit/>
            </a:bodyPr>
            <a:lstStyle/>
            <a:p>
              <a:pPr algn="ctr">
                <a:lnSpc>
                  <a:spcPts val="1800"/>
                </a:lnSpc>
              </a:pPr>
              <a:r>
                <a:rPr lang="en-US" sz="2400" b="1" dirty="0">
                  <a:solidFill>
                    <a:srgbClr val="404040"/>
                  </a:solidFill>
                  <a:latin typeface="Public Sans Bold"/>
                  <a:ea typeface="Public Sans Bold"/>
                  <a:cs typeface="Public Sans Bold"/>
                  <a:sym typeface="Public Sans Bold"/>
                </a:rPr>
                <a:t>CHALLENGES</a:t>
              </a:r>
            </a:p>
          </p:txBody>
        </p:sp>
        <p:sp>
          <p:nvSpPr>
            <p:cNvPr id="38" name="TextBox 63"/>
            <p:cNvSpPr txBox="1"/>
            <p:nvPr/>
          </p:nvSpPr>
          <p:spPr>
            <a:xfrm>
              <a:off x="1944933" y="506689"/>
              <a:ext cx="2103829" cy="518860"/>
            </a:xfrm>
            <a:prstGeom prst="rect">
              <a:avLst/>
            </a:prstGeom>
          </p:spPr>
          <p:txBody>
            <a:bodyPr lIns="0" tIns="0" rIns="0" bIns="0" rtlCol="0" anchor="t">
              <a:spAutoFit/>
            </a:bodyPr>
            <a:lstStyle/>
            <a:p>
              <a:pPr algn="l">
                <a:lnSpc>
                  <a:spcPts val="1960"/>
                </a:lnSpc>
                <a:spcBef>
                  <a:spcPct val="0"/>
                </a:spcBef>
              </a:pPr>
              <a:r>
                <a:rPr lang="en-US" sz="2400" b="1" spc="140" dirty="0">
                  <a:solidFill>
                    <a:srgbClr val="404040"/>
                  </a:solidFill>
                  <a:latin typeface="Public Sans Bold"/>
                  <a:ea typeface="Public Sans Bold"/>
                  <a:cs typeface="Public Sans Bold"/>
                  <a:sym typeface="Public Sans Bold"/>
                </a:rPr>
                <a:t>QUICKER RESPONSES </a:t>
              </a:r>
            </a:p>
          </p:txBody>
        </p:sp>
        <p:sp>
          <p:nvSpPr>
            <p:cNvPr id="39" name="TextBox 64"/>
            <p:cNvSpPr txBox="1"/>
            <p:nvPr/>
          </p:nvSpPr>
          <p:spPr>
            <a:xfrm>
              <a:off x="-37553" y="1873652"/>
              <a:ext cx="1991289" cy="1025922"/>
            </a:xfrm>
            <a:prstGeom prst="rect">
              <a:avLst/>
            </a:prstGeom>
          </p:spPr>
          <p:txBody>
            <a:bodyPr wrap="square" lIns="0" tIns="0" rIns="0" bIns="0" rtlCol="0" anchor="t">
              <a:spAutoFit/>
            </a:bodyPr>
            <a:lstStyle/>
            <a:p>
              <a:pPr algn="l">
                <a:lnSpc>
                  <a:spcPts val="1960"/>
                </a:lnSpc>
                <a:spcBef>
                  <a:spcPct val="0"/>
                </a:spcBef>
              </a:pPr>
              <a:r>
                <a:rPr lang="en-US" sz="2400" b="1" spc="140" dirty="0">
                  <a:solidFill>
                    <a:srgbClr val="404040"/>
                  </a:solidFill>
                  <a:latin typeface="Public Sans Bold"/>
                  <a:ea typeface="Public Sans Bold"/>
                  <a:cs typeface="Public Sans Bold"/>
                  <a:sym typeface="Public Sans Bold"/>
                </a:rPr>
                <a:t>DECREASES NEED FOR PHYSICAL MEETINGS </a:t>
              </a:r>
            </a:p>
          </p:txBody>
        </p:sp>
        <p:sp>
          <p:nvSpPr>
            <p:cNvPr id="40" name="TextBox 65"/>
            <p:cNvSpPr txBox="1"/>
            <p:nvPr/>
          </p:nvSpPr>
          <p:spPr>
            <a:xfrm>
              <a:off x="-169955" y="3919327"/>
              <a:ext cx="2182897" cy="769441"/>
            </a:xfrm>
            <a:prstGeom prst="rect">
              <a:avLst/>
            </a:prstGeom>
          </p:spPr>
          <p:txBody>
            <a:bodyPr wrap="square" lIns="0" tIns="0" rIns="0" bIns="0" rtlCol="0" anchor="t">
              <a:spAutoFit/>
            </a:bodyPr>
            <a:lstStyle/>
            <a:p>
              <a:pPr algn="l">
                <a:lnSpc>
                  <a:spcPts val="1960"/>
                </a:lnSpc>
                <a:spcBef>
                  <a:spcPct val="0"/>
                </a:spcBef>
              </a:pPr>
              <a:r>
                <a:rPr lang="en-US" sz="2400" b="1" spc="140" dirty="0">
                  <a:solidFill>
                    <a:srgbClr val="404040"/>
                  </a:solidFill>
                  <a:latin typeface="Public Sans Bold"/>
                  <a:ea typeface="Public Sans Bold"/>
                  <a:cs typeface="Public Sans Bold"/>
                  <a:sym typeface="Public Sans Bold"/>
                </a:rPr>
                <a:t>SHARE INFORMATION EFFECTIVELY </a:t>
              </a:r>
            </a:p>
          </p:txBody>
        </p:sp>
        <p:sp>
          <p:nvSpPr>
            <p:cNvPr id="41" name="TextBox 66"/>
            <p:cNvSpPr txBox="1"/>
            <p:nvPr/>
          </p:nvSpPr>
          <p:spPr>
            <a:xfrm>
              <a:off x="1944933" y="5965003"/>
              <a:ext cx="2103829" cy="1288301"/>
            </a:xfrm>
            <a:prstGeom prst="rect">
              <a:avLst/>
            </a:prstGeom>
          </p:spPr>
          <p:txBody>
            <a:bodyPr lIns="0" tIns="0" rIns="0" bIns="0" rtlCol="0" anchor="t">
              <a:spAutoFit/>
            </a:bodyPr>
            <a:lstStyle/>
            <a:p>
              <a:pPr algn="l">
                <a:lnSpc>
                  <a:spcPts val="1960"/>
                </a:lnSpc>
                <a:spcBef>
                  <a:spcPct val="0"/>
                </a:spcBef>
              </a:pPr>
              <a:r>
                <a:rPr lang="en-US" sz="2400" b="1" spc="140" dirty="0">
                  <a:solidFill>
                    <a:srgbClr val="404040"/>
                  </a:solidFill>
                  <a:latin typeface="Public Sans Bold"/>
                  <a:ea typeface="Public Sans Bold"/>
                  <a:cs typeface="Public Sans Bold"/>
                  <a:sym typeface="Public Sans Bold"/>
                </a:rPr>
                <a:t>MINIMIZES DELAYS CAUSED BY LACK OF RESOURCES </a:t>
              </a:r>
            </a:p>
          </p:txBody>
        </p:sp>
        <p:sp>
          <p:nvSpPr>
            <p:cNvPr id="42" name="TextBox 67"/>
            <p:cNvSpPr txBox="1"/>
            <p:nvPr/>
          </p:nvSpPr>
          <p:spPr>
            <a:xfrm>
              <a:off x="7848965" y="2037149"/>
              <a:ext cx="1761972" cy="1025922"/>
            </a:xfrm>
            <a:prstGeom prst="rect">
              <a:avLst/>
            </a:prstGeom>
          </p:spPr>
          <p:txBody>
            <a:bodyPr wrap="square" lIns="0" tIns="0" rIns="0" bIns="0" rtlCol="0" anchor="t">
              <a:spAutoFit/>
            </a:bodyPr>
            <a:lstStyle/>
            <a:p>
              <a:pPr algn="l">
                <a:lnSpc>
                  <a:spcPts val="1960"/>
                </a:lnSpc>
                <a:spcBef>
                  <a:spcPct val="0"/>
                </a:spcBef>
              </a:pPr>
              <a:r>
                <a:rPr lang="en-US" sz="2400" b="1" spc="140" dirty="0">
                  <a:solidFill>
                    <a:srgbClr val="404040"/>
                  </a:solidFill>
                  <a:latin typeface="Public Sans Bold"/>
                  <a:ea typeface="Public Sans Bold"/>
                  <a:cs typeface="Public Sans Bold"/>
                  <a:sym typeface="Public Sans Bold"/>
                </a:rPr>
                <a:t>VIOLATION OF WORK/LIFE </a:t>
              </a:r>
              <a:r>
                <a:rPr lang="en-US" sz="2400" b="1" spc="140" dirty="0" smtClean="0">
                  <a:solidFill>
                    <a:srgbClr val="404040"/>
                  </a:solidFill>
                  <a:latin typeface="Public Sans Bold"/>
                  <a:ea typeface="Public Sans Bold"/>
                  <a:cs typeface="Public Sans Bold"/>
                  <a:sym typeface="Public Sans Bold"/>
                </a:rPr>
                <a:t>BALANCE</a:t>
              </a:r>
              <a:endParaRPr lang="en-US" sz="2400" b="1" spc="140" dirty="0">
                <a:solidFill>
                  <a:srgbClr val="404040"/>
                </a:solidFill>
                <a:latin typeface="Public Sans Bold"/>
                <a:ea typeface="Public Sans Bold"/>
                <a:cs typeface="Public Sans Bold"/>
                <a:sym typeface="Public Sans Bold"/>
              </a:endParaRPr>
            </a:p>
          </p:txBody>
        </p:sp>
        <p:sp>
          <p:nvSpPr>
            <p:cNvPr id="43" name="TextBox 68"/>
            <p:cNvSpPr txBox="1"/>
            <p:nvPr/>
          </p:nvSpPr>
          <p:spPr>
            <a:xfrm>
              <a:off x="7818109" y="3886785"/>
              <a:ext cx="2349320" cy="1025922"/>
            </a:xfrm>
            <a:prstGeom prst="rect">
              <a:avLst/>
            </a:prstGeom>
          </p:spPr>
          <p:txBody>
            <a:bodyPr wrap="square" lIns="0" tIns="0" rIns="0" bIns="0" rtlCol="0" anchor="t">
              <a:spAutoFit/>
            </a:bodyPr>
            <a:lstStyle/>
            <a:p>
              <a:pPr algn="l">
                <a:lnSpc>
                  <a:spcPts val="1960"/>
                </a:lnSpc>
                <a:spcBef>
                  <a:spcPct val="0"/>
                </a:spcBef>
              </a:pPr>
              <a:r>
                <a:rPr lang="en-US" sz="2400" b="1" spc="140" dirty="0">
                  <a:solidFill>
                    <a:srgbClr val="404040"/>
                  </a:solidFill>
                  <a:latin typeface="Public Sans Bold"/>
                  <a:ea typeface="Public Sans Bold"/>
                  <a:cs typeface="Public Sans Bold"/>
                  <a:sym typeface="Public Sans Bold"/>
                </a:rPr>
                <a:t>NO CLEAR GUIDELINES OR REGULATIONS</a:t>
              </a:r>
            </a:p>
          </p:txBody>
        </p:sp>
        <p:sp>
          <p:nvSpPr>
            <p:cNvPr id="44" name="TextBox 69"/>
            <p:cNvSpPr txBox="1"/>
            <p:nvPr/>
          </p:nvSpPr>
          <p:spPr>
            <a:xfrm>
              <a:off x="4939396" y="181250"/>
              <a:ext cx="3123150" cy="1025922"/>
            </a:xfrm>
            <a:prstGeom prst="rect">
              <a:avLst/>
            </a:prstGeom>
          </p:spPr>
          <p:txBody>
            <a:bodyPr wrap="square" lIns="0" tIns="0" rIns="0" bIns="0" rtlCol="0" anchor="t">
              <a:spAutoFit/>
            </a:bodyPr>
            <a:lstStyle/>
            <a:p>
              <a:pPr algn="l">
                <a:lnSpc>
                  <a:spcPts val="1960"/>
                </a:lnSpc>
                <a:spcBef>
                  <a:spcPct val="0"/>
                </a:spcBef>
              </a:pPr>
              <a:r>
                <a:rPr lang="en-US" sz="2400" b="1" spc="140" dirty="0">
                  <a:solidFill>
                    <a:srgbClr val="404040"/>
                  </a:solidFill>
                  <a:latin typeface="Public Sans Bold"/>
                  <a:ea typeface="Public Sans Bold"/>
                  <a:cs typeface="Public Sans Bold"/>
                  <a:sym typeface="Public Sans Bold"/>
                </a:rPr>
                <a:t>EXPECTATION FOR USE OF PERSONAL RESOURCES (PHONE AND DATA)</a:t>
              </a:r>
            </a:p>
          </p:txBody>
        </p:sp>
        <p:sp>
          <p:nvSpPr>
            <p:cNvPr id="45" name="TextBox 70"/>
            <p:cNvSpPr txBox="1"/>
            <p:nvPr/>
          </p:nvSpPr>
          <p:spPr>
            <a:xfrm>
              <a:off x="5383076" y="6011634"/>
              <a:ext cx="2704516" cy="1282402"/>
            </a:xfrm>
            <a:prstGeom prst="rect">
              <a:avLst/>
            </a:prstGeom>
          </p:spPr>
          <p:txBody>
            <a:bodyPr wrap="square" lIns="0" tIns="0" rIns="0" bIns="0" rtlCol="0" anchor="t">
              <a:spAutoFit/>
            </a:bodyPr>
            <a:lstStyle/>
            <a:p>
              <a:pPr algn="l">
                <a:lnSpc>
                  <a:spcPts val="1960"/>
                </a:lnSpc>
                <a:spcBef>
                  <a:spcPct val="0"/>
                </a:spcBef>
              </a:pPr>
              <a:r>
                <a:rPr lang="en-US" sz="2400" b="1" spc="140" dirty="0">
                  <a:solidFill>
                    <a:srgbClr val="404040"/>
                  </a:solidFill>
                  <a:latin typeface="Public Sans Bold"/>
                  <a:ea typeface="Public Sans Bold"/>
                  <a:cs typeface="Public Sans Bold"/>
                  <a:sym typeface="Public Sans Bold"/>
                </a:rPr>
                <a:t>MAY POTENTIALLY DISADVANTAGE THOSE WITHOUT SMART PHONES</a:t>
              </a:r>
            </a:p>
          </p:txBody>
        </p:sp>
        <p:grpSp>
          <p:nvGrpSpPr>
            <p:cNvPr id="46" name="Group 71"/>
            <p:cNvGrpSpPr/>
            <p:nvPr/>
          </p:nvGrpSpPr>
          <p:grpSpPr>
            <a:xfrm rot="3263022">
              <a:off x="4370587" y="4447918"/>
              <a:ext cx="188712" cy="124026"/>
              <a:chOff x="0" y="0"/>
              <a:chExt cx="812800" cy="534190"/>
            </a:xfrm>
          </p:grpSpPr>
          <p:sp>
            <p:nvSpPr>
              <p:cNvPr id="55" name="Freeform 72"/>
              <p:cNvSpPr/>
              <p:nvPr/>
            </p:nvSpPr>
            <p:spPr>
              <a:xfrm>
                <a:off x="38743" y="40674"/>
                <a:ext cx="735313" cy="493516"/>
              </a:xfrm>
              <a:custGeom>
                <a:avLst/>
                <a:gdLst/>
                <a:ahLst/>
                <a:cxnLst/>
                <a:rect l="l" t="t" r="r" b="b"/>
                <a:pathLst>
                  <a:path w="735313" h="493516">
                    <a:moveTo>
                      <a:pt x="417336" y="24627"/>
                    </a:moveTo>
                    <a:lnTo>
                      <a:pt x="724378" y="428215"/>
                    </a:lnTo>
                    <a:cubicBezTo>
                      <a:pt x="733736" y="440516"/>
                      <a:pt x="735314" y="457059"/>
                      <a:pt x="728449" y="470907"/>
                    </a:cubicBezTo>
                    <a:cubicBezTo>
                      <a:pt x="721584" y="484755"/>
                      <a:pt x="707463" y="493516"/>
                      <a:pt x="692007" y="493516"/>
                    </a:cubicBezTo>
                    <a:lnTo>
                      <a:pt x="43307" y="493516"/>
                    </a:lnTo>
                    <a:cubicBezTo>
                      <a:pt x="27851" y="493516"/>
                      <a:pt x="13730" y="484755"/>
                      <a:pt x="6865" y="470907"/>
                    </a:cubicBezTo>
                    <a:cubicBezTo>
                      <a:pt x="0" y="457059"/>
                      <a:pt x="1578" y="440516"/>
                      <a:pt x="10936" y="428215"/>
                    </a:cubicBezTo>
                    <a:lnTo>
                      <a:pt x="317978" y="24627"/>
                    </a:lnTo>
                    <a:cubicBezTo>
                      <a:pt x="329783" y="9110"/>
                      <a:pt x="348160" y="0"/>
                      <a:pt x="367657" y="0"/>
                    </a:cubicBezTo>
                    <a:cubicBezTo>
                      <a:pt x="387154" y="0"/>
                      <a:pt x="405531" y="9110"/>
                      <a:pt x="417336" y="24627"/>
                    </a:cubicBezTo>
                    <a:close/>
                  </a:path>
                </a:pathLst>
              </a:custGeom>
              <a:solidFill>
                <a:srgbClr val="404040"/>
              </a:solidFill>
            </p:spPr>
            <p:txBody>
              <a:bodyPr/>
              <a:lstStyle/>
              <a:p>
                <a:endParaRPr lang="nb-NO"/>
              </a:p>
            </p:txBody>
          </p:sp>
          <p:sp>
            <p:nvSpPr>
              <p:cNvPr id="56" name="TextBox 73"/>
              <p:cNvSpPr txBox="1"/>
              <p:nvPr/>
            </p:nvSpPr>
            <p:spPr>
              <a:xfrm>
                <a:off x="127000" y="219442"/>
                <a:ext cx="558800" cy="276592"/>
              </a:xfrm>
              <a:prstGeom prst="rect">
                <a:avLst/>
              </a:prstGeom>
            </p:spPr>
            <p:txBody>
              <a:bodyPr lIns="50800" tIns="50800" rIns="50800" bIns="50800" rtlCol="0" anchor="ctr"/>
              <a:lstStyle/>
              <a:p>
                <a:pPr algn="ctr">
                  <a:lnSpc>
                    <a:spcPts val="1960"/>
                  </a:lnSpc>
                </a:pPr>
                <a:endParaRPr/>
              </a:p>
            </p:txBody>
          </p:sp>
        </p:grpSp>
        <p:sp>
          <p:nvSpPr>
            <p:cNvPr id="47" name="AutoShape 74"/>
            <p:cNvSpPr/>
            <p:nvPr/>
          </p:nvSpPr>
          <p:spPr>
            <a:xfrm>
              <a:off x="2809714" y="1407964"/>
              <a:ext cx="696197" cy="688945"/>
            </a:xfrm>
            <a:prstGeom prst="line">
              <a:avLst/>
            </a:prstGeom>
            <a:ln w="9525" cap="rnd">
              <a:solidFill>
                <a:srgbClr val="404040"/>
              </a:solidFill>
              <a:prstDash val="solid"/>
              <a:headEnd type="none" w="sm" len="sm"/>
              <a:tailEnd type="none" w="sm" len="sm"/>
            </a:ln>
          </p:spPr>
          <p:txBody>
            <a:bodyPr/>
            <a:lstStyle/>
            <a:p>
              <a:endParaRPr lang="nb-NO"/>
            </a:p>
          </p:txBody>
        </p:sp>
        <p:sp>
          <p:nvSpPr>
            <p:cNvPr id="48" name="AutoShape 75"/>
            <p:cNvSpPr/>
            <p:nvPr/>
          </p:nvSpPr>
          <p:spPr>
            <a:xfrm>
              <a:off x="2012942" y="2633287"/>
              <a:ext cx="485565" cy="304256"/>
            </a:xfrm>
            <a:prstGeom prst="line">
              <a:avLst/>
            </a:prstGeom>
            <a:ln w="9525" cap="rnd">
              <a:solidFill>
                <a:srgbClr val="404040"/>
              </a:solidFill>
              <a:prstDash val="solid"/>
              <a:headEnd type="none" w="sm" len="sm"/>
              <a:tailEnd type="none" w="sm" len="sm"/>
            </a:ln>
          </p:spPr>
          <p:txBody>
            <a:bodyPr/>
            <a:lstStyle/>
            <a:p>
              <a:endParaRPr lang="nb-NO"/>
            </a:p>
          </p:txBody>
        </p:sp>
        <p:sp>
          <p:nvSpPr>
            <p:cNvPr id="49" name="AutoShape 76"/>
            <p:cNvSpPr/>
            <p:nvPr/>
          </p:nvSpPr>
          <p:spPr>
            <a:xfrm flipV="1">
              <a:off x="2012942" y="4375575"/>
              <a:ext cx="485565" cy="303387"/>
            </a:xfrm>
            <a:prstGeom prst="line">
              <a:avLst/>
            </a:prstGeom>
            <a:ln w="9525" cap="rnd">
              <a:solidFill>
                <a:srgbClr val="404040"/>
              </a:solidFill>
              <a:prstDash val="solid"/>
              <a:headEnd type="none" w="sm" len="sm"/>
              <a:tailEnd type="none" w="sm" len="sm"/>
            </a:ln>
          </p:spPr>
          <p:txBody>
            <a:bodyPr/>
            <a:lstStyle/>
            <a:p>
              <a:endParaRPr lang="nb-NO"/>
            </a:p>
          </p:txBody>
        </p:sp>
        <p:sp>
          <p:nvSpPr>
            <p:cNvPr id="50" name="AutoShape 77"/>
            <p:cNvSpPr/>
            <p:nvPr/>
          </p:nvSpPr>
          <p:spPr>
            <a:xfrm flipV="1">
              <a:off x="2774522" y="5201033"/>
              <a:ext cx="716418" cy="603082"/>
            </a:xfrm>
            <a:prstGeom prst="line">
              <a:avLst/>
            </a:prstGeom>
            <a:ln w="9525" cap="rnd">
              <a:solidFill>
                <a:srgbClr val="404040"/>
              </a:solidFill>
              <a:prstDash val="solid"/>
              <a:headEnd type="none" w="sm" len="sm"/>
              <a:tailEnd type="none" w="sm" len="sm"/>
            </a:ln>
          </p:spPr>
          <p:txBody>
            <a:bodyPr/>
            <a:lstStyle/>
            <a:p>
              <a:endParaRPr lang="nb-NO"/>
            </a:p>
          </p:txBody>
        </p:sp>
        <p:sp>
          <p:nvSpPr>
            <p:cNvPr id="51" name="AutoShape 78"/>
            <p:cNvSpPr/>
            <p:nvPr/>
          </p:nvSpPr>
          <p:spPr>
            <a:xfrm flipH="1">
              <a:off x="6041972" y="1512739"/>
              <a:ext cx="711316" cy="778318"/>
            </a:xfrm>
            <a:prstGeom prst="line">
              <a:avLst/>
            </a:prstGeom>
            <a:ln w="9525" cap="rnd">
              <a:solidFill>
                <a:srgbClr val="404040"/>
              </a:solidFill>
              <a:prstDash val="solid"/>
              <a:headEnd type="none" w="sm" len="sm"/>
              <a:tailEnd type="none" w="sm" len="sm"/>
            </a:ln>
          </p:spPr>
          <p:txBody>
            <a:bodyPr/>
            <a:lstStyle/>
            <a:p>
              <a:endParaRPr lang="nb-NO"/>
            </a:p>
          </p:txBody>
        </p:sp>
        <p:sp>
          <p:nvSpPr>
            <p:cNvPr id="52" name="AutoShape 79"/>
            <p:cNvSpPr/>
            <p:nvPr/>
          </p:nvSpPr>
          <p:spPr>
            <a:xfrm flipH="1">
              <a:off x="7253822" y="2633287"/>
              <a:ext cx="485565" cy="304256"/>
            </a:xfrm>
            <a:prstGeom prst="line">
              <a:avLst/>
            </a:prstGeom>
            <a:ln w="9525" cap="rnd">
              <a:solidFill>
                <a:srgbClr val="404040"/>
              </a:solidFill>
              <a:prstDash val="solid"/>
              <a:headEnd type="none" w="sm" len="sm"/>
              <a:tailEnd type="none" w="sm" len="sm"/>
            </a:ln>
          </p:spPr>
          <p:txBody>
            <a:bodyPr/>
            <a:lstStyle/>
            <a:p>
              <a:endParaRPr lang="nb-NO"/>
            </a:p>
          </p:txBody>
        </p:sp>
        <p:sp>
          <p:nvSpPr>
            <p:cNvPr id="53" name="AutoShape 80"/>
            <p:cNvSpPr/>
            <p:nvPr/>
          </p:nvSpPr>
          <p:spPr>
            <a:xfrm flipH="1" flipV="1">
              <a:off x="7253822" y="4375575"/>
              <a:ext cx="485565" cy="303387"/>
            </a:xfrm>
            <a:prstGeom prst="line">
              <a:avLst/>
            </a:prstGeom>
            <a:ln w="9525" cap="rnd">
              <a:solidFill>
                <a:srgbClr val="404040"/>
              </a:solidFill>
              <a:prstDash val="solid"/>
              <a:headEnd type="none" w="sm" len="sm"/>
              <a:tailEnd type="none" w="sm" len="sm"/>
            </a:ln>
          </p:spPr>
          <p:txBody>
            <a:bodyPr/>
            <a:lstStyle/>
            <a:p>
              <a:endParaRPr lang="nb-NO"/>
            </a:p>
          </p:txBody>
        </p:sp>
        <p:sp>
          <p:nvSpPr>
            <p:cNvPr id="54" name="AutoShape 81"/>
            <p:cNvSpPr/>
            <p:nvPr/>
          </p:nvSpPr>
          <p:spPr>
            <a:xfrm flipH="1" flipV="1">
              <a:off x="6206595" y="5244845"/>
              <a:ext cx="415528" cy="559270"/>
            </a:xfrm>
            <a:prstGeom prst="line">
              <a:avLst/>
            </a:prstGeom>
            <a:ln w="9525" cap="rnd">
              <a:solidFill>
                <a:srgbClr val="404040"/>
              </a:solidFill>
              <a:prstDash val="solid"/>
              <a:headEnd type="none" w="sm" len="sm"/>
              <a:tailEnd type="none" w="sm" len="sm"/>
            </a:ln>
          </p:spPr>
          <p:txBody>
            <a:bodyPr/>
            <a:lstStyle/>
            <a:p>
              <a:endParaRPr lang="nb-NO"/>
            </a:p>
          </p:txBody>
        </p:sp>
      </p:grpSp>
    </p:spTree>
    <p:extLst>
      <p:ext uri="{BB962C8B-B14F-4D97-AF65-F5344CB8AC3E}">
        <p14:creationId xmlns:p14="http://schemas.microsoft.com/office/powerpoint/2010/main" val="3572654265"/>
      </p:ext>
    </p:extLst>
  </p:cSld>
  <p:clrMapOvr>
    <a:masterClrMapping/>
  </p:clrMapOvr>
  <p:extLst mod="1">
    <p:ext uri="{6950BFC3-D8DA-4A85-94F7-54DA5524770B}">
      <p188:commentRel xmlns:p188="http://schemas.microsoft.com/office/powerpoint/2018/8/main" xmlns="" r:id="rId12"/>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43544" y="8677157"/>
            <a:ext cx="2648900" cy="1002924"/>
          </a:xfrm>
          <a:custGeom>
            <a:avLst/>
            <a:gdLst/>
            <a:ahLst/>
            <a:cxnLst/>
            <a:rect l="l" t="t" r="r" b="b"/>
            <a:pathLst>
              <a:path w="2648900" h="1002924">
                <a:moveTo>
                  <a:pt x="0" y="0"/>
                </a:moveTo>
                <a:lnTo>
                  <a:pt x="2648900" y="0"/>
                </a:lnTo>
                <a:lnTo>
                  <a:pt x="2648900" y="1002925"/>
                </a:lnTo>
                <a:lnTo>
                  <a:pt x="0" y="1002925"/>
                </a:lnTo>
                <a:lnTo>
                  <a:pt x="0" y="0"/>
                </a:lnTo>
                <a:close/>
              </a:path>
            </a:pathLst>
          </a:custGeom>
          <a:blipFill>
            <a:blip r:embed="rId3"/>
            <a:stretch>
              <a:fillRect/>
            </a:stretch>
          </a:blipFill>
        </p:spPr>
        <p:txBody>
          <a:bodyPr/>
          <a:lstStyle/>
          <a:p>
            <a:endParaRPr lang="en-US"/>
          </a:p>
        </p:txBody>
      </p:sp>
      <p:sp>
        <p:nvSpPr>
          <p:cNvPr id="3" name="TextBox 3"/>
          <p:cNvSpPr txBox="1"/>
          <p:nvPr/>
        </p:nvSpPr>
        <p:spPr>
          <a:xfrm>
            <a:off x="725991" y="495053"/>
            <a:ext cx="11616191" cy="514350"/>
          </a:xfrm>
          <a:prstGeom prst="rect">
            <a:avLst/>
          </a:prstGeom>
        </p:spPr>
        <p:txBody>
          <a:bodyPr lIns="0" tIns="0" rIns="0" bIns="0" rtlCol="0" anchor="t">
            <a:spAutoFit/>
          </a:bodyPr>
          <a:lstStyle/>
          <a:p>
            <a:pPr algn="l">
              <a:lnSpc>
                <a:spcPts val="4200"/>
              </a:lnSpc>
            </a:pPr>
            <a:r>
              <a:rPr lang="en-US" sz="3000">
                <a:solidFill>
                  <a:srgbClr val="DCB05B"/>
                </a:solidFill>
                <a:latin typeface="Montserrat Ultra-Bold"/>
              </a:rPr>
              <a:t>JOHANNESBURG HEALTH DISTRICT </a:t>
            </a:r>
          </a:p>
        </p:txBody>
      </p:sp>
      <p:sp>
        <p:nvSpPr>
          <p:cNvPr id="4" name="Freeform 4"/>
          <p:cNvSpPr/>
          <p:nvPr/>
        </p:nvSpPr>
        <p:spPr>
          <a:xfrm>
            <a:off x="15018832" y="1547067"/>
            <a:ext cx="3636016" cy="9680082"/>
          </a:xfrm>
          <a:custGeom>
            <a:avLst/>
            <a:gdLst/>
            <a:ahLst/>
            <a:cxnLst/>
            <a:rect l="l" t="t" r="r" b="b"/>
            <a:pathLst>
              <a:path w="3636016" h="9680082">
                <a:moveTo>
                  <a:pt x="0" y="0"/>
                </a:moveTo>
                <a:lnTo>
                  <a:pt x="3636016" y="0"/>
                </a:lnTo>
                <a:lnTo>
                  <a:pt x="3636016" y="9680082"/>
                </a:lnTo>
                <a:lnTo>
                  <a:pt x="0" y="9680082"/>
                </a:lnTo>
                <a:lnTo>
                  <a:pt x="0" y="0"/>
                </a:lnTo>
                <a:close/>
              </a:path>
            </a:pathLst>
          </a:custGeom>
          <a:blipFill>
            <a:blip r:embed="rId4">
              <a:alphaModFix amt="37000"/>
              <a:extLst>
                <a:ext uri="{96DAC541-7B7A-43D3-8B79-37D633B846F1}">
                  <asvg:svgBlip xmlns:asvg="http://schemas.microsoft.com/office/drawing/2016/SVG/main" xmlns="" r:embed="rId5"/>
                </a:ext>
              </a:extLst>
            </a:blip>
            <a:stretch>
              <a:fillRect/>
            </a:stretch>
          </a:blipFill>
        </p:spPr>
        <p:txBody>
          <a:bodyPr/>
          <a:lstStyle/>
          <a:p>
            <a:endParaRPr lang="en-US"/>
          </a:p>
        </p:txBody>
      </p:sp>
      <p:grpSp>
        <p:nvGrpSpPr>
          <p:cNvPr id="5" name="Group 5"/>
          <p:cNvGrpSpPr>
            <a:grpSpLocks noChangeAspect="1"/>
          </p:cNvGrpSpPr>
          <p:nvPr/>
        </p:nvGrpSpPr>
        <p:grpSpPr>
          <a:xfrm>
            <a:off x="14595557" y="293703"/>
            <a:ext cx="11802750" cy="12978807"/>
            <a:chOff x="0" y="0"/>
            <a:chExt cx="14228623" cy="15646400"/>
          </a:xfrm>
        </p:grpSpPr>
        <p:sp>
          <p:nvSpPr>
            <p:cNvPr id="6" name="Freeform 6"/>
            <p:cNvSpPr/>
            <p:nvPr/>
          </p:nvSpPr>
          <p:spPr>
            <a:xfrm>
              <a:off x="0" y="0"/>
              <a:ext cx="14228699" cy="15646400"/>
            </a:xfrm>
            <a:custGeom>
              <a:avLst/>
              <a:gdLst/>
              <a:ahLst/>
              <a:cxnLst/>
              <a:rect l="l" t="t" r="r" b="b"/>
              <a:pathLst>
                <a:path w="14228699" h="15646400">
                  <a:moveTo>
                    <a:pt x="4891913" y="0"/>
                  </a:moveTo>
                  <a:lnTo>
                    <a:pt x="0" y="8473059"/>
                  </a:lnTo>
                  <a:lnTo>
                    <a:pt x="4141597" y="15646400"/>
                  </a:lnTo>
                  <a:lnTo>
                    <a:pt x="14228699" y="15646400"/>
                  </a:lnTo>
                  <a:lnTo>
                    <a:pt x="14228699" y="0"/>
                  </a:lnTo>
                  <a:close/>
                </a:path>
              </a:pathLst>
            </a:custGeom>
            <a:blipFill>
              <a:blip r:embed="rId6"/>
              <a:stretch>
                <a:fillRect t="-22720" r="-160054" b="-22720"/>
              </a:stretch>
            </a:blipFill>
          </p:spPr>
          <p:txBody>
            <a:bodyPr/>
            <a:lstStyle/>
            <a:p>
              <a:endParaRPr lang="en-US"/>
            </a:p>
          </p:txBody>
        </p:sp>
      </p:grpSp>
      <p:sp>
        <p:nvSpPr>
          <p:cNvPr id="7" name="Freeform 7"/>
          <p:cNvSpPr/>
          <p:nvPr/>
        </p:nvSpPr>
        <p:spPr>
          <a:xfrm>
            <a:off x="14610797" y="293703"/>
            <a:ext cx="4678154" cy="12978807"/>
          </a:xfrm>
          <a:custGeom>
            <a:avLst/>
            <a:gdLst/>
            <a:ahLst/>
            <a:cxnLst/>
            <a:rect l="l" t="t" r="r" b="b"/>
            <a:pathLst>
              <a:path w="4678154" h="12978807">
                <a:moveTo>
                  <a:pt x="0" y="0"/>
                </a:moveTo>
                <a:lnTo>
                  <a:pt x="4678154" y="0"/>
                </a:lnTo>
                <a:lnTo>
                  <a:pt x="4678154" y="12978807"/>
                </a:lnTo>
                <a:lnTo>
                  <a:pt x="0" y="12978807"/>
                </a:lnTo>
                <a:lnTo>
                  <a:pt x="0" y="0"/>
                </a:lnTo>
                <a:close/>
              </a:path>
            </a:pathLst>
          </a:custGeom>
          <a:blipFill>
            <a:blip r:embed="rId7">
              <a:alphaModFix amt="43999"/>
              <a:extLst>
                <a:ext uri="{96DAC541-7B7A-43D3-8B79-37D633B846F1}">
                  <asvg:svgBlip xmlns:asvg="http://schemas.microsoft.com/office/drawing/2016/SVG/main" xmlns="" r:embed="rId8"/>
                </a:ext>
              </a:extLst>
            </a:blip>
            <a:stretch>
              <a:fillRect/>
            </a:stretch>
          </a:blipFill>
        </p:spPr>
        <p:txBody>
          <a:bodyPr/>
          <a:lstStyle/>
          <a:p>
            <a:endParaRPr lang="en-US"/>
          </a:p>
        </p:txBody>
      </p:sp>
      <p:sp>
        <p:nvSpPr>
          <p:cNvPr id="8" name="Freeform 8"/>
          <p:cNvSpPr/>
          <p:nvPr/>
        </p:nvSpPr>
        <p:spPr>
          <a:xfrm>
            <a:off x="15922068" y="8677157"/>
            <a:ext cx="1337232" cy="1002924"/>
          </a:xfrm>
          <a:custGeom>
            <a:avLst/>
            <a:gdLst/>
            <a:ahLst/>
            <a:cxnLst/>
            <a:rect l="l" t="t" r="r" b="b"/>
            <a:pathLst>
              <a:path w="1337232" h="1002924">
                <a:moveTo>
                  <a:pt x="0" y="0"/>
                </a:moveTo>
                <a:lnTo>
                  <a:pt x="1337232" y="0"/>
                </a:lnTo>
                <a:lnTo>
                  <a:pt x="1337232" y="1002925"/>
                </a:lnTo>
                <a:lnTo>
                  <a:pt x="0" y="1002925"/>
                </a:lnTo>
                <a:lnTo>
                  <a:pt x="0" y="0"/>
                </a:lnTo>
                <a:close/>
              </a:path>
            </a:pathLst>
          </a:custGeom>
          <a:blipFill>
            <a:blip r:embed="rId9"/>
            <a:stretch>
              <a:fillRect/>
            </a:stretch>
          </a:blipFill>
        </p:spPr>
        <p:txBody>
          <a:bodyPr/>
          <a:lstStyle/>
          <a:p>
            <a:endParaRPr lang="en-US"/>
          </a:p>
        </p:txBody>
      </p:sp>
      <p:sp>
        <p:nvSpPr>
          <p:cNvPr id="9" name="TextBox 9"/>
          <p:cNvSpPr txBox="1"/>
          <p:nvPr/>
        </p:nvSpPr>
        <p:spPr>
          <a:xfrm>
            <a:off x="11046866" y="514350"/>
            <a:ext cx="6212434" cy="514350"/>
          </a:xfrm>
          <a:prstGeom prst="rect">
            <a:avLst/>
          </a:prstGeom>
        </p:spPr>
        <p:txBody>
          <a:bodyPr lIns="0" tIns="0" rIns="0" bIns="0" rtlCol="0" anchor="t">
            <a:spAutoFit/>
          </a:bodyPr>
          <a:lstStyle/>
          <a:p>
            <a:pPr algn="r">
              <a:lnSpc>
                <a:spcPts val="4200"/>
              </a:lnSpc>
            </a:pPr>
            <a:r>
              <a:rPr lang="en-US" sz="3000">
                <a:solidFill>
                  <a:srgbClr val="0063A0"/>
                </a:solidFill>
                <a:latin typeface="Montserrat Ultra-Bold"/>
              </a:rPr>
              <a:t>2024 RESEARCH CONFERENCE</a:t>
            </a:r>
          </a:p>
        </p:txBody>
      </p:sp>
      <p:sp>
        <p:nvSpPr>
          <p:cNvPr id="10" name="TextBox 10"/>
          <p:cNvSpPr txBox="1"/>
          <p:nvPr/>
        </p:nvSpPr>
        <p:spPr>
          <a:xfrm>
            <a:off x="6100515" y="8963461"/>
            <a:ext cx="6086971" cy="721995"/>
          </a:xfrm>
          <a:prstGeom prst="rect">
            <a:avLst/>
          </a:prstGeom>
        </p:spPr>
        <p:txBody>
          <a:bodyPr lIns="0" tIns="0" rIns="0" bIns="0" rtlCol="0" anchor="t">
            <a:spAutoFit/>
          </a:bodyPr>
          <a:lstStyle/>
          <a:p>
            <a:pPr marL="0" lvl="0" indent="0" algn="ctr">
              <a:lnSpc>
                <a:spcPts val="5880"/>
              </a:lnSpc>
              <a:spcBef>
                <a:spcPct val="0"/>
              </a:spcBef>
            </a:pPr>
            <a:r>
              <a:rPr lang="en-US" sz="4200">
                <a:solidFill>
                  <a:srgbClr val="765944"/>
                </a:solidFill>
                <a:latin typeface="Josefin Sans"/>
              </a:rPr>
              <a:t>#JoburgResearch2024</a:t>
            </a:r>
          </a:p>
        </p:txBody>
      </p:sp>
      <p:sp>
        <p:nvSpPr>
          <p:cNvPr id="11" name="Title 10">
            <a:extLst>
              <a:ext uri="{FF2B5EF4-FFF2-40B4-BE49-F238E27FC236}">
                <a16:creationId xmlns:a16="http://schemas.microsoft.com/office/drawing/2014/main" id="{306F2A92-12BC-277D-D55C-4E68BD6641FD}"/>
              </a:ext>
            </a:extLst>
          </p:cNvPr>
          <p:cNvSpPr>
            <a:spLocks noGrp="1"/>
          </p:cNvSpPr>
          <p:nvPr>
            <p:ph type="title"/>
          </p:nvPr>
        </p:nvSpPr>
        <p:spPr>
          <a:xfrm>
            <a:off x="808874" y="1547067"/>
            <a:ext cx="16640925" cy="1143000"/>
          </a:xfrm>
        </p:spPr>
        <p:txBody>
          <a:bodyPr/>
          <a:lstStyle/>
          <a:p>
            <a:r>
              <a:rPr lang="en-US" b="1" dirty="0">
                <a:solidFill>
                  <a:schemeClr val="tx2"/>
                </a:solidFill>
              </a:rPr>
              <a:t>CONCLUSION </a:t>
            </a:r>
          </a:p>
        </p:txBody>
      </p:sp>
      <p:sp>
        <p:nvSpPr>
          <p:cNvPr id="13" name="Content Placeholder 12"/>
          <p:cNvSpPr>
            <a:spLocks noGrp="1"/>
          </p:cNvSpPr>
          <p:nvPr>
            <p:ph idx="1"/>
          </p:nvPr>
        </p:nvSpPr>
        <p:spPr>
          <a:xfrm>
            <a:off x="598812" y="3390900"/>
            <a:ext cx="6887326" cy="4800600"/>
          </a:xfrm>
        </p:spPr>
        <p:txBody>
          <a:bodyPr>
            <a:normAutofit/>
          </a:bodyPr>
          <a:lstStyle/>
          <a:p>
            <a:pPr>
              <a:spcAft>
                <a:spcPts val="1200"/>
              </a:spcAft>
            </a:pPr>
            <a:r>
              <a:rPr lang="en-ZA" sz="3500" dirty="0"/>
              <a:t>Guidelines and regulations on the use of WhatsApp and other messaging apps may need to be developed</a:t>
            </a:r>
          </a:p>
          <a:p>
            <a:r>
              <a:rPr lang="en-ZA" sz="3500" dirty="0"/>
              <a:t>This would support effective integration into the healthcare system and address the disadvantages identified</a:t>
            </a:r>
          </a:p>
          <a:p>
            <a:pPr marL="0" indent="0" algn="just">
              <a:buNone/>
            </a:pPr>
            <a:endParaRPr lang="en-ZA" dirty="0"/>
          </a:p>
        </p:txBody>
      </p:sp>
      <p:pic>
        <p:nvPicPr>
          <p:cNvPr id="14" name="Picture 13"/>
          <p:cNvPicPr>
            <a:picLocks noChangeAspect="1"/>
          </p:cNvPicPr>
          <p:nvPr/>
        </p:nvPicPr>
        <p:blipFill>
          <a:blip r:embed="rId10"/>
          <a:stretch>
            <a:fillRect/>
          </a:stretch>
        </p:blipFill>
        <p:spPr>
          <a:xfrm>
            <a:off x="7834312" y="3390900"/>
            <a:ext cx="8087756" cy="4800600"/>
          </a:xfrm>
          <a:prstGeom prst="rect">
            <a:avLst/>
          </a:prstGeom>
        </p:spPr>
      </p:pic>
    </p:spTree>
    <p:extLst>
      <p:ext uri="{BB962C8B-B14F-4D97-AF65-F5344CB8AC3E}">
        <p14:creationId xmlns:p14="http://schemas.microsoft.com/office/powerpoint/2010/main" val="12117652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43544" y="8677157"/>
            <a:ext cx="2648900" cy="1002924"/>
          </a:xfrm>
          <a:custGeom>
            <a:avLst/>
            <a:gdLst/>
            <a:ahLst/>
            <a:cxnLst/>
            <a:rect l="l" t="t" r="r" b="b"/>
            <a:pathLst>
              <a:path w="2648900" h="1002924">
                <a:moveTo>
                  <a:pt x="0" y="0"/>
                </a:moveTo>
                <a:lnTo>
                  <a:pt x="2648900" y="0"/>
                </a:lnTo>
                <a:lnTo>
                  <a:pt x="2648900" y="1002925"/>
                </a:lnTo>
                <a:lnTo>
                  <a:pt x="0" y="1002925"/>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725991" y="495053"/>
            <a:ext cx="11616191" cy="514350"/>
          </a:xfrm>
          <a:prstGeom prst="rect">
            <a:avLst/>
          </a:prstGeom>
        </p:spPr>
        <p:txBody>
          <a:bodyPr lIns="0" tIns="0" rIns="0" bIns="0" rtlCol="0" anchor="t">
            <a:spAutoFit/>
          </a:bodyPr>
          <a:lstStyle/>
          <a:p>
            <a:pPr algn="l">
              <a:lnSpc>
                <a:spcPts val="4200"/>
              </a:lnSpc>
            </a:pPr>
            <a:r>
              <a:rPr lang="en-US" sz="3000">
                <a:solidFill>
                  <a:srgbClr val="DCB05B"/>
                </a:solidFill>
                <a:latin typeface="Montserrat Ultra-Bold"/>
              </a:rPr>
              <a:t>JOHANNESBURG HEALTH DISTRICT </a:t>
            </a:r>
          </a:p>
        </p:txBody>
      </p:sp>
      <p:sp>
        <p:nvSpPr>
          <p:cNvPr id="4" name="Freeform 4"/>
          <p:cNvSpPr/>
          <p:nvPr/>
        </p:nvSpPr>
        <p:spPr>
          <a:xfrm>
            <a:off x="15018832" y="1547067"/>
            <a:ext cx="3636016" cy="9680082"/>
          </a:xfrm>
          <a:custGeom>
            <a:avLst/>
            <a:gdLst/>
            <a:ahLst/>
            <a:cxnLst/>
            <a:rect l="l" t="t" r="r" b="b"/>
            <a:pathLst>
              <a:path w="3636016" h="9680082">
                <a:moveTo>
                  <a:pt x="0" y="0"/>
                </a:moveTo>
                <a:lnTo>
                  <a:pt x="3636016" y="0"/>
                </a:lnTo>
                <a:lnTo>
                  <a:pt x="3636016" y="9680082"/>
                </a:lnTo>
                <a:lnTo>
                  <a:pt x="0" y="9680082"/>
                </a:lnTo>
                <a:lnTo>
                  <a:pt x="0" y="0"/>
                </a:lnTo>
                <a:close/>
              </a:path>
            </a:pathLst>
          </a:custGeom>
          <a:blipFill>
            <a:blip r:embed="rId3">
              <a:alphaModFix amt="37000"/>
              <a:extLst>
                <a:ext uri="{96DAC541-7B7A-43D3-8B79-37D633B846F1}">
                  <asvg:svgBlip xmlns:asvg="http://schemas.microsoft.com/office/drawing/2016/SVG/main" xmlns="" r:embed="rId4"/>
                </a:ext>
              </a:extLst>
            </a:blip>
            <a:stretch>
              <a:fillRect/>
            </a:stretch>
          </a:blipFill>
        </p:spPr>
        <p:txBody>
          <a:bodyPr/>
          <a:lstStyle/>
          <a:p>
            <a:endParaRPr lang="en-US"/>
          </a:p>
        </p:txBody>
      </p:sp>
      <p:grpSp>
        <p:nvGrpSpPr>
          <p:cNvPr id="5" name="Group 5"/>
          <p:cNvGrpSpPr>
            <a:grpSpLocks noChangeAspect="1"/>
          </p:cNvGrpSpPr>
          <p:nvPr/>
        </p:nvGrpSpPr>
        <p:grpSpPr>
          <a:xfrm>
            <a:off x="14497763" y="301323"/>
            <a:ext cx="11802750" cy="12978807"/>
            <a:chOff x="0" y="0"/>
            <a:chExt cx="14228623" cy="15646400"/>
          </a:xfrm>
        </p:grpSpPr>
        <p:sp>
          <p:nvSpPr>
            <p:cNvPr id="6" name="Freeform 6"/>
            <p:cNvSpPr/>
            <p:nvPr/>
          </p:nvSpPr>
          <p:spPr>
            <a:xfrm>
              <a:off x="0" y="0"/>
              <a:ext cx="14228699" cy="15646400"/>
            </a:xfrm>
            <a:custGeom>
              <a:avLst/>
              <a:gdLst/>
              <a:ahLst/>
              <a:cxnLst/>
              <a:rect l="l" t="t" r="r" b="b"/>
              <a:pathLst>
                <a:path w="14228699" h="15646400">
                  <a:moveTo>
                    <a:pt x="4891913" y="0"/>
                  </a:moveTo>
                  <a:lnTo>
                    <a:pt x="0" y="8473059"/>
                  </a:lnTo>
                  <a:lnTo>
                    <a:pt x="4141597" y="15646400"/>
                  </a:lnTo>
                  <a:lnTo>
                    <a:pt x="14228699" y="15646400"/>
                  </a:lnTo>
                  <a:lnTo>
                    <a:pt x="14228699" y="0"/>
                  </a:lnTo>
                  <a:close/>
                </a:path>
              </a:pathLst>
            </a:custGeom>
            <a:blipFill>
              <a:blip r:embed="rId5"/>
              <a:stretch>
                <a:fillRect t="-22720" r="-160054" b="-22720"/>
              </a:stretch>
            </a:blipFill>
          </p:spPr>
          <p:txBody>
            <a:bodyPr/>
            <a:lstStyle/>
            <a:p>
              <a:endParaRPr lang="en-US"/>
            </a:p>
          </p:txBody>
        </p:sp>
      </p:grpSp>
      <p:sp>
        <p:nvSpPr>
          <p:cNvPr id="7" name="Freeform 7"/>
          <p:cNvSpPr/>
          <p:nvPr/>
        </p:nvSpPr>
        <p:spPr>
          <a:xfrm>
            <a:off x="14610797" y="293703"/>
            <a:ext cx="4678154" cy="12978807"/>
          </a:xfrm>
          <a:custGeom>
            <a:avLst/>
            <a:gdLst/>
            <a:ahLst/>
            <a:cxnLst/>
            <a:rect l="l" t="t" r="r" b="b"/>
            <a:pathLst>
              <a:path w="4678154" h="12978807">
                <a:moveTo>
                  <a:pt x="0" y="0"/>
                </a:moveTo>
                <a:lnTo>
                  <a:pt x="4678154" y="0"/>
                </a:lnTo>
                <a:lnTo>
                  <a:pt x="4678154" y="12978807"/>
                </a:lnTo>
                <a:lnTo>
                  <a:pt x="0" y="12978807"/>
                </a:lnTo>
                <a:lnTo>
                  <a:pt x="0" y="0"/>
                </a:lnTo>
                <a:close/>
              </a:path>
            </a:pathLst>
          </a:custGeom>
          <a:blipFill>
            <a:blip r:embed="rId6">
              <a:alphaModFix amt="43999"/>
              <a:extLst>
                <a:ext uri="{96DAC541-7B7A-43D3-8B79-37D633B846F1}">
                  <asvg:svgBlip xmlns:asvg="http://schemas.microsoft.com/office/drawing/2016/SVG/main" xmlns="" r:embed="rId7"/>
                </a:ext>
              </a:extLst>
            </a:blip>
            <a:stretch>
              <a:fillRect/>
            </a:stretch>
          </a:blipFill>
        </p:spPr>
        <p:txBody>
          <a:bodyPr/>
          <a:lstStyle/>
          <a:p>
            <a:endParaRPr lang="en-US"/>
          </a:p>
        </p:txBody>
      </p:sp>
      <p:sp>
        <p:nvSpPr>
          <p:cNvPr id="8" name="Freeform 8"/>
          <p:cNvSpPr/>
          <p:nvPr/>
        </p:nvSpPr>
        <p:spPr>
          <a:xfrm>
            <a:off x="15922068" y="8677157"/>
            <a:ext cx="1337232" cy="1002924"/>
          </a:xfrm>
          <a:custGeom>
            <a:avLst/>
            <a:gdLst/>
            <a:ahLst/>
            <a:cxnLst/>
            <a:rect l="l" t="t" r="r" b="b"/>
            <a:pathLst>
              <a:path w="1337232" h="1002924">
                <a:moveTo>
                  <a:pt x="0" y="0"/>
                </a:moveTo>
                <a:lnTo>
                  <a:pt x="1337232" y="0"/>
                </a:lnTo>
                <a:lnTo>
                  <a:pt x="1337232" y="1002925"/>
                </a:lnTo>
                <a:lnTo>
                  <a:pt x="0" y="1002925"/>
                </a:lnTo>
                <a:lnTo>
                  <a:pt x="0" y="0"/>
                </a:lnTo>
                <a:close/>
              </a:path>
            </a:pathLst>
          </a:custGeom>
          <a:blipFill>
            <a:blip r:embed="rId8"/>
            <a:stretch>
              <a:fillRect/>
            </a:stretch>
          </a:blipFill>
        </p:spPr>
        <p:txBody>
          <a:bodyPr/>
          <a:lstStyle/>
          <a:p>
            <a:endParaRPr lang="en-US"/>
          </a:p>
        </p:txBody>
      </p:sp>
      <p:sp>
        <p:nvSpPr>
          <p:cNvPr id="9" name="TextBox 9"/>
          <p:cNvSpPr txBox="1"/>
          <p:nvPr/>
        </p:nvSpPr>
        <p:spPr>
          <a:xfrm>
            <a:off x="11046866" y="514350"/>
            <a:ext cx="6212434" cy="514350"/>
          </a:xfrm>
          <a:prstGeom prst="rect">
            <a:avLst/>
          </a:prstGeom>
        </p:spPr>
        <p:txBody>
          <a:bodyPr lIns="0" tIns="0" rIns="0" bIns="0" rtlCol="0" anchor="t">
            <a:spAutoFit/>
          </a:bodyPr>
          <a:lstStyle/>
          <a:p>
            <a:pPr algn="r">
              <a:lnSpc>
                <a:spcPts val="4200"/>
              </a:lnSpc>
            </a:pPr>
            <a:r>
              <a:rPr lang="en-US" sz="3000">
                <a:solidFill>
                  <a:srgbClr val="0063A0"/>
                </a:solidFill>
                <a:latin typeface="Montserrat Ultra-Bold"/>
              </a:rPr>
              <a:t>2024 RESEARCH CONFERENCE</a:t>
            </a:r>
          </a:p>
        </p:txBody>
      </p:sp>
      <p:sp>
        <p:nvSpPr>
          <p:cNvPr id="10" name="TextBox 10"/>
          <p:cNvSpPr txBox="1"/>
          <p:nvPr/>
        </p:nvSpPr>
        <p:spPr>
          <a:xfrm>
            <a:off x="6100515" y="8963461"/>
            <a:ext cx="6086971" cy="721995"/>
          </a:xfrm>
          <a:prstGeom prst="rect">
            <a:avLst/>
          </a:prstGeom>
        </p:spPr>
        <p:txBody>
          <a:bodyPr lIns="0" tIns="0" rIns="0" bIns="0" rtlCol="0" anchor="t">
            <a:spAutoFit/>
          </a:bodyPr>
          <a:lstStyle/>
          <a:p>
            <a:pPr marL="0" lvl="0" indent="0" algn="ctr">
              <a:lnSpc>
                <a:spcPts val="5880"/>
              </a:lnSpc>
              <a:spcBef>
                <a:spcPct val="0"/>
              </a:spcBef>
            </a:pPr>
            <a:r>
              <a:rPr lang="en-US" sz="4200">
                <a:solidFill>
                  <a:srgbClr val="765944"/>
                </a:solidFill>
                <a:latin typeface="Josefin Sans"/>
              </a:rPr>
              <a:t>#JoburgResearch2024</a:t>
            </a:r>
          </a:p>
        </p:txBody>
      </p:sp>
      <p:sp>
        <p:nvSpPr>
          <p:cNvPr id="11" name="Title 10">
            <a:extLst>
              <a:ext uri="{FF2B5EF4-FFF2-40B4-BE49-F238E27FC236}">
                <a16:creationId xmlns:a16="http://schemas.microsoft.com/office/drawing/2014/main" id="{306F2A92-12BC-277D-D55C-4E68BD6641FD}"/>
              </a:ext>
            </a:extLst>
          </p:cNvPr>
          <p:cNvSpPr>
            <a:spLocks noGrp="1"/>
          </p:cNvSpPr>
          <p:nvPr>
            <p:ph type="title"/>
          </p:nvPr>
        </p:nvSpPr>
        <p:spPr>
          <a:xfrm>
            <a:off x="808874" y="1547067"/>
            <a:ext cx="16640925" cy="1143000"/>
          </a:xfrm>
        </p:spPr>
        <p:txBody>
          <a:bodyPr/>
          <a:lstStyle/>
          <a:p>
            <a:r>
              <a:rPr lang="en-US" b="1" dirty="0">
                <a:solidFill>
                  <a:schemeClr val="tx2"/>
                </a:solidFill>
              </a:rPr>
              <a:t>ACKNOWLEDGEMENTS</a:t>
            </a:r>
          </a:p>
        </p:txBody>
      </p:sp>
      <p:sp>
        <p:nvSpPr>
          <p:cNvPr id="13" name="Content Placeholder 12"/>
          <p:cNvSpPr>
            <a:spLocks noGrp="1"/>
          </p:cNvSpPr>
          <p:nvPr>
            <p:ph idx="1"/>
          </p:nvPr>
        </p:nvSpPr>
        <p:spPr>
          <a:xfrm>
            <a:off x="808874" y="3897711"/>
            <a:ext cx="8229600" cy="4525963"/>
          </a:xfrm>
        </p:spPr>
        <p:txBody>
          <a:bodyPr/>
          <a:lstStyle/>
          <a:p>
            <a:pPr marL="0" indent="0">
              <a:buNone/>
            </a:pPr>
            <a:r>
              <a:rPr lang="en-ZA" dirty="0"/>
              <a:t> </a:t>
            </a:r>
          </a:p>
        </p:txBody>
      </p:sp>
      <p:pic>
        <p:nvPicPr>
          <p:cNvPr id="14" name="Picture 13">
            <a:extLst>
              <a:ext uri="{FF2B5EF4-FFF2-40B4-BE49-F238E27FC236}">
                <a16:creationId xmlns:a16="http://schemas.microsoft.com/office/drawing/2014/main" id="{CF161717-2088-1FDB-75E6-340B3A52844B}"/>
              </a:ext>
            </a:extLst>
          </p:cNvPr>
          <p:cNvPicPr>
            <a:picLocks noChangeAspect="1"/>
          </p:cNvPicPr>
          <p:nvPr/>
        </p:nvPicPr>
        <p:blipFill>
          <a:blip r:embed="rId9"/>
          <a:stretch>
            <a:fillRect/>
          </a:stretch>
        </p:blipFill>
        <p:spPr>
          <a:xfrm>
            <a:off x="22591" y="1807515"/>
            <a:ext cx="5862354" cy="3118218"/>
          </a:xfrm>
          <a:prstGeom prst="rect">
            <a:avLst/>
          </a:prstGeom>
        </p:spPr>
      </p:pic>
      <p:pic>
        <p:nvPicPr>
          <p:cNvPr id="12" name="Picture 11"/>
          <p:cNvPicPr>
            <a:picLocks noChangeAspect="1"/>
          </p:cNvPicPr>
          <p:nvPr/>
        </p:nvPicPr>
        <p:blipFill>
          <a:blip r:embed="rId10"/>
          <a:stretch>
            <a:fillRect/>
          </a:stretch>
        </p:blipFill>
        <p:spPr>
          <a:xfrm>
            <a:off x="8698205" y="5039304"/>
            <a:ext cx="3645401" cy="2242775"/>
          </a:xfrm>
          <a:prstGeom prst="rect">
            <a:avLst/>
          </a:prstGeom>
        </p:spPr>
      </p:pic>
      <p:pic>
        <p:nvPicPr>
          <p:cNvPr id="15" name="Picture 14"/>
          <p:cNvPicPr>
            <a:picLocks noChangeAspect="1"/>
          </p:cNvPicPr>
          <p:nvPr/>
        </p:nvPicPr>
        <p:blipFill>
          <a:blip r:embed="rId11"/>
          <a:stretch>
            <a:fillRect/>
          </a:stretch>
        </p:blipFill>
        <p:spPr>
          <a:xfrm>
            <a:off x="6962896" y="2684436"/>
            <a:ext cx="5723722" cy="2074930"/>
          </a:xfrm>
          <a:prstGeom prst="rect">
            <a:avLst/>
          </a:prstGeom>
        </p:spPr>
      </p:pic>
      <p:pic>
        <p:nvPicPr>
          <p:cNvPr id="16" name="Picture 15"/>
          <p:cNvPicPr>
            <a:picLocks noChangeAspect="1"/>
          </p:cNvPicPr>
          <p:nvPr/>
        </p:nvPicPr>
        <p:blipFill>
          <a:blip r:embed="rId12"/>
          <a:stretch>
            <a:fillRect/>
          </a:stretch>
        </p:blipFill>
        <p:spPr>
          <a:xfrm>
            <a:off x="808874" y="4734059"/>
            <a:ext cx="6261135" cy="2658086"/>
          </a:xfrm>
          <a:prstGeom prst="rect">
            <a:avLst/>
          </a:prstGeom>
        </p:spPr>
      </p:pic>
      <p:pic>
        <p:nvPicPr>
          <p:cNvPr id="17" name="Picture 16"/>
          <p:cNvPicPr>
            <a:picLocks noChangeAspect="1"/>
          </p:cNvPicPr>
          <p:nvPr/>
        </p:nvPicPr>
        <p:blipFill>
          <a:blip r:embed="rId13"/>
          <a:stretch>
            <a:fillRect/>
          </a:stretch>
        </p:blipFill>
        <p:spPr>
          <a:xfrm>
            <a:off x="1600200" y="7641346"/>
            <a:ext cx="12263460" cy="1120629"/>
          </a:xfrm>
          <a:prstGeom prst="rect">
            <a:avLst/>
          </a:prstGeom>
        </p:spPr>
      </p:pic>
    </p:spTree>
    <p:extLst>
      <p:ext uri="{BB962C8B-B14F-4D97-AF65-F5344CB8AC3E}">
        <p14:creationId xmlns:p14="http://schemas.microsoft.com/office/powerpoint/2010/main" val="16574852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43DB7A41B2A644FA1402FEBE62B16B0" ma:contentTypeVersion="18" ma:contentTypeDescription="Create a new document." ma:contentTypeScope="" ma:versionID="ced30a1dfdf6c03a9e7212819a0e0fd9">
  <xsd:schema xmlns:xsd="http://www.w3.org/2001/XMLSchema" xmlns:xs="http://www.w3.org/2001/XMLSchema" xmlns:p="http://schemas.microsoft.com/office/2006/metadata/properties" xmlns:ns3="9d28fa84-55dd-48f8-87ce-a3b13b6304af" xmlns:ns4="f4721b62-5db6-439f-b86e-1efcf7aad422" targetNamespace="http://schemas.microsoft.com/office/2006/metadata/properties" ma:root="true" ma:fieldsID="c945914c2c7c0478b2e46cb246d754cf" ns3:_="" ns4:_="">
    <xsd:import namespace="9d28fa84-55dd-48f8-87ce-a3b13b6304af"/>
    <xsd:import namespace="f4721b62-5db6-439f-b86e-1efcf7aad422"/>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3:MediaServiceLocation" minOccurs="0"/>
                <xsd:element ref="ns3:_activity"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d28fa84-55dd-48f8-87ce-a3b13b6304a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Location" ma:index="21" nillable="true" ma:displayName="Location" ma:internalName="MediaServiceLocation" ma:readOnly="true">
      <xsd:simpleType>
        <xsd:restriction base="dms:Text"/>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4721b62-5db6-439f-b86e-1efcf7aad42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9d28fa84-55dd-48f8-87ce-a3b13b6304af" xsi:nil="true"/>
  </documentManagement>
</p:properties>
</file>

<file path=customXml/itemProps1.xml><?xml version="1.0" encoding="utf-8"?>
<ds:datastoreItem xmlns:ds="http://schemas.openxmlformats.org/officeDocument/2006/customXml" ds:itemID="{603ADED6-AF4A-452E-8EB0-AD3BC628D679}">
  <ds:schemaRefs>
    <ds:schemaRef ds:uri="http://schemas.microsoft.com/sharepoint/v3/contenttype/forms"/>
  </ds:schemaRefs>
</ds:datastoreItem>
</file>

<file path=customXml/itemProps2.xml><?xml version="1.0" encoding="utf-8"?>
<ds:datastoreItem xmlns:ds="http://schemas.openxmlformats.org/officeDocument/2006/customXml" ds:itemID="{ECCB3B9D-A58B-4ABC-971E-4894943018B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d28fa84-55dd-48f8-87ce-a3b13b6304af"/>
    <ds:schemaRef ds:uri="f4721b62-5db6-439f-b86e-1efcf7aad42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5774E17-F237-46F0-80F5-72E82689112B}">
  <ds:schemaRefs>
    <ds:schemaRef ds:uri="http://schemas.microsoft.com/office/2006/metadata/properties"/>
    <ds:schemaRef ds:uri="http://purl.org/dc/dcmitype/"/>
    <ds:schemaRef ds:uri="http://schemas.microsoft.com/office/2006/documentManagement/types"/>
    <ds:schemaRef ds:uri="http://purl.org/dc/elements/1.1/"/>
    <ds:schemaRef ds:uri="http://schemas.microsoft.com/office/infopath/2007/PartnerControls"/>
    <ds:schemaRef ds:uri="f4721b62-5db6-439f-b86e-1efcf7aad422"/>
    <ds:schemaRef ds:uri="http://schemas.openxmlformats.org/package/2006/metadata/core-properties"/>
    <ds:schemaRef ds:uri="9d28fa84-55dd-48f8-87ce-a3b13b6304af"/>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12</TotalTime>
  <Words>720</Words>
  <Application>Microsoft Office PowerPoint</Application>
  <PresentationFormat>Custom</PresentationFormat>
  <Paragraphs>90</Paragraphs>
  <Slides>9</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Calibri</vt:lpstr>
      <vt:lpstr>Public Sans Bold</vt:lpstr>
      <vt:lpstr>Josefin Sans</vt:lpstr>
      <vt:lpstr>Arial</vt:lpstr>
      <vt:lpstr>Oswald Bold</vt:lpstr>
      <vt:lpstr>Montserrat Ultra-Bold</vt:lpstr>
      <vt:lpstr>Office Theme</vt:lpstr>
      <vt:lpstr>Exploring the perspectives of healthcare workers on their use of mobile phone messaging applications (apps) at work:  A qualitative study in South Africa  </vt:lpstr>
      <vt:lpstr>BACKGROUND </vt:lpstr>
      <vt:lpstr>RESEARCH AIM  </vt:lpstr>
      <vt:lpstr>METHODOLOGY   </vt:lpstr>
      <vt:lpstr>DEMOGRAPHICS  </vt:lpstr>
      <vt:lpstr>RESULTS </vt:lpstr>
      <vt:lpstr>PowerPoint Presentation</vt:lpstr>
      <vt:lpstr>CONCLUSION </vt:lpstr>
      <vt:lpstr>ACKNOWLEDGEMENTS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JHD R Conf 2024 PPT General Slide</dc:title>
  <dc:creator>Lerato Tsotetsi</dc:creator>
  <cp:lastModifiedBy>Lerato Tsotetsi</cp:lastModifiedBy>
  <cp:revision>20</cp:revision>
  <dcterms:created xsi:type="dcterms:W3CDTF">2006-08-16T00:00:00Z</dcterms:created>
  <dcterms:modified xsi:type="dcterms:W3CDTF">2024-08-26T06:46:47Z</dcterms:modified>
  <dc:identifier>DAGBbRz9S2I</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0x010100543DB7A41B2A644FA1402FEBE62B16B0</vt:lpwstr>
  </property>
</Properties>
</file>