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5" r:id="rId7"/>
    <p:sldId id="262" r:id="rId8"/>
    <p:sldId id="263" r:id="rId9"/>
    <p:sldId id="264" r:id="rId10"/>
  </p:sldIdLst>
  <p:sldSz cx="18288000" cy="10287000"/>
  <p:notesSz cx="6858000" cy="9144000"/>
  <p:embeddedFontLst>
    <p:embeddedFont>
      <p:font typeface="Aptos" panose="020B0004020202020204" pitchFamily="34" charset="0"/>
      <p:regular r:id="rId11"/>
      <p:bold r:id="rId12"/>
    </p:embeddedFont>
    <p:embeddedFont>
      <p:font typeface="Calibri" panose="020F0502020204030204" pitchFamily="34" charset="0"/>
      <p:regular r:id="rId13"/>
      <p:bold r:id="rId14"/>
      <p:italic r:id="rId15"/>
      <p:boldItalic r:id="rId16"/>
    </p:embeddedFont>
    <p:embeddedFont>
      <p:font typeface="Josefin Sans" panose="020B0604020202020204" pitchFamily="2" charset="0"/>
      <p:regular r:id="rId17"/>
      <p:bold r:id="rId18"/>
    </p:embeddedFont>
    <p:embeddedFont>
      <p:font typeface="Montserrat Ultra-Bold"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5F529-6AB5-4883-A885-B9A5D457F917}" v="88" dt="2024-08-22T10:02:29.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40" d="100"/>
          <a:sy n="40"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Hep</a:t>
            </a:r>
            <a:r>
              <a:rPr lang="en-ZA" baseline="0"/>
              <a:t> C Testing</a:t>
            </a:r>
            <a:endParaRPr lang="en-ZA"/>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Sheet1!$L$7:$L$9</c:f>
              <c:strCache>
                <c:ptCount val="3"/>
                <c:pt idx="0">
                  <c:v>Recruited</c:v>
                </c:pt>
                <c:pt idx="1">
                  <c:v>Pos on HCV ST</c:v>
                </c:pt>
                <c:pt idx="2">
                  <c:v>Pos on PCR</c:v>
                </c:pt>
              </c:strCache>
            </c:strRef>
          </c:cat>
          <c:val>
            <c:numRef>
              <c:f>Sheet1!$M$7:$M$9</c:f>
              <c:numCache>
                <c:formatCode>General</c:formatCode>
                <c:ptCount val="3"/>
                <c:pt idx="0">
                  <c:v>1058</c:v>
                </c:pt>
                <c:pt idx="1">
                  <c:v>874</c:v>
                </c:pt>
                <c:pt idx="2">
                  <c:v>754</c:v>
                </c:pt>
              </c:numCache>
            </c:numRef>
          </c:val>
          <c:extLst>
            <c:ext xmlns:c16="http://schemas.microsoft.com/office/drawing/2014/chart" uri="{C3380CC4-5D6E-409C-BE32-E72D297353CC}">
              <c16:uniqueId val="{00000000-7A19-4AE9-B2F4-94E330D4A9C1}"/>
            </c:ext>
          </c:extLst>
        </c:ser>
        <c:dLbls>
          <c:dLblPos val="inEnd"/>
          <c:showLegendKey val="0"/>
          <c:showVal val="1"/>
          <c:showCatName val="0"/>
          <c:showSerName val="0"/>
          <c:showPercent val="0"/>
          <c:showBubbleSize val="0"/>
        </c:dLbls>
        <c:gapWidth val="65"/>
        <c:axId val="692557568"/>
        <c:axId val="692557928"/>
      </c:barChart>
      <c:catAx>
        <c:axId val="692557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92557928"/>
        <c:crosses val="autoZero"/>
        <c:auto val="1"/>
        <c:lblAlgn val="ctr"/>
        <c:lblOffset val="100"/>
        <c:noMultiLvlLbl val="0"/>
      </c:catAx>
      <c:valAx>
        <c:axId val="6925579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25575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1.jpg"/><Relationship Id="rId4" Type="http://schemas.openxmlformats.org/officeDocument/2006/relationships/image" Target="../media/image2.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hyperlink" Target="mailto:mmajam@ezintsh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2514600" y="3875362"/>
            <a:ext cx="12649200" cy="1752600"/>
          </a:xfrm>
        </p:spPr>
        <p:txBody>
          <a:bodyPr>
            <a:normAutofit/>
          </a:bodyPr>
          <a:lstStyle/>
          <a:p>
            <a:r>
              <a:rPr lang="en-GB" b="1" dirty="0"/>
              <a:t>Unraveling the Intersection of HIV and Hepatitis C among Males who Inject Drugs</a:t>
            </a:r>
            <a:endParaRPr lang="en-US" b="1"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1524000" y="6591299"/>
            <a:ext cx="13335000" cy="2085857"/>
          </a:xfrm>
        </p:spPr>
        <p:txBody>
          <a:bodyPr>
            <a:noAutofit/>
          </a:bodyPr>
          <a:lstStyle/>
          <a:p>
            <a:r>
              <a:rPr lang="en-US" sz="2800" b="1" dirty="0">
                <a:solidFill>
                  <a:schemeClr val="tx1"/>
                </a:solidFill>
              </a:rPr>
              <a:t>Presented by: Mohammed Majam</a:t>
            </a:r>
          </a:p>
          <a:p>
            <a:r>
              <a:rPr lang="en-US" sz="2800" b="1" dirty="0">
                <a:solidFill>
                  <a:schemeClr val="tx1"/>
                </a:solidFill>
              </a:rPr>
              <a:t>Director: Medical Technologies</a:t>
            </a:r>
          </a:p>
          <a:p>
            <a:r>
              <a:rPr lang="en-US" sz="2800" b="1" dirty="0">
                <a:solidFill>
                  <a:schemeClr val="tx1"/>
                </a:solidFill>
              </a:rPr>
              <a:t>Ezintsha Research Centre</a:t>
            </a:r>
          </a:p>
          <a:p>
            <a:r>
              <a:rPr lang="en-ZA" sz="2800" b="1" dirty="0">
                <a:solidFill>
                  <a:schemeClr val="tx1"/>
                </a:solidFill>
                <a:effectLst/>
                <a:latin typeface="Aptos" panose="020B0004020202020204" pitchFamily="34" charset="0"/>
                <a:ea typeface="Aptos" panose="020B0004020202020204" pitchFamily="34" charset="0"/>
                <a:cs typeface="Aptos" panose="020B0004020202020204" pitchFamily="34" charset="0"/>
              </a:rPr>
              <a:t> Faculty of Health Sciences, University of the Witwatersrand, Johannesburg</a:t>
            </a:r>
            <a:endParaRPr lang="en-US" sz="28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866900"/>
            <a:ext cx="16640925" cy="1143000"/>
          </a:xfrm>
        </p:spPr>
        <p:txBody>
          <a:bodyPr/>
          <a:lstStyle/>
          <a:p>
            <a:pPr algn="l"/>
            <a:r>
              <a:rPr kumimoji="0" lang="en-US" sz="4800" b="1" i="0" u="none" strike="noStrike" kern="1200" cap="none" spc="0" normalizeH="0" baseline="0" noProof="0" dirty="0">
                <a:ln>
                  <a:noFill/>
                </a:ln>
                <a:solidFill>
                  <a:srgbClr val="00B0F0"/>
                </a:solidFill>
                <a:effectLst/>
                <a:uLnTx/>
                <a:uFillTx/>
                <a:ea typeface="+mj-ea"/>
                <a:cs typeface="Arial" panose="020B0604020202020204" pitchFamily="34" charset="0"/>
              </a:rPr>
              <a:t>DECLARATION</a:t>
            </a:r>
            <a:r>
              <a:rPr kumimoji="0" lang="en-US" sz="48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OF INTEREST</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514843"/>
            <a:ext cx="16640924" cy="56672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Employment: 		Ezintsha, Wits Health Consortium, Wits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Consulting: 		Health Science Tech, National Aids Programme Saudi Arabia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TWG/GDG:		World Health Organisation, SA NDOH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Funding: 		PSI, UNITAID, BMGF, FIND, Independent Dx Manufacturers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Calibri" panose="020F0502020204030204"/>
                <a:ea typeface="+mn-ea"/>
                <a:cs typeface="+mn-cs"/>
              </a:rPr>
              <a:t>			All directly to employer </a:t>
            </a: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0907" y="1146392"/>
            <a:ext cx="11002126" cy="1143000"/>
          </a:xfrm>
        </p:spPr>
        <p:txBody>
          <a:bodyPr/>
          <a:lstStyle/>
          <a:p>
            <a:pPr algn="l"/>
            <a:r>
              <a:rPr kumimoji="0" lang="en-ZA"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Introduction</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476500"/>
            <a:ext cx="9963650" cy="6200657"/>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Recognizing the urgent need to address Hep C, the World Health Organization (WHO) has stressed the importance of community-based testing approaches to achieve HCV elimination goals.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Drawing on the success of HIV self-testing, Hepatitis C Virus Self-Testing (HCVST) has emerged as a promising strategy to expand testing coverage and reach populations traditionally underserved by conventional testing methods.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co-infection of Human Immunodeficiency Virus (HIV) and Hepatitis C Virus (HCV) poses a significant public health concern, particularly within the demographic of males who inject drugs (MWID). This intersection of viral infections presents complex challenges, as individuals engaging in injection drug use are at heightened risk for acquiring both HIV and HCV.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pic>
        <p:nvPicPr>
          <p:cNvPr id="15" name="Picture 14" descr="A person standing next to a person sitting on the ground&#10;&#10;Description automatically generated">
            <a:extLst>
              <a:ext uri="{FF2B5EF4-FFF2-40B4-BE49-F238E27FC236}">
                <a16:creationId xmlns:a16="http://schemas.microsoft.com/office/drawing/2014/main" id="{E2AA7B8A-A20B-11AB-FF88-5EA7E12F4486}"/>
              </a:ext>
            </a:extLst>
          </p:cNvPr>
          <p:cNvPicPr>
            <a:picLocks noChangeAspect="1"/>
          </p:cNvPicPr>
          <p:nvPr/>
        </p:nvPicPr>
        <p:blipFill>
          <a:blip r:embed="rId9"/>
          <a:stretch>
            <a:fillRect/>
          </a:stretch>
        </p:blipFill>
        <p:spPr>
          <a:xfrm>
            <a:off x="12933406" y="1439168"/>
            <a:ext cx="3128714" cy="4171619"/>
          </a:xfrm>
          <a:prstGeom prst="rect">
            <a:avLst/>
          </a:prstGeom>
          <a:noFill/>
        </p:spPr>
      </p:pic>
      <p:pic>
        <p:nvPicPr>
          <p:cNvPr id="13" name="Picture 12" descr="A group of people sitting in a chair&#10;&#10;Description automatically generated">
            <a:extLst>
              <a:ext uri="{FF2B5EF4-FFF2-40B4-BE49-F238E27FC236}">
                <a16:creationId xmlns:a16="http://schemas.microsoft.com/office/drawing/2014/main" id="{3DDD048C-1C2C-C4F5-1F34-DECD5CF96CA1}"/>
              </a:ext>
            </a:extLst>
          </p:cNvPr>
          <p:cNvPicPr>
            <a:picLocks noChangeAspect="1"/>
          </p:cNvPicPr>
          <p:nvPr/>
        </p:nvPicPr>
        <p:blipFill>
          <a:blip r:embed="rId10"/>
          <a:stretch>
            <a:fillRect/>
          </a:stretch>
        </p:blipFill>
        <p:spPr>
          <a:xfrm>
            <a:off x="10784557" y="4519517"/>
            <a:ext cx="3406814" cy="4542418"/>
          </a:xfrm>
          <a:prstGeom prst="rect">
            <a:avLst/>
          </a:prstGeom>
        </p:spPr>
      </p:pic>
    </p:spTree>
    <p:extLst>
      <p:ext uri="{BB962C8B-B14F-4D97-AF65-F5344CB8AC3E}">
        <p14:creationId xmlns:p14="http://schemas.microsoft.com/office/powerpoint/2010/main" val="393157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4972763" y="1409700"/>
            <a:ext cx="9505238" cy="1143000"/>
          </a:xfrm>
        </p:spPr>
        <p:txBody>
          <a:bodyPr/>
          <a:lstStyle/>
          <a:p>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Arial" panose="020B0604020202020204" pitchFamily="34" charset="0"/>
              </a:rPr>
              <a:t>Primary Objectives, AIMS of the Study </a:t>
            </a:r>
            <a:endParaRPr lang="en-US" dirty="0"/>
          </a:p>
        </p:txBody>
      </p:sp>
      <p:sp>
        <p:nvSpPr>
          <p:cNvPr id="13" name="Rounded Rectangle 1">
            <a:extLst>
              <a:ext uri="{FF2B5EF4-FFF2-40B4-BE49-F238E27FC236}">
                <a16:creationId xmlns:a16="http://schemas.microsoft.com/office/drawing/2014/main" id="{2EA601DE-BE21-3633-75D5-049984084E14}"/>
              </a:ext>
            </a:extLst>
          </p:cNvPr>
          <p:cNvSpPr/>
          <p:nvPr/>
        </p:nvSpPr>
        <p:spPr>
          <a:xfrm>
            <a:off x="152401" y="1790700"/>
            <a:ext cx="4572000" cy="6934200"/>
          </a:xfrm>
          <a:prstGeom prst="roundRect">
            <a:avLst>
              <a:gd name="adj" fmla="val 3378"/>
            </a:avLst>
          </a:prstGeom>
          <a:solidFill>
            <a:sysClr val="windowText" lastClr="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Objectives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Primary</a:t>
            </a: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To measure the effectiveness of HCVST in HCV testing uptake, linkage to confirmatory testing, diagnosis and treatment among KPs in Johannesburg.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Secondary</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To evaluate the lay users’ interaction with the self test kit in terms of effectiveness and efficiency, i.e. successful / unsuccessful completion and difficulty of the critical steps as per the Instructions for Use in on site testing modalities</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To assess participant’s adherence to the recommended HCV treatment and completion of regimen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0D9E4E9-A650-174C-6E75-1FF279C8E427}"/>
              </a:ext>
            </a:extLst>
          </p:cNvPr>
          <p:cNvSpPr txBox="1"/>
          <p:nvPr/>
        </p:nvSpPr>
        <p:spPr>
          <a:xfrm>
            <a:off x="4858713" y="2363780"/>
            <a:ext cx="7598020" cy="61401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3200" b="1" i="0" u="none" strike="noStrike" kern="0" cap="none" spc="0" normalizeH="0" baseline="0" noProof="0" dirty="0">
                <a:ln>
                  <a:noFill/>
                </a:ln>
                <a:solidFill>
                  <a:srgbClr val="C00000"/>
                </a:solidFill>
                <a:effectLst/>
                <a:uLnTx/>
                <a:uFillTx/>
              </a:rPr>
              <a:t>Methods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rPr>
              <a:t>Study design:</a:t>
            </a:r>
            <a:r>
              <a:rPr kumimoji="0" lang="en-US" sz="2400" b="0" i="0" u="none" strike="noStrike" kern="0" cap="none" spc="0" normalizeH="0" baseline="0" noProof="0" dirty="0">
                <a:ln>
                  <a:noFill/>
                </a:ln>
                <a:solidFill>
                  <a:prstClr val="black"/>
                </a:solidFill>
                <a:effectLst/>
                <a:uLnTx/>
                <a:uFillTx/>
              </a:rPr>
              <a:t> A prospective observational study to assess the effectiveness of Hepatitis- Virus Self-Testing (HCVST) in diagnosing Hepatitis C virus (HCV) among key populations (KP) in South Africa.</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US" sz="24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600"/>
              </a:spcAft>
              <a:buClrTx/>
              <a:buSzTx/>
              <a:buFontTx/>
              <a:buNone/>
              <a:tabLst/>
              <a:defRPr/>
            </a:pPr>
            <a:endParaRPr lang="en-US" sz="2400" b="1" kern="0" dirty="0">
              <a:solidFill>
                <a:prstClr val="black"/>
              </a:solidFill>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a:ln>
                  <a:noFill/>
                </a:ln>
                <a:solidFill>
                  <a:prstClr val="black"/>
                </a:solidFill>
                <a:effectLst/>
                <a:uLnTx/>
                <a:uFillTx/>
              </a:rPr>
              <a:t>We did this through:</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rPr>
              <a:t>Assisted implementation of Hepatitis C Virus self-tests in Johannesburg (Region A-G), South Africa to further understand their operational characteristics (acceptability, feasibility, usability) and impact within KPs (PWIDs, PWUDs, MSM, SWs). We integrated HCVST with existing HIV services offered to KPs at the </a:t>
            </a:r>
            <a:r>
              <a:rPr kumimoji="0" lang="en-US" sz="2400" b="0" i="0" u="none" strike="noStrike" kern="0" cap="none" spc="0" normalizeH="0" baseline="0" noProof="0" dirty="0" err="1">
                <a:ln>
                  <a:noFill/>
                </a:ln>
                <a:solidFill>
                  <a:prstClr val="black"/>
                </a:solidFill>
                <a:effectLst/>
                <a:uLnTx/>
                <a:uFillTx/>
              </a:rPr>
              <a:t>Yeoville</a:t>
            </a:r>
            <a:r>
              <a:rPr kumimoji="0" lang="en-US" sz="2400" b="0" i="0" u="none" strike="noStrike" kern="0" cap="none" spc="0" normalizeH="0" baseline="0" noProof="0" dirty="0">
                <a:ln>
                  <a:noFill/>
                </a:ln>
                <a:solidFill>
                  <a:prstClr val="black"/>
                </a:solidFill>
                <a:effectLst/>
                <a:uLnTx/>
                <a:uFillTx/>
              </a:rPr>
              <a:t> Harm Reduction Site and Outreach Programs </a:t>
            </a:r>
          </a:p>
        </p:txBody>
      </p:sp>
      <p:pic>
        <p:nvPicPr>
          <p:cNvPr id="15" name="Picture 2" descr="joburg-regions">
            <a:extLst>
              <a:ext uri="{FF2B5EF4-FFF2-40B4-BE49-F238E27FC236}">
                <a16:creationId xmlns:a16="http://schemas.microsoft.com/office/drawing/2014/main" id="{26255397-11D1-947B-B855-97AEADDBD3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85353" y="2708912"/>
            <a:ext cx="4228465" cy="544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3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1809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kumimoji="0" lang="en-ZA" sz="4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Methodology</a:t>
            </a:r>
            <a:endParaRPr lang="en-US" dirty="0"/>
          </a:p>
        </p:txBody>
      </p:sp>
      <p:pic>
        <p:nvPicPr>
          <p:cNvPr id="13" name="Picture 12" descr="A person sitting at a table">
            <a:extLst>
              <a:ext uri="{FF2B5EF4-FFF2-40B4-BE49-F238E27FC236}">
                <a16:creationId xmlns:a16="http://schemas.microsoft.com/office/drawing/2014/main" id="{41E20B18-B914-46FF-1AD7-5BEBF4579D91}"/>
              </a:ext>
            </a:extLst>
          </p:cNvPr>
          <p:cNvPicPr>
            <a:picLocks noChangeAspect="1"/>
          </p:cNvPicPr>
          <p:nvPr/>
        </p:nvPicPr>
        <p:blipFill>
          <a:blip r:embed="rId9"/>
          <a:stretch>
            <a:fillRect/>
          </a:stretch>
        </p:blipFill>
        <p:spPr>
          <a:xfrm>
            <a:off x="685800" y="2857500"/>
            <a:ext cx="4343400" cy="5791200"/>
          </a:xfrm>
          <a:prstGeom prst="rect">
            <a:avLst/>
          </a:prstGeom>
        </p:spPr>
      </p:pic>
      <p:sp>
        <p:nvSpPr>
          <p:cNvPr id="14" name="Content Placeholder 2">
            <a:extLst>
              <a:ext uri="{FF2B5EF4-FFF2-40B4-BE49-F238E27FC236}">
                <a16:creationId xmlns:a16="http://schemas.microsoft.com/office/drawing/2014/main" id="{17D09003-0D43-C32C-F406-D2B4BC2CE4BE}"/>
              </a:ext>
            </a:extLst>
          </p:cNvPr>
          <p:cNvSpPr txBox="1">
            <a:spLocks/>
          </p:cNvSpPr>
          <p:nvPr/>
        </p:nvSpPr>
        <p:spPr>
          <a:xfrm>
            <a:off x="5105400" y="2978369"/>
            <a:ext cx="10210799" cy="700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ZA" dirty="0">
                <a:latin typeface="Calibri" panose="020F0502020204030204" pitchFamily="34" charset="0"/>
                <a:ea typeface="Calibri" panose="020F0502020204030204" pitchFamily="34" charset="0"/>
                <a:cs typeface="Times New Roman" panose="02020603050405020304" pitchFamily="18" charset="0"/>
              </a:rPr>
              <a:t>In one model, we provided Hepatitis C Virus self-tests (both oral-fluid and blood-based) during HIV service visits. </a:t>
            </a:r>
          </a:p>
          <a:p>
            <a:pPr>
              <a:defRPr/>
            </a:pPr>
            <a:r>
              <a:rPr lang="en-ZA" dirty="0">
                <a:latin typeface="Calibri" panose="020F0502020204030204" pitchFamily="34" charset="0"/>
                <a:ea typeface="Calibri" panose="020F0502020204030204" pitchFamily="34" charset="0"/>
                <a:cs typeface="Times New Roman" panose="02020603050405020304" pitchFamily="18" charset="0"/>
              </a:rPr>
              <a:t>In the other model, community-based HCV self-testing (HCVST) was conducted through outreach efforts. </a:t>
            </a:r>
          </a:p>
          <a:p>
            <a:pPr>
              <a:defRPr/>
            </a:pPr>
            <a:r>
              <a:rPr lang="en-ZA" dirty="0">
                <a:latin typeface="Calibri" panose="020F0502020204030204" pitchFamily="34" charset="0"/>
                <a:ea typeface="Calibri" panose="020F0502020204030204" pitchFamily="34" charset="0"/>
                <a:cs typeface="Times New Roman" panose="02020603050405020304" pitchFamily="18" charset="0"/>
              </a:rPr>
              <a:t>This comprehensive approach aims to understand the intricate relationship between HIV and HCV among males who inject drugs. </a:t>
            </a:r>
          </a:p>
          <a:p>
            <a:pPr>
              <a:defRPr/>
            </a:pPr>
            <a:r>
              <a:rPr lang="en-ZA" dirty="0">
                <a:latin typeface="Calibri" panose="020F0502020204030204" pitchFamily="34" charset="0"/>
                <a:ea typeface="Calibri" panose="020F0502020204030204" pitchFamily="34" charset="0"/>
                <a:cs typeface="Times New Roman" panose="02020603050405020304" pitchFamily="18" charset="0"/>
              </a:rPr>
              <a:t>By offering HCV self-tests in different key populations, we aim to gain insights into their acceptance and the feasibility of self-testing.</a:t>
            </a:r>
          </a:p>
          <a:p>
            <a:pPr>
              <a:defRPr/>
            </a:pPr>
            <a:r>
              <a:rPr lang="en-ZA" dirty="0">
                <a:latin typeface="Calibri" panose="020F0502020204030204" pitchFamily="34" charset="0"/>
                <a:ea typeface="Calibri" panose="020F0502020204030204" pitchFamily="34" charset="0"/>
                <a:cs typeface="Times New Roman" panose="02020603050405020304" pitchFamily="18" charset="0"/>
              </a:rPr>
              <a:t>Individuals who tested positive for HCV on the self-test were given the option for confirmatory testing. </a:t>
            </a:r>
          </a:p>
          <a:p>
            <a:pPr>
              <a:defRPr/>
            </a:pPr>
            <a:r>
              <a:rPr lang="en-ZA" dirty="0">
                <a:latin typeface="Calibri" panose="020F0502020204030204" pitchFamily="34" charset="0"/>
                <a:ea typeface="Calibri" panose="020F0502020204030204" pitchFamily="34" charset="0"/>
                <a:cs typeface="Times New Roman" panose="02020603050405020304" pitchFamily="18" charset="0"/>
              </a:rPr>
              <a:t>Those confirmed positive for HCV on polymerase chain reaction (PCR) were eligible to receive free Direct Acting Antivirals as part of the study.</a:t>
            </a:r>
          </a:p>
          <a:p>
            <a:pPr>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03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081833"/>
          </a:xfrm>
        </p:spPr>
        <p:txBody>
          <a:bodyPr/>
          <a:lstStyle/>
          <a:p>
            <a:pPr algn="l"/>
            <a:r>
              <a:rPr kumimoji="0" lang="en-ZA"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Results</a:t>
            </a:r>
            <a:endParaRPr lang="en-US" dirty="0"/>
          </a:p>
        </p:txBody>
      </p:sp>
      <p:sp>
        <p:nvSpPr>
          <p:cNvPr id="13" name="Content Placeholder 2">
            <a:extLst>
              <a:ext uri="{FF2B5EF4-FFF2-40B4-BE49-F238E27FC236}">
                <a16:creationId xmlns:a16="http://schemas.microsoft.com/office/drawing/2014/main" id="{818F1C96-0564-B70A-F96B-74F9E103923C}"/>
              </a:ext>
            </a:extLst>
          </p:cNvPr>
          <p:cNvSpPr txBox="1">
            <a:spLocks/>
          </p:cNvSpPr>
          <p:nvPr/>
        </p:nvSpPr>
        <p:spPr>
          <a:xfrm>
            <a:off x="838200" y="3078162"/>
            <a:ext cx="7391400" cy="5494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libri" panose="020F0502020204030204" pitchFamily="34" charset="0"/>
                <a:ea typeface="Calibri" panose="020F0502020204030204" pitchFamily="34" charset="0"/>
                <a:cs typeface="Calibri" panose="020F0502020204030204" pitchFamily="34" charset="0"/>
              </a:rPr>
              <a:t>From June 2023 to December 2023, a total of 1058 males who inject drugs participated in the study. </a:t>
            </a:r>
          </a:p>
          <a:p>
            <a:r>
              <a:rPr lang="en-GB" dirty="0">
                <a:latin typeface="Calibri" panose="020F0502020204030204" pitchFamily="34" charset="0"/>
                <a:ea typeface="Calibri" panose="020F0502020204030204" pitchFamily="34" charset="0"/>
                <a:cs typeface="Calibri" panose="020F0502020204030204" pitchFamily="34" charset="0"/>
              </a:rPr>
              <a:t>Out of these, 874 (82.6%) tested positive on the HCV self-test. </a:t>
            </a:r>
          </a:p>
          <a:p>
            <a:r>
              <a:rPr lang="en-GB" dirty="0">
                <a:latin typeface="Calibri" panose="020F0502020204030204" pitchFamily="34" charset="0"/>
                <a:ea typeface="Calibri" panose="020F0502020204030204" pitchFamily="34" charset="0"/>
                <a:cs typeface="Calibri" panose="020F0502020204030204" pitchFamily="34" charset="0"/>
              </a:rPr>
              <a:t>Among the positive results, 754 individuals (71.3%) were confirmed positive through PCR testing. </a:t>
            </a: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Content Placeholder 7">
            <a:extLst>
              <a:ext uri="{FF2B5EF4-FFF2-40B4-BE49-F238E27FC236}">
                <a16:creationId xmlns:a16="http://schemas.microsoft.com/office/drawing/2014/main" id="{56BF629C-7744-F80A-8E16-DD1ABAB33496}"/>
              </a:ext>
            </a:extLst>
          </p:cNvPr>
          <p:cNvGraphicFramePr>
            <a:graphicFrameLocks/>
          </p:cNvGraphicFramePr>
          <p:nvPr>
            <p:extLst>
              <p:ext uri="{D42A27DB-BD31-4B8C-83A1-F6EECF244321}">
                <p14:modId xmlns:p14="http://schemas.microsoft.com/office/powerpoint/2010/main" val="4048731452"/>
              </p:ext>
            </p:extLst>
          </p:nvPr>
        </p:nvGraphicFramePr>
        <p:xfrm>
          <a:off x="8229600" y="3086100"/>
          <a:ext cx="6248400" cy="51816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35936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kumimoji="0" lang="en-ZA"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Results…cont</a:t>
            </a:r>
            <a:endParaRPr lang="en-US" dirty="0"/>
          </a:p>
        </p:txBody>
      </p:sp>
      <p:sp>
        <p:nvSpPr>
          <p:cNvPr id="13" name="Content Placeholder 2">
            <a:extLst>
              <a:ext uri="{FF2B5EF4-FFF2-40B4-BE49-F238E27FC236}">
                <a16:creationId xmlns:a16="http://schemas.microsoft.com/office/drawing/2014/main" id="{74F17335-0F18-A18B-2708-3D26C5FC4010}"/>
              </a:ext>
            </a:extLst>
          </p:cNvPr>
          <p:cNvSpPr txBox="1">
            <a:spLocks/>
          </p:cNvSpPr>
          <p:nvPr/>
        </p:nvSpPr>
        <p:spPr>
          <a:xfrm>
            <a:off x="808874" y="2773361"/>
            <a:ext cx="9077365" cy="5903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For those who visited the sites for HIV services, 274 had undergone HIV testing. Among them, 84 (30.7%) tested positive, while 190 (69.3%) tested negative. </a:t>
            </a:r>
          </a:p>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 study found that 1005 participants (95%) admitted to injecting multiple times a day, and a significant number, 1032 (97.5%), had never been tested for Hepatitis C before. </a:t>
            </a:r>
          </a:p>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r>
              <a:rPr kumimoji="0" lang="en-ZA"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Notably, 90% of the participants expressed a willingness to conduct future self-tests using an HCV self-test</a:t>
            </a:r>
            <a:r>
              <a:rPr kumimoji="0" lang="en-ZA"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CD6DCD64-61E1-40BE-F97E-3A04FF988E3E}"/>
              </a:ext>
            </a:extLst>
          </p:cNvPr>
          <p:cNvPicPr>
            <a:picLocks noChangeAspect="1"/>
          </p:cNvPicPr>
          <p:nvPr/>
        </p:nvPicPr>
        <p:blipFill>
          <a:blip r:embed="rId9"/>
          <a:stretch>
            <a:fillRect/>
          </a:stretch>
        </p:blipFill>
        <p:spPr>
          <a:xfrm>
            <a:off x="10050153" y="2773362"/>
            <a:ext cx="4427847" cy="5903796"/>
          </a:xfrm>
          <a:prstGeom prst="rect">
            <a:avLst/>
          </a:prstGeom>
          <a:noFill/>
        </p:spPr>
      </p:pic>
    </p:spTree>
    <p:extLst>
      <p:ext uri="{BB962C8B-B14F-4D97-AF65-F5344CB8AC3E}">
        <p14:creationId xmlns:p14="http://schemas.microsoft.com/office/powerpoint/2010/main" val="216304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kumimoji="0" lang="en-ZA" sz="4800" b="1" i="0" u="none" strike="noStrike" kern="1200" cap="none" spc="0" normalizeH="0" baseline="0" noProof="0" dirty="0">
                <a:ln>
                  <a:noFill/>
                </a:ln>
                <a:solidFill>
                  <a:prstClr val="black"/>
                </a:solidFill>
                <a:effectLst/>
                <a:uLnTx/>
                <a:uFillTx/>
                <a:latin typeface="Calibri" panose="020F0502020204030204"/>
                <a:ea typeface="+mj-ea"/>
                <a:cs typeface="Arial" panose="020B0604020202020204" pitchFamily="34" charset="0"/>
              </a:rPr>
              <a:t>Conclusion</a:t>
            </a:r>
            <a:endParaRPr lang="en-US" dirty="0"/>
          </a:p>
        </p:txBody>
      </p:sp>
      <p:sp>
        <p:nvSpPr>
          <p:cNvPr id="13" name="Content Placeholder 2">
            <a:extLst>
              <a:ext uri="{FF2B5EF4-FFF2-40B4-BE49-F238E27FC236}">
                <a16:creationId xmlns:a16="http://schemas.microsoft.com/office/drawing/2014/main" id="{5395CD04-19DE-2D64-7858-64E722399333}"/>
              </a:ext>
            </a:extLst>
          </p:cNvPr>
          <p:cNvSpPr txBox="1">
            <a:spLocks/>
          </p:cNvSpPr>
          <p:nvPr/>
        </p:nvSpPr>
        <p:spPr>
          <a:xfrm>
            <a:off x="838200" y="3230562"/>
            <a:ext cx="13792200" cy="5646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Ultimately, our findings underscore the need for comprehensive public health strategies that address the specific challenges faced by men who inject drugs, promoting both awareness and accessibility to testing services for HIV and Hepatitis 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The integration of HCVST into existing HIV services vice versa represents a step forward in advancing public health initiatives that target key populations and contribute to the control of these epidemics.</a:t>
            </a:r>
            <a:endParaRPr kumimoji="0" lang="en-ZA" sz="3200" b="0"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4726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Text Placeholder 2">
            <a:extLst>
              <a:ext uri="{FF2B5EF4-FFF2-40B4-BE49-F238E27FC236}">
                <a16:creationId xmlns:a16="http://schemas.microsoft.com/office/drawing/2014/main" id="{951D43F2-DB92-7CA4-E74F-CB497E6CE383}"/>
              </a:ext>
            </a:extLst>
          </p:cNvPr>
          <p:cNvSpPr txBox="1">
            <a:spLocks/>
          </p:cNvSpPr>
          <p:nvPr/>
        </p:nvSpPr>
        <p:spPr>
          <a:xfrm>
            <a:off x="914399" y="6362700"/>
            <a:ext cx="5556981" cy="150018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dirty="0"/>
              <a:t>Contact: Mohammed Majam</a:t>
            </a:r>
          </a:p>
          <a:p>
            <a:pPr marL="0" indent="0">
              <a:buNone/>
            </a:pPr>
            <a:r>
              <a:rPr lang="en-ZA" dirty="0"/>
              <a:t>Director Medical Technologies</a:t>
            </a:r>
          </a:p>
          <a:p>
            <a:pPr marL="0" indent="0">
              <a:buNone/>
            </a:pPr>
            <a:r>
              <a:rPr lang="en-ZA" dirty="0">
                <a:hlinkClick r:id="rId9"/>
              </a:rPr>
              <a:t>mmajam@ezintsha.org</a:t>
            </a:r>
            <a:endParaRPr lang="en-ZA" dirty="0"/>
          </a:p>
          <a:p>
            <a:pPr marL="0" indent="0">
              <a:buNone/>
            </a:pPr>
            <a:r>
              <a:rPr lang="en-ZA" dirty="0"/>
              <a:t>+27828260180</a:t>
            </a:r>
          </a:p>
        </p:txBody>
      </p:sp>
      <p:sp>
        <p:nvSpPr>
          <p:cNvPr id="14" name="Title 1">
            <a:extLst>
              <a:ext uri="{FF2B5EF4-FFF2-40B4-BE49-F238E27FC236}">
                <a16:creationId xmlns:a16="http://schemas.microsoft.com/office/drawing/2014/main" id="{0B69D36A-5BF9-23CE-2651-972FB53800E9}"/>
              </a:ext>
            </a:extLst>
          </p:cNvPr>
          <p:cNvSpPr>
            <a:spLocks noGrp="1"/>
          </p:cNvSpPr>
          <p:nvPr>
            <p:ph type="title"/>
          </p:nvPr>
        </p:nvSpPr>
        <p:spPr>
          <a:xfrm>
            <a:off x="809625" y="1547813"/>
            <a:ext cx="16640175" cy="1143000"/>
          </a:xfrm>
        </p:spPr>
        <p:txBody>
          <a:bodyPr/>
          <a:lstStyle/>
          <a:p>
            <a:r>
              <a:rPr lang="en-ZA" b="1" dirty="0"/>
              <a:t>THANK YOU</a:t>
            </a:r>
          </a:p>
        </p:txBody>
      </p:sp>
      <p:pic>
        <p:nvPicPr>
          <p:cNvPr id="18" name="Picture 17" descr="A logo with black text&#10;&#10;Description automatically generated">
            <a:extLst>
              <a:ext uri="{FF2B5EF4-FFF2-40B4-BE49-F238E27FC236}">
                <a16:creationId xmlns:a16="http://schemas.microsoft.com/office/drawing/2014/main" id="{3B897EE5-B0FE-651A-5261-DAD2CC7DA8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9399" y="2987516"/>
            <a:ext cx="5187223" cy="5280184"/>
          </a:xfrm>
          <a:prstGeom prst="rect">
            <a:avLst/>
          </a:prstGeom>
        </p:spPr>
      </p:pic>
    </p:spTree>
    <p:extLst>
      <p:ext uri="{BB962C8B-B14F-4D97-AF65-F5344CB8AC3E}">
        <p14:creationId xmlns:p14="http://schemas.microsoft.com/office/powerpoint/2010/main" val="3599359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80</TotalTime>
  <Words>851</Words>
  <Application>Microsoft Office PowerPoint</Application>
  <PresentationFormat>Custom</PresentationFormat>
  <Paragraphs>86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Montserrat Ultra-Bold</vt:lpstr>
      <vt:lpstr>Calibri</vt:lpstr>
      <vt:lpstr>Aptos</vt:lpstr>
      <vt:lpstr>Josefin Sans</vt:lpstr>
      <vt:lpstr>Office Theme</vt:lpstr>
      <vt:lpstr>Unraveling the Intersection of HIV and Hepatitis C among Males who Inject Drugs</vt:lpstr>
      <vt:lpstr>DECLARATION OF INTEREST</vt:lpstr>
      <vt:lpstr>Introduction</vt:lpstr>
      <vt:lpstr>Primary Objectives, AIMS of the Study </vt:lpstr>
      <vt:lpstr>Methodology</vt:lpstr>
      <vt:lpstr>Results</vt:lpstr>
      <vt:lpstr>Results…cont</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Mohammed Majam</dc:creator>
  <cp:lastModifiedBy>Mohammed Majam</cp:lastModifiedBy>
  <cp:revision>2</cp:revision>
  <dcterms:created xsi:type="dcterms:W3CDTF">2006-08-16T00:00:00Z</dcterms:created>
  <dcterms:modified xsi:type="dcterms:W3CDTF">2024-08-23T07:44:27Z</dcterms:modified>
  <dc:identifier>DAGBbZIf2EI</dc:identifier>
</cp:coreProperties>
</file>