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</p:sldMasterIdLst>
  <p:notesMasterIdLst>
    <p:notesMasterId r:id="rId7"/>
  </p:notesMasterIdLst>
  <p:sldIdLst>
    <p:sldId id="1197" r:id="rId3"/>
    <p:sldId id="2147470782" r:id="rId4"/>
    <p:sldId id="2147470783" r:id="rId5"/>
    <p:sldId id="214747081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4C3DAD2-CFD8-7314-8C02-9334543CFBB3}" name="Jivanka Mohan" initials="JM" userId="S::Jivanka.Mohan@caprisa.org::a7609f6f-13e1-4346-b7e2-ed0dcd527f6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DB500D-C0DE-45A1-BAEA-CBA0C7DA3130}" v="97" dt="2024-08-21T13:51:01.9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'[UNAIDS%20presentation%2029Mar2022_16%20August%2024 (version 1).xlsx]services'!$L$11</c:f>
              <c:strCache>
                <c:ptCount val="1"/>
                <c:pt idx="0">
                  <c:v>Gauteng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'[UNAIDS%20presentation%2029Mar2022_16%20August%2024 (version 1).xlsx]services'!$K$12:$K$17</c:f>
              <c:strCache>
                <c:ptCount val="6"/>
                <c:pt idx="0">
                  <c:v>Other chronic care</c:v>
                </c:pt>
                <c:pt idx="1">
                  <c:v>GBV services</c:v>
                </c:pt>
                <c:pt idx="2">
                  <c:v>Family planning</c:v>
                </c:pt>
                <c:pt idx="3">
                  <c:v>STI services</c:v>
                </c:pt>
                <c:pt idx="4">
                  <c:v>TB services</c:v>
                </c:pt>
                <c:pt idx="5">
                  <c:v>HIV services</c:v>
                </c:pt>
              </c:strCache>
            </c:strRef>
          </c:cat>
          <c:val>
            <c:numRef>
              <c:f>'[UNAIDS%20presentation%2029Mar2022_16%20August%2024 (version 1).xlsx]services'!$L$12:$L$17</c:f>
              <c:numCache>
                <c:formatCode>0</c:formatCode>
                <c:ptCount val="6"/>
                <c:pt idx="0">
                  <c:v>5.2</c:v>
                </c:pt>
                <c:pt idx="1">
                  <c:v>4.83</c:v>
                </c:pt>
                <c:pt idx="2">
                  <c:v>27.27</c:v>
                </c:pt>
                <c:pt idx="3">
                  <c:v>9.09</c:v>
                </c:pt>
                <c:pt idx="4">
                  <c:v>4.55</c:v>
                </c:pt>
                <c:pt idx="5">
                  <c:v>19.16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98-4537-9D5C-B40A1B986813}"/>
            </c:ext>
          </c:extLst>
        </c:ser>
        <c:ser>
          <c:idx val="1"/>
          <c:order val="1"/>
          <c:tx>
            <c:strRef>
              <c:f>'[UNAIDS%20presentation%2029Mar2022_16%20August%2024 (version 1).xlsx]services'!$M$11</c:f>
              <c:strCache>
                <c:ptCount val="1"/>
                <c:pt idx="0">
                  <c:v>HIV-Negative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'[UNAIDS%20presentation%2029Mar2022_16%20August%2024 (version 1).xlsx]services'!$K$12:$K$17</c:f>
              <c:strCache>
                <c:ptCount val="6"/>
                <c:pt idx="0">
                  <c:v>Other chronic care</c:v>
                </c:pt>
                <c:pt idx="1">
                  <c:v>GBV services</c:v>
                </c:pt>
                <c:pt idx="2">
                  <c:v>Family planning</c:v>
                </c:pt>
                <c:pt idx="3">
                  <c:v>STI services</c:v>
                </c:pt>
                <c:pt idx="4">
                  <c:v>TB services</c:v>
                </c:pt>
                <c:pt idx="5">
                  <c:v>HIV services</c:v>
                </c:pt>
              </c:strCache>
            </c:strRef>
          </c:cat>
          <c:val>
            <c:numRef>
              <c:f>'[UNAIDS%20presentation%2029Mar2022_16%20August%2024 (version 1).xlsx]services'!$M$12:$M$17</c:f>
              <c:numCache>
                <c:formatCode>0</c:formatCode>
                <c:ptCount val="6"/>
                <c:pt idx="0">
                  <c:v>4.7300000000000004</c:v>
                </c:pt>
                <c:pt idx="1">
                  <c:v>5.14</c:v>
                </c:pt>
                <c:pt idx="2">
                  <c:v>5.14</c:v>
                </c:pt>
                <c:pt idx="3">
                  <c:v>7.82</c:v>
                </c:pt>
                <c:pt idx="4">
                  <c:v>4.55</c:v>
                </c:pt>
                <c:pt idx="5">
                  <c:v>10.29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98-4537-9D5C-B40A1B986813}"/>
            </c:ext>
          </c:extLst>
        </c:ser>
        <c:ser>
          <c:idx val="2"/>
          <c:order val="2"/>
          <c:tx>
            <c:strRef>
              <c:f>'[UNAIDS%20presentation%2029Mar2022_16%20August%2024 (version 1).xlsx]services'!$N$11</c:f>
              <c:strCache>
                <c:ptCount val="1"/>
                <c:pt idx="0">
                  <c:v>HIV-Positive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'[UNAIDS%20presentation%2029Mar2022_16%20August%2024 (version 1).xlsx]services'!$K$12:$K$17</c:f>
              <c:strCache>
                <c:ptCount val="6"/>
                <c:pt idx="0">
                  <c:v>Other chronic care</c:v>
                </c:pt>
                <c:pt idx="1">
                  <c:v>GBV services</c:v>
                </c:pt>
                <c:pt idx="2">
                  <c:v>Family planning</c:v>
                </c:pt>
                <c:pt idx="3">
                  <c:v>STI services</c:v>
                </c:pt>
                <c:pt idx="4">
                  <c:v>TB services</c:v>
                </c:pt>
                <c:pt idx="5">
                  <c:v>HIV services</c:v>
                </c:pt>
              </c:strCache>
            </c:strRef>
          </c:cat>
          <c:val>
            <c:numRef>
              <c:f>'[UNAIDS%20presentation%2029Mar2022_16%20August%2024 (version 1).xlsx]services'!$N$12:$N$17</c:f>
              <c:numCache>
                <c:formatCode>0</c:formatCode>
                <c:ptCount val="6"/>
                <c:pt idx="0">
                  <c:v>4.55</c:v>
                </c:pt>
                <c:pt idx="1">
                  <c:v>1.87</c:v>
                </c:pt>
                <c:pt idx="2">
                  <c:v>25.13</c:v>
                </c:pt>
                <c:pt idx="3">
                  <c:v>12.57</c:v>
                </c:pt>
                <c:pt idx="4">
                  <c:v>11.22</c:v>
                </c:pt>
                <c:pt idx="5">
                  <c:v>39.299999999999997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98-4537-9D5C-B40A1B986813}"/>
            </c:ext>
          </c:extLst>
        </c:ser>
        <c:ser>
          <c:idx val="3"/>
          <c:order val="3"/>
          <c:tx>
            <c:strRef>
              <c:f>'[UNAIDS%20presentation%2029Mar2022_16%20August%2024 (version 1).xlsx]services'!$O$11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'[UNAIDS%20presentation%2029Mar2022_16%20August%2024 (version 1).xlsx]services'!$K$12:$K$17</c:f>
              <c:strCache>
                <c:ptCount val="6"/>
                <c:pt idx="0">
                  <c:v>Other chronic care</c:v>
                </c:pt>
                <c:pt idx="1">
                  <c:v>GBV services</c:v>
                </c:pt>
                <c:pt idx="2">
                  <c:v>Family planning</c:v>
                </c:pt>
                <c:pt idx="3">
                  <c:v>STI services</c:v>
                </c:pt>
                <c:pt idx="4">
                  <c:v>TB services</c:v>
                </c:pt>
                <c:pt idx="5">
                  <c:v>HIV services</c:v>
                </c:pt>
              </c:strCache>
            </c:strRef>
          </c:cat>
          <c:val>
            <c:numRef>
              <c:f>'[UNAIDS%20presentation%2029Mar2022_16%20August%2024 (version 1).xlsx]services'!$O$12:$O$17</c:f>
              <c:numCache>
                <c:formatCode>0</c:formatCode>
                <c:ptCount val="6"/>
                <c:pt idx="0">
                  <c:v>5.0335599999999996</c:v>
                </c:pt>
                <c:pt idx="1">
                  <c:v>5.9085799999999997</c:v>
                </c:pt>
                <c:pt idx="2">
                  <c:v>5.9085799999999997</c:v>
                </c:pt>
                <c:pt idx="3">
                  <c:v>11.333299999999999</c:v>
                </c:pt>
                <c:pt idx="4">
                  <c:v>8.0898900000000005</c:v>
                </c:pt>
                <c:pt idx="5">
                  <c:v>23.185500000000001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98-4537-9D5C-B40A1B9868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75443439"/>
        <c:axId val="1175443919"/>
      </c:barChart>
      <c:catAx>
        <c:axId val="11754434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75443919"/>
        <c:crosses val="autoZero"/>
        <c:auto val="1"/>
        <c:lblAlgn val="ctr"/>
        <c:lblOffset val="100"/>
        <c:noMultiLvlLbl val="0"/>
      </c:catAx>
      <c:valAx>
        <c:axId val="11754439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ZA"/>
                  <a:t>Percent</a:t>
                </a:r>
                <a:r>
                  <a:rPr lang="en-ZA" baseline="0"/>
                  <a:t> (%)</a:t>
                </a:r>
                <a:endParaRPr lang="en-ZA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75443439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ZA" b="1" dirty="0"/>
              <a:t>Depression</a:t>
            </a:r>
          </a:p>
        </c:rich>
      </c:tx>
      <c:layout>
        <c:manualLayout>
          <c:xMode val="edge"/>
          <c:yMode val="edge"/>
          <c:x val="0.38085790980672868"/>
          <c:y val="1.83536165915042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'[UNAIDS%20presentation%2029Mar2022_16%20August%2024 (version 1).xlsx]PHQ4'!$C$49</c:f>
              <c:strCache>
                <c:ptCount val="1"/>
                <c:pt idx="0">
                  <c:v>% None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'[UNAIDS%20presentation%2029Mar2022_16%20August%2024 (version 1).xlsx]PHQ4'!$D$48:$G$48</c:f>
              <c:strCache>
                <c:ptCount val="4"/>
                <c:pt idx="0">
                  <c:v>Total</c:v>
                </c:pt>
                <c:pt idx="1">
                  <c:v>HIV-negative </c:v>
                </c:pt>
                <c:pt idx="2">
                  <c:v>HIV-positive</c:v>
                </c:pt>
                <c:pt idx="3">
                  <c:v>Gauteng</c:v>
                </c:pt>
              </c:strCache>
            </c:strRef>
          </c:cat>
          <c:val>
            <c:numRef>
              <c:f>'[UNAIDS%20presentation%2029Mar2022_16%20August%2024 (version 1).xlsx]PHQ4'!$D$49:$G$49</c:f>
              <c:numCache>
                <c:formatCode>0</c:formatCode>
                <c:ptCount val="4"/>
                <c:pt idx="0">
                  <c:v>33.86</c:v>
                </c:pt>
                <c:pt idx="1">
                  <c:v>33.75</c:v>
                </c:pt>
                <c:pt idx="2">
                  <c:v>36.36</c:v>
                </c:pt>
                <c:pt idx="3">
                  <c:v>33.57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F6-44A2-8DEA-11860AC2B052}"/>
            </c:ext>
          </c:extLst>
        </c:ser>
        <c:ser>
          <c:idx val="1"/>
          <c:order val="1"/>
          <c:tx>
            <c:strRef>
              <c:f>'[UNAIDS%20presentation%2029Mar2022_16%20August%2024 (version 1).xlsx]PHQ4'!$C$50</c:f>
              <c:strCache>
                <c:ptCount val="1"/>
                <c:pt idx="0">
                  <c:v>% Mild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'[UNAIDS%20presentation%2029Mar2022_16%20August%2024 (version 1).xlsx]PHQ4'!$D$48:$G$48</c:f>
              <c:strCache>
                <c:ptCount val="4"/>
                <c:pt idx="0">
                  <c:v>Total</c:v>
                </c:pt>
                <c:pt idx="1">
                  <c:v>HIV-negative </c:v>
                </c:pt>
                <c:pt idx="2">
                  <c:v>HIV-positive</c:v>
                </c:pt>
                <c:pt idx="3">
                  <c:v>Gauteng</c:v>
                </c:pt>
              </c:strCache>
            </c:strRef>
          </c:cat>
          <c:val>
            <c:numRef>
              <c:f>'[UNAIDS%20presentation%2029Mar2022_16%20August%2024 (version 1).xlsx]PHQ4'!$D$50:$G$50</c:f>
              <c:numCache>
                <c:formatCode>0</c:formatCode>
                <c:ptCount val="4"/>
                <c:pt idx="0">
                  <c:v>38.79</c:v>
                </c:pt>
                <c:pt idx="1">
                  <c:v>38.68</c:v>
                </c:pt>
                <c:pt idx="2">
                  <c:v>42.25</c:v>
                </c:pt>
                <c:pt idx="3">
                  <c:v>38.159999999999997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F6-44A2-8DEA-11860AC2B052}"/>
            </c:ext>
          </c:extLst>
        </c:ser>
        <c:ser>
          <c:idx val="2"/>
          <c:order val="2"/>
          <c:tx>
            <c:strRef>
              <c:f>'[UNAIDS%20presentation%2029Mar2022_16%20August%2024 (version 1).xlsx]PHQ4'!$C$51</c:f>
              <c:strCache>
                <c:ptCount val="1"/>
                <c:pt idx="0">
                  <c:v>% Moderate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'[UNAIDS%20presentation%2029Mar2022_16%20August%2024 (version 1).xlsx]PHQ4'!$D$48:$G$48</c:f>
              <c:strCache>
                <c:ptCount val="4"/>
                <c:pt idx="0">
                  <c:v>Total</c:v>
                </c:pt>
                <c:pt idx="1">
                  <c:v>HIV-negative </c:v>
                </c:pt>
                <c:pt idx="2">
                  <c:v>HIV-positive</c:v>
                </c:pt>
                <c:pt idx="3">
                  <c:v>Gauteng</c:v>
                </c:pt>
              </c:strCache>
            </c:strRef>
          </c:cat>
          <c:val>
            <c:numRef>
              <c:f>'[UNAIDS%20presentation%2029Mar2022_16%20August%2024 (version 1).xlsx]PHQ4'!$D$51:$G$51</c:f>
              <c:numCache>
                <c:formatCode>0</c:formatCode>
                <c:ptCount val="4"/>
                <c:pt idx="0">
                  <c:v>11.07</c:v>
                </c:pt>
                <c:pt idx="1">
                  <c:v>10.7</c:v>
                </c:pt>
                <c:pt idx="2">
                  <c:v>12.57</c:v>
                </c:pt>
                <c:pt idx="3">
                  <c:v>14.13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F6-44A2-8DEA-11860AC2B052}"/>
            </c:ext>
          </c:extLst>
        </c:ser>
        <c:ser>
          <c:idx val="3"/>
          <c:order val="3"/>
          <c:tx>
            <c:strRef>
              <c:f>'[UNAIDS%20presentation%2029Mar2022_16%20August%2024 (version 1).xlsx]PHQ4'!$C$52</c:f>
              <c:strCache>
                <c:ptCount val="1"/>
                <c:pt idx="0">
                  <c:v>% Severe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'[UNAIDS%20presentation%2029Mar2022_16%20August%2024 (version 1).xlsx]PHQ4'!$D$48:$G$48</c:f>
              <c:strCache>
                <c:ptCount val="4"/>
                <c:pt idx="0">
                  <c:v>Total</c:v>
                </c:pt>
                <c:pt idx="1">
                  <c:v>HIV-negative </c:v>
                </c:pt>
                <c:pt idx="2">
                  <c:v>HIV-positive</c:v>
                </c:pt>
                <c:pt idx="3">
                  <c:v>Gauteng</c:v>
                </c:pt>
              </c:strCache>
            </c:strRef>
          </c:cat>
          <c:val>
            <c:numRef>
              <c:f>'[UNAIDS%20presentation%2029Mar2022_16%20August%2024 (version 1).xlsx]PHQ4'!$D$52:$G$52</c:f>
              <c:numCache>
                <c:formatCode>0</c:formatCode>
                <c:ptCount val="4"/>
                <c:pt idx="0">
                  <c:v>11.16</c:v>
                </c:pt>
                <c:pt idx="1">
                  <c:v>15.4</c:v>
                </c:pt>
                <c:pt idx="2">
                  <c:v>8.2899999999999991</c:v>
                </c:pt>
                <c:pt idx="3">
                  <c:v>14.13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0F6-44A2-8DEA-11860AC2B05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70227456"/>
        <c:axId val="1470228416"/>
      </c:barChart>
      <c:catAx>
        <c:axId val="147022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70228416"/>
        <c:crosses val="autoZero"/>
        <c:auto val="1"/>
        <c:lblAlgn val="ctr"/>
        <c:lblOffset val="100"/>
        <c:noMultiLvlLbl val="0"/>
      </c:catAx>
      <c:valAx>
        <c:axId val="1470228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ZA" dirty="0"/>
                  <a:t>Percent</a:t>
                </a:r>
                <a:r>
                  <a:rPr lang="en-ZA" baseline="0" dirty="0"/>
                  <a:t> (%)</a:t>
                </a:r>
                <a:endParaRPr lang="en-ZA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70227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8FFE5-BAED-4E41-A66D-E237887BECA0}" type="datetimeFigureOut">
              <a:rPr lang="en-ZA" smtClean="0"/>
              <a:t>2024/08/22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0A6DD-9AD9-44C8-9E1C-633A4BEE73E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37871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0AE52F-2A42-4B18-924A-3D6FAB798C83}" type="slidenum">
              <a:rPr kumimoji="0" lang="en-ZA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ZA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680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gif"/><Relationship Id="rId18" Type="http://schemas.openxmlformats.org/officeDocument/2006/relationships/image" Target="../media/image19.jpeg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21" Type="http://schemas.openxmlformats.org/officeDocument/2006/relationships/image" Target="../media/image22.png"/><Relationship Id="rId34" Type="http://schemas.openxmlformats.org/officeDocument/2006/relationships/image" Target="../media/image35.jpeg"/><Relationship Id="rId42" Type="http://schemas.openxmlformats.org/officeDocument/2006/relationships/image" Target="../media/image43.png"/><Relationship Id="rId47" Type="http://schemas.openxmlformats.org/officeDocument/2006/relationships/image" Target="../media/image48.jpeg"/><Relationship Id="rId50" Type="http://schemas.openxmlformats.org/officeDocument/2006/relationships/image" Target="../media/image51.jpg"/><Relationship Id="rId55" Type="http://schemas.openxmlformats.org/officeDocument/2006/relationships/image" Target="../media/image56.jpeg"/><Relationship Id="rId7" Type="http://schemas.openxmlformats.org/officeDocument/2006/relationships/hyperlink" Target="http://www.cdc.gov/" TargetMode="External"/><Relationship Id="rId2" Type="http://schemas.openxmlformats.org/officeDocument/2006/relationships/image" Target="../media/image4.emf"/><Relationship Id="rId16" Type="http://schemas.openxmlformats.org/officeDocument/2006/relationships/image" Target="../media/image17.jpeg"/><Relationship Id="rId29" Type="http://schemas.openxmlformats.org/officeDocument/2006/relationships/image" Target="../media/image30.png"/><Relationship Id="rId11" Type="http://schemas.openxmlformats.org/officeDocument/2006/relationships/image" Target="../media/image12.jpeg"/><Relationship Id="rId24" Type="http://schemas.openxmlformats.org/officeDocument/2006/relationships/image" Target="../media/image25.jpeg"/><Relationship Id="rId32" Type="http://schemas.openxmlformats.org/officeDocument/2006/relationships/image" Target="../media/image33.jpe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6.jpeg"/><Relationship Id="rId53" Type="http://schemas.openxmlformats.org/officeDocument/2006/relationships/image" Target="../media/image54.png"/><Relationship Id="rId58" Type="http://schemas.openxmlformats.org/officeDocument/2006/relationships/image" Target="../media/image59.png"/><Relationship Id="rId5" Type="http://schemas.openxmlformats.org/officeDocument/2006/relationships/image" Target="../media/image7.png"/><Relationship Id="rId61" Type="http://schemas.openxmlformats.org/officeDocument/2006/relationships/image" Target="../media/image62.png"/><Relationship Id="rId19" Type="http://schemas.openxmlformats.org/officeDocument/2006/relationships/image" Target="../media/image20.jpeg"/><Relationship Id="rId14" Type="http://schemas.openxmlformats.org/officeDocument/2006/relationships/image" Target="../media/image15.png"/><Relationship Id="rId22" Type="http://schemas.openxmlformats.org/officeDocument/2006/relationships/image" Target="../media/image23.jpe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jpeg"/><Relationship Id="rId43" Type="http://schemas.openxmlformats.org/officeDocument/2006/relationships/image" Target="../media/image44.jpeg"/><Relationship Id="rId48" Type="http://schemas.openxmlformats.org/officeDocument/2006/relationships/image" Target="../media/image49.png"/><Relationship Id="rId56" Type="http://schemas.openxmlformats.org/officeDocument/2006/relationships/image" Target="../media/image57.png"/><Relationship Id="rId8" Type="http://schemas.openxmlformats.org/officeDocument/2006/relationships/image" Target="../media/image9.jpeg"/><Relationship Id="rId51" Type="http://schemas.openxmlformats.org/officeDocument/2006/relationships/image" Target="../media/image52.jpeg"/><Relationship Id="rId3" Type="http://schemas.openxmlformats.org/officeDocument/2006/relationships/image" Target="../media/image5.jpe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5" Type="http://schemas.openxmlformats.org/officeDocument/2006/relationships/image" Target="../media/image26.jp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47.jpeg"/><Relationship Id="rId59" Type="http://schemas.openxmlformats.org/officeDocument/2006/relationships/image" Target="../media/image60.png"/><Relationship Id="rId20" Type="http://schemas.openxmlformats.org/officeDocument/2006/relationships/image" Target="../media/image21.png"/><Relationship Id="rId41" Type="http://schemas.openxmlformats.org/officeDocument/2006/relationships/image" Target="../media/image42.png"/><Relationship Id="rId54" Type="http://schemas.openxmlformats.org/officeDocument/2006/relationships/image" Target="../media/image55.png"/><Relationship Id="rId62" Type="http://schemas.openxmlformats.org/officeDocument/2006/relationships/image" Target="../media/image6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15" Type="http://schemas.openxmlformats.org/officeDocument/2006/relationships/image" Target="../media/image16.jpe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jpeg"/><Relationship Id="rId49" Type="http://schemas.openxmlformats.org/officeDocument/2006/relationships/image" Target="../media/image50.png"/><Relationship Id="rId57" Type="http://schemas.openxmlformats.org/officeDocument/2006/relationships/image" Target="../media/image58.jpeg"/><Relationship Id="rId10" Type="http://schemas.openxmlformats.org/officeDocument/2006/relationships/image" Target="../media/image11.jpeg"/><Relationship Id="rId31" Type="http://schemas.openxmlformats.org/officeDocument/2006/relationships/image" Target="../media/image32.jpeg"/><Relationship Id="rId44" Type="http://schemas.openxmlformats.org/officeDocument/2006/relationships/image" Target="../media/image45.gif"/><Relationship Id="rId52" Type="http://schemas.openxmlformats.org/officeDocument/2006/relationships/image" Target="../media/image53.png"/><Relationship Id="rId60" Type="http://schemas.openxmlformats.org/officeDocument/2006/relationships/image" Target="../media/image61.jpeg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5.png"/><Relationship Id="rId7" Type="http://schemas.openxmlformats.org/officeDocument/2006/relationships/image" Target="../media/image68.jpeg"/><Relationship Id="rId12" Type="http://schemas.openxmlformats.org/officeDocument/2006/relationships/image" Target="../media/image73.png"/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7.jpeg"/><Relationship Id="rId11" Type="http://schemas.openxmlformats.org/officeDocument/2006/relationships/image" Target="../media/image72.png"/><Relationship Id="rId5" Type="http://schemas.openxmlformats.org/officeDocument/2006/relationships/image" Target="../media/image2.jpeg"/><Relationship Id="rId10" Type="http://schemas.openxmlformats.org/officeDocument/2006/relationships/image" Target="../media/image71.png"/><Relationship Id="rId4" Type="http://schemas.openxmlformats.org/officeDocument/2006/relationships/image" Target="../media/image66.png"/><Relationship Id="rId9" Type="http://schemas.openxmlformats.org/officeDocument/2006/relationships/image" Target="../media/image70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6211" y="1954531"/>
            <a:ext cx="10363200" cy="1470025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0611" y="3687805"/>
            <a:ext cx="8534400" cy="1752600"/>
          </a:xfrm>
        </p:spPr>
        <p:txBody>
          <a:bodyPr/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BBE48DB-C287-4EB0-A537-37F30F7A21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9019" y="313331"/>
            <a:ext cx="4253962" cy="139112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6CA2B3-D510-46B2-87FD-60DF86CD10AC}"/>
              </a:ext>
            </a:extLst>
          </p:cNvPr>
          <p:cNvSpPr/>
          <p:nvPr userDrawn="1"/>
        </p:nvSpPr>
        <p:spPr>
          <a:xfrm>
            <a:off x="11545677" y="0"/>
            <a:ext cx="646323" cy="627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A90A16A-82B8-D94E-A21C-629910C2B198}"/>
              </a:ext>
            </a:extLst>
          </p:cNvPr>
          <p:cNvSpPr/>
          <p:nvPr userDrawn="1"/>
        </p:nvSpPr>
        <p:spPr>
          <a:xfrm>
            <a:off x="10375011" y="6137031"/>
            <a:ext cx="1617697" cy="61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B68DDF1-F2F8-6C4C-8CB8-074A16A141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59" y="6255741"/>
            <a:ext cx="12087957" cy="59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61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0A96F8-BD19-49FF-B364-50B1F92B3358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76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A3CA3E-0201-4BE0-B0A6-517A54451283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833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6CED6C-ECE4-4505-945A-AA916CE41B3E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017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05F443-A7C1-451A-9CD1-84BAB0A24326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179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028A63-FAC7-4270-AC4C-DFBC5E88C83C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646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6E0CEE-DA97-4185-B902-E9020488AFC1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318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6B3CEA-8A42-4971-AF50-DE640C49CE92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597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280430-AEAF-4C0E-A23C-6F8EFAB074FA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171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2226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41148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34277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2BBE48DB-C287-4EB0-A537-37F30F7A21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9019" y="313331"/>
            <a:ext cx="4253962" cy="139112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6CA2B3-D510-46B2-87FD-60DF86CD10AC}"/>
              </a:ext>
            </a:extLst>
          </p:cNvPr>
          <p:cNvSpPr/>
          <p:nvPr userDrawn="1"/>
        </p:nvSpPr>
        <p:spPr>
          <a:xfrm>
            <a:off x="11545677" y="0"/>
            <a:ext cx="646323" cy="627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A90A16A-82B8-D94E-A21C-629910C2B198}"/>
              </a:ext>
            </a:extLst>
          </p:cNvPr>
          <p:cNvSpPr/>
          <p:nvPr userDrawn="1"/>
        </p:nvSpPr>
        <p:spPr>
          <a:xfrm>
            <a:off x="10375011" y="6137031"/>
            <a:ext cx="1617697" cy="61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B68DDF1-F2F8-6C4C-8CB8-074A16A141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59" y="6255741"/>
            <a:ext cx="12087957" cy="59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561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5268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5251" y="63501"/>
            <a:ext cx="6350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8791FA8-89AF-4675-A00A-C70CA57AD353}" type="slidenum">
              <a:rPr 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18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87840" y="444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4DB35E-5BFA-4A1F-91A3-5237748D8180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2497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87840" y="444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4DB35E-5BFA-4A1F-91A3-5237748D8180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563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28702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1892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45259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87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00"/>
    </mc:Choice>
    <mc:Fallback xmlns="">
      <p:transition spd="slow" advTm="26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slide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2BBE48DB-C287-4EB0-A537-37F30F7A21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9019" y="313331"/>
            <a:ext cx="4253962" cy="139112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6CA2B3-D510-46B2-87FD-60DF86CD10AC}"/>
              </a:ext>
            </a:extLst>
          </p:cNvPr>
          <p:cNvSpPr/>
          <p:nvPr userDrawn="1"/>
        </p:nvSpPr>
        <p:spPr>
          <a:xfrm>
            <a:off x="11545677" y="0"/>
            <a:ext cx="646323" cy="627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A90A16A-82B8-D94E-A21C-629910C2B198}"/>
              </a:ext>
            </a:extLst>
          </p:cNvPr>
          <p:cNvSpPr/>
          <p:nvPr userDrawn="1"/>
        </p:nvSpPr>
        <p:spPr>
          <a:xfrm>
            <a:off x="10375011" y="6137031"/>
            <a:ext cx="1617697" cy="61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B68DDF1-F2F8-6C4C-8CB8-074A16A141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59" y="6255741"/>
            <a:ext cx="12087957" cy="596398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2FA0771F-F1AA-1552-606F-55F0A31000B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4809" y="1771197"/>
            <a:ext cx="11362384" cy="75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Session No.: Title</a:t>
            </a:r>
            <a:br>
              <a:rPr kumimoji="0" lang="en-ZA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kumimoji="0" lang="en-ZA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Chairs: </a:t>
            </a:r>
            <a:r>
              <a:rPr kumimoji="0" lang="en-ZA" sz="1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Names</a:t>
            </a:r>
            <a:endParaRPr kumimoji="0" lang="en-US" sz="9600" b="0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6481A01-5D3D-6544-59BB-589B88DB445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4809" y="2637420"/>
            <a:ext cx="11362384" cy="331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Overview</a:t>
            </a:r>
            <a:endParaRPr kumimoji="0" lang="en-ZA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Title </a:t>
            </a:r>
            <a:r>
              <a:rPr kumimoji="0" lang="en-ZA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– </a:t>
            </a:r>
            <a:r>
              <a:rPr kumimoji="0" lang="en-ZA" sz="1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presenter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New Ideas</a:t>
            </a:r>
          </a:p>
          <a:p>
            <a:pPr marL="342900" lvl="0" indent="-342900" algn="l">
              <a:spcBef>
                <a:spcPts val="0"/>
              </a:spcBef>
              <a:spcAft>
                <a:spcPts val="1200"/>
              </a:spcAft>
              <a:buClr>
                <a:prstClr val="black"/>
              </a:buClr>
              <a:buFont typeface="Arial" panose="020B0604020202020204" pitchFamily="34" charset="0"/>
              <a:buAutoNum type="arabicPeriod"/>
            </a:pPr>
            <a:r>
              <a:rPr lang="en-ZA" sz="1500" dirty="0">
                <a:solidFill>
                  <a:srgbClr val="C00000"/>
                </a:solidFill>
                <a:ea typeface="Calibri" panose="020F0502020204030204" pitchFamily="34" charset="0"/>
              </a:rPr>
              <a:t>ABBREVIATED NAME OF TRIAL </a:t>
            </a:r>
            <a:r>
              <a:rPr lang="en-ZA" sz="1500" dirty="0">
                <a:solidFill>
                  <a:prstClr val="black"/>
                </a:solidFill>
                <a:ea typeface="Calibri" panose="020F0502020204030204" pitchFamily="34" charset="0"/>
              </a:rPr>
              <a:t>– </a:t>
            </a:r>
            <a:r>
              <a:rPr lang="en-ZA" sz="1500" dirty="0">
                <a:solidFill>
                  <a:srgbClr val="C00000"/>
                </a:solidFill>
                <a:ea typeface="Calibri" panose="020F0502020204030204" pitchFamily="34" charset="0"/>
              </a:rPr>
              <a:t>F</a:t>
            </a:r>
            <a:r>
              <a:rPr lang="en-ZA" sz="1500" dirty="0">
                <a:solidFill>
                  <a:prstClr val="black"/>
                </a:solidFill>
                <a:ea typeface="Calibri" panose="020F0502020204030204" pitchFamily="34" charset="0"/>
              </a:rPr>
              <a:t>ull </a:t>
            </a:r>
            <a:r>
              <a:rPr lang="en-ZA" sz="1500" dirty="0">
                <a:solidFill>
                  <a:srgbClr val="C00000"/>
                </a:solidFill>
                <a:ea typeface="Calibri" panose="020F0502020204030204" pitchFamily="34" charset="0"/>
              </a:rPr>
              <a:t>N</a:t>
            </a:r>
            <a:r>
              <a:rPr lang="en-ZA" sz="1500" dirty="0">
                <a:ea typeface="Calibri" panose="020F0502020204030204" pitchFamily="34" charset="0"/>
              </a:rPr>
              <a:t>ame </a:t>
            </a:r>
            <a:r>
              <a:rPr lang="en-ZA" sz="1500" dirty="0">
                <a:solidFill>
                  <a:srgbClr val="C00000"/>
                </a:solidFill>
                <a:ea typeface="Calibri" panose="020F0502020204030204" pitchFamily="34" charset="0"/>
              </a:rPr>
              <a:t>o</a:t>
            </a:r>
            <a:r>
              <a:rPr lang="en-ZA" sz="1500" dirty="0">
                <a:ea typeface="Calibri" panose="020F0502020204030204" pitchFamily="34" charset="0"/>
              </a:rPr>
              <a:t>f </a:t>
            </a:r>
            <a:r>
              <a:rPr lang="en-ZA" sz="1500" dirty="0">
                <a:solidFill>
                  <a:srgbClr val="C00000"/>
                </a:solidFill>
                <a:ea typeface="Calibri" panose="020F0502020204030204" pitchFamily="34" charset="0"/>
              </a:rPr>
              <a:t>T</a:t>
            </a:r>
            <a:r>
              <a:rPr lang="en-ZA" sz="1500" dirty="0">
                <a:ea typeface="Calibri" panose="020F0502020204030204" pitchFamily="34" charset="0"/>
              </a:rPr>
              <a:t>rial </a:t>
            </a:r>
            <a:r>
              <a:rPr lang="en-ZA" sz="1500" b="0" i="1" dirty="0">
                <a:solidFill>
                  <a:prstClr val="black"/>
                </a:solidFill>
                <a:ea typeface="Calibri" panose="020F0502020204030204" pitchFamily="34" charset="0"/>
              </a:rPr>
              <a:t>– speaker</a:t>
            </a:r>
            <a:endParaRPr lang="en-GB" sz="1500" b="0" i="1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342900" lvl="0" indent="-342900" algn="l">
              <a:spcBef>
                <a:spcPts val="0"/>
              </a:spcBef>
              <a:spcAft>
                <a:spcPts val="1200"/>
              </a:spcAft>
              <a:buClr>
                <a:prstClr val="black"/>
              </a:buClr>
              <a:buFont typeface="Arial" panose="020B0604020202020204" pitchFamily="34" charset="0"/>
              <a:buAutoNum type="arabicPeriod"/>
            </a:pPr>
            <a:r>
              <a:rPr lang="en-ZA" sz="1500" dirty="0">
                <a:solidFill>
                  <a:srgbClr val="C00000"/>
                </a:solidFill>
                <a:ea typeface="Calibri" panose="020F0502020204030204" pitchFamily="34" charset="0"/>
              </a:rPr>
              <a:t>ABBREVIATED NAME OF TRIAL </a:t>
            </a:r>
            <a:r>
              <a:rPr lang="en-ZA" sz="1500" dirty="0">
                <a:solidFill>
                  <a:prstClr val="black"/>
                </a:solidFill>
                <a:ea typeface="Calibri" panose="020F0502020204030204" pitchFamily="34" charset="0"/>
              </a:rPr>
              <a:t>– </a:t>
            </a:r>
            <a:r>
              <a:rPr lang="en-ZA" sz="1500" dirty="0">
                <a:solidFill>
                  <a:srgbClr val="C00000"/>
                </a:solidFill>
                <a:ea typeface="Calibri" panose="020F0502020204030204" pitchFamily="34" charset="0"/>
              </a:rPr>
              <a:t>F</a:t>
            </a:r>
            <a:r>
              <a:rPr lang="en-ZA" sz="1500" dirty="0">
                <a:solidFill>
                  <a:prstClr val="black"/>
                </a:solidFill>
                <a:ea typeface="Calibri" panose="020F0502020204030204" pitchFamily="34" charset="0"/>
              </a:rPr>
              <a:t>ull </a:t>
            </a:r>
            <a:r>
              <a:rPr lang="en-ZA" sz="1500" dirty="0">
                <a:solidFill>
                  <a:srgbClr val="C00000"/>
                </a:solidFill>
                <a:ea typeface="Calibri" panose="020F0502020204030204" pitchFamily="34" charset="0"/>
              </a:rPr>
              <a:t>N</a:t>
            </a:r>
            <a:r>
              <a:rPr lang="en-ZA" sz="1500" dirty="0">
                <a:ea typeface="Calibri" panose="020F0502020204030204" pitchFamily="34" charset="0"/>
              </a:rPr>
              <a:t>ame </a:t>
            </a:r>
            <a:r>
              <a:rPr lang="en-ZA" sz="1500" dirty="0">
                <a:solidFill>
                  <a:srgbClr val="C00000"/>
                </a:solidFill>
                <a:ea typeface="Calibri" panose="020F0502020204030204" pitchFamily="34" charset="0"/>
              </a:rPr>
              <a:t>o</a:t>
            </a:r>
            <a:r>
              <a:rPr lang="en-ZA" sz="1500" dirty="0">
                <a:ea typeface="Calibri" panose="020F0502020204030204" pitchFamily="34" charset="0"/>
              </a:rPr>
              <a:t>f </a:t>
            </a:r>
            <a:r>
              <a:rPr lang="en-ZA" sz="1500" dirty="0">
                <a:solidFill>
                  <a:srgbClr val="C00000"/>
                </a:solidFill>
                <a:ea typeface="Calibri" panose="020F0502020204030204" pitchFamily="34" charset="0"/>
              </a:rPr>
              <a:t>T</a:t>
            </a:r>
            <a:r>
              <a:rPr lang="en-ZA" sz="1500" dirty="0">
                <a:ea typeface="Calibri" panose="020F0502020204030204" pitchFamily="34" charset="0"/>
              </a:rPr>
              <a:t>rial </a:t>
            </a:r>
            <a:r>
              <a:rPr lang="en-ZA" sz="1500" b="0" i="1" dirty="0">
                <a:solidFill>
                  <a:prstClr val="black"/>
                </a:solidFill>
                <a:ea typeface="Calibri" panose="020F0502020204030204" pitchFamily="34" charset="0"/>
              </a:rPr>
              <a:t>– speaker</a:t>
            </a:r>
            <a:endParaRPr lang="en-GB" sz="1500" b="0" i="1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342900" lvl="0" indent="-342900" algn="l">
              <a:spcBef>
                <a:spcPts val="0"/>
              </a:spcBef>
              <a:spcAft>
                <a:spcPts val="1200"/>
              </a:spcAft>
              <a:buClr>
                <a:prstClr val="black"/>
              </a:buClr>
              <a:buFont typeface="Arial" panose="020B0604020202020204" pitchFamily="34" charset="0"/>
              <a:buAutoNum type="arabicPeriod"/>
            </a:pPr>
            <a:r>
              <a:rPr lang="en-ZA" sz="1500" dirty="0">
                <a:solidFill>
                  <a:srgbClr val="C00000"/>
                </a:solidFill>
                <a:ea typeface="Calibri" panose="020F0502020204030204" pitchFamily="34" charset="0"/>
              </a:rPr>
              <a:t>ABBREVIATED NAME OF TRIAL </a:t>
            </a:r>
            <a:r>
              <a:rPr lang="en-ZA" sz="1500" dirty="0">
                <a:solidFill>
                  <a:prstClr val="black"/>
                </a:solidFill>
                <a:ea typeface="Calibri" panose="020F0502020204030204" pitchFamily="34" charset="0"/>
              </a:rPr>
              <a:t>– </a:t>
            </a:r>
            <a:r>
              <a:rPr lang="en-ZA" sz="1500" dirty="0">
                <a:solidFill>
                  <a:srgbClr val="C00000"/>
                </a:solidFill>
                <a:ea typeface="Calibri" panose="020F0502020204030204" pitchFamily="34" charset="0"/>
              </a:rPr>
              <a:t>F</a:t>
            </a:r>
            <a:r>
              <a:rPr lang="en-ZA" sz="1500" dirty="0">
                <a:solidFill>
                  <a:prstClr val="black"/>
                </a:solidFill>
                <a:ea typeface="Calibri" panose="020F0502020204030204" pitchFamily="34" charset="0"/>
              </a:rPr>
              <a:t>ull </a:t>
            </a:r>
            <a:r>
              <a:rPr lang="en-ZA" sz="1500" dirty="0">
                <a:solidFill>
                  <a:srgbClr val="C00000"/>
                </a:solidFill>
                <a:ea typeface="Calibri" panose="020F0502020204030204" pitchFamily="34" charset="0"/>
              </a:rPr>
              <a:t>N</a:t>
            </a:r>
            <a:r>
              <a:rPr lang="en-ZA" sz="1500" dirty="0">
                <a:ea typeface="Calibri" panose="020F0502020204030204" pitchFamily="34" charset="0"/>
              </a:rPr>
              <a:t>ame </a:t>
            </a:r>
            <a:r>
              <a:rPr lang="en-ZA" sz="1500" dirty="0">
                <a:solidFill>
                  <a:srgbClr val="C00000"/>
                </a:solidFill>
                <a:ea typeface="Calibri" panose="020F0502020204030204" pitchFamily="34" charset="0"/>
              </a:rPr>
              <a:t>o</a:t>
            </a:r>
            <a:r>
              <a:rPr lang="en-ZA" sz="1500" dirty="0">
                <a:ea typeface="Calibri" panose="020F0502020204030204" pitchFamily="34" charset="0"/>
              </a:rPr>
              <a:t>f </a:t>
            </a:r>
            <a:r>
              <a:rPr lang="en-ZA" sz="1500" dirty="0">
                <a:solidFill>
                  <a:srgbClr val="C00000"/>
                </a:solidFill>
                <a:ea typeface="Calibri" panose="020F0502020204030204" pitchFamily="34" charset="0"/>
              </a:rPr>
              <a:t>T</a:t>
            </a:r>
            <a:r>
              <a:rPr lang="en-ZA" sz="1500" dirty="0">
                <a:ea typeface="Calibri" panose="020F0502020204030204" pitchFamily="34" charset="0"/>
              </a:rPr>
              <a:t>rial </a:t>
            </a:r>
            <a:r>
              <a:rPr lang="en-ZA" sz="1500" b="0" i="1" dirty="0">
                <a:solidFill>
                  <a:prstClr val="black"/>
                </a:solidFill>
                <a:ea typeface="Calibri" panose="020F0502020204030204" pitchFamily="34" charset="0"/>
              </a:rPr>
              <a:t>– speaker</a:t>
            </a:r>
            <a:endParaRPr lang="en-GB" sz="1500" b="0" i="1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342900" lvl="0" indent="-342900" algn="l">
              <a:spcBef>
                <a:spcPts val="0"/>
              </a:spcBef>
              <a:spcAft>
                <a:spcPts val="1200"/>
              </a:spcAft>
              <a:buClr>
                <a:prstClr val="black"/>
              </a:buClr>
              <a:buFont typeface="Arial" panose="020B0604020202020204" pitchFamily="34" charset="0"/>
              <a:buAutoNum type="arabicPeriod"/>
            </a:pPr>
            <a:r>
              <a:rPr lang="en-ZA" sz="1500" dirty="0">
                <a:solidFill>
                  <a:srgbClr val="C00000"/>
                </a:solidFill>
                <a:ea typeface="Calibri" panose="020F0502020204030204" pitchFamily="34" charset="0"/>
              </a:rPr>
              <a:t>ABBREVIATED NAME OF TRIAL </a:t>
            </a:r>
            <a:r>
              <a:rPr lang="en-ZA" sz="1500" dirty="0">
                <a:solidFill>
                  <a:prstClr val="black"/>
                </a:solidFill>
                <a:ea typeface="Calibri" panose="020F0502020204030204" pitchFamily="34" charset="0"/>
              </a:rPr>
              <a:t>– </a:t>
            </a:r>
            <a:r>
              <a:rPr lang="en-ZA" sz="1500" dirty="0">
                <a:solidFill>
                  <a:srgbClr val="C00000"/>
                </a:solidFill>
                <a:ea typeface="Calibri" panose="020F0502020204030204" pitchFamily="34" charset="0"/>
              </a:rPr>
              <a:t>F</a:t>
            </a:r>
            <a:r>
              <a:rPr lang="en-ZA" sz="1500" dirty="0">
                <a:solidFill>
                  <a:prstClr val="black"/>
                </a:solidFill>
                <a:ea typeface="Calibri" panose="020F0502020204030204" pitchFamily="34" charset="0"/>
              </a:rPr>
              <a:t>ull </a:t>
            </a:r>
            <a:r>
              <a:rPr lang="en-ZA" sz="1500" dirty="0">
                <a:solidFill>
                  <a:srgbClr val="C00000"/>
                </a:solidFill>
                <a:ea typeface="Calibri" panose="020F0502020204030204" pitchFamily="34" charset="0"/>
              </a:rPr>
              <a:t>N</a:t>
            </a:r>
            <a:r>
              <a:rPr lang="en-ZA" sz="1500" dirty="0">
                <a:ea typeface="Calibri" panose="020F0502020204030204" pitchFamily="34" charset="0"/>
              </a:rPr>
              <a:t>ame </a:t>
            </a:r>
            <a:r>
              <a:rPr lang="en-ZA" sz="1500" dirty="0">
                <a:solidFill>
                  <a:srgbClr val="C00000"/>
                </a:solidFill>
                <a:ea typeface="Calibri" panose="020F0502020204030204" pitchFamily="34" charset="0"/>
              </a:rPr>
              <a:t>o</a:t>
            </a:r>
            <a:r>
              <a:rPr lang="en-ZA" sz="1500" dirty="0">
                <a:ea typeface="Calibri" panose="020F0502020204030204" pitchFamily="34" charset="0"/>
              </a:rPr>
              <a:t>f </a:t>
            </a:r>
            <a:r>
              <a:rPr lang="en-ZA" sz="1500" dirty="0">
                <a:solidFill>
                  <a:srgbClr val="C00000"/>
                </a:solidFill>
                <a:ea typeface="Calibri" panose="020F0502020204030204" pitchFamily="34" charset="0"/>
              </a:rPr>
              <a:t>T</a:t>
            </a:r>
            <a:r>
              <a:rPr lang="en-ZA" sz="1500" dirty="0">
                <a:ea typeface="Calibri" panose="020F0502020204030204" pitchFamily="34" charset="0"/>
              </a:rPr>
              <a:t>rial </a:t>
            </a:r>
            <a:r>
              <a:rPr lang="en-ZA" sz="1500" b="0" i="1" dirty="0">
                <a:solidFill>
                  <a:prstClr val="black"/>
                </a:solidFill>
                <a:ea typeface="Calibri" panose="020F0502020204030204" pitchFamily="34" charset="0"/>
              </a:rPr>
              <a:t>– speaker</a:t>
            </a:r>
            <a:endParaRPr lang="en-GB" sz="1500" b="0" i="1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342900" lvl="0" indent="-342900" algn="l">
              <a:spcBef>
                <a:spcPts val="0"/>
              </a:spcBef>
              <a:spcAft>
                <a:spcPts val="1200"/>
              </a:spcAft>
              <a:buClr>
                <a:prstClr val="black"/>
              </a:buClr>
              <a:buFont typeface="Arial" panose="020B0604020202020204" pitchFamily="34" charset="0"/>
              <a:buAutoNum type="arabicPeriod"/>
            </a:pPr>
            <a:r>
              <a:rPr lang="en-ZA" sz="1500" dirty="0">
                <a:solidFill>
                  <a:srgbClr val="C00000"/>
                </a:solidFill>
                <a:ea typeface="Calibri" panose="020F0502020204030204" pitchFamily="34" charset="0"/>
              </a:rPr>
              <a:t>ABBREVIATED NAME OF TRIAL </a:t>
            </a:r>
            <a:r>
              <a:rPr lang="en-ZA" sz="1500" dirty="0">
                <a:solidFill>
                  <a:prstClr val="black"/>
                </a:solidFill>
                <a:ea typeface="Calibri" panose="020F0502020204030204" pitchFamily="34" charset="0"/>
              </a:rPr>
              <a:t>– </a:t>
            </a:r>
            <a:r>
              <a:rPr lang="en-ZA" sz="1500" dirty="0">
                <a:solidFill>
                  <a:srgbClr val="C00000"/>
                </a:solidFill>
                <a:ea typeface="Calibri" panose="020F0502020204030204" pitchFamily="34" charset="0"/>
              </a:rPr>
              <a:t>F</a:t>
            </a:r>
            <a:r>
              <a:rPr lang="en-ZA" sz="1500" dirty="0">
                <a:solidFill>
                  <a:prstClr val="black"/>
                </a:solidFill>
                <a:ea typeface="Calibri" panose="020F0502020204030204" pitchFamily="34" charset="0"/>
              </a:rPr>
              <a:t>ull </a:t>
            </a:r>
            <a:r>
              <a:rPr lang="en-ZA" sz="1500" dirty="0">
                <a:solidFill>
                  <a:srgbClr val="C00000"/>
                </a:solidFill>
                <a:ea typeface="Calibri" panose="020F0502020204030204" pitchFamily="34" charset="0"/>
              </a:rPr>
              <a:t>N</a:t>
            </a:r>
            <a:r>
              <a:rPr lang="en-ZA" sz="1500" dirty="0">
                <a:ea typeface="Calibri" panose="020F0502020204030204" pitchFamily="34" charset="0"/>
              </a:rPr>
              <a:t>ame </a:t>
            </a:r>
            <a:r>
              <a:rPr lang="en-ZA" sz="1500" dirty="0">
                <a:solidFill>
                  <a:srgbClr val="C00000"/>
                </a:solidFill>
                <a:ea typeface="Calibri" panose="020F0502020204030204" pitchFamily="34" charset="0"/>
              </a:rPr>
              <a:t>o</a:t>
            </a:r>
            <a:r>
              <a:rPr lang="en-ZA" sz="1500" dirty="0">
                <a:ea typeface="Calibri" panose="020F0502020204030204" pitchFamily="34" charset="0"/>
              </a:rPr>
              <a:t>f </a:t>
            </a:r>
            <a:r>
              <a:rPr lang="en-ZA" sz="1500" dirty="0">
                <a:solidFill>
                  <a:srgbClr val="C00000"/>
                </a:solidFill>
                <a:ea typeface="Calibri" panose="020F0502020204030204" pitchFamily="34" charset="0"/>
              </a:rPr>
              <a:t>T</a:t>
            </a:r>
            <a:r>
              <a:rPr lang="en-ZA" sz="1500" dirty="0">
                <a:ea typeface="Calibri" panose="020F0502020204030204" pitchFamily="34" charset="0"/>
              </a:rPr>
              <a:t>rial </a:t>
            </a:r>
            <a:r>
              <a:rPr lang="en-ZA" sz="1500" b="0" i="1" dirty="0">
                <a:solidFill>
                  <a:prstClr val="black"/>
                </a:solidFill>
                <a:ea typeface="Calibri" panose="020F0502020204030204" pitchFamily="34" charset="0"/>
              </a:rPr>
              <a:t>– speaker</a:t>
            </a:r>
            <a:endParaRPr kumimoji="0" lang="en-US" sz="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Cambria" panose="02040503050406030204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Discussion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Names</a:t>
            </a:r>
            <a:endParaRPr kumimoji="0" lang="en-GB" sz="15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919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29D8A7C-6560-B7AB-0DA0-2F8E81226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</p:spPr>
        <p:txBody>
          <a:bodyPr/>
          <a:lstStyle>
            <a:lvl1pPr>
              <a:defRPr sz="2400" b="1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5278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llabor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151F8E-1E6D-B6E4-0263-013B73B403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2944" y="2339012"/>
            <a:ext cx="475832" cy="35688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" name="Picture 9" descr="NIH logo.jpg">
            <a:extLst>
              <a:ext uri="{FF2B5EF4-FFF2-40B4-BE49-F238E27FC236}">
                <a16:creationId xmlns:a16="http://schemas.microsoft.com/office/drawing/2014/main" id="{9DC45E5E-981D-0210-E067-1CA1B26D0C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235" y="2267186"/>
            <a:ext cx="507058" cy="50053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F9255B-DCD1-6667-C72A-4F75CECB01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74" y="1665233"/>
            <a:ext cx="2768822" cy="35533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4E69DC-5177-CE04-2669-203E7F3519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514" y="1624261"/>
            <a:ext cx="1839071" cy="43727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5ABDE9-D603-5204-08B4-C0BC4719EFE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054" y="954466"/>
            <a:ext cx="1267241" cy="42746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" name="Picture 8" descr="cdclogo">
            <a:hlinkClick r:id="rId7"/>
            <a:extLst>
              <a:ext uri="{FF2B5EF4-FFF2-40B4-BE49-F238E27FC236}">
                <a16:creationId xmlns:a16="http://schemas.microsoft.com/office/drawing/2014/main" id="{410F1A86-75AF-C3B6-1249-0FA5A256DA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932" y="2271543"/>
            <a:ext cx="623652" cy="49182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C9CA37-79C3-8E5F-8F34-93D5072E61C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874" y="1636318"/>
            <a:ext cx="1214255" cy="4131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8ADEDC-36C1-4464-E4A4-AACFF1384E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" t="9051" r="5421" b="13644"/>
          <a:stretch/>
        </p:blipFill>
        <p:spPr>
          <a:xfrm>
            <a:off x="6614603" y="1607881"/>
            <a:ext cx="1002253" cy="4700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77FDB1-568B-7FF2-4A52-F4B968205F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" t="26395" r="4386" b="26551"/>
          <a:stretch/>
        </p:blipFill>
        <p:spPr>
          <a:xfrm>
            <a:off x="8726427" y="2336231"/>
            <a:ext cx="1226559" cy="3624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AE510D-8B54-EE85-6F64-A23D3B8A233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56" y="986807"/>
            <a:ext cx="1088351" cy="362784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D81F6B-4ED7-20C2-DD0A-00E25AA6ADE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681" y="1029799"/>
            <a:ext cx="1750472" cy="2768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4" name="Picture 3" descr="ukzn-logo-colour">
            <a:extLst>
              <a:ext uri="{FF2B5EF4-FFF2-40B4-BE49-F238E27FC236}">
                <a16:creationId xmlns:a16="http://schemas.microsoft.com/office/drawing/2014/main" id="{04010354-DF2F-789D-F902-29ADB40A07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082" y="1011556"/>
            <a:ext cx="979850" cy="31328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C40C08E-6A35-19C7-188A-E66D374F71AF}"/>
              </a:ext>
            </a:extLst>
          </p:cNvPr>
          <p:cNvGrpSpPr/>
          <p:nvPr userDrawn="1"/>
        </p:nvGrpSpPr>
        <p:grpSpPr>
          <a:xfrm>
            <a:off x="5717568" y="1005741"/>
            <a:ext cx="952103" cy="324919"/>
            <a:chOff x="4584787" y="6234823"/>
            <a:chExt cx="929141" cy="321238"/>
          </a:xfrm>
          <a:solidFill>
            <a:srgbClr val="FFFFFF"/>
          </a:solidFill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390F648-0132-C199-9F38-A38546C2F9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577"/>
            <a:stretch/>
          </p:blipFill>
          <p:spPr>
            <a:xfrm>
              <a:off x="4908015" y="6364974"/>
              <a:ext cx="605913" cy="149847"/>
            </a:xfrm>
            <a:prstGeom prst="rect">
              <a:avLst/>
            </a:prstGeom>
            <a:grpFill/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C39DEEE-5241-1D32-061A-A696507594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33"/>
            <a:stretch/>
          </p:blipFill>
          <p:spPr>
            <a:xfrm>
              <a:off x="4584787" y="6234823"/>
              <a:ext cx="326520" cy="321238"/>
            </a:xfrm>
            <a:prstGeom prst="rect">
              <a:avLst/>
            </a:prstGeom>
            <a:grpFill/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43D49AE7-9A7E-0833-98D8-4FDF4F7FA650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200" y="2217689"/>
            <a:ext cx="667081" cy="5995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83E44B4-8392-EF0C-8E83-3F0154C67C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03" b="25163"/>
          <a:stretch/>
        </p:blipFill>
        <p:spPr>
          <a:xfrm>
            <a:off x="594441" y="5370548"/>
            <a:ext cx="1032526" cy="5114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32C9EE1-50F3-5877-2DFC-48C77FC045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07" b="21929"/>
          <a:stretch/>
        </p:blipFill>
        <p:spPr>
          <a:xfrm>
            <a:off x="1891383" y="2372477"/>
            <a:ext cx="1223166" cy="289952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74D85727-38C3-CEAD-66F5-A20F748B0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153" y="225751"/>
            <a:ext cx="8445376" cy="599728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effectLst/>
              </a:rPr>
              <a:t>Collaborations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75A0C87-3F05-7151-A562-65F242F324CF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74" y="2245572"/>
            <a:ext cx="507058" cy="54376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9B170E1-0E0A-BB00-C402-B31BBC17A139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74" y="2991801"/>
            <a:ext cx="788060" cy="543762"/>
          </a:xfrm>
          <a:prstGeom prst="rect">
            <a:avLst/>
          </a:prstGeom>
        </p:spPr>
      </p:pic>
      <p:pic>
        <p:nvPicPr>
          <p:cNvPr id="24" name="Picture 23" descr="A drawing of a face&#10;&#10;Description automatically generated">
            <a:extLst>
              <a:ext uri="{FF2B5EF4-FFF2-40B4-BE49-F238E27FC236}">
                <a16:creationId xmlns:a16="http://schemas.microsoft.com/office/drawing/2014/main" id="{9C6239DE-58D3-4BBC-2206-97FA4499B47C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711" y="2979746"/>
            <a:ext cx="918621" cy="567875"/>
          </a:xfrm>
          <a:prstGeom prst="rect">
            <a:avLst/>
          </a:prstGeom>
        </p:spPr>
      </p:pic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C326911F-671C-5450-FA0C-F1C113F78274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953" y="2930185"/>
            <a:ext cx="500814" cy="666994"/>
          </a:xfrm>
          <a:prstGeom prst="rect">
            <a:avLst/>
          </a:prstGeom>
        </p:spPr>
      </p:pic>
      <p:pic>
        <p:nvPicPr>
          <p:cNvPr id="26" name="Picture 25" descr="A picture containing object&#10;&#10;Description automatically generated">
            <a:extLst>
              <a:ext uri="{FF2B5EF4-FFF2-40B4-BE49-F238E27FC236}">
                <a16:creationId xmlns:a16="http://schemas.microsoft.com/office/drawing/2014/main" id="{D5967B04-950B-D8A6-9A45-287B7836239E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744" y="2950235"/>
            <a:ext cx="1114478" cy="626894"/>
          </a:xfrm>
          <a:prstGeom prst="rect">
            <a:avLst/>
          </a:prstGeom>
        </p:spPr>
      </p:pic>
      <p:pic>
        <p:nvPicPr>
          <p:cNvPr id="27" name="Picture 26" descr="A close up of a sign&#10;&#10;Description automatically generated">
            <a:extLst>
              <a:ext uri="{FF2B5EF4-FFF2-40B4-BE49-F238E27FC236}">
                <a16:creationId xmlns:a16="http://schemas.microsoft.com/office/drawing/2014/main" id="{A56FB30C-ECC2-1957-682A-A234FB54DC5E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199" y="2932203"/>
            <a:ext cx="475833" cy="66295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47ED3A3-82AF-E649-8D54-18F9319C38A9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640" y="2303720"/>
            <a:ext cx="686697" cy="42746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29E0A7F-E27E-A729-1F7E-A9FDB6168C91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75" y="3885439"/>
            <a:ext cx="1186193" cy="36244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24E6F4-716D-4717-BE00-E60B4E4A0398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009" y="2943977"/>
            <a:ext cx="1150938" cy="639410"/>
          </a:xfrm>
          <a:prstGeom prst="rect">
            <a:avLst/>
          </a:prstGeom>
        </p:spPr>
      </p:pic>
      <p:pic>
        <p:nvPicPr>
          <p:cNvPr id="31" name="Picture 30" descr="A picture containing object&#10;&#10;Description automatically generated">
            <a:extLst>
              <a:ext uri="{FF2B5EF4-FFF2-40B4-BE49-F238E27FC236}">
                <a16:creationId xmlns:a16="http://schemas.microsoft.com/office/drawing/2014/main" id="{41B6EE80-CDD8-2E7D-3F7A-52674EE16D5D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609" y="3750954"/>
            <a:ext cx="906141" cy="63141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7A52753-1730-EF19-EABE-750A33B7EA41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866" y="3746958"/>
            <a:ext cx="791023" cy="63941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943F4F9-E2D9-22D3-9E2A-CFA53BF3246A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580" y="3778928"/>
            <a:ext cx="1150939" cy="57547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77AA552-2320-4F1F-C8AD-34892A4FB420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685" y="3873531"/>
            <a:ext cx="1524539" cy="38626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269EFFD-DDAF-824D-045C-E1EDA66D603C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540" y="3775851"/>
            <a:ext cx="581625" cy="5816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DF9EB4A-953A-BABA-15BA-C83196EE6E5E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923" y="3026926"/>
            <a:ext cx="756414" cy="473515"/>
          </a:xfrm>
          <a:prstGeom prst="rect">
            <a:avLst/>
          </a:prstGeom>
        </p:spPr>
      </p:pic>
      <p:pic>
        <p:nvPicPr>
          <p:cNvPr id="37" name="Picture 36" descr="A picture containing clipart&#10;&#10;Description automatically generated">
            <a:extLst>
              <a:ext uri="{FF2B5EF4-FFF2-40B4-BE49-F238E27FC236}">
                <a16:creationId xmlns:a16="http://schemas.microsoft.com/office/drawing/2014/main" id="{4FD136EB-18ED-B1C3-92B3-D576BC995F50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75" y="4645349"/>
            <a:ext cx="628627" cy="54376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51F97A5-93D5-A5D5-FF58-225B8522BB4E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113" y="3798209"/>
            <a:ext cx="1197044" cy="693741"/>
          </a:xfrm>
          <a:prstGeom prst="rect">
            <a:avLst/>
          </a:prstGeom>
        </p:spPr>
      </p:pic>
      <p:pic>
        <p:nvPicPr>
          <p:cNvPr id="39" name="Picture 38" descr="A close up of a sign&#10;&#10;Description automatically generated">
            <a:extLst>
              <a:ext uri="{FF2B5EF4-FFF2-40B4-BE49-F238E27FC236}">
                <a16:creationId xmlns:a16="http://schemas.microsoft.com/office/drawing/2014/main" id="{DE4AD9A1-2A2A-E9C4-B236-49E8E927848B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028" y="4723747"/>
            <a:ext cx="1219738" cy="399035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52A59646-EDE9-8AAE-705A-034CAA391B32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889" y="4671416"/>
            <a:ext cx="1075875" cy="430350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1F7F1E1B-00E5-3A84-6D94-98D0DD045E08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319" y="4582830"/>
            <a:ext cx="1335362" cy="667289"/>
          </a:xfrm>
          <a:prstGeom prst="rect">
            <a:avLst/>
          </a:prstGeom>
        </p:spPr>
      </p:pic>
      <p:pic>
        <p:nvPicPr>
          <p:cNvPr id="42" name="Picture 41" descr="A drawing of a face&#10;&#10;Description automatically generated">
            <a:extLst>
              <a:ext uri="{FF2B5EF4-FFF2-40B4-BE49-F238E27FC236}">
                <a16:creationId xmlns:a16="http://schemas.microsoft.com/office/drawing/2014/main" id="{AC0CB100-9FFF-CBDE-0E3E-F1DC9D30BB3F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532" y="3883399"/>
            <a:ext cx="1215805" cy="366529"/>
          </a:xfrm>
          <a:prstGeom prst="rect">
            <a:avLst/>
          </a:prstGeom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149F53ED-F5CA-3943-A3CE-95A7ED944C00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291" y="4520797"/>
            <a:ext cx="660722" cy="792866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CBB5F35E-906D-4ECC-4F45-FB4DF0C78D4F}"/>
              </a:ext>
            </a:extLst>
          </p:cNvPr>
          <p:cNvPicPr>
            <a:picLocks noChangeAspect="1"/>
          </p:cNvPicPr>
          <p:nvPr userDrawn="1"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849" y="4715905"/>
            <a:ext cx="1288488" cy="40265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AA8691F-25A9-1341-B37D-1013613E294C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145" y="1627892"/>
            <a:ext cx="1186192" cy="430017"/>
          </a:xfrm>
          <a:prstGeom prst="rect">
            <a:avLst/>
          </a:prstGeom>
        </p:spPr>
      </p:pic>
      <p:pic>
        <p:nvPicPr>
          <p:cNvPr id="46" name="Picture 45" descr="A close up of a sign&#10;&#10;Description automatically generated">
            <a:extLst>
              <a:ext uri="{FF2B5EF4-FFF2-40B4-BE49-F238E27FC236}">
                <a16:creationId xmlns:a16="http://schemas.microsoft.com/office/drawing/2014/main" id="{899EB2A0-3D75-0920-F669-AC9538F1CB35}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243" y="5436280"/>
            <a:ext cx="1454628" cy="37998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46FF757-9C3A-29E6-E35E-33220E889757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147" y="5289878"/>
            <a:ext cx="565864" cy="67278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56BBF18-B3EF-F4F1-C010-A64BC0F15799}"/>
              </a:ext>
            </a:extLst>
          </p:cNvPr>
          <p:cNvPicPr>
            <a:picLocks noChangeAspect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287" y="5424434"/>
            <a:ext cx="1087544" cy="40367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F8E35AF-6008-F03D-1764-FCCB5F0E4EF6}"/>
              </a:ext>
            </a:extLst>
          </p:cNvPr>
          <p:cNvPicPr>
            <a:picLocks noChangeAspect="1"/>
          </p:cNvPicPr>
          <p:nvPr userDrawn="1"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107" y="5271179"/>
            <a:ext cx="423672" cy="71018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9915D67C-1BB0-4EBE-AE7A-D085DF8B16E6}"/>
              </a:ext>
            </a:extLst>
          </p:cNvPr>
          <p:cNvPicPr>
            <a:picLocks noChangeAspect="1"/>
          </p:cNvPicPr>
          <p:nvPr userDrawn="1"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055" y="5299147"/>
            <a:ext cx="610089" cy="654251"/>
          </a:xfrm>
          <a:prstGeom prst="rect">
            <a:avLst/>
          </a:prstGeom>
        </p:spPr>
      </p:pic>
      <p:pic>
        <p:nvPicPr>
          <p:cNvPr id="51" name="Picture 50" descr="A picture containing clipart&#10;&#10;Description automatically generated">
            <a:extLst>
              <a:ext uri="{FF2B5EF4-FFF2-40B4-BE49-F238E27FC236}">
                <a16:creationId xmlns:a16="http://schemas.microsoft.com/office/drawing/2014/main" id="{434892E0-B3F9-279F-1B27-88D65C21F2C3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420" y="5455534"/>
            <a:ext cx="1237857" cy="34147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67829C94-EC7B-6C17-4A75-E34F738C0541}"/>
              </a:ext>
            </a:extLst>
          </p:cNvPr>
          <p:cNvPicPr>
            <a:picLocks noChangeAspect="1"/>
          </p:cNvPicPr>
          <p:nvPr userDrawn="1"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19" y="6136110"/>
            <a:ext cx="1000125" cy="40957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BBF670A-DD27-F4AD-4B69-6F384C7EFCF9}"/>
              </a:ext>
            </a:extLst>
          </p:cNvPr>
          <p:cNvPicPr>
            <a:picLocks noChangeAspect="1"/>
          </p:cNvPicPr>
          <p:nvPr userDrawn="1"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528" y="6049546"/>
            <a:ext cx="874601" cy="58270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2CE8D358-30F2-AB09-1BE1-B8DE4E729B7F}"/>
              </a:ext>
            </a:extLst>
          </p:cNvPr>
          <p:cNvPicPr>
            <a:picLocks noChangeAspect="1"/>
          </p:cNvPicPr>
          <p:nvPr userDrawn="1"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13" y="6137703"/>
            <a:ext cx="1341970" cy="406386"/>
          </a:xfrm>
          <a:prstGeom prst="rect">
            <a:avLst/>
          </a:prstGeom>
        </p:spPr>
      </p:pic>
      <p:pic>
        <p:nvPicPr>
          <p:cNvPr id="55" name="Picture 54" descr="A close up of a sign&#10;&#10;Description automatically generated">
            <a:extLst>
              <a:ext uri="{FF2B5EF4-FFF2-40B4-BE49-F238E27FC236}">
                <a16:creationId xmlns:a16="http://schemas.microsoft.com/office/drawing/2014/main" id="{9BA19865-EE45-F7B2-2637-92189CFFE003}"/>
              </a:ext>
            </a:extLst>
          </p:cNvPr>
          <p:cNvPicPr>
            <a:picLocks noChangeAspect="1"/>
          </p:cNvPicPr>
          <p:nvPr userDrawn="1"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075" y="6130611"/>
            <a:ext cx="1329718" cy="420570"/>
          </a:xfrm>
          <a:prstGeom prst="rect">
            <a:avLst/>
          </a:prstGeom>
        </p:spPr>
      </p:pic>
      <p:pic>
        <p:nvPicPr>
          <p:cNvPr id="56" name="Picture 55" descr="A close up of a sign&#10;&#10;Description automatically generated">
            <a:extLst>
              <a:ext uri="{FF2B5EF4-FFF2-40B4-BE49-F238E27FC236}">
                <a16:creationId xmlns:a16="http://schemas.microsoft.com/office/drawing/2014/main" id="{BE07CBA9-D088-397B-8A72-A5C178D6920A}"/>
              </a:ext>
            </a:extLst>
          </p:cNvPr>
          <p:cNvPicPr>
            <a:picLocks noChangeAspect="1"/>
          </p:cNvPicPr>
          <p:nvPr userDrawn="1"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569" y="6161897"/>
            <a:ext cx="822428" cy="357998"/>
          </a:xfrm>
          <a:prstGeom prst="rect">
            <a:avLst/>
          </a:prstGeom>
        </p:spPr>
      </p:pic>
      <p:pic>
        <p:nvPicPr>
          <p:cNvPr id="57" name="Picture 56" descr="A close up of a logo&#10;&#10;Description automatically generated">
            <a:extLst>
              <a:ext uri="{FF2B5EF4-FFF2-40B4-BE49-F238E27FC236}">
                <a16:creationId xmlns:a16="http://schemas.microsoft.com/office/drawing/2014/main" id="{69150A3F-309F-3CB2-59BB-84553D8EC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6" t="20203" r="12013" b="22463"/>
          <a:stretch/>
        </p:blipFill>
        <p:spPr>
          <a:xfrm>
            <a:off x="7924773" y="6208916"/>
            <a:ext cx="767529" cy="26396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7FEA13CC-1721-30A7-8E0B-E51B2125E5B8}"/>
              </a:ext>
            </a:extLst>
          </p:cNvPr>
          <p:cNvPicPr>
            <a:picLocks noChangeAspect="1"/>
          </p:cNvPicPr>
          <p:nvPr userDrawn="1"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553" y="5360042"/>
            <a:ext cx="532458" cy="532458"/>
          </a:xfrm>
          <a:prstGeom prst="rect">
            <a:avLst/>
          </a:prstGeom>
        </p:spPr>
      </p:pic>
      <p:pic>
        <p:nvPicPr>
          <p:cNvPr id="59" name="Picture 5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5873F5E6-1B3A-9AE4-8051-70D175C14E5D}"/>
              </a:ext>
            </a:extLst>
          </p:cNvPr>
          <p:cNvPicPr>
            <a:picLocks noChangeAspect="1"/>
          </p:cNvPicPr>
          <p:nvPr userDrawn="1"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284" y="5310900"/>
            <a:ext cx="742053" cy="630745"/>
          </a:xfrm>
          <a:prstGeom prst="rect">
            <a:avLst/>
          </a:prstGeom>
        </p:spPr>
      </p:pic>
      <p:pic>
        <p:nvPicPr>
          <p:cNvPr id="60" name="Picture 59" descr="A close up of a sign&#10;&#10;Description automatically generated">
            <a:extLst>
              <a:ext uri="{FF2B5EF4-FFF2-40B4-BE49-F238E27FC236}">
                <a16:creationId xmlns:a16="http://schemas.microsoft.com/office/drawing/2014/main" id="{6B8650ED-A24A-5D94-8DC9-14349374FED3}"/>
              </a:ext>
            </a:extLst>
          </p:cNvPr>
          <p:cNvPicPr>
            <a:picLocks noChangeAspect="1"/>
          </p:cNvPicPr>
          <p:nvPr userDrawn="1"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580" y="6178418"/>
            <a:ext cx="1330927" cy="34147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35711629-0648-3A62-1FB7-B9BE3A4F62EF}"/>
              </a:ext>
            </a:extLst>
          </p:cNvPr>
          <p:cNvPicPr>
            <a:picLocks noChangeAspect="1"/>
          </p:cNvPicPr>
          <p:nvPr userDrawn="1"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309" y="3073313"/>
            <a:ext cx="1399667" cy="380738"/>
          </a:xfrm>
          <a:prstGeom prst="rect">
            <a:avLst/>
          </a:prstGeom>
        </p:spPr>
      </p:pic>
      <p:pic>
        <p:nvPicPr>
          <p:cNvPr id="62" name="Picture 61" descr="Text&#10;&#10;Description automatically generated">
            <a:extLst>
              <a:ext uri="{FF2B5EF4-FFF2-40B4-BE49-F238E27FC236}">
                <a16:creationId xmlns:a16="http://schemas.microsoft.com/office/drawing/2014/main" id="{FB32A752-05A3-97F5-0A78-8D843532197B}"/>
              </a:ext>
            </a:extLst>
          </p:cNvPr>
          <p:cNvPicPr>
            <a:picLocks noChangeAspect="1"/>
          </p:cNvPicPr>
          <p:nvPr userDrawn="1"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454" y="966983"/>
            <a:ext cx="1386278" cy="427469"/>
          </a:xfrm>
          <a:prstGeom prst="rect">
            <a:avLst/>
          </a:prstGeom>
        </p:spPr>
      </p:pic>
      <p:pic>
        <p:nvPicPr>
          <p:cNvPr id="63" name="Picture 62" descr="Logo&#10;&#10;Description automatically generated">
            <a:extLst>
              <a:ext uri="{FF2B5EF4-FFF2-40B4-BE49-F238E27FC236}">
                <a16:creationId xmlns:a16="http://schemas.microsoft.com/office/drawing/2014/main" id="{402EA541-AFE2-6810-E1D6-744AEB88C555}"/>
              </a:ext>
            </a:extLst>
          </p:cNvPr>
          <p:cNvPicPr>
            <a:picLocks noChangeAspect="1"/>
          </p:cNvPicPr>
          <p:nvPr userDrawn="1"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93" y="1000929"/>
            <a:ext cx="784144" cy="377076"/>
          </a:xfrm>
          <a:prstGeom prst="rect">
            <a:avLst/>
          </a:prstGeom>
        </p:spPr>
      </p:pic>
      <p:pic>
        <p:nvPicPr>
          <p:cNvPr id="64" name="Picture 63" descr="Logo, company name&#10;&#10;Description automatically generated">
            <a:extLst>
              <a:ext uri="{FF2B5EF4-FFF2-40B4-BE49-F238E27FC236}">
                <a16:creationId xmlns:a16="http://schemas.microsoft.com/office/drawing/2014/main" id="{BF7A5D93-7BAD-9A63-2649-765297F7CA93}"/>
              </a:ext>
            </a:extLst>
          </p:cNvPr>
          <p:cNvPicPr>
            <a:picLocks noChangeAspect="1"/>
          </p:cNvPicPr>
          <p:nvPr userDrawn="1"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800" y="4695607"/>
            <a:ext cx="1070058" cy="51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3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00"/>
    </mc:Choice>
    <mc:Fallback xmlns="">
      <p:transition spd="slow" advTm="26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F9A90EE-9FD4-4D9A-BA6C-673D507AC3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688" y="6304779"/>
            <a:ext cx="370272" cy="41832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22382D0-26E8-47D5-AED7-4176A494B5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075" y="6405191"/>
            <a:ext cx="1747647" cy="224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BD8AA2-845E-486F-BFDD-1A9B981176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4646" y="6379912"/>
            <a:ext cx="867840" cy="338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6211" y="1954531"/>
            <a:ext cx="10363200" cy="1470025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0611" y="3687805"/>
            <a:ext cx="8534400" cy="1752600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BBE48DB-C287-4EB0-A537-37F30F7A219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9019" y="313331"/>
            <a:ext cx="4253962" cy="139112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6CA2B3-D510-46B2-87FD-60DF86CD10AC}"/>
              </a:ext>
            </a:extLst>
          </p:cNvPr>
          <p:cNvSpPr/>
          <p:nvPr userDrawn="1"/>
        </p:nvSpPr>
        <p:spPr>
          <a:xfrm>
            <a:off x="11545677" y="0"/>
            <a:ext cx="646323" cy="627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4" name="TextBox 32">
            <a:extLst>
              <a:ext uri="{FF2B5EF4-FFF2-40B4-BE49-F238E27FC236}">
                <a16:creationId xmlns:a16="http://schemas.microsoft.com/office/drawing/2014/main" id="{9ACC8CBD-FB2B-4D23-AC8F-D514D70ECE69}"/>
              </a:ext>
            </a:extLst>
          </p:cNvPr>
          <p:cNvSpPr txBox="1"/>
          <p:nvPr userDrawn="1"/>
        </p:nvSpPr>
        <p:spPr>
          <a:xfrm>
            <a:off x="2502415" y="6579841"/>
            <a:ext cx="1291944" cy="153888"/>
          </a:xfrm>
          <a:prstGeom prst="rect">
            <a:avLst/>
          </a:prstGeom>
          <a:noFill/>
        </p:spPr>
        <p:txBody>
          <a:bodyPr wrap="square" lIns="0" tIns="0" rIns="36000" bIns="0" rtlCol="0">
            <a:spAutoFit/>
          </a:bodyPr>
          <a:lstStyle/>
          <a:p>
            <a:pPr algn="ctr" eaLnBrk="0" fontAlgn="base" hangingPunct="0">
              <a:spcAft>
                <a:spcPts val="0"/>
              </a:spcAft>
              <a:tabLst>
                <a:tab pos="3868420" algn="l"/>
              </a:tabLst>
            </a:pPr>
            <a:r>
              <a:rPr lang="en-ZA" sz="500" kern="12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CAPRISA is the UNAIDS Collaborating</a:t>
            </a:r>
            <a:endParaRPr lang="en-GB" sz="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>
              <a:spcAft>
                <a:spcPts val="0"/>
              </a:spcAft>
              <a:tabLst>
                <a:tab pos="3868420" algn="l"/>
              </a:tabLst>
            </a:pPr>
            <a:r>
              <a:rPr lang="en-ZA" sz="500" kern="12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Centre for HIV Research and Policy</a:t>
            </a:r>
            <a:endParaRPr lang="en-GB" sz="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3491E94-A026-4C8D-986E-39554710F76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4567" y="6417672"/>
            <a:ext cx="849037" cy="15873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7C2DAB6-B46C-4D74-A71D-EE105265649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168" y="6390360"/>
            <a:ext cx="912292" cy="30706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B3E90D8C-73B2-4D82-8D92-FABB974E447B}"/>
              </a:ext>
            </a:extLst>
          </p:cNvPr>
          <p:cNvSpPr/>
          <p:nvPr userDrawn="1"/>
        </p:nvSpPr>
        <p:spPr>
          <a:xfrm>
            <a:off x="1039641" y="6394442"/>
            <a:ext cx="6920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US" sz="450" kern="12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CAPRISA hosts a </a:t>
            </a:r>
            <a:endParaRPr lang="en-GB" sz="4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>
              <a:spcAft>
                <a:spcPts val="0"/>
              </a:spcAft>
            </a:pPr>
            <a:r>
              <a:rPr lang="en-US" sz="450" kern="12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DST-NRF Centre of Excellence in </a:t>
            </a:r>
            <a:endParaRPr lang="en-GB" sz="4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>
              <a:spcAft>
                <a:spcPts val="0"/>
              </a:spcAft>
            </a:pPr>
            <a:r>
              <a:rPr lang="en-US" sz="450" kern="12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HIV Prevention </a:t>
            </a:r>
            <a:endParaRPr lang="en-GB" sz="4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B847F72-422D-45C3-85E2-AF302DA7935C}"/>
              </a:ext>
            </a:extLst>
          </p:cNvPr>
          <p:cNvCxnSpPr/>
          <p:nvPr userDrawn="1"/>
        </p:nvCxnSpPr>
        <p:spPr>
          <a:xfrm>
            <a:off x="5065923" y="6357314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6E563D0-6C99-46B1-9004-3142221FDD94}"/>
              </a:ext>
            </a:extLst>
          </p:cNvPr>
          <p:cNvCxnSpPr/>
          <p:nvPr userDrawn="1"/>
        </p:nvCxnSpPr>
        <p:spPr>
          <a:xfrm>
            <a:off x="10742157" y="6360982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50E4819-5AC7-4142-AE0C-0E1BD01BEB09}"/>
              </a:ext>
            </a:extLst>
          </p:cNvPr>
          <p:cNvCxnSpPr/>
          <p:nvPr userDrawn="1"/>
        </p:nvCxnSpPr>
        <p:spPr>
          <a:xfrm>
            <a:off x="2573974" y="6369228"/>
            <a:ext cx="0" cy="36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3E955CEA-E6C3-4571-9C9A-A191B8D5B2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81" y="6361043"/>
            <a:ext cx="1088111" cy="3383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E480CA-D0E9-479C-AE09-E23B015D3D0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256" y="6364741"/>
            <a:ext cx="772754" cy="4166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450C68-B48F-4F0B-BAD5-836F11356D7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938115" y="6351324"/>
            <a:ext cx="12193" cy="3718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2CF9B4-B7D0-40B3-BD19-FAFBB0C4CDD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6632" y="6321227"/>
            <a:ext cx="1713565" cy="38882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6DF2A3E-7831-4E88-8E9B-0F6E0362BB6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704631" y="6352651"/>
            <a:ext cx="12193" cy="371888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B681D81-F1D9-40E5-9AAA-6F57F65ECA57}"/>
              </a:ext>
            </a:extLst>
          </p:cNvPr>
          <p:cNvCxnSpPr/>
          <p:nvPr userDrawn="1"/>
        </p:nvCxnSpPr>
        <p:spPr>
          <a:xfrm>
            <a:off x="8862867" y="6344700"/>
            <a:ext cx="0" cy="36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EA890A3-EF63-4CCF-9F60-EF9B6B354DB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8997" y="6345156"/>
            <a:ext cx="1115667" cy="371888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BC8AB97-9725-41BA-A9FE-71AC7C5B81B1}"/>
              </a:ext>
            </a:extLst>
          </p:cNvPr>
          <p:cNvCxnSpPr/>
          <p:nvPr userDrawn="1"/>
        </p:nvCxnSpPr>
        <p:spPr>
          <a:xfrm>
            <a:off x="3689909" y="6379912"/>
            <a:ext cx="0" cy="36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BB52D699-E004-48D8-853A-87CAF5F2F7A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417194" y="6367916"/>
            <a:ext cx="12193" cy="37188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4CE2E804-4874-4726-8982-5D6C6EBC7BE1}"/>
              </a:ext>
            </a:extLst>
          </p:cNvPr>
          <p:cNvSpPr/>
          <p:nvPr userDrawn="1"/>
        </p:nvSpPr>
        <p:spPr>
          <a:xfrm>
            <a:off x="4360376" y="6416703"/>
            <a:ext cx="6920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US" sz="450" kern="12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CAPRISA hosts a </a:t>
            </a:r>
            <a:endParaRPr lang="en-GB" sz="4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>
              <a:spcAft>
                <a:spcPts val="0"/>
              </a:spcAft>
            </a:pPr>
            <a:r>
              <a:rPr lang="en-US" sz="450" kern="12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MRC HIV-TB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US" sz="450" kern="12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Pathogenesis and</a:t>
            </a:r>
          </a:p>
          <a:p>
            <a:pPr algn="ctr" eaLnBrk="0" fontAlgn="base" hangingPunct="0">
              <a:spcAft>
                <a:spcPts val="0"/>
              </a:spcAft>
            </a:pPr>
            <a:r>
              <a:rPr lang="en-US" sz="450" kern="12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Treatment Research Unit </a:t>
            </a:r>
            <a:endParaRPr lang="en-GB" sz="4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322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6211" y="1954531"/>
            <a:ext cx="10363200" cy="1470025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0611" y="3687805"/>
            <a:ext cx="8534400" cy="1752600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7360" y="179205"/>
            <a:ext cx="5671949" cy="1391126"/>
          </a:xfrm>
          <a:prstGeom prst="rect">
            <a:avLst/>
          </a:prstGeom>
        </p:spPr>
      </p:pic>
      <p:sp>
        <p:nvSpPr>
          <p:cNvPr id="38" name="Rectangle 37"/>
          <p:cNvSpPr/>
          <p:nvPr userDrawn="1"/>
        </p:nvSpPr>
        <p:spPr>
          <a:xfrm>
            <a:off x="10077360" y="6185929"/>
            <a:ext cx="2114640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832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034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FAD03D-0223-4EC1-8E86-9F3EE110128F}" type="slidenum">
              <a:rPr lang="en-ZA" altLang="en-US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668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ZA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ZA" alt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3686" y="6238369"/>
            <a:ext cx="1420857" cy="46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7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5" r:id="rId2"/>
    <p:sldLayoutId id="2147483684" r:id="rId3"/>
    <p:sldLayoutId id="2147483667" r:id="rId4"/>
    <p:sldLayoutId id="2147483683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C00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ZA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ZA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80E816-E7C7-AD41-BE6D-72582445483E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0912" y="6238369"/>
            <a:ext cx="1420857" cy="46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0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C00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0F08B9AE-CF7B-99A0-D0F1-BCA5CD73E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1451" y="4768171"/>
            <a:ext cx="7685314" cy="127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-128"/>
              </a:rPr>
              <a:t>Ongeziwe Taku, PhD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-128"/>
              </a:rPr>
              <a:t>Research Associate:  Epidemiology and Prevention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F7DF9D-1FDD-EE4A-C615-F2F087B71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16" y="2421072"/>
            <a:ext cx="11362384" cy="158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lvl="0" eaLnBrk="1" hangingPunct="1"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Service disruption and mental health challenges faced by Adolescent Girls and Young Women during COVID-19</a:t>
            </a:r>
          </a:p>
          <a:p>
            <a:pPr lvl="0" eaLnBrk="1" hangingPunct="1"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E0A0C3-FB31-B902-8209-9BCB5FFA1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8732" y="4002458"/>
            <a:ext cx="6873312" cy="55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b="0" kern="0" dirty="0">
                <a:solidFill>
                  <a:schemeClr val="bg1">
                    <a:lumMod val="50000"/>
                  </a:schemeClr>
                </a:solidFill>
                <a:effectLst/>
                <a:latin typeface="Arial"/>
              </a:rPr>
              <a:t>JHB PHC Conference, School of Public Health, University of Witwatersrand, Johannesburg- 28 August 2024</a:t>
            </a:r>
          </a:p>
        </p:txBody>
      </p:sp>
    </p:spTree>
    <p:extLst>
      <p:ext uri="{BB962C8B-B14F-4D97-AF65-F5344CB8AC3E}">
        <p14:creationId xmlns:p14="http://schemas.microsoft.com/office/powerpoint/2010/main" val="1724325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9DBDD-681E-BAC7-4C27-C3CCF39E7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Highest impact of disruption on family planning and HIV services</a:t>
            </a:r>
            <a:endParaRPr lang="en-ZA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9D9646-E0CF-E241-915A-497E39DD41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1887" y="1600200"/>
            <a:ext cx="5384800" cy="4525963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en-ZA" dirty="0"/>
              <a:t>HIV-negative </a:t>
            </a:r>
          </a:p>
          <a:p>
            <a:pPr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ZA" dirty="0"/>
              <a:t>HIV-positive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ZA" dirty="0"/>
              <a:t>Overall </a:t>
            </a:r>
          </a:p>
          <a:p>
            <a:pPr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en-ZA" dirty="0"/>
              <a:t>Gauteng province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4315B0-9032-CBE0-2B28-FB4801F39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0A96F8-BD19-49FF-B364-50B1F92B3358}" type="slidenum">
              <a:rPr lang="en-ZA" altLang="en-US" smtClean="0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6A6076-F76B-A510-C62D-0E47C656D755}"/>
              </a:ext>
            </a:extLst>
          </p:cNvPr>
          <p:cNvSpPr txBox="1"/>
          <p:nvPr/>
        </p:nvSpPr>
        <p:spPr>
          <a:xfrm>
            <a:off x="8925704" y="1905807"/>
            <a:ext cx="26979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High rates of family planning and HIV services</a:t>
            </a:r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ED9C4877-D2AD-1673-4D01-5B0523A45B8F}"/>
              </a:ext>
            </a:extLst>
          </p:cNvPr>
          <p:cNvSpPr/>
          <p:nvPr/>
        </p:nvSpPr>
        <p:spPr>
          <a:xfrm>
            <a:off x="8990375" y="1829524"/>
            <a:ext cx="123912" cy="961197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564D8038-2B86-B6FA-B8C7-81E7D4955C3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49059436"/>
              </p:ext>
            </p:extLst>
          </p:nvPr>
        </p:nvGraphicFramePr>
        <p:xfrm>
          <a:off x="609599" y="1600200"/>
          <a:ext cx="5582489" cy="4983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5BD86822-69D0-9D74-5AC2-76F68E67B561}"/>
              </a:ext>
            </a:extLst>
          </p:cNvPr>
          <p:cNvSpPr/>
          <p:nvPr/>
        </p:nvSpPr>
        <p:spPr>
          <a:xfrm>
            <a:off x="2070341" y="1966823"/>
            <a:ext cx="3398806" cy="124233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726A01-E129-9CAF-6090-95D59B1E0117}"/>
              </a:ext>
            </a:extLst>
          </p:cNvPr>
          <p:cNvSpPr/>
          <p:nvPr/>
        </p:nvSpPr>
        <p:spPr>
          <a:xfrm>
            <a:off x="2070341" y="4079711"/>
            <a:ext cx="2182482" cy="1242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590D26-F42F-2B2D-4562-89FBC7D109CB}"/>
              </a:ext>
            </a:extLst>
          </p:cNvPr>
          <p:cNvSpPr/>
          <p:nvPr/>
        </p:nvSpPr>
        <p:spPr>
          <a:xfrm>
            <a:off x="2070341" y="4296809"/>
            <a:ext cx="2372263" cy="1242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6A4643-F4DC-FF62-8E8C-C3F7923A53FE}"/>
              </a:ext>
            </a:extLst>
          </p:cNvPr>
          <p:cNvSpPr/>
          <p:nvPr/>
        </p:nvSpPr>
        <p:spPr>
          <a:xfrm>
            <a:off x="2070340" y="2215290"/>
            <a:ext cx="1659147" cy="1242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9CDA247-AEE3-9AB2-7A93-969239337E88}"/>
              </a:ext>
            </a:extLst>
          </p:cNvPr>
          <p:cNvSpPr/>
          <p:nvPr/>
        </p:nvSpPr>
        <p:spPr>
          <a:xfrm>
            <a:off x="2070339" y="2091056"/>
            <a:ext cx="888521" cy="1190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40FFD7-4403-5FAD-D705-30DF69FD2010}"/>
              </a:ext>
            </a:extLst>
          </p:cNvPr>
          <p:cNvSpPr/>
          <p:nvPr/>
        </p:nvSpPr>
        <p:spPr>
          <a:xfrm>
            <a:off x="2070339" y="4209105"/>
            <a:ext cx="422695" cy="87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7014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0CD4B-5357-4C69-7A8D-425603789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High rates of mental health during COVID-19 in AGYW</a:t>
            </a:r>
            <a:endParaRPr lang="en-Z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00BB4D-CC71-8553-8C6F-5CA55D3AE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2272" y="1559174"/>
            <a:ext cx="5100128" cy="4479318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ZA" dirty="0"/>
              <a:t>None</a:t>
            </a:r>
          </a:p>
          <a:p>
            <a:pPr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ZA" dirty="0"/>
              <a:t>Mild </a:t>
            </a: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en-ZA" dirty="0"/>
              <a:t>Moderate</a:t>
            </a:r>
          </a:p>
          <a:p>
            <a:pPr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en-ZA" dirty="0"/>
              <a:t>Severe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5A13E-3848-CD6C-7F7D-CA4A66F0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0A96F8-BD19-49FF-B364-50B1F92B3358}" type="slidenum">
              <a:rPr lang="en-ZA" altLang="en-US" smtClean="0">
                <a:solidFill>
                  <a:prstClr val="blac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ZA" altLang="en-US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53EA5B-3CEE-9555-C7E7-2732F8B744B0}"/>
              </a:ext>
            </a:extLst>
          </p:cNvPr>
          <p:cNvSpPr txBox="1"/>
          <p:nvPr/>
        </p:nvSpPr>
        <p:spPr>
          <a:xfrm>
            <a:off x="8737600" y="3444890"/>
            <a:ext cx="26979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10-15% depression in HIV-negative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F1F7DCD4-E796-7109-A687-7F94801928CC}"/>
              </a:ext>
            </a:extLst>
          </p:cNvPr>
          <p:cNvSpPr/>
          <p:nvPr/>
        </p:nvSpPr>
        <p:spPr>
          <a:xfrm>
            <a:off x="8519183" y="3354573"/>
            <a:ext cx="284845" cy="888520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2EE6D893-A699-636F-BF46-3E2BBA67B74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98588536"/>
              </p:ext>
            </p:extLst>
          </p:nvPr>
        </p:nvGraphicFramePr>
        <p:xfrm>
          <a:off x="609600" y="1556967"/>
          <a:ext cx="5588000" cy="4843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F0271D6E-5AC6-E283-750C-46E795D3E740}"/>
              </a:ext>
            </a:extLst>
          </p:cNvPr>
          <p:cNvSpPr/>
          <p:nvPr/>
        </p:nvSpPr>
        <p:spPr>
          <a:xfrm>
            <a:off x="3058544" y="4321936"/>
            <a:ext cx="478286" cy="17165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6BC930-61BD-82EC-958B-7BB172F48ADE}"/>
              </a:ext>
            </a:extLst>
          </p:cNvPr>
          <p:cNvSpPr/>
          <p:nvPr/>
        </p:nvSpPr>
        <p:spPr>
          <a:xfrm>
            <a:off x="4263367" y="4321936"/>
            <a:ext cx="478286" cy="17165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F8466D-9322-42AB-7F2C-4A2EA48409D5}"/>
              </a:ext>
            </a:extLst>
          </p:cNvPr>
          <p:cNvSpPr/>
          <p:nvPr/>
        </p:nvSpPr>
        <p:spPr>
          <a:xfrm>
            <a:off x="5437039" y="4321936"/>
            <a:ext cx="478286" cy="17165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9572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A1ABC-2371-36DE-08C4-62C798CC7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E2AF8-66B4-70EA-95C9-409993165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b="1" dirty="0"/>
              <a:t>Primary Partners: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AIDS Foundation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African  Alliance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Youth Health Africa </a:t>
            </a:r>
            <a:r>
              <a:rPr lang="en-US" sz="2400" b="1" dirty="0"/>
              <a:t>(Johannesburg)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Z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9C20B0-C805-AFD7-4979-790B95398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815" y="5630277"/>
            <a:ext cx="1154869" cy="11548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7C89B5-1437-ABBC-D3AE-9F703338A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790" y="6207712"/>
            <a:ext cx="2510589" cy="375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B383A6-60E7-DFE0-E6D4-17FCC6570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5375" y="5784523"/>
            <a:ext cx="2194261" cy="10006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1A377F-80D8-2544-2E49-38534327F6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8203" y="5802719"/>
            <a:ext cx="1896020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10298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105</Words>
  <Application>Microsoft Office PowerPoint</Application>
  <PresentationFormat>Widescreen</PresentationFormat>
  <Paragraphs>27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ＭＳ Ｐゴシック</vt:lpstr>
      <vt:lpstr>Arial</vt:lpstr>
      <vt:lpstr>Calibri</vt:lpstr>
      <vt:lpstr>Tahoma</vt:lpstr>
      <vt:lpstr>Times New Roman</vt:lpstr>
      <vt:lpstr>Wingdings</vt:lpstr>
      <vt:lpstr>4_Office Theme</vt:lpstr>
      <vt:lpstr>1_Office Theme</vt:lpstr>
      <vt:lpstr>PowerPoint Presentation</vt:lpstr>
      <vt:lpstr>Highest impact of disruption on family planning and HIV services</vt:lpstr>
      <vt:lpstr>High rates of mental health during COVID-19 in AGYW</vt:lpstr>
      <vt:lpstr>Acknowledgments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Nikita.Devnarain@caprisa.org</dc:creator>
  <cp:lastModifiedBy>Ongeziwe Taku</cp:lastModifiedBy>
  <cp:revision>5</cp:revision>
  <dcterms:created xsi:type="dcterms:W3CDTF">2023-05-08T09:21:05Z</dcterms:created>
  <dcterms:modified xsi:type="dcterms:W3CDTF">2024-08-22T08:21:44Z</dcterms:modified>
</cp:coreProperties>
</file>